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7" r:id="rId3"/>
    <p:sldId id="257" r:id="rId4"/>
    <p:sldId id="258" r:id="rId5"/>
    <p:sldId id="259" r:id="rId6"/>
    <p:sldId id="260" r:id="rId7"/>
    <p:sldId id="291" r:id="rId8"/>
    <p:sldId id="261" r:id="rId9"/>
    <p:sldId id="262" r:id="rId10"/>
    <p:sldId id="263" r:id="rId11"/>
    <p:sldId id="279" r:id="rId12"/>
    <p:sldId id="280" r:id="rId13"/>
    <p:sldId id="264" r:id="rId14"/>
    <p:sldId id="265" r:id="rId15"/>
    <p:sldId id="266" r:id="rId16"/>
    <p:sldId id="281" r:id="rId17"/>
    <p:sldId id="267" r:id="rId18"/>
    <p:sldId id="268" r:id="rId19"/>
    <p:sldId id="269" r:id="rId20"/>
    <p:sldId id="282" r:id="rId21"/>
    <p:sldId id="270" r:id="rId22"/>
    <p:sldId id="283" r:id="rId23"/>
    <p:sldId id="275" r:id="rId24"/>
    <p:sldId id="271" r:id="rId25"/>
    <p:sldId id="272" r:id="rId26"/>
    <p:sldId id="273" r:id="rId27"/>
    <p:sldId id="274" r:id="rId28"/>
    <p:sldId id="284" r:id="rId29"/>
    <p:sldId id="276" r:id="rId30"/>
    <p:sldId id="285" r:id="rId31"/>
    <p:sldId id="286" r:id="rId32"/>
    <p:sldId id="287" r:id="rId33"/>
    <p:sldId id="288" r:id="rId34"/>
    <p:sldId id="290" r:id="rId35"/>
    <p:sldId id="289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3D2"/>
    <a:srgbClr val="FF0000"/>
    <a:srgbClr val="EC3889"/>
    <a:srgbClr val="FFD54F"/>
    <a:srgbClr val="DDE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81" autoAdjust="0"/>
  </p:normalViewPr>
  <p:slideViewPr>
    <p:cSldViewPr>
      <p:cViewPr>
        <p:scale>
          <a:sx n="100" d="100"/>
          <a:sy n="100" d="100"/>
        </p:scale>
        <p:origin x="-1104" y="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4037;&#20316;&#25968;&#25454;\&#20044;&#20113;&#23792;&#20250;&#25991;&#20214;\rank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</c:spPr>
          <c:invertIfNegative val="0"/>
          <c:cat>
            <c:strRef>
              <c:f>Sheet1!$A$1:$A$20</c:f>
              <c:strCache>
                <c:ptCount val="20"/>
                <c:pt idx="0">
                  <c:v>v.youku.com</c:v>
                </c:pt>
                <c:pt idx="1">
                  <c:v>www.xcar.com.cn</c:v>
                </c:pt>
                <c:pt idx="2">
                  <c:v>photo.xcar.com.cn</c:v>
                </c:pt>
                <c:pt idx="3">
                  <c:v>tv.sohu.com</c:v>
                </c:pt>
                <c:pt idx="4">
                  <c:v>www.letv.com</c:v>
                </c:pt>
                <c:pt idx="5">
                  <c:v>www.youku.com</c:v>
                </c:pt>
                <c:pt idx="6">
                  <c:v>www.tudou.com</c:v>
                </c:pt>
                <c:pt idx="7">
                  <c:v>v.ifeng.com</c:v>
                </c:pt>
                <c:pt idx="8">
                  <c:v>car.bitauto.com</c:v>
                </c:pt>
                <c:pt idx="9">
                  <c:v>www.56.com</c:v>
                </c:pt>
                <c:pt idx="10">
                  <c:v>www.ipart.cn</c:v>
                </c:pt>
                <c:pt idx="11">
                  <c:v>v.ku6.com</c:v>
                </c:pt>
                <c:pt idx="12">
                  <c:v>www.pptv.com</c:v>
                </c:pt>
                <c:pt idx="13">
                  <c:v>tuan.360.cn</c:v>
                </c:pt>
                <c:pt idx="14">
                  <c:v>v.6.cn</c:v>
                </c:pt>
                <c:pt idx="15">
                  <c:v>newcar.xcar.com.cn</c:v>
                </c:pt>
                <c:pt idx="16">
                  <c:v>my.tv.sohu.com</c:v>
                </c:pt>
                <c:pt idx="17">
                  <c:v>v.pptv.com</c:v>
                </c:pt>
                <c:pt idx="18">
                  <c:v>www.yinyuetai.com</c:v>
                </c:pt>
                <c:pt idx="19">
                  <c:v>baa.bitauto.com</c:v>
                </c:pt>
              </c:strCache>
            </c:strRef>
          </c:cat>
          <c:val>
            <c:numRef>
              <c:f>Sheet1!$B$1:$B$20</c:f>
              <c:numCache>
                <c:formatCode>General</c:formatCode>
                <c:ptCount val="20"/>
                <c:pt idx="0">
                  <c:v>1352735</c:v>
                </c:pt>
                <c:pt idx="1">
                  <c:v>1109939</c:v>
                </c:pt>
                <c:pt idx="2">
                  <c:v>699783</c:v>
                </c:pt>
                <c:pt idx="3">
                  <c:v>591377</c:v>
                </c:pt>
                <c:pt idx="4">
                  <c:v>460167</c:v>
                </c:pt>
                <c:pt idx="5">
                  <c:v>447340</c:v>
                </c:pt>
                <c:pt idx="6">
                  <c:v>379713</c:v>
                </c:pt>
                <c:pt idx="7">
                  <c:v>331123</c:v>
                </c:pt>
                <c:pt idx="8">
                  <c:v>280935</c:v>
                </c:pt>
                <c:pt idx="9">
                  <c:v>245433</c:v>
                </c:pt>
                <c:pt idx="10">
                  <c:v>211883</c:v>
                </c:pt>
                <c:pt idx="11">
                  <c:v>204253</c:v>
                </c:pt>
                <c:pt idx="12">
                  <c:v>99982</c:v>
                </c:pt>
                <c:pt idx="13">
                  <c:v>99895</c:v>
                </c:pt>
                <c:pt idx="14">
                  <c:v>98184</c:v>
                </c:pt>
                <c:pt idx="15">
                  <c:v>95668</c:v>
                </c:pt>
                <c:pt idx="16">
                  <c:v>94912</c:v>
                </c:pt>
                <c:pt idx="17">
                  <c:v>86519</c:v>
                </c:pt>
                <c:pt idx="18">
                  <c:v>85217</c:v>
                </c:pt>
                <c:pt idx="19">
                  <c:v>76023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592896"/>
        <c:axId val="82594816"/>
      </c:barChart>
      <c:catAx>
        <c:axId val="82592896"/>
        <c:scaling>
          <c:orientation val="minMax"/>
        </c:scaling>
        <c:delete val="0"/>
        <c:axPos val="b"/>
        <c:majorTickMark val="out"/>
        <c:minorTickMark val="none"/>
        <c:tickLblPos val="nextTo"/>
        <c:crossAx val="82594816"/>
        <c:crosses val="autoZero"/>
        <c:auto val="1"/>
        <c:lblAlgn val="ctr"/>
        <c:lblOffset val="100"/>
        <c:noMultiLvlLbl val="0"/>
      </c:catAx>
      <c:valAx>
        <c:axId val="825948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8259289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8457C-5182-431A-A367-46444D0BA410}" type="datetimeFigureOut">
              <a:rPr lang="zh-CN" altLang="en-US" smtClean="0"/>
              <a:t>2014/9/11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41C90-83EB-402E-8DFD-1EA6213BA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984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从一个被忽略的漏洞到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僵尸网络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r>
              <a:rPr lang="zh-CN" altLang="en-US" dirty="0" smtClean="0"/>
              <a:t>简单介绍什么是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攻击，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攻击的利用方式，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攻击放大化的已知案例介绍。</a:t>
            </a:r>
            <a:endParaRPr lang="en-US" altLang="zh-CN" dirty="0" smtClean="0"/>
          </a:p>
          <a:p>
            <a:r>
              <a:rPr lang="en-US" altLang="zh-CN" dirty="0" smtClean="0"/>
              <a:t>1. XSS </a:t>
            </a:r>
            <a:r>
              <a:rPr lang="zh-CN" altLang="en-US" dirty="0" smtClean="0"/>
              <a:t>蠕虫案例</a:t>
            </a:r>
            <a:r>
              <a:rPr lang="zh-CN" altLang="en-US" baseline="0" dirty="0" smtClean="0"/>
              <a:t> （新浪博客，百度贴吧）</a:t>
            </a:r>
            <a:endParaRPr lang="en-US" altLang="zh-CN" dirty="0" smtClean="0"/>
          </a:p>
          <a:p>
            <a:r>
              <a:rPr lang="en-US" altLang="zh-CN" dirty="0" smtClean="0"/>
              <a:t>2. XSS </a:t>
            </a:r>
            <a:r>
              <a:rPr lang="zh-CN" altLang="en-US" dirty="0" smtClean="0"/>
              <a:t>劫持李开复微博案例</a:t>
            </a:r>
            <a:endParaRPr lang="en-US" altLang="zh-CN" dirty="0" smtClean="0"/>
          </a:p>
          <a:p>
            <a:r>
              <a:rPr lang="en-US" altLang="zh-CN" dirty="0" smtClean="0"/>
              <a:t>3. XSS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DDoS</a:t>
            </a:r>
            <a:r>
              <a:rPr lang="zh-CN" altLang="en-US" baseline="0" dirty="0" smtClean="0"/>
              <a:t>案例（搜狐视频）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12</a:t>
            </a:r>
            <a:r>
              <a:rPr lang="zh-CN" altLang="en-US" baseline="0" dirty="0" smtClean="0"/>
              <a:t>分钟：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1. </a:t>
            </a:r>
            <a:r>
              <a:rPr lang="zh-CN" altLang="en-US" baseline="0" dirty="0" smtClean="0"/>
              <a:t>说一说乌云上一个被忽略的漏洞，为什么被忽略。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此漏洞形成的原理</a:t>
            </a:r>
            <a:endParaRPr lang="en-US" altLang="zh-CN" baseline="0" dirty="0" smtClean="0"/>
          </a:p>
          <a:p>
            <a:r>
              <a:rPr lang="en-US" altLang="zh-CN" baseline="0" dirty="0" smtClean="0"/>
              <a:t>3. </a:t>
            </a:r>
            <a:r>
              <a:rPr lang="zh-CN" altLang="en-US" baseline="0" dirty="0" smtClean="0"/>
              <a:t>漏洞原理演示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13</a:t>
            </a:r>
            <a:r>
              <a:rPr lang="zh-CN" altLang="en-US" baseline="0" dirty="0" smtClean="0"/>
              <a:t>分钟：</a:t>
            </a:r>
            <a:endParaRPr lang="en-US" altLang="zh-CN" baseline="0" dirty="0" smtClean="0"/>
          </a:p>
          <a:p>
            <a:r>
              <a:rPr lang="zh-CN" altLang="en-US" baseline="0" dirty="0" smtClean="0"/>
              <a:t>为什么说漏洞会影响到几乎所有大型互联网网站？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基于测试数据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基于已公开的案例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基于未公开的案例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分钟：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漏洞特点分析，讨论基于这些特点构建僵尸网络的可行性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包括：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1. </a:t>
            </a:r>
            <a:r>
              <a:rPr lang="zh-CN" altLang="en-US" baseline="0" dirty="0" smtClean="0"/>
              <a:t>持久性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隐蔽性（对用户，对厂商）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3. </a:t>
            </a:r>
            <a:r>
              <a:rPr lang="zh-CN" altLang="en-US" baseline="0" dirty="0" smtClean="0"/>
              <a:t>不易清理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4. </a:t>
            </a:r>
            <a:r>
              <a:rPr lang="zh-CN" altLang="en-US" baseline="0" dirty="0" smtClean="0"/>
              <a:t>无视浏览器隐身模式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5</a:t>
            </a:r>
            <a:r>
              <a:rPr lang="zh-CN" altLang="en-US" baseline="0" dirty="0" smtClean="0"/>
              <a:t>分钟</a:t>
            </a:r>
            <a:endParaRPr lang="en-US" altLang="zh-CN" baseline="0" dirty="0" smtClean="0"/>
          </a:p>
          <a:p>
            <a:r>
              <a:rPr lang="zh-CN" altLang="en-US" baseline="0" dirty="0" smtClean="0"/>
              <a:t>问答时间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41C90-83EB-402E-8DFD-1EA6213BA9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222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41C90-83EB-402E-8DFD-1EA6213BA9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98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41C90-83EB-402E-8DFD-1EA6213BA95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820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22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41C90-83EB-402E-8DFD-1EA6213BA95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415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30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41C90-83EB-402E-8DFD-1EA6213BA95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85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41C90-83EB-402E-8DFD-1EA6213BA95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98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41C90-83EB-402E-8DFD-1EA6213BA95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40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35</a:t>
            </a:r>
            <a:r>
              <a:rPr lang="zh-CN" altLang="en-US" dirty="0" smtClean="0"/>
              <a:t>分钟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41C90-83EB-402E-8DFD-1EA6213BA95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050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从一个被忽略的漏洞到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僵尸网络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r>
              <a:rPr lang="zh-CN" altLang="en-US" dirty="0" smtClean="0"/>
              <a:t>简单介绍什么是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攻击，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攻击的利用方式，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攻击放大化的已知案例介绍。</a:t>
            </a:r>
            <a:endParaRPr lang="en-US" altLang="zh-CN" dirty="0" smtClean="0"/>
          </a:p>
          <a:p>
            <a:r>
              <a:rPr lang="en-US" altLang="zh-CN" dirty="0" smtClean="0"/>
              <a:t>1. XSS </a:t>
            </a:r>
            <a:r>
              <a:rPr lang="zh-CN" altLang="en-US" dirty="0" smtClean="0"/>
              <a:t>蠕虫案例</a:t>
            </a:r>
            <a:r>
              <a:rPr lang="zh-CN" altLang="en-US" baseline="0" dirty="0" smtClean="0"/>
              <a:t> （新浪博客，百度贴吧）</a:t>
            </a:r>
            <a:endParaRPr lang="en-US" altLang="zh-CN" dirty="0" smtClean="0"/>
          </a:p>
          <a:p>
            <a:r>
              <a:rPr lang="en-US" altLang="zh-CN" dirty="0" smtClean="0"/>
              <a:t>2. XSS </a:t>
            </a:r>
            <a:r>
              <a:rPr lang="zh-CN" altLang="en-US" dirty="0" smtClean="0"/>
              <a:t>劫持李开复微博案例</a:t>
            </a:r>
            <a:endParaRPr lang="en-US" altLang="zh-CN" dirty="0" smtClean="0"/>
          </a:p>
          <a:p>
            <a:r>
              <a:rPr lang="en-US" altLang="zh-CN" dirty="0" smtClean="0"/>
              <a:t>3. XSS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DDoS</a:t>
            </a:r>
            <a:r>
              <a:rPr lang="zh-CN" altLang="en-US" baseline="0" dirty="0" smtClean="0"/>
              <a:t>案例（搜狐视频）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12</a:t>
            </a:r>
            <a:r>
              <a:rPr lang="zh-CN" altLang="en-US" baseline="0" dirty="0" smtClean="0"/>
              <a:t>分钟：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1. </a:t>
            </a:r>
            <a:r>
              <a:rPr lang="zh-CN" altLang="en-US" baseline="0" dirty="0" smtClean="0"/>
              <a:t>说一说乌云上一个被忽略的漏洞，为什么被忽略。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此漏洞形成的原理</a:t>
            </a:r>
            <a:endParaRPr lang="en-US" altLang="zh-CN" baseline="0" dirty="0" smtClean="0"/>
          </a:p>
          <a:p>
            <a:r>
              <a:rPr lang="en-US" altLang="zh-CN" baseline="0" dirty="0" smtClean="0"/>
              <a:t>3. </a:t>
            </a:r>
            <a:r>
              <a:rPr lang="zh-CN" altLang="en-US" baseline="0" dirty="0" smtClean="0"/>
              <a:t>漏洞原理演示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13</a:t>
            </a:r>
            <a:r>
              <a:rPr lang="zh-CN" altLang="en-US" baseline="0" dirty="0" smtClean="0"/>
              <a:t>分钟：</a:t>
            </a:r>
            <a:endParaRPr lang="en-US" altLang="zh-CN" baseline="0" dirty="0" smtClean="0"/>
          </a:p>
          <a:p>
            <a:r>
              <a:rPr lang="zh-CN" altLang="en-US" baseline="0" dirty="0" smtClean="0"/>
              <a:t>为什么说漏洞会影响到几乎所有大型互联网网站？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1. </a:t>
            </a:r>
            <a:r>
              <a:rPr lang="zh-CN" altLang="en-US" baseline="0" dirty="0" smtClean="0"/>
              <a:t>基于测试数据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基于已公开的案例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3. </a:t>
            </a:r>
            <a:r>
              <a:rPr lang="zh-CN" altLang="en-US" baseline="0" dirty="0" smtClean="0"/>
              <a:t>基于未公开的案例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分钟：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漏洞特点分析，讨论基于这些特点构建僵尸网络的可行性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r>
              <a:rPr lang="en-US" altLang="zh-CN" baseline="0" dirty="0" smtClean="0"/>
              <a:t>5</a:t>
            </a:r>
            <a:r>
              <a:rPr lang="zh-CN" altLang="en-US" baseline="0" dirty="0" smtClean="0"/>
              <a:t>分钟</a:t>
            </a:r>
            <a:endParaRPr lang="en-US" altLang="zh-CN" baseline="0" dirty="0" smtClean="0"/>
          </a:p>
          <a:p>
            <a:r>
              <a:rPr lang="zh-CN" altLang="en-US" baseline="0" dirty="0" smtClean="0"/>
              <a:t>问答时间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41C90-83EB-402E-8DFD-1EA6213BA9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9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41C90-83EB-402E-8DFD-1EA6213BA9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783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41C90-83EB-402E-8DFD-1EA6213BA9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06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41C90-83EB-402E-8DFD-1EA6213BA9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14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13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41C90-83EB-402E-8DFD-1EA6213BA9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144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41C90-83EB-402E-8DFD-1EA6213BA9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9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在多个网站</a:t>
            </a:r>
            <a:r>
              <a:rPr lang="zh-CN" altLang="en-US" sz="1200" dirty="0" smtClean="0"/>
              <a:t>出现</a:t>
            </a:r>
            <a:r>
              <a:rPr lang="en-US" altLang="zh-CN" sz="1200" dirty="0" smtClean="0"/>
              <a:t>XSS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17</a:t>
            </a:r>
            <a:r>
              <a:rPr lang="zh-CN" altLang="en-US" sz="1200" dirty="0" smtClean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41C90-83EB-402E-8DFD-1EA6213BA9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96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41C90-83EB-402E-8DFD-1EA6213BA9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81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DE2D-B6AB-4944-9411-DD16CF3FF290}" type="datetimeFigureOut">
              <a:rPr lang="zh-CN" altLang="en-US" smtClean="0"/>
              <a:t>2014/9/11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7C48-7646-45E9-A34C-A792EB3C4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5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DE2D-B6AB-4944-9411-DD16CF3FF290}" type="datetimeFigureOut">
              <a:rPr lang="zh-CN" altLang="en-US" smtClean="0"/>
              <a:t>2014/9/11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7C48-7646-45E9-A34C-A792EB3C4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60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DE2D-B6AB-4944-9411-DD16CF3FF290}" type="datetimeFigureOut">
              <a:rPr lang="zh-CN" altLang="en-US" smtClean="0"/>
              <a:t>2014/9/11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7C48-7646-45E9-A34C-A792EB3C4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02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DE2D-B6AB-4944-9411-DD16CF3FF290}" type="datetimeFigureOut">
              <a:rPr lang="zh-CN" altLang="en-US" smtClean="0"/>
              <a:t>2014/9/11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7C48-7646-45E9-A34C-A792EB3C4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0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DE2D-B6AB-4944-9411-DD16CF3FF290}" type="datetimeFigureOut">
              <a:rPr lang="zh-CN" altLang="en-US" smtClean="0"/>
              <a:t>2014/9/11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7C48-7646-45E9-A34C-A792EB3C4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9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DE2D-B6AB-4944-9411-DD16CF3FF290}" type="datetimeFigureOut">
              <a:rPr lang="zh-CN" altLang="en-US" smtClean="0"/>
              <a:t>2014/9/11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7C48-7646-45E9-A34C-A792EB3C4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6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DE2D-B6AB-4944-9411-DD16CF3FF290}" type="datetimeFigureOut">
              <a:rPr lang="zh-CN" altLang="en-US" smtClean="0"/>
              <a:t>2014/9/11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7C48-7646-45E9-A34C-A792EB3C4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DE2D-B6AB-4944-9411-DD16CF3FF290}" type="datetimeFigureOut">
              <a:rPr lang="zh-CN" altLang="en-US" smtClean="0"/>
              <a:t>2014/9/11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7C48-7646-45E9-A34C-A792EB3C4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2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DE2D-B6AB-4944-9411-DD16CF3FF290}" type="datetimeFigureOut">
              <a:rPr lang="zh-CN" altLang="en-US" smtClean="0"/>
              <a:t>2014/9/11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7C48-7646-45E9-A34C-A792EB3C4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61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DE2D-B6AB-4944-9411-DD16CF3FF290}" type="datetimeFigureOut">
              <a:rPr lang="zh-CN" altLang="en-US" smtClean="0"/>
              <a:t>2014/9/11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7C48-7646-45E9-A34C-A792EB3C4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0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DE2D-B6AB-4944-9411-DD16CF3FF290}" type="datetimeFigureOut">
              <a:rPr lang="zh-CN" altLang="en-US" smtClean="0"/>
              <a:t>2014/9/11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7C48-7646-45E9-A34C-A792EB3C4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5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0DE2D-B6AB-4944-9411-DD16CF3FF290}" type="datetimeFigureOut">
              <a:rPr lang="zh-CN" altLang="en-US" smtClean="0"/>
              <a:t>2014/9/11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B7C48-7646-45E9-A34C-A792EB3C4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55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rs01.net/MTFlashStore.sw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947720" y="2822956"/>
            <a:ext cx="720080" cy="7200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1276" y="2180982"/>
            <a:ext cx="8314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个被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忽略的</a:t>
            </a:r>
            <a:r>
              <a:rPr lang="zh-CN" altLang="en-US" sz="4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漏洞   </a:t>
            </a:r>
            <a:endParaRPr lang="en-US" altLang="zh-CN" sz="3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              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                    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SS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僵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尸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络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1296" y="1831672"/>
            <a:ext cx="119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Wooyun</a:t>
            </a:r>
            <a:endParaRPr lang="zh-CN" alt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3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5643" y="518328"/>
            <a:ext cx="1962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/>
              <a:t>之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XSS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蠕虫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303" y="5662989"/>
            <a:ext cx="5833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实际案例</a:t>
            </a:r>
            <a:r>
              <a:rPr lang="zh-CN" altLang="en-US" sz="3600" dirty="0" smtClean="0"/>
              <a:t>：</a:t>
            </a:r>
            <a:r>
              <a:rPr lang="zh-CN" altLang="en-US" sz="2800" dirty="0" smtClean="0"/>
              <a:t>新</a:t>
            </a:r>
            <a:r>
              <a:rPr lang="zh-CN" altLang="en-US" sz="2800" dirty="0" smtClean="0"/>
              <a:t>浪微博</a:t>
            </a:r>
            <a:r>
              <a:rPr lang="zh-CN" altLang="en-US" sz="3600" dirty="0" smtClean="0"/>
              <a:t>、</a:t>
            </a:r>
            <a:r>
              <a:rPr lang="zh-CN" altLang="en-US" sz="2400" dirty="0" smtClean="0"/>
              <a:t>百度贴吧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3407" y="406871"/>
            <a:ext cx="3193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X</a:t>
            </a:r>
            <a:r>
              <a:rPr lang="en-US" altLang="zh-CN" sz="3200" dirty="0" smtClean="0"/>
              <a:t>SS</a:t>
            </a:r>
            <a:r>
              <a:rPr lang="zh-CN" altLang="en-US" sz="3200" dirty="0" smtClean="0"/>
              <a:t>攻击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放大化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1412776"/>
            <a:ext cx="982858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190395" y="4005064"/>
            <a:ext cx="936104" cy="93610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恶意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代码</a:t>
            </a:r>
            <a:endParaRPr lang="zh-CN" altLang="en-US" b="1" dirty="0"/>
          </a:p>
        </p:txBody>
      </p:sp>
      <p:sp>
        <p:nvSpPr>
          <p:cNvPr id="19" name="圆角矩形 18"/>
          <p:cNvSpPr/>
          <p:nvPr/>
        </p:nvSpPr>
        <p:spPr>
          <a:xfrm>
            <a:off x="179512" y="3356992"/>
            <a:ext cx="720080" cy="64807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黑客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9" idx="3"/>
          </p:cNvCxnSpPr>
          <p:nvPr/>
        </p:nvCxnSpPr>
        <p:spPr>
          <a:xfrm>
            <a:off x="899592" y="368102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16638" y="3496362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博（</a:t>
            </a:r>
            <a:r>
              <a:rPr lang="zh-CN" altLang="en-US" b="1" dirty="0" smtClean="0"/>
              <a:t>内容</a:t>
            </a:r>
            <a:r>
              <a:rPr lang="en-US" altLang="zh-CN" dirty="0" smtClean="0"/>
              <a:t>/</a:t>
            </a:r>
            <a:r>
              <a:rPr lang="zh-CN" altLang="en-US" b="1" dirty="0" smtClean="0"/>
              <a:t>链接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167508" y="2060848"/>
            <a:ext cx="958991" cy="64807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2658447" y="292494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11960" y="3501256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博（</a:t>
            </a:r>
            <a:r>
              <a:rPr lang="zh-CN" altLang="en-US" b="1" dirty="0" smtClean="0"/>
              <a:t>内容</a:t>
            </a:r>
            <a:r>
              <a:rPr lang="en-US" altLang="zh-CN" dirty="0" smtClean="0"/>
              <a:t>/</a:t>
            </a:r>
            <a:r>
              <a:rPr lang="zh-CN" altLang="en-US" b="1" dirty="0" smtClean="0"/>
              <a:t>链接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4644008" y="4027016"/>
            <a:ext cx="936104" cy="93610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恶意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代码</a:t>
            </a:r>
            <a:endParaRPr lang="zh-CN" altLang="en-US" b="1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3275856" y="2492896"/>
            <a:ext cx="1440160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7164288" y="4126036"/>
            <a:ext cx="936104" cy="93610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恶意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代码</a:t>
            </a:r>
            <a:endParaRPr lang="zh-CN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32240" y="3491716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博（</a:t>
            </a:r>
            <a:r>
              <a:rPr lang="zh-CN" altLang="en-US" b="1" dirty="0" smtClean="0"/>
              <a:t>内容</a:t>
            </a:r>
            <a:r>
              <a:rPr lang="en-US" altLang="zh-CN" dirty="0" smtClean="0"/>
              <a:t>/</a:t>
            </a:r>
            <a:r>
              <a:rPr lang="zh-CN" altLang="en-US" b="1" dirty="0" smtClean="0"/>
              <a:t>链接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3955301" y="2060848"/>
            <a:ext cx="958991" cy="64807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3275857" y="2861320"/>
            <a:ext cx="1158939" cy="495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112060" y="2384884"/>
            <a:ext cx="2392908" cy="10058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373254" y="2064093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724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等腰三角形 22"/>
          <p:cNvSpPr/>
          <p:nvPr/>
        </p:nvSpPr>
        <p:spPr>
          <a:xfrm rot="485731">
            <a:off x="5933181" y="2351639"/>
            <a:ext cx="886850" cy="1365395"/>
          </a:xfrm>
          <a:prstGeom prst="triangle">
            <a:avLst>
              <a:gd name="adj" fmla="val 5936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9111872">
            <a:off x="4984917" y="2193913"/>
            <a:ext cx="1050928" cy="1755188"/>
          </a:xfrm>
          <a:prstGeom prst="triangl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8300802">
            <a:off x="4331238" y="1852108"/>
            <a:ext cx="1050928" cy="2593410"/>
          </a:xfrm>
          <a:prstGeom prst="triangl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41085" y="518328"/>
            <a:ext cx="2055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/>
              <a:t>之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XSS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DDoS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407" y="406871"/>
            <a:ext cx="3193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X</a:t>
            </a:r>
            <a:r>
              <a:rPr lang="en-US" altLang="zh-CN" sz="3200" dirty="0" smtClean="0"/>
              <a:t>SS</a:t>
            </a:r>
            <a:r>
              <a:rPr lang="zh-CN" altLang="en-US" sz="3200" dirty="0" smtClean="0"/>
              <a:t>攻击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放大化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412776"/>
            <a:ext cx="982858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1560" y="5445224"/>
            <a:ext cx="8084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实际案例</a:t>
            </a:r>
            <a:r>
              <a:rPr lang="zh-CN" altLang="en-US" b="1" dirty="0" smtClean="0"/>
              <a:t>：</a:t>
            </a:r>
            <a:r>
              <a:rPr lang="zh-CN" altLang="en-US" sz="2000" dirty="0" smtClean="0"/>
              <a:t>利用</a:t>
            </a:r>
            <a:r>
              <a:rPr lang="zh-CN" altLang="en-US" sz="2000" b="1" dirty="0">
                <a:solidFill>
                  <a:srgbClr val="FF0000"/>
                </a:solidFill>
              </a:rPr>
              <a:t>搜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狐视频</a:t>
            </a:r>
            <a:r>
              <a:rPr lang="zh-CN" altLang="en-US" sz="2000" dirty="0" smtClean="0"/>
              <a:t>的存储型</a:t>
            </a:r>
            <a:r>
              <a:rPr lang="en-US" altLang="zh-CN" sz="2000" dirty="0" smtClean="0"/>
              <a:t>XSS</a:t>
            </a:r>
            <a:r>
              <a:rPr lang="zh-CN" altLang="en-US" sz="2000" dirty="0" smtClean="0"/>
              <a:t>漏洞对目标网站进行</a:t>
            </a:r>
            <a:r>
              <a:rPr lang="en-US" altLang="zh-CN" sz="2000" dirty="0" err="1" smtClean="0"/>
              <a:t>DDoS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295128" y="3573016"/>
            <a:ext cx="720080" cy="64807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黑客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015208" y="389705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807296" y="3068960"/>
            <a:ext cx="1944216" cy="18722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09990" y="33883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大流量网站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16677" y="4365104"/>
            <a:ext cx="122437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存储型</a:t>
            </a:r>
            <a:r>
              <a:rPr lang="en-US" altLang="zh-CN" b="1" dirty="0" smtClean="0"/>
              <a:t>XSS</a:t>
            </a:r>
            <a:endParaRPr lang="zh-CN" altLang="en-US" b="1" dirty="0"/>
          </a:p>
        </p:txBody>
      </p:sp>
      <p:sp>
        <p:nvSpPr>
          <p:cNvPr id="11" name="圆角矩形 10"/>
          <p:cNvSpPr/>
          <p:nvPr/>
        </p:nvSpPr>
        <p:spPr>
          <a:xfrm>
            <a:off x="2803628" y="1772816"/>
            <a:ext cx="958991" cy="64807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031432" y="1772816"/>
            <a:ext cx="958991" cy="64807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283123" y="256490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441051" y="256490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3596" y="1772816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……</a:t>
            </a:r>
            <a:endParaRPr lang="zh-CN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6911753" y="28496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大量请求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32128" y="3311406"/>
            <a:ext cx="77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x10</a:t>
            </a:r>
            <a:endParaRPr lang="zh-CN" altLang="en-US" sz="2800" dirty="0"/>
          </a:p>
        </p:txBody>
      </p:sp>
      <p:sp>
        <p:nvSpPr>
          <p:cNvPr id="26" name="椭圆 25"/>
          <p:cNvSpPr/>
          <p:nvPr/>
        </p:nvSpPr>
        <p:spPr>
          <a:xfrm>
            <a:off x="6029908" y="4005064"/>
            <a:ext cx="1097868" cy="109786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目标网站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06580" y="611403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网站用户多，流量大，用户在视频页停留时间长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6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 flipV="1">
            <a:off x="3097064" y="3420667"/>
            <a:ext cx="5219352" cy="1524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41085" y="518328"/>
            <a:ext cx="2662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之 </a:t>
            </a:r>
            <a:r>
              <a:rPr lang="en-US" altLang="zh-CN" sz="2800" dirty="0" smtClean="0">
                <a:solidFill>
                  <a:srgbClr val="FF0000"/>
                </a:solidFill>
              </a:rPr>
              <a:t>XSS</a:t>
            </a:r>
            <a:r>
              <a:rPr lang="en-US" altLang="zh-CN" sz="2800" dirty="0" smtClean="0"/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水坑</a:t>
            </a:r>
            <a:r>
              <a:rPr lang="zh-CN" altLang="en-US" sz="2800" b="1" dirty="0">
                <a:solidFill>
                  <a:srgbClr val="FF0000"/>
                </a:solidFill>
              </a:rPr>
              <a:t>攻击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407" y="406871"/>
            <a:ext cx="3193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X</a:t>
            </a:r>
            <a:r>
              <a:rPr lang="en-US" altLang="zh-CN" sz="3200" dirty="0" smtClean="0"/>
              <a:t>SS</a:t>
            </a:r>
            <a:r>
              <a:rPr lang="zh-CN" altLang="en-US" sz="3200" dirty="0" smtClean="0"/>
              <a:t>攻击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放大化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412776"/>
            <a:ext cx="982858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882080" y="4864844"/>
            <a:ext cx="6984776" cy="1713956"/>
            <a:chOff x="899592" y="4077072"/>
            <a:chExt cx="6984776" cy="1713956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4077072"/>
              <a:ext cx="6984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每天早晨起来，把</a:t>
              </a:r>
              <a:r>
                <a:rPr lang="en-US" altLang="zh-CN" dirty="0"/>
                <a:t>36kr</a:t>
              </a:r>
              <a:r>
                <a:rPr lang="zh-CN" altLang="en-US" dirty="0"/>
                <a:t>新发布的文章评论中插入</a:t>
              </a:r>
              <a:r>
                <a:rPr lang="en-US" altLang="zh-CN" dirty="0"/>
                <a:t>QQ</a:t>
              </a:r>
              <a:r>
                <a:rPr lang="zh-CN" altLang="en-US" dirty="0"/>
                <a:t>的</a:t>
              </a:r>
              <a:r>
                <a:rPr lang="en-US" altLang="zh-CN" dirty="0"/>
                <a:t>XSS</a:t>
              </a:r>
              <a:r>
                <a:rPr lang="zh-CN" altLang="en-US" dirty="0"/>
                <a:t>代码，数天后，劫持李开复的腾讯微博，并让其关注了乌云漏洞报告</a:t>
              </a:r>
              <a:r>
                <a:rPr lang="zh-CN" altLang="en-US" dirty="0" smtClean="0"/>
                <a:t>平台。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9592" y="4867698"/>
              <a:ext cx="67472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1. 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文章评论插件采用第三方插件，漏洞为第三方插件漏洞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2. 36kr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网站只是充当了一个流量载体，攻击者并不关心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36kr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网站自身的用户数据</a:t>
              </a:r>
              <a:endParaRPr lang="zh-CN" altLang="en-US" dirty="0"/>
            </a:p>
          </p:txBody>
        </p:sp>
      </p:grpSp>
      <p:sp>
        <p:nvSpPr>
          <p:cNvPr id="9" name="圆角矩形 8"/>
          <p:cNvSpPr/>
          <p:nvPr/>
        </p:nvSpPr>
        <p:spPr>
          <a:xfrm>
            <a:off x="951439" y="2622561"/>
            <a:ext cx="720080" cy="64807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黑客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097064" y="1686457"/>
            <a:ext cx="1258912" cy="648072"/>
          </a:xfrm>
          <a:prstGeom prst="roundRect">
            <a:avLst/>
          </a:prstGeom>
          <a:solidFill>
            <a:srgbClr val="FED3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李开复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051720" y="2215417"/>
            <a:ext cx="79208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乘号 12"/>
          <p:cNvSpPr/>
          <p:nvPr/>
        </p:nvSpPr>
        <p:spPr>
          <a:xfrm>
            <a:off x="2216944" y="2215417"/>
            <a:ext cx="432048" cy="43204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 rot="19862491">
            <a:off x="1662946" y="1801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发送链接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031590" y="3054609"/>
            <a:ext cx="831396" cy="307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131840" y="3252423"/>
            <a:ext cx="1440160" cy="882306"/>
            <a:chOff x="3131840" y="3366672"/>
            <a:chExt cx="1440160" cy="882306"/>
          </a:xfrm>
        </p:grpSpPr>
        <p:sp>
          <p:nvSpPr>
            <p:cNvPr id="18" name="椭圆 17"/>
            <p:cNvSpPr/>
            <p:nvPr/>
          </p:nvSpPr>
          <p:spPr>
            <a:xfrm>
              <a:off x="3131840" y="3366672"/>
              <a:ext cx="1440160" cy="35036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flipV="1">
              <a:off x="3352800" y="3594099"/>
              <a:ext cx="635000" cy="45719"/>
            </a:xfrm>
            <a:custGeom>
              <a:avLst/>
              <a:gdLst>
                <a:gd name="connsiteX0" fmla="*/ 0 w 635000"/>
                <a:gd name="connsiteY0" fmla="*/ 0 h 127000"/>
                <a:gd name="connsiteX1" fmla="*/ 12700 w 635000"/>
                <a:gd name="connsiteY1" fmla="*/ 88900 h 127000"/>
                <a:gd name="connsiteX2" fmla="*/ 88900 w 635000"/>
                <a:gd name="connsiteY2" fmla="*/ 127000 h 127000"/>
                <a:gd name="connsiteX3" fmla="*/ 241300 w 635000"/>
                <a:gd name="connsiteY3" fmla="*/ 101600 h 127000"/>
                <a:gd name="connsiteX4" fmla="*/ 279400 w 635000"/>
                <a:gd name="connsiteY4" fmla="*/ 76200 h 127000"/>
                <a:gd name="connsiteX5" fmla="*/ 317500 w 635000"/>
                <a:gd name="connsiteY5" fmla="*/ 63500 h 127000"/>
                <a:gd name="connsiteX6" fmla="*/ 431800 w 635000"/>
                <a:gd name="connsiteY6" fmla="*/ 88900 h 127000"/>
                <a:gd name="connsiteX7" fmla="*/ 469900 w 635000"/>
                <a:gd name="connsiteY7" fmla="*/ 101600 h 127000"/>
                <a:gd name="connsiteX8" fmla="*/ 635000 w 635000"/>
                <a:gd name="connsiteY8" fmla="*/ 10160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000" h="127000">
                  <a:moveTo>
                    <a:pt x="0" y="0"/>
                  </a:moveTo>
                  <a:cubicBezTo>
                    <a:pt x="4233" y="29633"/>
                    <a:pt x="543" y="61546"/>
                    <a:pt x="12700" y="88900"/>
                  </a:cubicBezTo>
                  <a:cubicBezTo>
                    <a:pt x="21263" y="108167"/>
                    <a:pt x="71994" y="121365"/>
                    <a:pt x="88900" y="127000"/>
                  </a:cubicBezTo>
                  <a:cubicBezTo>
                    <a:pt x="102101" y="125114"/>
                    <a:pt x="218444" y="110171"/>
                    <a:pt x="241300" y="101600"/>
                  </a:cubicBezTo>
                  <a:cubicBezTo>
                    <a:pt x="255592" y="96241"/>
                    <a:pt x="265748" y="83026"/>
                    <a:pt x="279400" y="76200"/>
                  </a:cubicBezTo>
                  <a:cubicBezTo>
                    <a:pt x="291374" y="70213"/>
                    <a:pt x="304800" y="67733"/>
                    <a:pt x="317500" y="63500"/>
                  </a:cubicBezTo>
                  <a:cubicBezTo>
                    <a:pt x="355600" y="71967"/>
                    <a:pt x="393936" y="79434"/>
                    <a:pt x="431800" y="88900"/>
                  </a:cubicBezTo>
                  <a:cubicBezTo>
                    <a:pt x="444787" y="92147"/>
                    <a:pt x="456539" y="100765"/>
                    <a:pt x="469900" y="101600"/>
                  </a:cubicBezTo>
                  <a:cubicBezTo>
                    <a:pt x="524826" y="105033"/>
                    <a:pt x="579967" y="101600"/>
                    <a:pt x="635000" y="101600"/>
                  </a:cubicBezTo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flipV="1">
              <a:off x="3505200" y="3527297"/>
              <a:ext cx="635000" cy="45719"/>
            </a:xfrm>
            <a:custGeom>
              <a:avLst/>
              <a:gdLst>
                <a:gd name="connsiteX0" fmla="*/ 0 w 635000"/>
                <a:gd name="connsiteY0" fmla="*/ 0 h 127000"/>
                <a:gd name="connsiteX1" fmla="*/ 12700 w 635000"/>
                <a:gd name="connsiteY1" fmla="*/ 88900 h 127000"/>
                <a:gd name="connsiteX2" fmla="*/ 88900 w 635000"/>
                <a:gd name="connsiteY2" fmla="*/ 127000 h 127000"/>
                <a:gd name="connsiteX3" fmla="*/ 241300 w 635000"/>
                <a:gd name="connsiteY3" fmla="*/ 101600 h 127000"/>
                <a:gd name="connsiteX4" fmla="*/ 279400 w 635000"/>
                <a:gd name="connsiteY4" fmla="*/ 76200 h 127000"/>
                <a:gd name="connsiteX5" fmla="*/ 317500 w 635000"/>
                <a:gd name="connsiteY5" fmla="*/ 63500 h 127000"/>
                <a:gd name="connsiteX6" fmla="*/ 431800 w 635000"/>
                <a:gd name="connsiteY6" fmla="*/ 88900 h 127000"/>
                <a:gd name="connsiteX7" fmla="*/ 469900 w 635000"/>
                <a:gd name="connsiteY7" fmla="*/ 101600 h 127000"/>
                <a:gd name="connsiteX8" fmla="*/ 635000 w 635000"/>
                <a:gd name="connsiteY8" fmla="*/ 10160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000" h="127000">
                  <a:moveTo>
                    <a:pt x="0" y="0"/>
                  </a:moveTo>
                  <a:cubicBezTo>
                    <a:pt x="4233" y="29633"/>
                    <a:pt x="543" y="61546"/>
                    <a:pt x="12700" y="88900"/>
                  </a:cubicBezTo>
                  <a:cubicBezTo>
                    <a:pt x="21263" y="108167"/>
                    <a:pt x="71994" y="121365"/>
                    <a:pt x="88900" y="127000"/>
                  </a:cubicBezTo>
                  <a:cubicBezTo>
                    <a:pt x="102101" y="125114"/>
                    <a:pt x="218444" y="110171"/>
                    <a:pt x="241300" y="101600"/>
                  </a:cubicBezTo>
                  <a:cubicBezTo>
                    <a:pt x="255592" y="96241"/>
                    <a:pt x="265748" y="83026"/>
                    <a:pt x="279400" y="76200"/>
                  </a:cubicBezTo>
                  <a:cubicBezTo>
                    <a:pt x="291374" y="70213"/>
                    <a:pt x="304800" y="67733"/>
                    <a:pt x="317500" y="63500"/>
                  </a:cubicBezTo>
                  <a:cubicBezTo>
                    <a:pt x="355600" y="71967"/>
                    <a:pt x="393936" y="79434"/>
                    <a:pt x="431800" y="88900"/>
                  </a:cubicBezTo>
                  <a:cubicBezTo>
                    <a:pt x="444787" y="92147"/>
                    <a:pt x="456539" y="100765"/>
                    <a:pt x="469900" y="101600"/>
                  </a:cubicBezTo>
                  <a:cubicBezTo>
                    <a:pt x="524826" y="105033"/>
                    <a:pt x="579967" y="101600"/>
                    <a:pt x="635000" y="101600"/>
                  </a:cubicBezTo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V="1">
              <a:off x="3657600" y="3489197"/>
              <a:ext cx="635000" cy="45719"/>
            </a:xfrm>
            <a:custGeom>
              <a:avLst/>
              <a:gdLst>
                <a:gd name="connsiteX0" fmla="*/ 0 w 635000"/>
                <a:gd name="connsiteY0" fmla="*/ 0 h 127000"/>
                <a:gd name="connsiteX1" fmla="*/ 12700 w 635000"/>
                <a:gd name="connsiteY1" fmla="*/ 88900 h 127000"/>
                <a:gd name="connsiteX2" fmla="*/ 88900 w 635000"/>
                <a:gd name="connsiteY2" fmla="*/ 127000 h 127000"/>
                <a:gd name="connsiteX3" fmla="*/ 241300 w 635000"/>
                <a:gd name="connsiteY3" fmla="*/ 101600 h 127000"/>
                <a:gd name="connsiteX4" fmla="*/ 279400 w 635000"/>
                <a:gd name="connsiteY4" fmla="*/ 76200 h 127000"/>
                <a:gd name="connsiteX5" fmla="*/ 317500 w 635000"/>
                <a:gd name="connsiteY5" fmla="*/ 63500 h 127000"/>
                <a:gd name="connsiteX6" fmla="*/ 431800 w 635000"/>
                <a:gd name="connsiteY6" fmla="*/ 88900 h 127000"/>
                <a:gd name="connsiteX7" fmla="*/ 469900 w 635000"/>
                <a:gd name="connsiteY7" fmla="*/ 101600 h 127000"/>
                <a:gd name="connsiteX8" fmla="*/ 635000 w 635000"/>
                <a:gd name="connsiteY8" fmla="*/ 10160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000" h="127000">
                  <a:moveTo>
                    <a:pt x="0" y="0"/>
                  </a:moveTo>
                  <a:cubicBezTo>
                    <a:pt x="4233" y="29633"/>
                    <a:pt x="543" y="61546"/>
                    <a:pt x="12700" y="88900"/>
                  </a:cubicBezTo>
                  <a:cubicBezTo>
                    <a:pt x="21263" y="108167"/>
                    <a:pt x="71994" y="121365"/>
                    <a:pt x="88900" y="127000"/>
                  </a:cubicBezTo>
                  <a:cubicBezTo>
                    <a:pt x="102101" y="125114"/>
                    <a:pt x="218444" y="110171"/>
                    <a:pt x="241300" y="101600"/>
                  </a:cubicBezTo>
                  <a:cubicBezTo>
                    <a:pt x="255592" y="96241"/>
                    <a:pt x="265748" y="83026"/>
                    <a:pt x="279400" y="76200"/>
                  </a:cubicBezTo>
                  <a:cubicBezTo>
                    <a:pt x="291374" y="70213"/>
                    <a:pt x="304800" y="67733"/>
                    <a:pt x="317500" y="63500"/>
                  </a:cubicBezTo>
                  <a:cubicBezTo>
                    <a:pt x="355600" y="71967"/>
                    <a:pt x="393936" y="79434"/>
                    <a:pt x="431800" y="88900"/>
                  </a:cubicBezTo>
                  <a:cubicBezTo>
                    <a:pt x="444787" y="92147"/>
                    <a:pt x="456539" y="100765"/>
                    <a:pt x="469900" y="101600"/>
                  </a:cubicBezTo>
                  <a:cubicBezTo>
                    <a:pt x="524826" y="105033"/>
                    <a:pt x="579967" y="101600"/>
                    <a:pt x="635000" y="101600"/>
                  </a:cubicBezTo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51188" y="3725758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36kr</a:t>
              </a:r>
              <a:endParaRPr lang="zh-CN" altLang="en-US" sz="2800" dirty="0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3810608" y="2539453"/>
            <a:ext cx="0" cy="515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0189" y="25779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访问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 rot="1361878">
            <a:off x="1853612" y="3330742"/>
            <a:ext cx="97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植入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4932040" y="3252423"/>
            <a:ext cx="1440160" cy="35036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714728" y="3252423"/>
            <a:ext cx="1440160" cy="35036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240424" y="370965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水坑站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993201" y="3722851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水坑站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4730954" y="1672765"/>
            <a:ext cx="2073293" cy="648072"/>
          </a:xfrm>
          <a:prstGeom prst="roundRect">
            <a:avLst/>
          </a:prstGeom>
          <a:solidFill>
            <a:srgbClr val="FED3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其它来访者 </a:t>
            </a:r>
            <a:r>
              <a:rPr lang="en-US" altLang="zh-CN" b="1" dirty="0" smtClean="0">
                <a:solidFill>
                  <a:schemeClr val="tx1"/>
                </a:solidFill>
              </a:rPr>
              <a:t>….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4144942" y="2539453"/>
            <a:ext cx="1507178" cy="515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804520" y="2577925"/>
            <a:ext cx="0" cy="4766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6012160" y="2539453"/>
            <a:ext cx="1224136" cy="495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7176" y="434389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实际案例：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64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427984" y="0"/>
            <a:ext cx="0" cy="68580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22104" y="73201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厂商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73201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攻击者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115747" y="668719"/>
            <a:ext cx="648072" cy="648072"/>
            <a:chOff x="1336733" y="1528230"/>
            <a:chExt cx="648072" cy="648072"/>
          </a:xfrm>
          <a:solidFill>
            <a:srgbClr val="FF0000"/>
          </a:solidFill>
        </p:grpSpPr>
        <p:sp>
          <p:nvSpPr>
            <p:cNvPr id="8" name="椭圆 7"/>
            <p:cNvSpPr/>
            <p:nvPr/>
          </p:nvSpPr>
          <p:spPr>
            <a:xfrm>
              <a:off x="1336733" y="1528230"/>
              <a:ext cx="648072" cy="64807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3648" y="1667600"/>
              <a:ext cx="51424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XSS</a:t>
              </a:r>
              <a:endParaRPr lang="zh-CN" altLang="en-US" dirty="0"/>
            </a:p>
          </p:txBody>
        </p:sp>
      </p:grpSp>
      <p:cxnSp>
        <p:nvCxnSpPr>
          <p:cNvPr id="11" name="直接箭头连接符 10"/>
          <p:cNvCxnSpPr/>
          <p:nvPr/>
        </p:nvCxnSpPr>
        <p:spPr>
          <a:xfrm flipH="1">
            <a:off x="3851920" y="1378347"/>
            <a:ext cx="263827" cy="322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91017" y="1700808"/>
            <a:ext cx="236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漏洞类型：反射型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563888" y="2141858"/>
            <a:ext cx="0" cy="422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15195" y="262815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分</a:t>
            </a:r>
            <a:r>
              <a:rPr lang="en-US" altLang="zh-CN" dirty="0" smtClean="0"/>
              <a:t>/3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563888" y="314096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8398" y="37170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白帽</a:t>
            </a:r>
            <a:r>
              <a:rPr lang="zh-CN" altLang="en-US" dirty="0" smtClean="0">
                <a:solidFill>
                  <a:srgbClr val="FF0000"/>
                </a:solidFill>
              </a:rPr>
              <a:t>：多给点分啊？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571776" y="408636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975" y="4604722"/>
            <a:ext cx="3764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/>
              <a:t>这产品要下线了，不重要。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你能证明可以蠕虫，就给你加分。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这个域名不是重点应用，所以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分。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805457" y="1378347"/>
            <a:ext cx="287941" cy="322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20991" y="1772526"/>
            <a:ext cx="1062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XSS</a:t>
            </a:r>
            <a:r>
              <a:rPr lang="zh-CN" altLang="en-US" dirty="0" smtClean="0"/>
              <a:t>获取用户个人信息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226648" y="2807276"/>
            <a:ext cx="0" cy="374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36727" y="3318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出售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805457" y="1343124"/>
            <a:ext cx="1206703" cy="322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68144" y="1755192"/>
            <a:ext cx="948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XSS </a:t>
            </a:r>
            <a:r>
              <a:rPr lang="zh-CN" altLang="en-US" dirty="0" smtClean="0"/>
              <a:t>伪造钓鱼页面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6275804" y="2810464"/>
            <a:ext cx="0" cy="374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17478" y="3318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诈骗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20272" y="1665585"/>
            <a:ext cx="893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……</a:t>
            </a:r>
            <a:endParaRPr lang="zh-CN" altLang="en-US" sz="40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4640480" y="4048680"/>
            <a:ext cx="4320413" cy="977563"/>
            <a:chOff x="4632483" y="4371846"/>
            <a:chExt cx="4320413" cy="977563"/>
          </a:xfrm>
        </p:grpSpPr>
        <p:sp>
          <p:nvSpPr>
            <p:cNvPr id="44" name="TextBox 43"/>
            <p:cNvSpPr txBox="1"/>
            <p:nvPr/>
          </p:nvSpPr>
          <p:spPr>
            <a:xfrm>
              <a:off x="4637391" y="4703078"/>
              <a:ext cx="43155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http://www.wooyun.org/bugs/wooyun-2013-019719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32483" y="4371846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搜狗拼音网址钓鱼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06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2204864"/>
            <a:ext cx="5904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对于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攻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击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者</a:t>
            </a:r>
            <a:r>
              <a:rPr lang="zh-CN" altLang="en-US" sz="3600" dirty="0" smtClean="0"/>
              <a:t>来说，</a:t>
            </a:r>
            <a:endParaRPr lang="en-US" altLang="zh-CN" sz="3600" dirty="0" smtClean="0"/>
          </a:p>
          <a:p>
            <a:r>
              <a:rPr lang="zh-CN" altLang="en-US" sz="3600" dirty="0" smtClean="0"/>
              <a:t>任何一个看似很小的漏洞，都能被充分利用</a:t>
            </a:r>
            <a:r>
              <a:rPr lang="zh-CN" altLang="en-US" sz="3600" dirty="0"/>
              <a:t>。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13335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2276872"/>
            <a:ext cx="65242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zh-CN" altLang="en-US" sz="2800" dirty="0"/>
              <a:t>缺陷编号： </a:t>
            </a:r>
            <a:r>
              <a:rPr lang="en-US" altLang="zh-CN" sz="2800" b="1" dirty="0"/>
              <a:t>WooYun-2013-39670</a:t>
            </a:r>
            <a:endParaRPr lang="zh-CN" altLang="en-US" sz="2800" dirty="0"/>
          </a:p>
          <a:p>
            <a:pPr latinLnBrk="1"/>
            <a:r>
              <a:rPr lang="zh-CN" altLang="en-US" sz="2800" dirty="0"/>
              <a:t>漏洞标题： 优酷分站一个存储型</a:t>
            </a:r>
            <a:r>
              <a:rPr lang="en-US" altLang="zh-CN" sz="2800" dirty="0"/>
              <a:t>XSS</a:t>
            </a:r>
            <a:r>
              <a:rPr lang="zh-CN" altLang="en-US" sz="2800" dirty="0"/>
              <a:t>漏洞</a:t>
            </a:r>
          </a:p>
          <a:p>
            <a:pPr latinLnBrk="1"/>
            <a:r>
              <a:rPr lang="zh-CN" altLang="en-US" sz="2800" dirty="0"/>
              <a:t>相关厂商： </a:t>
            </a:r>
            <a:r>
              <a:rPr lang="zh-CN" altLang="en-US" sz="2800" b="1" dirty="0"/>
              <a:t>优酷</a:t>
            </a:r>
            <a:endParaRPr lang="zh-CN" altLang="en-US" sz="2800" dirty="0"/>
          </a:p>
          <a:p>
            <a:pPr latinLnBrk="1"/>
            <a:r>
              <a:rPr lang="zh-CN" altLang="en-US" sz="2800" dirty="0"/>
              <a:t>漏洞作者： </a:t>
            </a:r>
            <a:r>
              <a:rPr lang="en-US" altLang="zh-CN" sz="2800" dirty="0" err="1" smtClean="0"/>
              <a:t>neobyte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19675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一个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被忽略</a:t>
            </a:r>
            <a:r>
              <a:rPr lang="zh-CN" altLang="en-US" sz="2800" dirty="0" smtClean="0"/>
              <a:t>的漏洞。。。。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-108520" y="1916832"/>
            <a:ext cx="9505056" cy="0"/>
          </a:xfrm>
          <a:prstGeom prst="line">
            <a:avLst/>
          </a:prstGeom>
          <a:ln>
            <a:solidFill>
              <a:srgbClr val="FFD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84288" y="4221088"/>
            <a:ext cx="614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漏洞原理</a:t>
            </a:r>
            <a:r>
              <a:rPr lang="zh-CN" altLang="en-US" dirty="0" smtClean="0"/>
              <a:t>见</a:t>
            </a:r>
            <a:r>
              <a:rPr lang="zh-CN" altLang="en-US" b="1" dirty="0" smtClean="0"/>
              <a:t>乌云</a:t>
            </a:r>
            <a:r>
              <a:rPr lang="en-US" altLang="zh-CN" b="1" dirty="0"/>
              <a:t>drops</a:t>
            </a:r>
            <a:r>
              <a:rPr lang="en-US" altLang="zh-CN" dirty="0" smtClean="0"/>
              <a:t>:  http</a:t>
            </a:r>
            <a:r>
              <a:rPr lang="en-US" altLang="zh-CN" dirty="0"/>
              <a:t>://drops.wooyun.org/papers/1426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1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youkui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462088"/>
            <a:ext cx="585787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6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120" y="984578"/>
            <a:ext cx="3111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为</a:t>
            </a:r>
            <a:r>
              <a:rPr lang="zh-CN" altLang="en-US" sz="2800" dirty="0" smtClean="0"/>
              <a:t>什</a:t>
            </a:r>
            <a:r>
              <a:rPr lang="zh-CN" altLang="en-US" sz="2400" dirty="0" smtClean="0"/>
              <a:t>么</a:t>
            </a:r>
            <a:r>
              <a:rPr lang="zh-CN" altLang="en-US" sz="3200" dirty="0" smtClean="0"/>
              <a:t>被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忽略</a:t>
            </a:r>
            <a:r>
              <a:rPr lang="zh-CN" altLang="en-US" sz="3200" dirty="0" smtClean="0"/>
              <a:t>？</a:t>
            </a:r>
            <a:endParaRPr lang="zh-CN" altLang="en-US" sz="32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-108520" y="1916832"/>
            <a:ext cx="9505056" cy="0"/>
          </a:xfrm>
          <a:prstGeom prst="line">
            <a:avLst/>
          </a:prstGeom>
          <a:ln>
            <a:solidFill>
              <a:srgbClr val="FFD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9552" y="2420888"/>
            <a:ext cx="57320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因为</a:t>
            </a:r>
            <a:r>
              <a:rPr lang="zh-CN" altLang="en-US" dirty="0" smtClean="0"/>
              <a:t>缺陷</a:t>
            </a:r>
            <a:r>
              <a:rPr lang="zh-CN" altLang="en-US" dirty="0" smtClean="0"/>
              <a:t>文件的</a:t>
            </a:r>
            <a:r>
              <a:rPr lang="zh-CN" altLang="en-US" dirty="0" smtClean="0"/>
              <a:t>域名</a:t>
            </a:r>
            <a:r>
              <a:rPr lang="zh-CN" altLang="en-US" b="1" dirty="0" smtClean="0">
                <a:solidFill>
                  <a:srgbClr val="FF0000"/>
                </a:solidFill>
              </a:rPr>
              <a:t>不是 </a:t>
            </a:r>
            <a:r>
              <a:rPr lang="en-US" altLang="zh-CN" b="1" dirty="0" smtClean="0"/>
              <a:t>*.youku.com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irs01.net/MTFlashStore.swf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但实际上此</a:t>
            </a:r>
            <a:r>
              <a:rPr lang="en-US" altLang="zh-CN" dirty="0" smtClean="0"/>
              <a:t>XSS</a:t>
            </a:r>
            <a:r>
              <a:rPr lang="zh-CN" altLang="en-US" dirty="0" smtClean="0"/>
              <a:t>代码所影响的域确实是优酷的域名。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9769" y="4221088"/>
            <a:ext cx="7900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zh-CN" altLang="en-US" dirty="0" smtClean="0"/>
              <a:t>既然该第三方文件的</a:t>
            </a:r>
            <a:r>
              <a:rPr lang="en-US" altLang="zh-CN" dirty="0" smtClean="0"/>
              <a:t>XSS</a:t>
            </a:r>
            <a:r>
              <a:rPr lang="zh-CN" altLang="en-US" dirty="0" smtClean="0"/>
              <a:t>能影响到自身域名，为什么没有通知第三方进行修复？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这是一种“</a:t>
            </a:r>
            <a:r>
              <a:rPr lang="zh-CN" altLang="en-US" b="1" dirty="0" smtClean="0">
                <a:solidFill>
                  <a:srgbClr val="FF0000"/>
                </a:solidFill>
              </a:rPr>
              <a:t>反正不是我们自己文件所造成的缺陷</a:t>
            </a:r>
            <a:r>
              <a:rPr lang="zh-CN" altLang="en-US" dirty="0" smtClean="0"/>
              <a:t>”的心态么？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6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120" y="984578"/>
            <a:ext cx="5827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漏</a:t>
            </a:r>
            <a:r>
              <a:rPr lang="zh-CN" altLang="en-US" sz="2800" dirty="0" smtClean="0"/>
              <a:t>洞</a:t>
            </a:r>
            <a:r>
              <a:rPr lang="zh-CN" altLang="en-US" sz="2400" dirty="0" smtClean="0"/>
              <a:t>被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忽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略</a:t>
            </a:r>
            <a:r>
              <a:rPr lang="zh-CN" altLang="en-US" sz="3200" dirty="0" smtClean="0"/>
              <a:t>，会有什么后果呢？</a:t>
            </a:r>
            <a:endParaRPr lang="zh-CN" altLang="en-US" sz="32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-108520" y="1916832"/>
            <a:ext cx="9505056" cy="0"/>
          </a:xfrm>
          <a:prstGeom prst="line">
            <a:avLst/>
          </a:prstGeom>
          <a:ln>
            <a:solidFill>
              <a:srgbClr val="FFD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42941" y="3573016"/>
            <a:ext cx="3469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视频</a:t>
            </a:r>
            <a:r>
              <a:rPr lang="zh-CN" altLang="en-US" sz="4000" dirty="0" smtClean="0"/>
              <a:t>录像</a:t>
            </a:r>
            <a:r>
              <a:rPr lang="en-US" altLang="zh-CN" sz="4000" dirty="0" smtClean="0"/>
              <a:t>  0x01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8644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52487"/>
            <a:ext cx="8087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问题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</a:t>
            </a:r>
            <a:r>
              <a:rPr lang="zh-CN" altLang="en-US" sz="2800" dirty="0" smtClean="0"/>
              <a:t>到</a:t>
            </a:r>
            <a:r>
              <a:rPr lang="zh-CN" altLang="en-US" sz="2400" dirty="0" smtClean="0"/>
              <a:t>底</a:t>
            </a:r>
            <a:r>
              <a:rPr lang="zh-CN" altLang="en-US" sz="3600" dirty="0" smtClean="0"/>
              <a:t>有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多少网站</a:t>
            </a:r>
            <a:r>
              <a:rPr lang="zh-CN" altLang="en-US" sz="3200" dirty="0" smtClean="0"/>
              <a:t>受这个漏洞影响？</a:t>
            </a:r>
            <a:endParaRPr lang="zh-CN" altLang="en-US" sz="32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-108520" y="1916832"/>
            <a:ext cx="9505056" cy="0"/>
          </a:xfrm>
          <a:prstGeom prst="line">
            <a:avLst/>
          </a:prstGeom>
          <a:ln>
            <a:solidFill>
              <a:srgbClr val="FFD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060486" y="2372590"/>
            <a:ext cx="1996008" cy="3528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1521" y="393760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某些网站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504492" y="5180902"/>
            <a:ext cx="126397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XSS</a:t>
            </a:r>
            <a:endParaRPr lang="zh-CN" altLang="en-US" sz="28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834738" y="5360922"/>
            <a:ext cx="166975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64695" y="4856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植入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834738" y="2440282"/>
            <a:ext cx="958991" cy="64807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948345" y="2764318"/>
            <a:ext cx="277165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5324" y="29036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路过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70108" y="5041532"/>
            <a:ext cx="958991" cy="64807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我们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768462" y="5360922"/>
            <a:ext cx="102767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806166" y="5180902"/>
            <a:ext cx="2726274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优酷</a:t>
            </a:r>
            <a:r>
              <a:rPr lang="en-US" altLang="zh-CN" sz="2800" dirty="0" smtClean="0"/>
              <a:t>FLASH XSS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6171299" y="2372590"/>
            <a:ext cx="1996008" cy="900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优酷及其它视频网站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64527" y="3332782"/>
            <a:ext cx="1996008" cy="900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调用这些视频网站的其它网站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162531" y="4352810"/>
            <a:ext cx="0" cy="68872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96336" y="44608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执行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7162531" y="5689604"/>
            <a:ext cx="6772" cy="3443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391205" y="6198343"/>
            <a:ext cx="1556196" cy="36958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指定</a:t>
            </a:r>
            <a:r>
              <a:rPr lang="en-US" altLang="zh-CN" b="1" dirty="0" smtClean="0"/>
              <a:t>URL</a:t>
            </a:r>
            <a:endParaRPr lang="zh-CN" altLang="en-US" b="1" dirty="0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721786" y="6413333"/>
            <a:ext cx="349071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70108" y="6198343"/>
            <a:ext cx="1842728" cy="36958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统计访问来源</a:t>
            </a:r>
            <a:endParaRPr lang="zh-CN" altLang="en-US" b="1" dirty="0"/>
          </a:p>
        </p:txBody>
      </p:sp>
      <p:sp>
        <p:nvSpPr>
          <p:cNvPr id="35" name="圆角矩形 34"/>
          <p:cNvSpPr/>
          <p:nvPr/>
        </p:nvSpPr>
        <p:spPr>
          <a:xfrm>
            <a:off x="858389" y="2440282"/>
            <a:ext cx="958991" cy="64807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3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627908"/>
            <a:ext cx="2266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err="1" smtClean="0">
                <a:solidFill>
                  <a:srgbClr val="00B0F0"/>
                </a:solidFill>
              </a:rPr>
              <a:t>g</a:t>
            </a:r>
            <a:r>
              <a:rPr lang="en-US" altLang="zh-CN" sz="4400" dirty="0" err="1" smtClean="0"/>
              <a:t>ain</a:t>
            </a:r>
            <a:r>
              <a:rPr lang="en-US" altLang="zh-CN" sz="4400" dirty="0" err="1" smtClean="0">
                <a:solidFill>
                  <a:srgbClr val="FF0000"/>
                </a:solidFill>
              </a:rPr>
              <a:t>over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6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876" y="37494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统计结果：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124744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-  2.39 GB </a:t>
            </a:r>
            <a:r>
              <a:rPr lang="zh-CN" altLang="en-US" sz="2400" b="1" dirty="0" smtClean="0"/>
              <a:t>访问日志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5367" y="1484784"/>
            <a:ext cx="5274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-  9513830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次</a:t>
            </a:r>
            <a:r>
              <a:rPr lang="zh-CN" altLang="en-US" sz="2400" dirty="0" smtClean="0"/>
              <a:t> </a:t>
            </a:r>
            <a:r>
              <a:rPr lang="zh-CN" altLang="en-US" sz="2400" b="1" dirty="0" smtClean="0"/>
              <a:t>带有请求来源的访问请求</a:t>
            </a:r>
            <a:endParaRPr lang="zh-CN" altLang="en-US" sz="2400" b="1" dirty="0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377566"/>
              </p:ext>
            </p:extLst>
          </p:nvPr>
        </p:nvGraphicFramePr>
        <p:xfrm>
          <a:off x="821308" y="2564904"/>
          <a:ext cx="7645053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04248" y="2449819"/>
            <a:ext cx="1382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TOP 20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1918757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smtClean="0"/>
              <a:t>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2831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个 </a:t>
            </a:r>
            <a:r>
              <a:rPr lang="zh-CN" altLang="en-US" sz="2400" b="1" dirty="0" smtClean="0"/>
              <a:t>域名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406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52487"/>
            <a:ext cx="5317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问题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：你弹个窗有什么用？</a:t>
            </a:r>
            <a:endParaRPr lang="zh-CN" altLang="en-US" sz="32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-108520" y="1916832"/>
            <a:ext cx="9505056" cy="0"/>
          </a:xfrm>
          <a:prstGeom prst="line">
            <a:avLst/>
          </a:prstGeom>
          <a:ln>
            <a:solidFill>
              <a:srgbClr val="FFD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54276" y="2420888"/>
            <a:ext cx="306846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/>
              <a:t>从</a:t>
            </a:r>
            <a:endParaRPr lang="en-US" altLang="zh-CN" sz="3200" b="1" dirty="0" smtClean="0"/>
          </a:p>
          <a:p>
            <a:pPr algn="ctr"/>
            <a:endParaRPr lang="en-US" altLang="zh-CN" sz="3200" dirty="0" smtClean="0"/>
          </a:p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alert("ok")</a:t>
            </a:r>
          </a:p>
          <a:p>
            <a:pPr algn="ctr"/>
            <a:endParaRPr lang="en-US" altLang="zh-CN" sz="32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3200" b="1" dirty="0" smtClean="0"/>
              <a:t>到</a:t>
            </a:r>
            <a:endParaRPr lang="en-US" altLang="zh-CN" sz="3200" b="1" dirty="0" smtClean="0"/>
          </a:p>
          <a:p>
            <a:pPr algn="ctr"/>
            <a:endParaRPr lang="en-US" altLang="zh-CN" sz="32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3200" b="1" dirty="0" smtClean="0">
                <a:solidFill>
                  <a:srgbClr val="FF0000"/>
                </a:solidFill>
              </a:rPr>
              <a:t>真实数据的泄漏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6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3840" y="2780928"/>
            <a:ext cx="3469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视频</a:t>
            </a:r>
            <a:r>
              <a:rPr lang="zh-CN" altLang="en-US" sz="4000" dirty="0" smtClean="0"/>
              <a:t>录像</a:t>
            </a:r>
            <a:r>
              <a:rPr lang="en-US" altLang="zh-CN" sz="4000" dirty="0" smtClean="0"/>
              <a:t>  0x02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085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996952"/>
            <a:ext cx="5426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就</a:t>
            </a:r>
            <a:r>
              <a:rPr lang="zh-CN" altLang="en-US" sz="3600" dirty="0" smtClean="0"/>
              <a:t>这</a:t>
            </a:r>
            <a:r>
              <a:rPr lang="zh-CN" altLang="en-US" sz="4000" dirty="0" smtClean="0"/>
              <a:t>样</a:t>
            </a:r>
            <a:r>
              <a:rPr lang="zh-CN" altLang="en-US" sz="4800" dirty="0" smtClean="0"/>
              <a:t>完了吗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？？？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6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204" y="1124744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当然，不仅仅是这一个漏洞！</a:t>
            </a:r>
            <a:endParaRPr lang="zh-CN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72" y="2060848"/>
            <a:ext cx="68675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4324" y="3095382"/>
            <a:ext cx="73981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2013-10-24</a:t>
            </a:r>
          </a:p>
          <a:p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问题很隐蔽，这个开发人员肯定注意不到了，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只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要有这么用了的，估计都存在问题。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741149"/>
            <a:ext cx="3986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还有</a:t>
            </a:r>
            <a:r>
              <a:rPr lang="zh-CN" altLang="en-US" sz="6000" b="1" dirty="0" smtClean="0">
                <a:solidFill>
                  <a:srgbClr val="FF0000"/>
                </a:solidFill>
              </a:rPr>
              <a:t>哪些</a:t>
            </a:r>
            <a:r>
              <a:rPr lang="zh-CN" altLang="en-US" sz="4400" dirty="0" smtClean="0"/>
              <a:t>呢？</a:t>
            </a:r>
            <a:endParaRPr lang="zh-CN" altLang="en-US" sz="4400" dirty="0"/>
          </a:p>
        </p:txBody>
      </p:sp>
      <p:sp>
        <p:nvSpPr>
          <p:cNvPr id="4" name="AutoShape 2" descr="http://t12.baidu.com/it/u=537409001,1052417017&amp;fm=5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47" name="Picture 3" descr="C:\Users\gainover\AppData\Roaming\Tencent\Users\22871560\QQ\WinTemp\RichOle\RD86$PC1@QGV5`HEZDFQ)I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1368152" cy="1368152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9246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5430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乌云上已公开案例</a:t>
            </a:r>
            <a:endParaRPr lang="zh-CN" altLang="en-US" sz="28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-108520" y="1916832"/>
            <a:ext cx="9505056" cy="0"/>
          </a:xfrm>
          <a:prstGeom prst="line">
            <a:avLst/>
          </a:prstGeom>
          <a:ln>
            <a:solidFill>
              <a:srgbClr val="FFD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94272" y="4102506"/>
            <a:ext cx="799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一个可大规模悄无声息</a:t>
            </a:r>
            <a:r>
              <a:rPr lang="zh-CN" altLang="en-US" sz="2400" b="1" dirty="0">
                <a:solidFill>
                  <a:srgbClr val="FF0000"/>
                </a:solidFill>
              </a:rPr>
              <a:t>窃取淘宝</a:t>
            </a:r>
            <a:r>
              <a:rPr lang="en-US" altLang="zh-CN" sz="2400" b="1" dirty="0">
                <a:solidFill>
                  <a:srgbClr val="FF0000"/>
                </a:solidFill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</a:rPr>
              <a:t>支付宝账号与密码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漏洞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4272" y="3517964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2014-02-21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272" y="5271591"/>
            <a:ext cx="718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我是如何实现批量种植</a:t>
            </a:r>
            <a:r>
              <a:rPr lang="en-US" altLang="zh-CN" sz="2400" dirty="0"/>
              <a:t>rootkit</a:t>
            </a:r>
            <a:r>
              <a:rPr lang="zh-CN" altLang="en-US" sz="2400" b="1" dirty="0">
                <a:solidFill>
                  <a:srgbClr val="FF0000"/>
                </a:solidFill>
              </a:rPr>
              <a:t>窃取阿里云账号密码</a:t>
            </a:r>
            <a:r>
              <a:rPr lang="zh-CN" altLang="en-US" sz="2400" dirty="0" smtClean="0"/>
              <a:t>的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4272" y="4687048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2014-03-20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272" y="2933422"/>
            <a:ext cx="5856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新浪博客存储型</a:t>
            </a:r>
            <a:r>
              <a:rPr lang="en-US" altLang="zh-CN" sz="2400" dirty="0"/>
              <a:t>XSS</a:t>
            </a:r>
            <a:r>
              <a:rPr lang="zh-CN" altLang="en-US" sz="2400" dirty="0"/>
              <a:t>（</a:t>
            </a:r>
            <a:r>
              <a:rPr lang="zh-CN" altLang="en-US" sz="2400" b="1" dirty="0">
                <a:solidFill>
                  <a:srgbClr val="FF0000"/>
                </a:solidFill>
              </a:rPr>
              <a:t>全部博客可留后门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4272" y="2348880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2013-11-14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5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5430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暂</a:t>
            </a:r>
            <a:r>
              <a:rPr lang="zh-CN" altLang="en-US" sz="2800" dirty="0"/>
              <a:t>未</a:t>
            </a:r>
            <a:r>
              <a:rPr lang="zh-CN" altLang="en-US" sz="2800" dirty="0" smtClean="0"/>
              <a:t>公开案例</a:t>
            </a:r>
            <a:endParaRPr lang="zh-CN" altLang="en-US" sz="28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-108520" y="1916832"/>
            <a:ext cx="9505056" cy="0"/>
          </a:xfrm>
          <a:prstGeom prst="line">
            <a:avLst/>
          </a:prstGeom>
          <a:ln>
            <a:solidFill>
              <a:srgbClr val="FFD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31840" y="3284984"/>
            <a:ext cx="2815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视频录像</a:t>
            </a:r>
            <a:r>
              <a:rPr lang="en-US" altLang="zh-CN" sz="3200" dirty="0"/>
              <a:t>  </a:t>
            </a:r>
            <a:r>
              <a:rPr lang="en-US" altLang="zh-CN" sz="3200" dirty="0" smtClean="0"/>
              <a:t>0x03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3869759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（电商案例）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2924944"/>
            <a:ext cx="2815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视频录像</a:t>
            </a:r>
            <a:r>
              <a:rPr lang="en-US" altLang="zh-CN" sz="3200" dirty="0"/>
              <a:t>  </a:t>
            </a:r>
            <a:r>
              <a:rPr lang="en-US" altLang="zh-CN" sz="3200" dirty="0" smtClean="0"/>
              <a:t>0x04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355849" y="3471619"/>
            <a:ext cx="4304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（社交网络应用案例）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54306"/>
            <a:ext cx="392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漏洞</a:t>
            </a:r>
            <a:r>
              <a:rPr lang="zh-CN" altLang="en-US" sz="2800" dirty="0" smtClean="0"/>
              <a:t>特点与</a:t>
            </a:r>
            <a:r>
              <a:rPr lang="en-US" altLang="zh-CN" sz="2800" dirty="0" smtClean="0"/>
              <a:t>XSS</a:t>
            </a:r>
            <a:r>
              <a:rPr lang="zh-CN" altLang="en-US" sz="2800" dirty="0" smtClean="0"/>
              <a:t>僵尸网络</a:t>
            </a:r>
            <a:endParaRPr lang="zh-CN" altLang="en-US" sz="28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-108520" y="1916832"/>
            <a:ext cx="9505056" cy="0"/>
          </a:xfrm>
          <a:prstGeom prst="line">
            <a:avLst/>
          </a:prstGeom>
          <a:ln>
            <a:solidFill>
              <a:srgbClr val="FED3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6622" y="3554089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隐蔽</a:t>
            </a:r>
            <a:r>
              <a:rPr lang="zh-CN" altLang="en-US" sz="5400" dirty="0" smtClean="0"/>
              <a:t>性</a:t>
            </a:r>
            <a:endParaRPr lang="zh-CN" alt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3233991" y="3122039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用户说</a:t>
            </a:r>
            <a:r>
              <a:rPr lang="zh-CN" altLang="en-US" sz="3200" dirty="0" smtClean="0"/>
              <a:t>：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钓鱼网站我都分不清</a:t>
            </a:r>
            <a:r>
              <a:rPr lang="zh-CN" altLang="en-US" sz="3200" dirty="0" smtClean="0"/>
              <a:t>！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028874" y="245398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对用户</a:t>
            </a:r>
            <a:endParaRPr lang="zh-CN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20532" y="481013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对厂商</a:t>
            </a:r>
            <a:endParaRPr lang="zh-CN" altLang="en-US" sz="2800" b="1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698780" y="3122039"/>
            <a:ext cx="363254" cy="7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689001" y="4215809"/>
            <a:ext cx="382811" cy="617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45684" y="540631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恶意代码存储在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用户电脑</a:t>
            </a:r>
            <a:r>
              <a:rPr lang="zh-CN" altLang="en-US" sz="2400" dirty="0" smtClean="0"/>
              <a:t>中，</a:t>
            </a:r>
            <a:endParaRPr lang="en-US" altLang="zh-CN" sz="2400" dirty="0" smtClean="0"/>
          </a:p>
          <a:p>
            <a:r>
              <a:rPr lang="zh-CN" altLang="en-US" sz="2400" dirty="0" smtClean="0"/>
              <a:t>从厂商角度，网站无任何异常！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407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02.res.meilishuo.net/pic/m/17/f2/3a4aa1078107c007fcbfa7399dbb_450_6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057"/>
            <a:ext cx="5040560" cy="6754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6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5034" y="2852936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</a:rPr>
              <a:t>持久</a:t>
            </a:r>
            <a:r>
              <a:rPr lang="zh-CN" altLang="en-US" sz="5400" dirty="0" smtClean="0"/>
              <a:t>性</a:t>
            </a:r>
            <a:endParaRPr lang="zh-CN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867448" y="4163596"/>
            <a:ext cx="71609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/>
              <a:t>长期存在于用户电脑中，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且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不易清理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每次用户打开存在漏洞网站均会触发。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954306"/>
            <a:ext cx="392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漏洞</a:t>
            </a:r>
            <a:r>
              <a:rPr lang="zh-CN" altLang="en-US" sz="2800" dirty="0" smtClean="0"/>
              <a:t>特点与</a:t>
            </a:r>
            <a:r>
              <a:rPr lang="en-US" altLang="zh-CN" sz="2800" dirty="0" smtClean="0"/>
              <a:t>XSS</a:t>
            </a:r>
            <a:r>
              <a:rPr lang="zh-CN" altLang="en-US" sz="2800" dirty="0" smtClean="0"/>
              <a:t>僵尸网络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-108520" y="1916832"/>
            <a:ext cx="9505056" cy="0"/>
          </a:xfrm>
          <a:prstGeom prst="line">
            <a:avLst/>
          </a:prstGeom>
          <a:ln>
            <a:solidFill>
              <a:srgbClr val="FED3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5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5034" y="2852936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流量</a:t>
            </a:r>
            <a:r>
              <a:rPr lang="zh-CN" altLang="en-US" sz="5400" b="1" dirty="0">
                <a:solidFill>
                  <a:srgbClr val="FF0000"/>
                </a:solidFill>
              </a:rPr>
              <a:t>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954306"/>
            <a:ext cx="392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漏洞</a:t>
            </a:r>
            <a:r>
              <a:rPr lang="zh-CN" altLang="en-US" sz="2800" dirty="0" smtClean="0"/>
              <a:t>特点与</a:t>
            </a:r>
            <a:r>
              <a:rPr lang="en-US" altLang="zh-CN" sz="2800" dirty="0" smtClean="0"/>
              <a:t>XSS</a:t>
            </a:r>
            <a:r>
              <a:rPr lang="zh-CN" altLang="en-US" sz="2800" dirty="0" smtClean="0"/>
              <a:t>僵尸网络</a:t>
            </a:r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-108520" y="1916832"/>
            <a:ext cx="9505056" cy="0"/>
          </a:xfrm>
          <a:prstGeom prst="line">
            <a:avLst/>
          </a:prstGeom>
          <a:ln>
            <a:solidFill>
              <a:srgbClr val="FED3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41959" y="4005064"/>
            <a:ext cx="51090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/>
              <a:t>受影响网站用户量大，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用户在页面停留时间长。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使得</a:t>
            </a:r>
            <a:r>
              <a:rPr lang="en-US" altLang="zh-CN" sz="3200" dirty="0" smtClean="0"/>
              <a:t>XSS</a:t>
            </a:r>
            <a:r>
              <a:rPr lang="zh-CN" altLang="en-US" sz="3200" dirty="0" smtClean="0"/>
              <a:t>的利用代码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可以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获得更长的执行时间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421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5994928" y="4148940"/>
            <a:ext cx="8825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83571" y="2228330"/>
            <a:ext cx="5886200" cy="3504926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0611" y="1181942"/>
            <a:ext cx="2778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XSS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僵尸网络</a:t>
            </a:r>
            <a:r>
              <a:rPr lang="zh-CN" altLang="en-US" sz="2400" dirty="0" smtClean="0"/>
              <a:t>的构建</a:t>
            </a:r>
            <a:endParaRPr lang="zh-CN" altLang="en-US" sz="2400" dirty="0"/>
          </a:p>
        </p:txBody>
      </p:sp>
      <p:sp>
        <p:nvSpPr>
          <p:cNvPr id="3" name="圆角矩形 2"/>
          <p:cNvSpPr/>
          <p:nvPr/>
        </p:nvSpPr>
        <p:spPr>
          <a:xfrm>
            <a:off x="269976" y="3748750"/>
            <a:ext cx="958991" cy="64807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黑客</a:t>
            </a:r>
          </a:p>
        </p:txBody>
      </p:sp>
      <p:sp>
        <p:nvSpPr>
          <p:cNvPr id="4" name="矩形 3"/>
          <p:cNvSpPr/>
          <p:nvPr/>
        </p:nvSpPr>
        <p:spPr>
          <a:xfrm>
            <a:off x="2502224" y="2833423"/>
            <a:ext cx="1296144" cy="2664296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494112" y="3244694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9187615">
            <a:off x="1271822" y="2998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入侵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80882" y="23463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小中型网站</a:t>
            </a:r>
            <a:endParaRPr lang="zh-CN" altLang="en-US" b="1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494112" y="4207895"/>
            <a:ext cx="812479" cy="703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344366">
            <a:off x="1026001" y="4789380"/>
            <a:ext cx="12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存储型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579183" y="3944244"/>
            <a:ext cx="1152127" cy="4426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XSS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</p:cNvCxnSpPr>
          <p:nvPr/>
        </p:nvCxnSpPr>
        <p:spPr>
          <a:xfrm>
            <a:off x="3731310" y="4165571"/>
            <a:ext cx="51549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262434" y="3935893"/>
            <a:ext cx="1712565" cy="4426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植入</a:t>
            </a:r>
            <a:r>
              <a:rPr lang="en-US" altLang="zh-CN" dirty="0" smtClean="0"/>
              <a:t>FLASH XSS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14193" y="594928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感染</a:t>
            </a:r>
            <a:r>
              <a:rPr lang="zh-CN" altLang="en-US" sz="2800" b="1" dirty="0" smtClean="0"/>
              <a:t>阶段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6705836" y="2228330"/>
            <a:ext cx="1970620" cy="3504926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77461" y="584007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执行</a:t>
            </a:r>
            <a:r>
              <a:rPr lang="zh-CN" altLang="en-US" sz="2800" b="1" dirty="0" smtClean="0"/>
              <a:t>阶段</a:t>
            </a:r>
            <a:endParaRPr lang="zh-CN" altLang="en-US" sz="2800" b="1" dirty="0"/>
          </a:p>
        </p:txBody>
      </p:sp>
      <p:sp>
        <p:nvSpPr>
          <p:cNvPr id="22" name="椭圆 21"/>
          <p:cNvSpPr/>
          <p:nvPr/>
        </p:nvSpPr>
        <p:spPr>
          <a:xfrm>
            <a:off x="6180559" y="3950063"/>
            <a:ext cx="397754" cy="39775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3" idx="0"/>
          </p:cNvCxnSpPr>
          <p:nvPr/>
        </p:nvCxnSpPr>
        <p:spPr>
          <a:xfrm flipH="1" flipV="1">
            <a:off x="749471" y="2060848"/>
            <a:ext cx="1" cy="16879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49472" y="2060848"/>
            <a:ext cx="56299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379436" y="2060848"/>
            <a:ext cx="0" cy="18750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64454" y="1587297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需要执行的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恶意</a:t>
            </a:r>
            <a:r>
              <a:rPr lang="zh-CN" altLang="en-US" b="1" dirty="0" smtClean="0"/>
              <a:t>操作</a:t>
            </a:r>
            <a:endParaRPr lang="zh-CN" altLang="en-US" b="1" dirty="0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6877461" y="3140968"/>
            <a:ext cx="358835" cy="10079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344792" y="2929167"/>
            <a:ext cx="1196526" cy="4426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信息窃取</a:t>
            </a:r>
            <a:endParaRPr lang="zh-CN" altLang="en-US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7222975" y="3150494"/>
            <a:ext cx="1218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45" idx="1"/>
          </p:cNvCxnSpPr>
          <p:nvPr/>
        </p:nvCxnSpPr>
        <p:spPr>
          <a:xfrm flipV="1">
            <a:off x="6877461" y="4155065"/>
            <a:ext cx="472302" cy="3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349763" y="3933738"/>
            <a:ext cx="1196526" cy="4426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DDoS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6877461" y="4148940"/>
            <a:ext cx="345514" cy="100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217246" y="5145386"/>
            <a:ext cx="1218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368729" y="4911484"/>
            <a:ext cx="1196526" cy="44265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……..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877038" y="2367287"/>
            <a:ext cx="1627791" cy="415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大型网站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1760" y="2636912"/>
            <a:ext cx="43075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 smtClean="0"/>
              <a:t>欢迎提问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2298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484784"/>
            <a:ext cx="70509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 smtClean="0"/>
              <a:t>成都</a:t>
            </a:r>
            <a:r>
              <a:rPr lang="en-US" altLang="zh-CN" sz="6600" i="1" dirty="0" smtClean="0">
                <a:solidFill>
                  <a:srgbClr val="FF0000"/>
                </a:solidFill>
              </a:rPr>
              <a:t>PKAV</a:t>
            </a:r>
            <a:r>
              <a:rPr lang="zh-CN" altLang="en-US" sz="6600" dirty="0" smtClean="0"/>
              <a:t>团队招人</a:t>
            </a:r>
            <a:endParaRPr lang="zh-CN" alt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1368127" y="3356991"/>
            <a:ext cx="562051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/>
              <a:t>如有意向者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请将简历发送至  </a:t>
            </a:r>
            <a:r>
              <a:rPr lang="en-US" altLang="zh-CN" sz="4000" b="1" i="1" dirty="0" smtClean="0"/>
              <a:t>g_</a:t>
            </a:r>
            <a:r>
              <a:rPr lang="en-US" altLang="zh-CN" sz="4000" b="1" i="1" dirty="0" smtClean="0">
                <a:solidFill>
                  <a:srgbClr val="00B0F0"/>
                </a:solidFill>
              </a:rPr>
              <a:t>@</a:t>
            </a:r>
            <a:r>
              <a:rPr lang="en-US" altLang="zh-CN" sz="4000" b="1" i="1" dirty="0" smtClean="0"/>
              <a:t>live.com</a:t>
            </a:r>
            <a:endParaRPr lang="zh-CN" alt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348511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5776" y="3140968"/>
            <a:ext cx="44294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i="1" dirty="0">
                <a:solidFill>
                  <a:srgbClr val="FF0000"/>
                </a:solidFill>
              </a:rPr>
              <a:t>谢谢大家</a:t>
            </a:r>
            <a:r>
              <a:rPr lang="zh-CN" altLang="en-US" sz="6600" dirty="0">
                <a:solidFill>
                  <a:srgbClr val="FF0000"/>
                </a:solidFill>
              </a:rPr>
              <a:t>！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5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83827">
            <a:off x="3327051" y="2582843"/>
            <a:ext cx="2447278" cy="2799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://img1.gamedog.cn/2012/06/02/24-120602101047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20688"/>
            <a:ext cx="3048000" cy="22860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xmsjob.com/pic.asp?url=http://tupian.qqjay.com/u/2012/0209/ef8bc9be276a8bbf67285806b122a3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16016" y="2564904"/>
            <a:ext cx="3456384" cy="34563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30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21" y="5517232"/>
            <a:ext cx="2620963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http://t12.baidu.com/it/u=157941086,2948356691&amp;fm=5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073"/>
            <a:ext cx="9144000" cy="506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0" y="5048858"/>
            <a:ext cx="9144000" cy="1809142"/>
            <a:chOff x="0" y="5048858"/>
            <a:chExt cx="9144000" cy="1809142"/>
          </a:xfrm>
        </p:grpSpPr>
        <p:sp>
          <p:nvSpPr>
            <p:cNvPr id="4" name="矩形 3"/>
            <p:cNvSpPr/>
            <p:nvPr/>
          </p:nvSpPr>
          <p:spPr>
            <a:xfrm>
              <a:off x="0" y="5048858"/>
              <a:ext cx="9144000" cy="46837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6389626"/>
              <a:ext cx="9144000" cy="46837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038600" y="5622563"/>
            <a:ext cx="4368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中国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细胞生物学</a:t>
            </a:r>
            <a:r>
              <a:rPr lang="zh-CN" altLang="en-US" sz="2800" b="1" dirty="0" smtClean="0"/>
              <a:t>大</a:t>
            </a:r>
            <a:r>
              <a:rPr lang="zh-CN" altLang="en-US" sz="3600" b="1" dirty="0" smtClean="0"/>
              <a:t>会</a:t>
            </a:r>
            <a:endParaRPr lang="zh-CN" altLang="en-US" sz="3600" b="1" dirty="0"/>
          </a:p>
        </p:txBody>
      </p:sp>
      <p:sp>
        <p:nvSpPr>
          <p:cNvPr id="3" name="右箭头 2"/>
          <p:cNvSpPr/>
          <p:nvPr/>
        </p:nvSpPr>
        <p:spPr>
          <a:xfrm>
            <a:off x="3275856" y="5877272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39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2564904"/>
            <a:ext cx="76717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其实，</a:t>
            </a:r>
            <a:endParaRPr lang="en-US" altLang="zh-CN" sz="4400" b="1" dirty="0" smtClean="0"/>
          </a:p>
          <a:p>
            <a:r>
              <a:rPr lang="zh-CN" altLang="en-US" sz="4400" b="1" dirty="0" smtClean="0"/>
              <a:t>我</a:t>
            </a:r>
            <a:r>
              <a:rPr lang="zh-CN" altLang="en-US" sz="4400" b="1" dirty="0"/>
              <a:t>是一个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生物</a:t>
            </a:r>
            <a:r>
              <a:rPr lang="zh-CN" altLang="en-US" sz="4400" b="1" dirty="0" smtClean="0"/>
              <a:t>研究</a:t>
            </a:r>
            <a:r>
              <a:rPr lang="zh-CN" altLang="en-US" sz="4400" b="1" dirty="0" smtClean="0"/>
              <a:t>工作者</a:t>
            </a:r>
            <a:r>
              <a:rPr lang="zh-CN" altLang="en-US" sz="44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786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564903"/>
            <a:ext cx="58320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不要</a:t>
            </a:r>
            <a:r>
              <a:rPr lang="zh-CN" altLang="en-US" sz="4000" dirty="0" smtClean="0"/>
              <a:t>问我：</a:t>
            </a:r>
            <a:endParaRPr lang="en-US" altLang="zh-CN" sz="4000" dirty="0"/>
          </a:p>
          <a:p>
            <a:r>
              <a:rPr lang="zh-CN" altLang="en-US" sz="4000" b="1" dirty="0" smtClean="0">
                <a:solidFill>
                  <a:srgbClr val="FF0000"/>
                </a:solidFill>
              </a:rPr>
              <a:t>转基因</a:t>
            </a:r>
            <a:r>
              <a:rPr lang="zh-CN" altLang="en-US" sz="4000" dirty="0" smtClean="0"/>
              <a:t>到底有没有危害？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7703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808490"/>
            <a:ext cx="41328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FF0000"/>
                </a:solidFill>
              </a:rPr>
              <a:t>X</a:t>
            </a:r>
            <a:r>
              <a:rPr lang="en-US" altLang="zh-CN" sz="4000" dirty="0" smtClean="0"/>
              <a:t>SS</a:t>
            </a:r>
            <a:r>
              <a:rPr lang="zh-CN" altLang="en-US" sz="4000" dirty="0" smtClean="0"/>
              <a:t>漏洞是什么？</a:t>
            </a:r>
            <a:endParaRPr lang="zh-CN" alt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69096"/>
            <a:ext cx="47434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52848" y="866919"/>
            <a:ext cx="29776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dirty="0" smtClean="0"/>
              <a:t>XSS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漏洞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just"/>
            <a:r>
              <a:rPr lang="zh-CN" altLang="en-US" dirty="0" smtClean="0"/>
              <a:t>当一个页面允许攻击者向其中插入恶意代码的时候，就说明其代码存在</a:t>
            </a:r>
            <a:r>
              <a:rPr lang="en-US" altLang="zh-CN" dirty="0" smtClean="0"/>
              <a:t>XSS</a:t>
            </a:r>
            <a:r>
              <a:rPr lang="zh-CN" altLang="en-US" dirty="0" smtClean="0"/>
              <a:t>漏洞</a:t>
            </a:r>
            <a:r>
              <a:rPr lang="zh-CN" altLang="en-US" dirty="0"/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2834732"/>
            <a:ext cx="19209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dirty="0" smtClean="0"/>
              <a:t>XSS</a:t>
            </a:r>
            <a:r>
              <a:rPr lang="zh-CN" altLang="en-US" sz="2400" b="1" dirty="0" smtClean="0"/>
              <a:t>漏洞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挖掘</a:t>
            </a:r>
          </a:p>
          <a:p>
            <a:pPr algn="just"/>
            <a:r>
              <a:rPr lang="zh-CN" altLang="en-US" dirty="0"/>
              <a:t>想</a:t>
            </a:r>
            <a:r>
              <a:rPr lang="zh-CN" altLang="en-US" dirty="0" smtClean="0"/>
              <a:t>办法把自己代码插入到目标页面。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7092280" y="2383996"/>
            <a:ext cx="360040" cy="360040"/>
          </a:xfrm>
          <a:prstGeom prst="downArrow">
            <a:avLst/>
          </a:prstGeom>
          <a:solidFill>
            <a:srgbClr val="EC388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2699792" y="3481063"/>
            <a:ext cx="360040" cy="310108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2757" y="4579108"/>
            <a:ext cx="19057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XSS</a:t>
            </a:r>
            <a:r>
              <a:rPr lang="zh-CN" altLang="en-US" sz="2400" b="1" dirty="0" smtClean="0"/>
              <a:t>漏洞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利用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拿插入的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代码做你</a:t>
            </a:r>
            <a:r>
              <a:rPr lang="zh-CN" altLang="en-US" b="1" dirty="0" smtClean="0">
                <a:solidFill>
                  <a:srgbClr val="FF0000"/>
                </a:solidFill>
              </a:rPr>
              <a:t>想做</a:t>
            </a:r>
            <a:r>
              <a:rPr lang="zh-CN" altLang="en-US" dirty="0" smtClean="0"/>
              <a:t>且</a:t>
            </a:r>
            <a:r>
              <a:rPr lang="zh-CN" altLang="en-US" b="1" dirty="0" smtClean="0">
                <a:solidFill>
                  <a:srgbClr val="FF0000"/>
                </a:solidFill>
              </a:rPr>
              <a:t>浏览器中能做</a:t>
            </a:r>
            <a:r>
              <a:rPr lang="zh-CN" altLang="en-US" dirty="0" smtClean="0"/>
              <a:t>的事情。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2699792" y="5070385"/>
            <a:ext cx="360040" cy="310108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683568" y="137402"/>
            <a:ext cx="7550650" cy="6453972"/>
            <a:chOff x="683568" y="137402"/>
            <a:chExt cx="7550650" cy="6453972"/>
          </a:xfrm>
        </p:grpSpPr>
        <p:sp>
          <p:nvSpPr>
            <p:cNvPr id="4" name="下箭头 3"/>
            <p:cNvSpPr/>
            <p:nvPr/>
          </p:nvSpPr>
          <p:spPr>
            <a:xfrm rot="7531965">
              <a:off x="3709123" y="2854563"/>
              <a:ext cx="515930" cy="51593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4549853" y="3242755"/>
              <a:ext cx="1152128" cy="115212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</a:rPr>
                <a:t>XSS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319383" y="836712"/>
              <a:ext cx="2376264" cy="23762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XSS</a:t>
              </a:r>
              <a:r>
                <a:rPr lang="zh-CN" altLang="en-US" sz="3200" dirty="0" smtClean="0">
                  <a:solidFill>
                    <a:schemeClr val="tx1"/>
                  </a:solidFill>
                </a:rPr>
                <a:t>窃取</a:t>
              </a:r>
              <a:r>
                <a:rPr lang="en-US" altLang="zh-CN" sz="3200" dirty="0" smtClean="0">
                  <a:solidFill>
                    <a:schemeClr val="tx1"/>
                  </a:solidFill>
                </a:rPr>
                <a:t>cookies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83568" y="137402"/>
              <a:ext cx="1037336" cy="1008112"/>
              <a:chOff x="2843808" y="260648"/>
              <a:chExt cx="1037336" cy="1008112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843808" y="260648"/>
                <a:ext cx="1008112" cy="1008112"/>
              </a:xfrm>
              <a:prstGeom prst="ellipse">
                <a:avLst/>
              </a:prstGeom>
              <a:solidFill>
                <a:srgbClr val="FED3D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848554" y="580038"/>
                <a:ext cx="1032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/>
                  <a:t>HttpOnly</a:t>
                </a:r>
                <a:endParaRPr lang="zh-CN" altLang="en-US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4169364" y="1049364"/>
              <a:ext cx="1160819" cy="1160819"/>
              <a:chOff x="3390650" y="1227136"/>
              <a:chExt cx="1160819" cy="1160819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390650" y="1227136"/>
                <a:ext cx="1160819" cy="1160819"/>
              </a:xfrm>
              <a:prstGeom prst="ellipse">
                <a:avLst/>
              </a:prstGeom>
              <a:solidFill>
                <a:srgbClr val="FED3D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427380" y="1655512"/>
                <a:ext cx="1119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XSSER.ME</a:t>
                </a:r>
                <a:endParaRPr lang="zh-CN" altLang="en-US" dirty="0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5837067" y="940470"/>
              <a:ext cx="1734150" cy="17341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XSS</a:t>
              </a:r>
            </a:p>
            <a:p>
              <a:pPr algn="ctr"/>
              <a:r>
                <a:rPr lang="zh-CN" altLang="en-US" sz="3200" dirty="0" smtClean="0">
                  <a:solidFill>
                    <a:schemeClr val="tx1"/>
                  </a:solidFill>
                </a:rPr>
                <a:t>盲打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 rot="13148941">
              <a:off x="5607702" y="2491647"/>
              <a:ext cx="515930" cy="51593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 rot="2368608">
              <a:off x="6908214" y="755805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403 </a:t>
              </a:r>
              <a:r>
                <a:rPr lang="zh-CN" altLang="en-US" dirty="0"/>
                <a:t>条记录</a:t>
              </a:r>
            </a:p>
          </p:txBody>
        </p:sp>
        <p:sp>
          <p:nvSpPr>
            <p:cNvPr id="12" name="下箭头 11"/>
            <p:cNvSpPr/>
            <p:nvPr/>
          </p:nvSpPr>
          <p:spPr>
            <a:xfrm rot="3484748">
              <a:off x="3642469" y="4136918"/>
              <a:ext cx="515930" cy="51593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720904" y="4043911"/>
              <a:ext cx="1800200" cy="1800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tx1"/>
                  </a:solidFill>
                </a:rPr>
                <a:t>XSS</a:t>
              </a:r>
            </a:p>
            <a:p>
              <a:pPr algn="ctr"/>
              <a:r>
                <a:rPr lang="zh-CN" altLang="en-US" sz="3200" dirty="0">
                  <a:solidFill>
                    <a:schemeClr val="tx1"/>
                  </a:solidFill>
                </a:rPr>
                <a:t>蠕虫</a:t>
              </a:r>
            </a:p>
          </p:txBody>
        </p:sp>
        <p:sp>
          <p:nvSpPr>
            <p:cNvPr id="14" name="下箭头 13"/>
            <p:cNvSpPr/>
            <p:nvPr/>
          </p:nvSpPr>
          <p:spPr>
            <a:xfrm rot="21293483">
              <a:off x="5004294" y="4666771"/>
              <a:ext cx="515930" cy="51593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下箭头 14"/>
            <p:cNvSpPr/>
            <p:nvPr/>
          </p:nvSpPr>
          <p:spPr>
            <a:xfrm rot="17462022">
              <a:off x="6023431" y="3926989"/>
              <a:ext cx="515930" cy="51593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3164138">
              <a:off x="934743" y="5659445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277 </a:t>
              </a:r>
              <a:r>
                <a:rPr lang="zh-CN" altLang="en-US" dirty="0"/>
                <a:t>条记录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4812695" y="5445224"/>
              <a:ext cx="1146150" cy="11461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XSS</a:t>
              </a:r>
            </a:p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DDoS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614761" y="4043911"/>
              <a:ext cx="1146150" cy="11461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XSS</a:t>
              </a:r>
            </a:p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水坑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19586476">
              <a:off x="1389995" y="914602"/>
              <a:ext cx="377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vs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05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1279</Words>
  <Application>Microsoft Office PowerPoint</Application>
  <PresentationFormat>全屏显示(4:3)</PresentationFormat>
  <Paragraphs>273</Paragraphs>
  <Slides>35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gainover</dc:creator>
  <cp:lastModifiedBy>gainover</cp:lastModifiedBy>
  <cp:revision>182</cp:revision>
  <dcterms:created xsi:type="dcterms:W3CDTF">2014-08-29T11:55:07Z</dcterms:created>
  <dcterms:modified xsi:type="dcterms:W3CDTF">2014-09-11T15:29:31Z</dcterms:modified>
</cp:coreProperties>
</file>