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8" r:id="rId3"/>
    <p:sldId id="259" r:id="rId5"/>
    <p:sldId id="260" r:id="rId6"/>
    <p:sldId id="261" r:id="rId7"/>
    <p:sldId id="262" r:id="rId8"/>
    <p:sldId id="265" r:id="rId9"/>
    <p:sldId id="264" r:id="rId10"/>
    <p:sldId id="266" r:id="rId11"/>
    <p:sldId id="267" r:id="rId12"/>
    <p:sldId id="268" r:id="rId13"/>
    <p:sldId id="269" r:id="rId14"/>
    <p:sldId id="270" r:id="rId15"/>
    <p:sldId id="271" r:id="rId16"/>
    <p:sldId id="272" r:id="rId17"/>
    <p:sldId id="273" r:id="rId18"/>
    <p:sldId id="286" r:id="rId19"/>
    <p:sldId id="275" r:id="rId20"/>
    <p:sldId id="277" r:id="rId21"/>
    <p:sldId id="278" r:id="rId22"/>
    <p:sldId id="279" r:id="rId23"/>
    <p:sldId id="281" r:id="rId24"/>
    <p:sldId id="282" r:id="rId25"/>
    <p:sldId id="285" r:id="rId26"/>
    <p:sldId id="283" r:id="rId27"/>
    <p:sldId id="287"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1"/>
        <p:guide pos="380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smtClean="0"/>
          </a:p>
          <a:p>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8EACC-3148-4639-B8F8-DA7D85113A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3"/>
          <p:cNvSpPr>
            <a:spLocks noChangeArrowheads="1"/>
          </p:cNvSpPr>
          <p:nvPr/>
        </p:nvSpPr>
        <p:spPr bwMode="auto">
          <a:xfrm>
            <a:off x="4402705" y="5480803"/>
            <a:ext cx="338733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smtClean="0">
                <a:solidFill>
                  <a:srgbClr val="B28A35"/>
                </a:solidFill>
                <a:latin typeface="微软雅黑" panose="020B0503020204020204" charset="-122"/>
                <a:ea typeface="微软雅黑" panose="020B0503020204020204" charset="-122"/>
                <a:sym typeface="微软雅黑" panose="020B0503020204020204" charset="-122"/>
              </a:rPr>
              <a:t>王姗 </a:t>
            </a:r>
            <a:r>
              <a:rPr lang="en-US" altLang="zh-CN" sz="2000" b="1" dirty="0" smtClean="0">
                <a:solidFill>
                  <a:srgbClr val="B28A35"/>
                </a:solidFill>
                <a:latin typeface="微软雅黑" panose="020B0503020204020204" charset="-122"/>
                <a:ea typeface="微软雅黑" panose="020B0503020204020204" charset="-122"/>
                <a:sym typeface="微软雅黑" panose="020B0503020204020204" charset="-122"/>
              </a:rPr>
              <a:t>19S003107</a:t>
            </a:r>
            <a:endParaRPr lang="en-US" altLang="zh-CN" sz="2000" b="1" dirty="0" smtClean="0">
              <a:solidFill>
                <a:srgbClr val="B28A35"/>
              </a:solidFill>
              <a:latin typeface="微软雅黑" panose="020B0503020204020204" charset="-122"/>
              <a:ea typeface="微软雅黑" panose="020B0503020204020204" charset="-122"/>
              <a:sym typeface="微软雅黑" panose="020B0503020204020204" charset="-122"/>
            </a:endParaRPr>
          </a:p>
        </p:txBody>
      </p:sp>
      <p:grpSp>
        <p:nvGrpSpPr>
          <p:cNvPr id="2" name="组合 1"/>
          <p:cNvGrpSpPr/>
          <p:nvPr/>
        </p:nvGrpSpPr>
        <p:grpSpPr>
          <a:xfrm>
            <a:off x="1029335" y="1110615"/>
            <a:ext cx="10142220" cy="3802380"/>
            <a:chOff x="1621" y="885"/>
            <a:chExt cx="15972" cy="5988"/>
          </a:xfrm>
        </p:grpSpPr>
        <p:sp>
          <p:nvSpPr>
            <p:cNvPr id="41" name="矩形 40"/>
            <p:cNvSpPr/>
            <p:nvPr/>
          </p:nvSpPr>
          <p:spPr>
            <a:xfrm>
              <a:off x="9947" y="885"/>
              <a:ext cx="2834" cy="2834"/>
            </a:xfrm>
            <a:prstGeom prst="rect">
              <a:avLst/>
            </a:prstGeom>
            <a:gradFill>
              <a:gsLst>
                <a:gs pos="0">
                  <a:srgbClr val="B28A35"/>
                </a:gs>
                <a:gs pos="100000">
                  <a:srgbClr val="E4C874"/>
                </a:gs>
              </a:gsLst>
              <a:lin ang="2700000" scaled="0"/>
            </a:gra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7793" y="2226"/>
              <a:ext cx="3628" cy="3628"/>
            </a:xfrm>
            <a:prstGeom prst="rect">
              <a:avLst/>
            </a:prstGeom>
            <a:solidFill>
              <a:schemeClr val="accent2"/>
            </a:soli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766" y="4040"/>
              <a:ext cx="1417" cy="1417"/>
            </a:xfrm>
            <a:prstGeom prst="rect">
              <a:avLst/>
            </a:prstGeom>
            <a:gradFill>
              <a:gsLst>
                <a:gs pos="0">
                  <a:srgbClr val="B28A35"/>
                </a:gs>
                <a:gs pos="100000">
                  <a:srgbClr val="E4C874"/>
                </a:gs>
              </a:gsLst>
              <a:lin ang="2700000" scaled="0"/>
            </a:gra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2774" y="4128"/>
              <a:ext cx="1247" cy="1247"/>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1635" y="5060"/>
              <a:ext cx="1417" cy="1417"/>
            </a:xfrm>
            <a:prstGeom prst="rect">
              <a:avLst/>
            </a:prstGeom>
            <a:gradFill>
              <a:gsLst>
                <a:gs pos="0">
                  <a:srgbClr val="B28A35"/>
                </a:gs>
                <a:gs pos="100000">
                  <a:srgbClr val="E4C874"/>
                </a:gs>
              </a:gsLst>
              <a:lin ang="2700000" scaled="0"/>
            </a:gradFill>
            <a:ln>
              <a:noFill/>
            </a:ln>
            <a:effectLst>
              <a:outerShdw blurRad="330200" dist="203200" dir="27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3398" y="3011"/>
              <a:ext cx="709" cy="709"/>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1167" y="1319"/>
              <a:ext cx="2515" cy="2515"/>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793" y="5429"/>
              <a:ext cx="1467" cy="1445"/>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0628" y="5740"/>
              <a:ext cx="850" cy="850"/>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8445" y="1329"/>
              <a:ext cx="354" cy="354"/>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flipH="1">
              <a:off x="7379" y="6177"/>
              <a:ext cx="300" cy="300"/>
            </a:xfrm>
            <a:prstGeom prst="rect">
              <a:avLst/>
            </a:prstGeom>
            <a:solidFill>
              <a:srgbClr val="B28A3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394" y="3756"/>
              <a:ext cx="712" cy="712"/>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312" y="1602"/>
              <a:ext cx="1701" cy="1701"/>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933" y="2811"/>
              <a:ext cx="769" cy="769"/>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7085" y="1424"/>
              <a:ext cx="709" cy="709"/>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4"/>
            <p:cNvSpPr>
              <a:spLocks noChangeArrowheads="1"/>
            </p:cNvSpPr>
            <p:nvPr/>
          </p:nvSpPr>
          <p:spPr bwMode="auto">
            <a:xfrm>
              <a:off x="1621" y="2614"/>
              <a:ext cx="15973" cy="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sz="3600" b="1" dirty="0">
                  <a:solidFill>
                    <a:schemeClr val="tx1"/>
                  </a:solidFill>
                  <a:latin typeface="微软雅黑" panose="020B0503020204020204" charset="-122"/>
                  <a:ea typeface="微软雅黑" panose="020B0503020204020204" charset="-122"/>
                  <a:sym typeface="微软雅黑" panose="020B0503020204020204" charset="-122"/>
                </a:rPr>
                <a:t>Please Forget Where I Was Last Summer:</a:t>
              </a:r>
              <a:endParaRPr sz="3600" b="1" dirty="0">
                <a:solidFill>
                  <a:schemeClr val="tx1"/>
                </a:solidFill>
                <a:latin typeface="微软雅黑" panose="020B0503020204020204" charset="-122"/>
                <a:ea typeface="微软雅黑" panose="020B0503020204020204" charset="-122"/>
                <a:sym typeface="微软雅黑" panose="020B0503020204020204" charset="-122"/>
              </a:endParaRPr>
            </a:p>
            <a:p>
              <a:pPr algn="ctr"/>
              <a:r>
                <a:rPr sz="3600" b="1" dirty="0">
                  <a:solidFill>
                    <a:schemeClr val="tx1"/>
                  </a:solidFill>
                  <a:latin typeface="微软雅黑" panose="020B0503020204020204" charset="-122"/>
                  <a:ea typeface="微软雅黑" panose="020B0503020204020204" charset="-122"/>
                  <a:sym typeface="微软雅黑" panose="020B0503020204020204" charset="-122"/>
                </a:rPr>
                <a:t>The Privacy Risks of Public Location (Meta)Data</a:t>
              </a:r>
              <a:endParaRPr sz="3600" b="1" dirty="0">
                <a:solidFill>
                  <a:schemeClr val="tx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p:cBhvr>
                                        <p:cTn id="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982970" y="1917065"/>
            <a:ext cx="2724150" cy="4106545"/>
            <a:chOff x="9806" y="3019"/>
            <a:chExt cx="4290" cy="6467"/>
          </a:xfrm>
        </p:grpSpPr>
        <p:grpSp>
          <p:nvGrpSpPr>
            <p:cNvPr id="3" name="组合 2"/>
            <p:cNvGrpSpPr/>
            <p:nvPr/>
          </p:nvGrpSpPr>
          <p:grpSpPr>
            <a:xfrm>
              <a:off x="9806" y="3019"/>
              <a:ext cx="4290" cy="3270"/>
              <a:chOff x="6566394" y="2021434"/>
              <a:chExt cx="2873914" cy="2190498"/>
            </a:xfrm>
            <a:solidFill>
              <a:srgbClr val="E20464"/>
            </a:solidFill>
          </p:grpSpPr>
          <p:sp>
            <p:nvSpPr>
              <p:cNvPr id="74" name="任意多边形 73"/>
              <p:cNvSpPr/>
              <p:nvPr/>
            </p:nvSpPr>
            <p:spPr>
              <a:xfrm flipH="1">
                <a:off x="6566394"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1" fmla="*/ 367678 w 370875"/>
                  <a:gd name="connsiteY0-2" fmla="*/ 232793 h 232793"/>
                  <a:gd name="connsiteX1-3" fmla="*/ 370875 w 370875"/>
                  <a:gd name="connsiteY1-4" fmla="*/ 92116 h 232793"/>
                  <a:gd name="connsiteX2-5" fmla="*/ 0 w 370875"/>
                  <a:gd name="connsiteY2-6" fmla="*/ 226398 h 232793"/>
                  <a:gd name="connsiteX3-7" fmla="*/ 367678 w 370875"/>
                  <a:gd name="connsiteY3-8" fmla="*/ 232793 h 232793"/>
                  <a:gd name="connsiteX0-9" fmla="*/ 367678 w 370875"/>
                  <a:gd name="connsiteY0-10" fmla="*/ 233290 h 233290"/>
                  <a:gd name="connsiteX1-11" fmla="*/ 370875 w 370875"/>
                  <a:gd name="connsiteY1-12" fmla="*/ 92613 h 233290"/>
                  <a:gd name="connsiteX2-13" fmla="*/ 0 w 370875"/>
                  <a:gd name="connsiteY2-14" fmla="*/ 226895 h 233290"/>
                  <a:gd name="connsiteX3-15" fmla="*/ 367678 w 370875"/>
                  <a:gd name="connsiteY3-16" fmla="*/ 233290 h 233290"/>
                  <a:gd name="connsiteX0-17" fmla="*/ 367678 w 370875"/>
                  <a:gd name="connsiteY0-18" fmla="*/ 229170 h 229170"/>
                  <a:gd name="connsiteX1-19" fmla="*/ 370875 w 370875"/>
                  <a:gd name="connsiteY1-20" fmla="*/ 88493 h 229170"/>
                  <a:gd name="connsiteX2-21" fmla="*/ 0 w 370875"/>
                  <a:gd name="connsiteY2-22" fmla="*/ 222775 h 229170"/>
                  <a:gd name="connsiteX3-23" fmla="*/ 367678 w 370875"/>
                  <a:gd name="connsiteY3-24" fmla="*/ 229170 h 229170"/>
                  <a:gd name="connsiteX0-25" fmla="*/ 386861 w 390058"/>
                  <a:gd name="connsiteY0-26" fmla="*/ 227542 h 230739"/>
                  <a:gd name="connsiteX1-27" fmla="*/ 390058 w 390058"/>
                  <a:gd name="connsiteY1-28" fmla="*/ 86865 h 230739"/>
                  <a:gd name="connsiteX2-29" fmla="*/ 0 w 390058"/>
                  <a:gd name="connsiteY2-30" fmla="*/ 230739 h 230739"/>
                  <a:gd name="connsiteX3-31" fmla="*/ 386861 w 390058"/>
                  <a:gd name="connsiteY3-32" fmla="*/ 227542 h 230739"/>
                  <a:gd name="connsiteX0-33" fmla="*/ 386861 w 390058"/>
                  <a:gd name="connsiteY0-34" fmla="*/ 231640 h 234837"/>
                  <a:gd name="connsiteX1-35" fmla="*/ 390058 w 390058"/>
                  <a:gd name="connsiteY1-36" fmla="*/ 90963 h 234837"/>
                  <a:gd name="connsiteX2-37" fmla="*/ 0 w 390058"/>
                  <a:gd name="connsiteY2-38" fmla="*/ 234837 h 234837"/>
                  <a:gd name="connsiteX3-39" fmla="*/ 386861 w 390058"/>
                  <a:gd name="connsiteY3-40" fmla="*/ 231640 h 234837"/>
                  <a:gd name="connsiteX0-41" fmla="*/ 386861 w 397219"/>
                  <a:gd name="connsiteY0-42" fmla="*/ 231640 h 234837"/>
                  <a:gd name="connsiteX1-43" fmla="*/ 390058 w 397219"/>
                  <a:gd name="connsiteY1-44" fmla="*/ 90963 h 234837"/>
                  <a:gd name="connsiteX2-45" fmla="*/ 0 w 397219"/>
                  <a:gd name="connsiteY2-46" fmla="*/ 234837 h 234837"/>
                  <a:gd name="connsiteX3-47" fmla="*/ 386861 w 397219"/>
                  <a:gd name="connsiteY3-48" fmla="*/ 231640 h 234837"/>
                  <a:gd name="connsiteX0-49" fmla="*/ 386861 w 401264"/>
                  <a:gd name="connsiteY0-50" fmla="*/ 231640 h 234837"/>
                  <a:gd name="connsiteX1-51" fmla="*/ 390058 w 401264"/>
                  <a:gd name="connsiteY1-52" fmla="*/ 90963 h 234837"/>
                  <a:gd name="connsiteX2-53" fmla="*/ 0 w 401264"/>
                  <a:gd name="connsiteY2-54" fmla="*/ 234837 h 234837"/>
                  <a:gd name="connsiteX3-55" fmla="*/ 386861 w 401264"/>
                  <a:gd name="connsiteY3-56" fmla="*/ 231640 h 234837"/>
                  <a:gd name="connsiteX0-57" fmla="*/ 386861 w 406990"/>
                  <a:gd name="connsiteY0-58" fmla="*/ 231640 h 234837"/>
                  <a:gd name="connsiteX1-59" fmla="*/ 390058 w 406990"/>
                  <a:gd name="connsiteY1-60" fmla="*/ 90963 h 234837"/>
                  <a:gd name="connsiteX2-61" fmla="*/ 0 w 406990"/>
                  <a:gd name="connsiteY2-62" fmla="*/ 234837 h 234837"/>
                  <a:gd name="connsiteX3-63" fmla="*/ 386861 w 406990"/>
                  <a:gd name="connsiteY3-64" fmla="*/ 231640 h 234837"/>
                  <a:gd name="connsiteX0-65" fmla="*/ 386861 w 400092"/>
                  <a:gd name="connsiteY0-66" fmla="*/ 231640 h 234837"/>
                  <a:gd name="connsiteX1-67" fmla="*/ 390058 w 400092"/>
                  <a:gd name="connsiteY1-68" fmla="*/ 90963 h 234837"/>
                  <a:gd name="connsiteX2-69" fmla="*/ 0 w 400092"/>
                  <a:gd name="connsiteY2-70" fmla="*/ 234837 h 234837"/>
                  <a:gd name="connsiteX3-71" fmla="*/ 386861 w 400092"/>
                  <a:gd name="connsiteY3-72" fmla="*/ 231640 h 234837"/>
                  <a:gd name="connsiteX0-73" fmla="*/ 386861 w 400092"/>
                  <a:gd name="connsiteY0-74" fmla="*/ 231640 h 234837"/>
                  <a:gd name="connsiteX1-75" fmla="*/ 390058 w 400092"/>
                  <a:gd name="connsiteY1-76" fmla="*/ 90963 h 234837"/>
                  <a:gd name="connsiteX2-77" fmla="*/ 0 w 400092"/>
                  <a:gd name="connsiteY2-78" fmla="*/ 234837 h 234837"/>
                  <a:gd name="connsiteX3-79" fmla="*/ 386861 w 400092"/>
                  <a:gd name="connsiteY3-80" fmla="*/ 231640 h 234837"/>
                  <a:gd name="connsiteX0-81" fmla="*/ 386861 w 400092"/>
                  <a:gd name="connsiteY0-82" fmla="*/ 228587 h 231784"/>
                  <a:gd name="connsiteX1-83" fmla="*/ 390058 w 400092"/>
                  <a:gd name="connsiteY1-84" fmla="*/ 87910 h 231784"/>
                  <a:gd name="connsiteX2-85" fmla="*/ 0 w 400092"/>
                  <a:gd name="connsiteY2-86" fmla="*/ 231784 h 231784"/>
                  <a:gd name="connsiteX3-87" fmla="*/ 386861 w 400092"/>
                  <a:gd name="connsiteY3-88" fmla="*/ 228587 h 231784"/>
                </a:gdLst>
                <a:ahLst/>
                <a:cxnLst>
                  <a:cxn ang="0">
                    <a:pos x="connsiteX0-1" y="connsiteY0-2"/>
                  </a:cxn>
                  <a:cxn ang="0">
                    <a:pos x="connsiteX1-3" y="connsiteY1-4"/>
                  </a:cxn>
                  <a:cxn ang="0">
                    <a:pos x="connsiteX2-5" y="connsiteY2-6"/>
                  </a:cxn>
                  <a:cxn ang="0">
                    <a:pos x="connsiteX3-7" y="connsiteY3-8"/>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sp>
            <p:nvSpPr>
              <p:cNvPr id="51" name="任意多边形 50"/>
              <p:cNvSpPr/>
              <p:nvPr/>
            </p:nvSpPr>
            <p:spPr>
              <a:xfrm flipH="1">
                <a:off x="6595750" y="2021434"/>
                <a:ext cx="2844558" cy="2190498"/>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1" fmla="*/ 0 w 2029722"/>
                  <a:gd name="connsiteY0-2" fmla="*/ 1574572 h 1574572"/>
                  <a:gd name="connsiteX1-3" fmla="*/ 947203 w 2029722"/>
                  <a:gd name="connsiteY1-4" fmla="*/ 0 h 1574572"/>
                  <a:gd name="connsiteX2-5" fmla="*/ 1931311 w 2029722"/>
                  <a:gd name="connsiteY2-6" fmla="*/ 24603 h 1574572"/>
                  <a:gd name="connsiteX3-7" fmla="*/ 2029722 w 2029722"/>
                  <a:gd name="connsiteY3-8" fmla="*/ 106612 h 1574572"/>
                  <a:gd name="connsiteX4-9" fmla="*/ 1008710 w 2029722"/>
                  <a:gd name="connsiteY4-10" fmla="*/ 1570472 h 1574572"/>
                  <a:gd name="connsiteX5-11" fmla="*/ 0 w 2029722"/>
                  <a:gd name="connsiteY5-12" fmla="*/ 1574572 h 1574572"/>
                  <a:gd name="connsiteX0-13" fmla="*/ 0 w 2029722"/>
                  <a:gd name="connsiteY0-14" fmla="*/ 1574572 h 1574572"/>
                  <a:gd name="connsiteX1-15" fmla="*/ 947203 w 2029722"/>
                  <a:gd name="connsiteY1-16" fmla="*/ 0 h 1574572"/>
                  <a:gd name="connsiteX2-17" fmla="*/ 1931311 w 2029722"/>
                  <a:gd name="connsiteY2-18" fmla="*/ 24603 h 1574572"/>
                  <a:gd name="connsiteX3-19" fmla="*/ 2029722 w 2029722"/>
                  <a:gd name="connsiteY3-20" fmla="*/ 106612 h 1574572"/>
                  <a:gd name="connsiteX4-21" fmla="*/ 1008710 w 2029722"/>
                  <a:gd name="connsiteY4-22" fmla="*/ 1570472 h 1574572"/>
                  <a:gd name="connsiteX5-23" fmla="*/ 0 w 2029722"/>
                  <a:gd name="connsiteY5-24" fmla="*/ 1574572 h 1574572"/>
                  <a:gd name="connsiteX0-25" fmla="*/ 0 w 2029722"/>
                  <a:gd name="connsiteY0-26" fmla="*/ 1574572 h 1574572"/>
                  <a:gd name="connsiteX1-27" fmla="*/ 947203 w 2029722"/>
                  <a:gd name="connsiteY1-28" fmla="*/ 0 h 1574572"/>
                  <a:gd name="connsiteX2-29" fmla="*/ 1931311 w 2029722"/>
                  <a:gd name="connsiteY2-30" fmla="*/ 24603 h 1574572"/>
                  <a:gd name="connsiteX3-31" fmla="*/ 2029722 w 2029722"/>
                  <a:gd name="connsiteY3-32" fmla="*/ 106612 h 1574572"/>
                  <a:gd name="connsiteX4-33" fmla="*/ 1008710 w 2029722"/>
                  <a:gd name="connsiteY4-34" fmla="*/ 1570472 h 1574572"/>
                  <a:gd name="connsiteX5-35" fmla="*/ 0 w 2029722"/>
                  <a:gd name="connsiteY5-36" fmla="*/ 1574572 h 1574572"/>
                  <a:gd name="connsiteX0-37" fmla="*/ 0 w 2029722"/>
                  <a:gd name="connsiteY0-38" fmla="*/ 1574572 h 1574572"/>
                  <a:gd name="connsiteX1-39" fmla="*/ 947203 w 2029722"/>
                  <a:gd name="connsiteY1-40" fmla="*/ 0 h 1574572"/>
                  <a:gd name="connsiteX2-41" fmla="*/ 1931311 w 2029722"/>
                  <a:gd name="connsiteY2-42" fmla="*/ 24603 h 1574572"/>
                  <a:gd name="connsiteX3-43" fmla="*/ 2029722 w 2029722"/>
                  <a:gd name="connsiteY3-44" fmla="*/ 106612 h 1574572"/>
                  <a:gd name="connsiteX4-45" fmla="*/ 1008710 w 2029722"/>
                  <a:gd name="connsiteY4-46" fmla="*/ 1570472 h 1574572"/>
                  <a:gd name="connsiteX5-47" fmla="*/ 0 w 2029722"/>
                  <a:gd name="connsiteY5-48" fmla="*/ 1574572 h 1574572"/>
                  <a:gd name="connsiteX0-49" fmla="*/ 0 w 2029722"/>
                  <a:gd name="connsiteY0-50" fmla="*/ 1574572 h 1574572"/>
                  <a:gd name="connsiteX1-51" fmla="*/ 947203 w 2029722"/>
                  <a:gd name="connsiteY1-52" fmla="*/ 0 h 1574572"/>
                  <a:gd name="connsiteX2-53" fmla="*/ 1931311 w 2029722"/>
                  <a:gd name="connsiteY2-54" fmla="*/ 24603 h 1574572"/>
                  <a:gd name="connsiteX3-55" fmla="*/ 2029722 w 2029722"/>
                  <a:gd name="connsiteY3-56" fmla="*/ 106612 h 1574572"/>
                  <a:gd name="connsiteX4-57" fmla="*/ 1008710 w 2029722"/>
                  <a:gd name="connsiteY4-58" fmla="*/ 1570472 h 1574572"/>
                  <a:gd name="connsiteX5-59" fmla="*/ 0 w 2029722"/>
                  <a:gd name="connsiteY5-60" fmla="*/ 1574572 h 1574572"/>
                  <a:gd name="connsiteX0-61" fmla="*/ 0 w 2029722"/>
                  <a:gd name="connsiteY0-62" fmla="*/ 1574572 h 1574572"/>
                  <a:gd name="connsiteX1-63" fmla="*/ 947203 w 2029722"/>
                  <a:gd name="connsiteY1-64" fmla="*/ 0 h 1574572"/>
                  <a:gd name="connsiteX2-65" fmla="*/ 1931311 w 2029722"/>
                  <a:gd name="connsiteY2-66" fmla="*/ 24603 h 1574572"/>
                  <a:gd name="connsiteX3-67" fmla="*/ 2009219 w 2029722"/>
                  <a:gd name="connsiteY3-68" fmla="*/ 57406 h 1574572"/>
                  <a:gd name="connsiteX4-69" fmla="*/ 2029722 w 2029722"/>
                  <a:gd name="connsiteY4-70" fmla="*/ 106612 h 1574572"/>
                  <a:gd name="connsiteX5-71" fmla="*/ 1008710 w 2029722"/>
                  <a:gd name="connsiteY5-72" fmla="*/ 1570472 h 1574572"/>
                  <a:gd name="connsiteX6" fmla="*/ 0 w 2029722"/>
                  <a:gd name="connsiteY6" fmla="*/ 1574572 h 1574572"/>
                  <a:gd name="connsiteX0-73" fmla="*/ 0 w 2029722"/>
                  <a:gd name="connsiteY0-74" fmla="*/ 1574572 h 1574572"/>
                  <a:gd name="connsiteX1-75" fmla="*/ 947203 w 2029722"/>
                  <a:gd name="connsiteY1-76" fmla="*/ 0 h 1574572"/>
                  <a:gd name="connsiteX2-77" fmla="*/ 1931311 w 2029722"/>
                  <a:gd name="connsiteY2-78" fmla="*/ 24603 h 1574572"/>
                  <a:gd name="connsiteX3-79" fmla="*/ 2009219 w 2029722"/>
                  <a:gd name="connsiteY3-80" fmla="*/ 57406 h 1574572"/>
                  <a:gd name="connsiteX4-81" fmla="*/ 2029722 w 2029722"/>
                  <a:gd name="connsiteY4-82" fmla="*/ 106612 h 1574572"/>
                  <a:gd name="connsiteX5-83" fmla="*/ 1008710 w 2029722"/>
                  <a:gd name="connsiteY5-84" fmla="*/ 1570472 h 1574572"/>
                  <a:gd name="connsiteX6-85" fmla="*/ 0 w 2029722"/>
                  <a:gd name="connsiteY6-86" fmla="*/ 1574572 h 1574572"/>
                  <a:gd name="connsiteX0-87" fmla="*/ 0 w 2029722"/>
                  <a:gd name="connsiteY0-88" fmla="*/ 1574572 h 1574572"/>
                  <a:gd name="connsiteX1-89" fmla="*/ 947203 w 2029722"/>
                  <a:gd name="connsiteY1-90" fmla="*/ 0 h 1574572"/>
                  <a:gd name="connsiteX2-91" fmla="*/ 1931311 w 2029722"/>
                  <a:gd name="connsiteY2-92" fmla="*/ 24603 h 1574572"/>
                  <a:gd name="connsiteX3-93" fmla="*/ 2009219 w 2029722"/>
                  <a:gd name="connsiteY3-94" fmla="*/ 57406 h 1574572"/>
                  <a:gd name="connsiteX4-95" fmla="*/ 2029722 w 2029722"/>
                  <a:gd name="connsiteY4-96" fmla="*/ 106612 h 1574572"/>
                  <a:gd name="connsiteX5-97" fmla="*/ 1029212 w 2029722"/>
                  <a:gd name="connsiteY5-98" fmla="*/ 1566371 h 1574572"/>
                  <a:gd name="connsiteX6-99" fmla="*/ 0 w 2029722"/>
                  <a:gd name="connsiteY6-100" fmla="*/ 1574572 h 1574572"/>
                  <a:gd name="connsiteX0-101" fmla="*/ 0 w 2029722"/>
                  <a:gd name="connsiteY0-102" fmla="*/ 1574572 h 1574572"/>
                  <a:gd name="connsiteX1-103" fmla="*/ 947203 w 2029722"/>
                  <a:gd name="connsiteY1-104" fmla="*/ 0 h 1574572"/>
                  <a:gd name="connsiteX2-105" fmla="*/ 1931311 w 2029722"/>
                  <a:gd name="connsiteY2-106" fmla="*/ 24603 h 1574572"/>
                  <a:gd name="connsiteX3-107" fmla="*/ 2009219 w 2029722"/>
                  <a:gd name="connsiteY3-108" fmla="*/ 57406 h 1574572"/>
                  <a:gd name="connsiteX4-109" fmla="*/ 2029722 w 2029722"/>
                  <a:gd name="connsiteY4-110" fmla="*/ 106612 h 1574572"/>
                  <a:gd name="connsiteX5-111" fmla="*/ 1029212 w 2029722"/>
                  <a:gd name="connsiteY5-112" fmla="*/ 1566371 h 1574572"/>
                  <a:gd name="connsiteX6-113" fmla="*/ 0 w 2029722"/>
                  <a:gd name="connsiteY6-114" fmla="*/ 1574572 h 1574572"/>
                  <a:gd name="connsiteX0-115" fmla="*/ 0 w 2112234"/>
                  <a:gd name="connsiteY0-116" fmla="*/ 1602749 h 1602749"/>
                  <a:gd name="connsiteX1-117" fmla="*/ 947203 w 2112234"/>
                  <a:gd name="connsiteY1-118" fmla="*/ 28177 h 1602749"/>
                  <a:gd name="connsiteX2-119" fmla="*/ 1931311 w 2112234"/>
                  <a:gd name="connsiteY2-120" fmla="*/ 52780 h 1602749"/>
                  <a:gd name="connsiteX3-121" fmla="*/ 2029722 w 2112234"/>
                  <a:gd name="connsiteY3-122" fmla="*/ 134789 h 1602749"/>
                  <a:gd name="connsiteX4-123" fmla="*/ 1029212 w 2112234"/>
                  <a:gd name="connsiteY4-124" fmla="*/ 1594548 h 1602749"/>
                  <a:gd name="connsiteX5-125" fmla="*/ 0 w 2112234"/>
                  <a:gd name="connsiteY5-126" fmla="*/ 1602749 h 1602749"/>
                  <a:gd name="connsiteX0-127" fmla="*/ 0 w 2094991"/>
                  <a:gd name="connsiteY0-128" fmla="*/ 1602749 h 1602749"/>
                  <a:gd name="connsiteX1-129" fmla="*/ 947203 w 2094991"/>
                  <a:gd name="connsiteY1-130" fmla="*/ 28177 h 1602749"/>
                  <a:gd name="connsiteX2-131" fmla="*/ 1931311 w 2094991"/>
                  <a:gd name="connsiteY2-132" fmla="*/ 52780 h 1602749"/>
                  <a:gd name="connsiteX3-133" fmla="*/ 2029722 w 2094991"/>
                  <a:gd name="connsiteY3-134" fmla="*/ 134789 h 1602749"/>
                  <a:gd name="connsiteX4-135" fmla="*/ 1029212 w 2094991"/>
                  <a:gd name="connsiteY4-136" fmla="*/ 1594548 h 1602749"/>
                  <a:gd name="connsiteX5-137" fmla="*/ 0 w 2094991"/>
                  <a:gd name="connsiteY5-138" fmla="*/ 1602749 h 1602749"/>
                  <a:gd name="connsiteX0-139" fmla="*/ 0 w 2029722"/>
                  <a:gd name="connsiteY0-140" fmla="*/ 1574572 h 1574572"/>
                  <a:gd name="connsiteX1-141" fmla="*/ 947203 w 2029722"/>
                  <a:gd name="connsiteY1-142" fmla="*/ 0 h 1574572"/>
                  <a:gd name="connsiteX2-143" fmla="*/ 1931311 w 2029722"/>
                  <a:gd name="connsiteY2-144" fmla="*/ 24603 h 1574572"/>
                  <a:gd name="connsiteX3-145" fmla="*/ 2029722 w 2029722"/>
                  <a:gd name="connsiteY3-146" fmla="*/ 106612 h 1574572"/>
                  <a:gd name="connsiteX4-147" fmla="*/ 1029212 w 2029722"/>
                  <a:gd name="connsiteY4-148" fmla="*/ 1566371 h 1574572"/>
                  <a:gd name="connsiteX5-149" fmla="*/ 0 w 2029722"/>
                  <a:gd name="connsiteY5-150" fmla="*/ 1574572 h 1574572"/>
                  <a:gd name="connsiteX0-151" fmla="*/ 0 w 2029722"/>
                  <a:gd name="connsiteY0-152" fmla="*/ 1574572 h 1574572"/>
                  <a:gd name="connsiteX1-153" fmla="*/ 947203 w 2029722"/>
                  <a:gd name="connsiteY1-154" fmla="*/ 0 h 1574572"/>
                  <a:gd name="connsiteX2-155" fmla="*/ 1931311 w 2029722"/>
                  <a:gd name="connsiteY2-156" fmla="*/ 24603 h 1574572"/>
                  <a:gd name="connsiteX3-157" fmla="*/ 2029722 w 2029722"/>
                  <a:gd name="connsiteY3-158" fmla="*/ 106612 h 1574572"/>
                  <a:gd name="connsiteX4-159" fmla="*/ 1029212 w 2029722"/>
                  <a:gd name="connsiteY4-160" fmla="*/ 1566371 h 1574572"/>
                  <a:gd name="connsiteX5-161" fmla="*/ 0 w 2029722"/>
                  <a:gd name="connsiteY5-162" fmla="*/ 1574572 h 1574572"/>
                  <a:gd name="connsiteX0-163" fmla="*/ 0 w 2026763"/>
                  <a:gd name="connsiteY0-164" fmla="*/ 1574572 h 1574572"/>
                  <a:gd name="connsiteX1-165" fmla="*/ 947203 w 2026763"/>
                  <a:gd name="connsiteY1-166" fmla="*/ 0 h 1574572"/>
                  <a:gd name="connsiteX2-167" fmla="*/ 1931311 w 2026763"/>
                  <a:gd name="connsiteY2-168" fmla="*/ 24603 h 1574572"/>
                  <a:gd name="connsiteX3-169" fmla="*/ 2026763 w 2026763"/>
                  <a:gd name="connsiteY3-170" fmla="*/ 118448 h 1574572"/>
                  <a:gd name="connsiteX4-171" fmla="*/ 1029212 w 2026763"/>
                  <a:gd name="connsiteY4-172" fmla="*/ 1566371 h 1574572"/>
                  <a:gd name="connsiteX5-173" fmla="*/ 0 w 2026763"/>
                  <a:gd name="connsiteY5-174" fmla="*/ 1574572 h 1574572"/>
                  <a:gd name="connsiteX0-175" fmla="*/ 0 w 2026763"/>
                  <a:gd name="connsiteY0-176" fmla="*/ 1574572 h 1589231"/>
                  <a:gd name="connsiteX1-177" fmla="*/ 947203 w 2026763"/>
                  <a:gd name="connsiteY1-178" fmla="*/ 0 h 1589231"/>
                  <a:gd name="connsiteX2-179" fmla="*/ 1931311 w 2026763"/>
                  <a:gd name="connsiteY2-180" fmla="*/ 24603 h 1589231"/>
                  <a:gd name="connsiteX3-181" fmla="*/ 2026763 w 2026763"/>
                  <a:gd name="connsiteY3-182" fmla="*/ 118448 h 1589231"/>
                  <a:gd name="connsiteX4-183" fmla="*/ 1029212 w 2026763"/>
                  <a:gd name="connsiteY4-184" fmla="*/ 1589231 h 1589231"/>
                  <a:gd name="connsiteX5-185" fmla="*/ 0 w 2026763"/>
                  <a:gd name="connsiteY5-186" fmla="*/ 1574572 h 1589231"/>
                  <a:gd name="connsiteX0-187" fmla="*/ 0 w 2026763"/>
                  <a:gd name="connsiteY0-188" fmla="*/ 1574572 h 1601616"/>
                  <a:gd name="connsiteX1-189" fmla="*/ 947203 w 2026763"/>
                  <a:gd name="connsiteY1-190" fmla="*/ 0 h 1601616"/>
                  <a:gd name="connsiteX2-191" fmla="*/ 1931311 w 2026763"/>
                  <a:gd name="connsiteY2-192" fmla="*/ 24603 h 1601616"/>
                  <a:gd name="connsiteX3-193" fmla="*/ 2026763 w 2026763"/>
                  <a:gd name="connsiteY3-194" fmla="*/ 118448 h 1601616"/>
                  <a:gd name="connsiteX4-195" fmla="*/ 1029212 w 2026763"/>
                  <a:gd name="connsiteY4-196" fmla="*/ 1589231 h 1601616"/>
                  <a:gd name="connsiteX5-197" fmla="*/ 0 w 2026763"/>
                  <a:gd name="connsiteY5-198" fmla="*/ 1574572 h 1601616"/>
                  <a:gd name="connsiteX0-199" fmla="*/ 0 w 2026763"/>
                  <a:gd name="connsiteY0-200" fmla="*/ 1574572 h 1593194"/>
                  <a:gd name="connsiteX1-201" fmla="*/ 947203 w 2026763"/>
                  <a:gd name="connsiteY1-202" fmla="*/ 0 h 1593194"/>
                  <a:gd name="connsiteX2-203" fmla="*/ 1931311 w 2026763"/>
                  <a:gd name="connsiteY2-204" fmla="*/ 24603 h 1593194"/>
                  <a:gd name="connsiteX3-205" fmla="*/ 2026763 w 2026763"/>
                  <a:gd name="connsiteY3-206" fmla="*/ 118448 h 1593194"/>
                  <a:gd name="connsiteX4-207" fmla="*/ 1029212 w 2026763"/>
                  <a:gd name="connsiteY4-208" fmla="*/ 1589231 h 1593194"/>
                  <a:gd name="connsiteX5-209" fmla="*/ 0 w 2026763"/>
                  <a:gd name="connsiteY5-210" fmla="*/ 1574572 h 1593194"/>
                  <a:gd name="connsiteX0-211" fmla="*/ 0 w 2023046"/>
                  <a:gd name="connsiteY0-212" fmla="*/ 1563421 h 1589231"/>
                  <a:gd name="connsiteX1-213" fmla="*/ 943486 w 2023046"/>
                  <a:gd name="connsiteY1-214" fmla="*/ 0 h 1589231"/>
                  <a:gd name="connsiteX2-215" fmla="*/ 1927594 w 2023046"/>
                  <a:gd name="connsiteY2-216" fmla="*/ 24603 h 1589231"/>
                  <a:gd name="connsiteX3-217" fmla="*/ 2023046 w 2023046"/>
                  <a:gd name="connsiteY3-218" fmla="*/ 118448 h 1589231"/>
                  <a:gd name="connsiteX4-219" fmla="*/ 1025495 w 2023046"/>
                  <a:gd name="connsiteY4-220" fmla="*/ 1589231 h 1589231"/>
                  <a:gd name="connsiteX5-221" fmla="*/ 0 w 2023046"/>
                  <a:gd name="connsiteY5-222" fmla="*/ 1563421 h 1589231"/>
                  <a:gd name="connsiteX0-223" fmla="*/ 0 w 2023046"/>
                  <a:gd name="connsiteY0-224" fmla="*/ 1563421 h 1574847"/>
                  <a:gd name="connsiteX1-225" fmla="*/ 943486 w 2023046"/>
                  <a:gd name="connsiteY1-226" fmla="*/ 0 h 1574847"/>
                  <a:gd name="connsiteX2-227" fmla="*/ 1927594 w 2023046"/>
                  <a:gd name="connsiteY2-228" fmla="*/ 24603 h 1574847"/>
                  <a:gd name="connsiteX3-229" fmla="*/ 2023046 w 2023046"/>
                  <a:gd name="connsiteY3-230" fmla="*/ 118448 h 1574847"/>
                  <a:gd name="connsiteX4-231" fmla="*/ 1029212 w 2023046"/>
                  <a:gd name="connsiteY4-232" fmla="*/ 1548343 h 1574847"/>
                  <a:gd name="connsiteX5-233" fmla="*/ 0 w 2023046"/>
                  <a:gd name="connsiteY5-234" fmla="*/ 1563421 h 1574847"/>
                  <a:gd name="connsiteX0-235" fmla="*/ 0 w 2023046"/>
                  <a:gd name="connsiteY0-236" fmla="*/ 1563421 h 1563421"/>
                  <a:gd name="connsiteX1-237" fmla="*/ 943486 w 2023046"/>
                  <a:gd name="connsiteY1-238" fmla="*/ 0 h 1563421"/>
                  <a:gd name="connsiteX2-239" fmla="*/ 1927594 w 2023046"/>
                  <a:gd name="connsiteY2-240" fmla="*/ 24603 h 1563421"/>
                  <a:gd name="connsiteX3-241" fmla="*/ 2023046 w 2023046"/>
                  <a:gd name="connsiteY3-242" fmla="*/ 118448 h 1563421"/>
                  <a:gd name="connsiteX4-243" fmla="*/ 1029212 w 2023046"/>
                  <a:gd name="connsiteY4-244" fmla="*/ 1548343 h 1563421"/>
                  <a:gd name="connsiteX5-245" fmla="*/ 0 w 2023046"/>
                  <a:gd name="connsiteY5-246" fmla="*/ 1563421 h 1563421"/>
                  <a:gd name="connsiteX0-247" fmla="*/ 0 w 2023046"/>
                  <a:gd name="connsiteY0-248" fmla="*/ 1563421 h 1568845"/>
                  <a:gd name="connsiteX1-249" fmla="*/ 943486 w 2023046"/>
                  <a:gd name="connsiteY1-250" fmla="*/ 0 h 1568845"/>
                  <a:gd name="connsiteX2-251" fmla="*/ 1927594 w 2023046"/>
                  <a:gd name="connsiteY2-252" fmla="*/ 24603 h 1568845"/>
                  <a:gd name="connsiteX3-253" fmla="*/ 2023046 w 2023046"/>
                  <a:gd name="connsiteY3-254" fmla="*/ 118448 h 1568845"/>
                  <a:gd name="connsiteX4-255" fmla="*/ 1012811 w 2023046"/>
                  <a:gd name="connsiteY4-256" fmla="*/ 1568845 h 1568845"/>
                  <a:gd name="connsiteX5-257" fmla="*/ 0 w 2023046"/>
                  <a:gd name="connsiteY5-258" fmla="*/ 1563421 h 1568845"/>
                  <a:gd name="connsiteX0-259" fmla="*/ 0 w 2023046"/>
                  <a:gd name="connsiteY0-260" fmla="*/ 1575722 h 1575722"/>
                  <a:gd name="connsiteX1-261" fmla="*/ 943486 w 2023046"/>
                  <a:gd name="connsiteY1-262" fmla="*/ 0 h 1575722"/>
                  <a:gd name="connsiteX2-263" fmla="*/ 1927594 w 2023046"/>
                  <a:gd name="connsiteY2-264" fmla="*/ 24603 h 1575722"/>
                  <a:gd name="connsiteX3-265" fmla="*/ 2023046 w 2023046"/>
                  <a:gd name="connsiteY3-266" fmla="*/ 118448 h 1575722"/>
                  <a:gd name="connsiteX4-267" fmla="*/ 1012811 w 2023046"/>
                  <a:gd name="connsiteY4-268" fmla="*/ 1568845 h 1575722"/>
                  <a:gd name="connsiteX5-269" fmla="*/ 0 w 2023046"/>
                  <a:gd name="connsiteY5-270" fmla="*/ 1575722 h 1575722"/>
                  <a:gd name="connsiteX0-271" fmla="*/ 0 w 2023046"/>
                  <a:gd name="connsiteY0-272" fmla="*/ 1557880 h 1557880"/>
                  <a:gd name="connsiteX1-273" fmla="*/ 947947 w 2023046"/>
                  <a:gd name="connsiteY1-274" fmla="*/ 0 h 1557880"/>
                  <a:gd name="connsiteX2-275" fmla="*/ 1927594 w 2023046"/>
                  <a:gd name="connsiteY2-276" fmla="*/ 6761 h 1557880"/>
                  <a:gd name="connsiteX3-277" fmla="*/ 2023046 w 2023046"/>
                  <a:gd name="connsiteY3-278" fmla="*/ 100606 h 1557880"/>
                  <a:gd name="connsiteX4-279" fmla="*/ 1012811 w 2023046"/>
                  <a:gd name="connsiteY4-280" fmla="*/ 1551003 h 1557880"/>
                  <a:gd name="connsiteX5-281" fmla="*/ 0 w 2023046"/>
                  <a:gd name="connsiteY5-282" fmla="*/ 1557880 h 15578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046" h="1557880">
                    <a:moveTo>
                      <a:pt x="0" y="1557880"/>
                    </a:moveTo>
                    <a:cubicBezTo>
                      <a:pt x="656072" y="163728"/>
                      <a:pt x="648615" y="123013"/>
                      <a:pt x="947947" y="0"/>
                    </a:cubicBezTo>
                    <a:lnTo>
                      <a:pt x="1927594" y="6761"/>
                    </a:lnTo>
                    <a:cubicBezTo>
                      <a:pt x="1981807" y="34055"/>
                      <a:pt x="1994802" y="50814"/>
                      <a:pt x="2023046" y="100606"/>
                    </a:cubicBezTo>
                    <a:cubicBezTo>
                      <a:pt x="1744216" y="-198728"/>
                      <a:pt x="1262938" y="1099954"/>
                      <a:pt x="1012811" y="1551003"/>
                    </a:cubicBezTo>
                    <a:lnTo>
                      <a:pt x="0" y="1557880"/>
                    </a:lnTo>
                    <a:close/>
                  </a:path>
                </a:pathLst>
              </a:custGeom>
              <a:solidFill>
                <a:srgbClr val="EFA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grpSp>
        <p:grpSp>
          <p:nvGrpSpPr>
            <p:cNvPr id="5" name="组合 4"/>
            <p:cNvGrpSpPr/>
            <p:nvPr/>
          </p:nvGrpSpPr>
          <p:grpSpPr>
            <a:xfrm>
              <a:off x="9806" y="6278"/>
              <a:ext cx="4291" cy="3209"/>
              <a:chOff x="6566394" y="4204652"/>
              <a:chExt cx="2874548" cy="2149585"/>
            </a:xfrm>
            <a:solidFill>
              <a:srgbClr val="252726"/>
            </a:solidFill>
          </p:grpSpPr>
          <p:sp>
            <p:nvSpPr>
              <p:cNvPr id="78" name="任意多边形 77"/>
              <p:cNvSpPr/>
              <p:nvPr/>
            </p:nvSpPr>
            <p:spPr>
              <a:xfrm flipH="1" flipV="1">
                <a:off x="6566394"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1" fmla="*/ 367678 w 370875"/>
                  <a:gd name="connsiteY0-2" fmla="*/ 232793 h 232793"/>
                  <a:gd name="connsiteX1-3" fmla="*/ 370875 w 370875"/>
                  <a:gd name="connsiteY1-4" fmla="*/ 92116 h 232793"/>
                  <a:gd name="connsiteX2-5" fmla="*/ 0 w 370875"/>
                  <a:gd name="connsiteY2-6" fmla="*/ 226398 h 232793"/>
                  <a:gd name="connsiteX3-7" fmla="*/ 367678 w 370875"/>
                  <a:gd name="connsiteY3-8" fmla="*/ 232793 h 232793"/>
                  <a:gd name="connsiteX0-9" fmla="*/ 367678 w 370875"/>
                  <a:gd name="connsiteY0-10" fmla="*/ 233290 h 233290"/>
                  <a:gd name="connsiteX1-11" fmla="*/ 370875 w 370875"/>
                  <a:gd name="connsiteY1-12" fmla="*/ 92613 h 233290"/>
                  <a:gd name="connsiteX2-13" fmla="*/ 0 w 370875"/>
                  <a:gd name="connsiteY2-14" fmla="*/ 226895 h 233290"/>
                  <a:gd name="connsiteX3-15" fmla="*/ 367678 w 370875"/>
                  <a:gd name="connsiteY3-16" fmla="*/ 233290 h 233290"/>
                  <a:gd name="connsiteX0-17" fmla="*/ 367678 w 370875"/>
                  <a:gd name="connsiteY0-18" fmla="*/ 229170 h 229170"/>
                  <a:gd name="connsiteX1-19" fmla="*/ 370875 w 370875"/>
                  <a:gd name="connsiteY1-20" fmla="*/ 88493 h 229170"/>
                  <a:gd name="connsiteX2-21" fmla="*/ 0 w 370875"/>
                  <a:gd name="connsiteY2-22" fmla="*/ 222775 h 229170"/>
                  <a:gd name="connsiteX3-23" fmla="*/ 367678 w 370875"/>
                  <a:gd name="connsiteY3-24" fmla="*/ 229170 h 229170"/>
                  <a:gd name="connsiteX0-25" fmla="*/ 386861 w 390058"/>
                  <a:gd name="connsiteY0-26" fmla="*/ 227542 h 230739"/>
                  <a:gd name="connsiteX1-27" fmla="*/ 390058 w 390058"/>
                  <a:gd name="connsiteY1-28" fmla="*/ 86865 h 230739"/>
                  <a:gd name="connsiteX2-29" fmla="*/ 0 w 390058"/>
                  <a:gd name="connsiteY2-30" fmla="*/ 230739 h 230739"/>
                  <a:gd name="connsiteX3-31" fmla="*/ 386861 w 390058"/>
                  <a:gd name="connsiteY3-32" fmla="*/ 227542 h 230739"/>
                  <a:gd name="connsiteX0-33" fmla="*/ 386861 w 390058"/>
                  <a:gd name="connsiteY0-34" fmla="*/ 231640 h 234837"/>
                  <a:gd name="connsiteX1-35" fmla="*/ 390058 w 390058"/>
                  <a:gd name="connsiteY1-36" fmla="*/ 90963 h 234837"/>
                  <a:gd name="connsiteX2-37" fmla="*/ 0 w 390058"/>
                  <a:gd name="connsiteY2-38" fmla="*/ 234837 h 234837"/>
                  <a:gd name="connsiteX3-39" fmla="*/ 386861 w 390058"/>
                  <a:gd name="connsiteY3-40" fmla="*/ 231640 h 234837"/>
                  <a:gd name="connsiteX0-41" fmla="*/ 386861 w 397219"/>
                  <a:gd name="connsiteY0-42" fmla="*/ 231640 h 234837"/>
                  <a:gd name="connsiteX1-43" fmla="*/ 390058 w 397219"/>
                  <a:gd name="connsiteY1-44" fmla="*/ 90963 h 234837"/>
                  <a:gd name="connsiteX2-45" fmla="*/ 0 w 397219"/>
                  <a:gd name="connsiteY2-46" fmla="*/ 234837 h 234837"/>
                  <a:gd name="connsiteX3-47" fmla="*/ 386861 w 397219"/>
                  <a:gd name="connsiteY3-48" fmla="*/ 231640 h 234837"/>
                  <a:gd name="connsiteX0-49" fmla="*/ 386861 w 401264"/>
                  <a:gd name="connsiteY0-50" fmla="*/ 231640 h 234837"/>
                  <a:gd name="connsiteX1-51" fmla="*/ 390058 w 401264"/>
                  <a:gd name="connsiteY1-52" fmla="*/ 90963 h 234837"/>
                  <a:gd name="connsiteX2-53" fmla="*/ 0 w 401264"/>
                  <a:gd name="connsiteY2-54" fmla="*/ 234837 h 234837"/>
                  <a:gd name="connsiteX3-55" fmla="*/ 386861 w 401264"/>
                  <a:gd name="connsiteY3-56" fmla="*/ 231640 h 234837"/>
                  <a:gd name="connsiteX0-57" fmla="*/ 386861 w 406990"/>
                  <a:gd name="connsiteY0-58" fmla="*/ 231640 h 234837"/>
                  <a:gd name="connsiteX1-59" fmla="*/ 390058 w 406990"/>
                  <a:gd name="connsiteY1-60" fmla="*/ 90963 h 234837"/>
                  <a:gd name="connsiteX2-61" fmla="*/ 0 w 406990"/>
                  <a:gd name="connsiteY2-62" fmla="*/ 234837 h 234837"/>
                  <a:gd name="connsiteX3-63" fmla="*/ 386861 w 406990"/>
                  <a:gd name="connsiteY3-64" fmla="*/ 231640 h 234837"/>
                  <a:gd name="connsiteX0-65" fmla="*/ 386861 w 400092"/>
                  <a:gd name="connsiteY0-66" fmla="*/ 231640 h 234837"/>
                  <a:gd name="connsiteX1-67" fmla="*/ 390058 w 400092"/>
                  <a:gd name="connsiteY1-68" fmla="*/ 90963 h 234837"/>
                  <a:gd name="connsiteX2-69" fmla="*/ 0 w 400092"/>
                  <a:gd name="connsiteY2-70" fmla="*/ 234837 h 234837"/>
                  <a:gd name="connsiteX3-71" fmla="*/ 386861 w 400092"/>
                  <a:gd name="connsiteY3-72" fmla="*/ 231640 h 234837"/>
                  <a:gd name="connsiteX0-73" fmla="*/ 386861 w 400092"/>
                  <a:gd name="connsiteY0-74" fmla="*/ 231640 h 234837"/>
                  <a:gd name="connsiteX1-75" fmla="*/ 390058 w 400092"/>
                  <a:gd name="connsiteY1-76" fmla="*/ 90963 h 234837"/>
                  <a:gd name="connsiteX2-77" fmla="*/ 0 w 400092"/>
                  <a:gd name="connsiteY2-78" fmla="*/ 234837 h 234837"/>
                  <a:gd name="connsiteX3-79" fmla="*/ 386861 w 400092"/>
                  <a:gd name="connsiteY3-80" fmla="*/ 231640 h 234837"/>
                  <a:gd name="connsiteX0-81" fmla="*/ 386861 w 400092"/>
                  <a:gd name="connsiteY0-82" fmla="*/ 228587 h 231784"/>
                  <a:gd name="connsiteX1-83" fmla="*/ 390058 w 400092"/>
                  <a:gd name="connsiteY1-84" fmla="*/ 87910 h 231784"/>
                  <a:gd name="connsiteX2-85" fmla="*/ 0 w 400092"/>
                  <a:gd name="connsiteY2-86" fmla="*/ 231784 h 231784"/>
                  <a:gd name="connsiteX3-87" fmla="*/ 386861 w 400092"/>
                  <a:gd name="connsiteY3-88" fmla="*/ 228587 h 231784"/>
                </a:gdLst>
                <a:ahLst/>
                <a:cxnLst>
                  <a:cxn ang="0">
                    <a:pos x="connsiteX0-1" y="connsiteY0-2"/>
                  </a:cxn>
                  <a:cxn ang="0">
                    <a:pos x="connsiteX1-3" y="connsiteY1-4"/>
                  </a:cxn>
                  <a:cxn ang="0">
                    <a:pos x="connsiteX2-5" y="connsiteY2-6"/>
                  </a:cxn>
                  <a:cxn ang="0">
                    <a:pos x="connsiteX3-7" y="connsiteY3-8"/>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sp>
            <p:nvSpPr>
              <p:cNvPr id="45" name="任意多边形 44"/>
              <p:cNvSpPr/>
              <p:nvPr/>
            </p:nvSpPr>
            <p:spPr>
              <a:xfrm flipH="1" flipV="1">
                <a:off x="6595751" y="4204652"/>
                <a:ext cx="2845191" cy="2149585"/>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1" fmla="*/ 0 w 2029722"/>
                  <a:gd name="connsiteY0-2" fmla="*/ 1574572 h 1574572"/>
                  <a:gd name="connsiteX1-3" fmla="*/ 947203 w 2029722"/>
                  <a:gd name="connsiteY1-4" fmla="*/ 0 h 1574572"/>
                  <a:gd name="connsiteX2-5" fmla="*/ 1931311 w 2029722"/>
                  <a:gd name="connsiteY2-6" fmla="*/ 24603 h 1574572"/>
                  <a:gd name="connsiteX3-7" fmla="*/ 2029722 w 2029722"/>
                  <a:gd name="connsiteY3-8" fmla="*/ 106612 h 1574572"/>
                  <a:gd name="connsiteX4-9" fmla="*/ 1008710 w 2029722"/>
                  <a:gd name="connsiteY4-10" fmla="*/ 1570472 h 1574572"/>
                  <a:gd name="connsiteX5-11" fmla="*/ 0 w 2029722"/>
                  <a:gd name="connsiteY5-12" fmla="*/ 1574572 h 1574572"/>
                  <a:gd name="connsiteX0-13" fmla="*/ 0 w 2029722"/>
                  <a:gd name="connsiteY0-14" fmla="*/ 1574572 h 1574572"/>
                  <a:gd name="connsiteX1-15" fmla="*/ 947203 w 2029722"/>
                  <a:gd name="connsiteY1-16" fmla="*/ 0 h 1574572"/>
                  <a:gd name="connsiteX2-17" fmla="*/ 1931311 w 2029722"/>
                  <a:gd name="connsiteY2-18" fmla="*/ 24603 h 1574572"/>
                  <a:gd name="connsiteX3-19" fmla="*/ 2029722 w 2029722"/>
                  <a:gd name="connsiteY3-20" fmla="*/ 106612 h 1574572"/>
                  <a:gd name="connsiteX4-21" fmla="*/ 1008710 w 2029722"/>
                  <a:gd name="connsiteY4-22" fmla="*/ 1570472 h 1574572"/>
                  <a:gd name="connsiteX5-23" fmla="*/ 0 w 2029722"/>
                  <a:gd name="connsiteY5-24" fmla="*/ 1574572 h 1574572"/>
                  <a:gd name="connsiteX0-25" fmla="*/ 0 w 2029722"/>
                  <a:gd name="connsiteY0-26" fmla="*/ 1574572 h 1574572"/>
                  <a:gd name="connsiteX1-27" fmla="*/ 947203 w 2029722"/>
                  <a:gd name="connsiteY1-28" fmla="*/ 0 h 1574572"/>
                  <a:gd name="connsiteX2-29" fmla="*/ 1931311 w 2029722"/>
                  <a:gd name="connsiteY2-30" fmla="*/ 24603 h 1574572"/>
                  <a:gd name="connsiteX3-31" fmla="*/ 2029722 w 2029722"/>
                  <a:gd name="connsiteY3-32" fmla="*/ 106612 h 1574572"/>
                  <a:gd name="connsiteX4-33" fmla="*/ 1008710 w 2029722"/>
                  <a:gd name="connsiteY4-34" fmla="*/ 1570472 h 1574572"/>
                  <a:gd name="connsiteX5-35" fmla="*/ 0 w 2029722"/>
                  <a:gd name="connsiteY5-36" fmla="*/ 1574572 h 1574572"/>
                  <a:gd name="connsiteX0-37" fmla="*/ 0 w 2029722"/>
                  <a:gd name="connsiteY0-38" fmla="*/ 1574572 h 1574572"/>
                  <a:gd name="connsiteX1-39" fmla="*/ 947203 w 2029722"/>
                  <a:gd name="connsiteY1-40" fmla="*/ 0 h 1574572"/>
                  <a:gd name="connsiteX2-41" fmla="*/ 1931311 w 2029722"/>
                  <a:gd name="connsiteY2-42" fmla="*/ 24603 h 1574572"/>
                  <a:gd name="connsiteX3-43" fmla="*/ 2029722 w 2029722"/>
                  <a:gd name="connsiteY3-44" fmla="*/ 106612 h 1574572"/>
                  <a:gd name="connsiteX4-45" fmla="*/ 1008710 w 2029722"/>
                  <a:gd name="connsiteY4-46" fmla="*/ 1570472 h 1574572"/>
                  <a:gd name="connsiteX5-47" fmla="*/ 0 w 2029722"/>
                  <a:gd name="connsiteY5-48" fmla="*/ 1574572 h 1574572"/>
                  <a:gd name="connsiteX0-49" fmla="*/ 0 w 2029722"/>
                  <a:gd name="connsiteY0-50" fmla="*/ 1574572 h 1574572"/>
                  <a:gd name="connsiteX1-51" fmla="*/ 947203 w 2029722"/>
                  <a:gd name="connsiteY1-52" fmla="*/ 0 h 1574572"/>
                  <a:gd name="connsiteX2-53" fmla="*/ 1931311 w 2029722"/>
                  <a:gd name="connsiteY2-54" fmla="*/ 24603 h 1574572"/>
                  <a:gd name="connsiteX3-55" fmla="*/ 2029722 w 2029722"/>
                  <a:gd name="connsiteY3-56" fmla="*/ 106612 h 1574572"/>
                  <a:gd name="connsiteX4-57" fmla="*/ 1008710 w 2029722"/>
                  <a:gd name="connsiteY4-58" fmla="*/ 1570472 h 1574572"/>
                  <a:gd name="connsiteX5-59" fmla="*/ 0 w 2029722"/>
                  <a:gd name="connsiteY5-60" fmla="*/ 1574572 h 1574572"/>
                  <a:gd name="connsiteX0-61" fmla="*/ 0 w 2029722"/>
                  <a:gd name="connsiteY0-62" fmla="*/ 1574572 h 1574572"/>
                  <a:gd name="connsiteX1-63" fmla="*/ 947203 w 2029722"/>
                  <a:gd name="connsiteY1-64" fmla="*/ 0 h 1574572"/>
                  <a:gd name="connsiteX2-65" fmla="*/ 1931311 w 2029722"/>
                  <a:gd name="connsiteY2-66" fmla="*/ 24603 h 1574572"/>
                  <a:gd name="connsiteX3-67" fmla="*/ 2009219 w 2029722"/>
                  <a:gd name="connsiteY3-68" fmla="*/ 57406 h 1574572"/>
                  <a:gd name="connsiteX4-69" fmla="*/ 2029722 w 2029722"/>
                  <a:gd name="connsiteY4-70" fmla="*/ 106612 h 1574572"/>
                  <a:gd name="connsiteX5-71" fmla="*/ 1008710 w 2029722"/>
                  <a:gd name="connsiteY5-72" fmla="*/ 1570472 h 1574572"/>
                  <a:gd name="connsiteX6" fmla="*/ 0 w 2029722"/>
                  <a:gd name="connsiteY6" fmla="*/ 1574572 h 1574572"/>
                  <a:gd name="connsiteX0-73" fmla="*/ 0 w 2029722"/>
                  <a:gd name="connsiteY0-74" fmla="*/ 1574572 h 1574572"/>
                  <a:gd name="connsiteX1-75" fmla="*/ 947203 w 2029722"/>
                  <a:gd name="connsiteY1-76" fmla="*/ 0 h 1574572"/>
                  <a:gd name="connsiteX2-77" fmla="*/ 1931311 w 2029722"/>
                  <a:gd name="connsiteY2-78" fmla="*/ 24603 h 1574572"/>
                  <a:gd name="connsiteX3-79" fmla="*/ 2009219 w 2029722"/>
                  <a:gd name="connsiteY3-80" fmla="*/ 57406 h 1574572"/>
                  <a:gd name="connsiteX4-81" fmla="*/ 2029722 w 2029722"/>
                  <a:gd name="connsiteY4-82" fmla="*/ 106612 h 1574572"/>
                  <a:gd name="connsiteX5-83" fmla="*/ 1008710 w 2029722"/>
                  <a:gd name="connsiteY5-84" fmla="*/ 1570472 h 1574572"/>
                  <a:gd name="connsiteX6-85" fmla="*/ 0 w 2029722"/>
                  <a:gd name="connsiteY6-86" fmla="*/ 1574572 h 1574572"/>
                  <a:gd name="connsiteX0-87" fmla="*/ 0 w 2029722"/>
                  <a:gd name="connsiteY0-88" fmla="*/ 1574572 h 1574572"/>
                  <a:gd name="connsiteX1-89" fmla="*/ 947203 w 2029722"/>
                  <a:gd name="connsiteY1-90" fmla="*/ 0 h 1574572"/>
                  <a:gd name="connsiteX2-91" fmla="*/ 1931311 w 2029722"/>
                  <a:gd name="connsiteY2-92" fmla="*/ 24603 h 1574572"/>
                  <a:gd name="connsiteX3-93" fmla="*/ 2009219 w 2029722"/>
                  <a:gd name="connsiteY3-94" fmla="*/ 57406 h 1574572"/>
                  <a:gd name="connsiteX4-95" fmla="*/ 2029722 w 2029722"/>
                  <a:gd name="connsiteY4-96" fmla="*/ 106612 h 1574572"/>
                  <a:gd name="connsiteX5-97" fmla="*/ 1029212 w 2029722"/>
                  <a:gd name="connsiteY5-98" fmla="*/ 1566371 h 1574572"/>
                  <a:gd name="connsiteX6-99" fmla="*/ 0 w 2029722"/>
                  <a:gd name="connsiteY6-100" fmla="*/ 1574572 h 1574572"/>
                  <a:gd name="connsiteX0-101" fmla="*/ 0 w 2029722"/>
                  <a:gd name="connsiteY0-102" fmla="*/ 1574572 h 1574572"/>
                  <a:gd name="connsiteX1-103" fmla="*/ 947203 w 2029722"/>
                  <a:gd name="connsiteY1-104" fmla="*/ 0 h 1574572"/>
                  <a:gd name="connsiteX2-105" fmla="*/ 1931311 w 2029722"/>
                  <a:gd name="connsiteY2-106" fmla="*/ 24603 h 1574572"/>
                  <a:gd name="connsiteX3-107" fmla="*/ 2009219 w 2029722"/>
                  <a:gd name="connsiteY3-108" fmla="*/ 57406 h 1574572"/>
                  <a:gd name="connsiteX4-109" fmla="*/ 2029722 w 2029722"/>
                  <a:gd name="connsiteY4-110" fmla="*/ 106612 h 1574572"/>
                  <a:gd name="connsiteX5-111" fmla="*/ 1029212 w 2029722"/>
                  <a:gd name="connsiteY5-112" fmla="*/ 1566371 h 1574572"/>
                  <a:gd name="connsiteX6-113" fmla="*/ 0 w 2029722"/>
                  <a:gd name="connsiteY6-114" fmla="*/ 1574572 h 1574572"/>
                  <a:gd name="connsiteX0-115" fmla="*/ 0 w 2112234"/>
                  <a:gd name="connsiteY0-116" fmla="*/ 1602749 h 1602749"/>
                  <a:gd name="connsiteX1-117" fmla="*/ 947203 w 2112234"/>
                  <a:gd name="connsiteY1-118" fmla="*/ 28177 h 1602749"/>
                  <a:gd name="connsiteX2-119" fmla="*/ 1931311 w 2112234"/>
                  <a:gd name="connsiteY2-120" fmla="*/ 52780 h 1602749"/>
                  <a:gd name="connsiteX3-121" fmla="*/ 2029722 w 2112234"/>
                  <a:gd name="connsiteY3-122" fmla="*/ 134789 h 1602749"/>
                  <a:gd name="connsiteX4-123" fmla="*/ 1029212 w 2112234"/>
                  <a:gd name="connsiteY4-124" fmla="*/ 1594548 h 1602749"/>
                  <a:gd name="connsiteX5-125" fmla="*/ 0 w 2112234"/>
                  <a:gd name="connsiteY5-126" fmla="*/ 1602749 h 1602749"/>
                  <a:gd name="connsiteX0-127" fmla="*/ 0 w 2094991"/>
                  <a:gd name="connsiteY0-128" fmla="*/ 1602749 h 1602749"/>
                  <a:gd name="connsiteX1-129" fmla="*/ 947203 w 2094991"/>
                  <a:gd name="connsiteY1-130" fmla="*/ 28177 h 1602749"/>
                  <a:gd name="connsiteX2-131" fmla="*/ 1931311 w 2094991"/>
                  <a:gd name="connsiteY2-132" fmla="*/ 52780 h 1602749"/>
                  <a:gd name="connsiteX3-133" fmla="*/ 2029722 w 2094991"/>
                  <a:gd name="connsiteY3-134" fmla="*/ 134789 h 1602749"/>
                  <a:gd name="connsiteX4-135" fmla="*/ 1029212 w 2094991"/>
                  <a:gd name="connsiteY4-136" fmla="*/ 1594548 h 1602749"/>
                  <a:gd name="connsiteX5-137" fmla="*/ 0 w 2094991"/>
                  <a:gd name="connsiteY5-138" fmla="*/ 1602749 h 1602749"/>
                  <a:gd name="connsiteX0-139" fmla="*/ 0 w 2029722"/>
                  <a:gd name="connsiteY0-140" fmla="*/ 1574572 h 1574572"/>
                  <a:gd name="connsiteX1-141" fmla="*/ 947203 w 2029722"/>
                  <a:gd name="connsiteY1-142" fmla="*/ 0 h 1574572"/>
                  <a:gd name="connsiteX2-143" fmla="*/ 1931311 w 2029722"/>
                  <a:gd name="connsiteY2-144" fmla="*/ 24603 h 1574572"/>
                  <a:gd name="connsiteX3-145" fmla="*/ 2029722 w 2029722"/>
                  <a:gd name="connsiteY3-146" fmla="*/ 106612 h 1574572"/>
                  <a:gd name="connsiteX4-147" fmla="*/ 1029212 w 2029722"/>
                  <a:gd name="connsiteY4-148" fmla="*/ 1566371 h 1574572"/>
                  <a:gd name="connsiteX5-149" fmla="*/ 0 w 2029722"/>
                  <a:gd name="connsiteY5-150" fmla="*/ 1574572 h 1574572"/>
                  <a:gd name="connsiteX0-151" fmla="*/ 0 w 2029722"/>
                  <a:gd name="connsiteY0-152" fmla="*/ 1574572 h 1574572"/>
                  <a:gd name="connsiteX1-153" fmla="*/ 947203 w 2029722"/>
                  <a:gd name="connsiteY1-154" fmla="*/ 0 h 1574572"/>
                  <a:gd name="connsiteX2-155" fmla="*/ 1931311 w 2029722"/>
                  <a:gd name="connsiteY2-156" fmla="*/ 24603 h 1574572"/>
                  <a:gd name="connsiteX3-157" fmla="*/ 2029722 w 2029722"/>
                  <a:gd name="connsiteY3-158" fmla="*/ 106612 h 1574572"/>
                  <a:gd name="connsiteX4-159" fmla="*/ 1029212 w 2029722"/>
                  <a:gd name="connsiteY4-160" fmla="*/ 1566371 h 1574572"/>
                  <a:gd name="connsiteX5-161" fmla="*/ 0 w 2029722"/>
                  <a:gd name="connsiteY5-162" fmla="*/ 1574572 h 1574572"/>
                  <a:gd name="connsiteX0-163" fmla="*/ 0 w 2026763"/>
                  <a:gd name="connsiteY0-164" fmla="*/ 1574572 h 1574572"/>
                  <a:gd name="connsiteX1-165" fmla="*/ 947203 w 2026763"/>
                  <a:gd name="connsiteY1-166" fmla="*/ 0 h 1574572"/>
                  <a:gd name="connsiteX2-167" fmla="*/ 1931311 w 2026763"/>
                  <a:gd name="connsiteY2-168" fmla="*/ 24603 h 1574572"/>
                  <a:gd name="connsiteX3-169" fmla="*/ 2026763 w 2026763"/>
                  <a:gd name="connsiteY3-170" fmla="*/ 118448 h 1574572"/>
                  <a:gd name="connsiteX4-171" fmla="*/ 1029212 w 2026763"/>
                  <a:gd name="connsiteY4-172" fmla="*/ 1566371 h 1574572"/>
                  <a:gd name="connsiteX5-173" fmla="*/ 0 w 2026763"/>
                  <a:gd name="connsiteY5-174" fmla="*/ 1574572 h 1574572"/>
                  <a:gd name="connsiteX0-175" fmla="*/ 0 w 1994106"/>
                  <a:gd name="connsiteY0-176" fmla="*/ 1564775 h 1566371"/>
                  <a:gd name="connsiteX1-177" fmla="*/ 914546 w 1994106"/>
                  <a:gd name="connsiteY1-178" fmla="*/ 0 h 1566371"/>
                  <a:gd name="connsiteX2-179" fmla="*/ 1898654 w 1994106"/>
                  <a:gd name="connsiteY2-180" fmla="*/ 24603 h 1566371"/>
                  <a:gd name="connsiteX3-181" fmla="*/ 1994106 w 1994106"/>
                  <a:gd name="connsiteY3-182" fmla="*/ 118448 h 1566371"/>
                  <a:gd name="connsiteX4-183" fmla="*/ 996555 w 1994106"/>
                  <a:gd name="connsiteY4-184" fmla="*/ 1566371 h 1566371"/>
                  <a:gd name="connsiteX5-185" fmla="*/ 0 w 1994106"/>
                  <a:gd name="connsiteY5-186" fmla="*/ 1564775 h 1566371"/>
                  <a:gd name="connsiteX0-187" fmla="*/ 0 w 2010434"/>
                  <a:gd name="connsiteY0-188" fmla="*/ 1564775 h 1566371"/>
                  <a:gd name="connsiteX1-189" fmla="*/ 930874 w 2010434"/>
                  <a:gd name="connsiteY1-190" fmla="*/ 0 h 1566371"/>
                  <a:gd name="connsiteX2-191" fmla="*/ 1914982 w 2010434"/>
                  <a:gd name="connsiteY2-192" fmla="*/ 24603 h 1566371"/>
                  <a:gd name="connsiteX3-193" fmla="*/ 2010434 w 2010434"/>
                  <a:gd name="connsiteY3-194" fmla="*/ 118448 h 1566371"/>
                  <a:gd name="connsiteX4-195" fmla="*/ 1012883 w 2010434"/>
                  <a:gd name="connsiteY4-196" fmla="*/ 1566371 h 1566371"/>
                  <a:gd name="connsiteX5-197" fmla="*/ 0 w 2010434"/>
                  <a:gd name="connsiteY5-198" fmla="*/ 1564775 h 1566371"/>
                  <a:gd name="connsiteX0-199" fmla="*/ 0 w 2023497"/>
                  <a:gd name="connsiteY0-200" fmla="*/ 1519055 h 1566371"/>
                  <a:gd name="connsiteX1-201" fmla="*/ 943937 w 2023497"/>
                  <a:gd name="connsiteY1-202" fmla="*/ 0 h 1566371"/>
                  <a:gd name="connsiteX2-203" fmla="*/ 1928045 w 2023497"/>
                  <a:gd name="connsiteY2-204" fmla="*/ 24603 h 1566371"/>
                  <a:gd name="connsiteX3-205" fmla="*/ 2023497 w 2023497"/>
                  <a:gd name="connsiteY3-206" fmla="*/ 118448 h 1566371"/>
                  <a:gd name="connsiteX4-207" fmla="*/ 1025946 w 2023497"/>
                  <a:gd name="connsiteY4-208" fmla="*/ 1566371 h 1566371"/>
                  <a:gd name="connsiteX5-209" fmla="*/ 0 w 2023497"/>
                  <a:gd name="connsiteY5-210" fmla="*/ 1519055 h 1566371"/>
                  <a:gd name="connsiteX0-211" fmla="*/ 0 w 2023497"/>
                  <a:gd name="connsiteY0-212" fmla="*/ 1519055 h 1519055"/>
                  <a:gd name="connsiteX1-213" fmla="*/ 943937 w 2023497"/>
                  <a:gd name="connsiteY1-214" fmla="*/ 0 h 1519055"/>
                  <a:gd name="connsiteX2-215" fmla="*/ 1928045 w 2023497"/>
                  <a:gd name="connsiteY2-216" fmla="*/ 24603 h 1519055"/>
                  <a:gd name="connsiteX3-217" fmla="*/ 2023497 w 2023497"/>
                  <a:gd name="connsiteY3-218" fmla="*/ 118448 h 1519055"/>
                  <a:gd name="connsiteX4-219" fmla="*/ 1019415 w 2023497"/>
                  <a:gd name="connsiteY4-220" fmla="*/ 1491259 h 1519055"/>
                  <a:gd name="connsiteX5-221" fmla="*/ 0 w 2023497"/>
                  <a:gd name="connsiteY5-222" fmla="*/ 1519055 h 1519055"/>
                  <a:gd name="connsiteX0-223" fmla="*/ 0 w 2023497"/>
                  <a:gd name="connsiteY0-224" fmla="*/ 1519055 h 1519055"/>
                  <a:gd name="connsiteX1-225" fmla="*/ 943937 w 2023497"/>
                  <a:gd name="connsiteY1-226" fmla="*/ 0 h 1519055"/>
                  <a:gd name="connsiteX2-227" fmla="*/ 1928045 w 2023497"/>
                  <a:gd name="connsiteY2-228" fmla="*/ 24603 h 1519055"/>
                  <a:gd name="connsiteX3-229" fmla="*/ 2023497 w 2023497"/>
                  <a:gd name="connsiteY3-230" fmla="*/ 118448 h 1519055"/>
                  <a:gd name="connsiteX4-231" fmla="*/ 1019415 w 2023497"/>
                  <a:gd name="connsiteY4-232" fmla="*/ 1504322 h 1519055"/>
                  <a:gd name="connsiteX5-233" fmla="*/ 0 w 2023497"/>
                  <a:gd name="connsiteY5-234" fmla="*/ 1519055 h 1519055"/>
                  <a:gd name="connsiteX0-235" fmla="*/ 0 w 2023497"/>
                  <a:gd name="connsiteY0-236" fmla="*/ 1519055 h 1519055"/>
                  <a:gd name="connsiteX1-237" fmla="*/ 943937 w 2023497"/>
                  <a:gd name="connsiteY1-238" fmla="*/ 0 h 1519055"/>
                  <a:gd name="connsiteX2-239" fmla="*/ 1928045 w 2023497"/>
                  <a:gd name="connsiteY2-240" fmla="*/ 24603 h 1519055"/>
                  <a:gd name="connsiteX3-241" fmla="*/ 2023497 w 2023497"/>
                  <a:gd name="connsiteY3-242" fmla="*/ 118448 h 1519055"/>
                  <a:gd name="connsiteX4-243" fmla="*/ 1029212 w 2023497"/>
                  <a:gd name="connsiteY4-244" fmla="*/ 1507588 h 1519055"/>
                  <a:gd name="connsiteX5-245" fmla="*/ 0 w 2023497"/>
                  <a:gd name="connsiteY5-246" fmla="*/ 1519055 h 1519055"/>
                  <a:gd name="connsiteX0-247" fmla="*/ 0 w 2023497"/>
                  <a:gd name="connsiteY0-248" fmla="*/ 1519055 h 1548476"/>
                  <a:gd name="connsiteX1-249" fmla="*/ 943937 w 2023497"/>
                  <a:gd name="connsiteY1-250" fmla="*/ 0 h 1548476"/>
                  <a:gd name="connsiteX2-251" fmla="*/ 1928045 w 2023497"/>
                  <a:gd name="connsiteY2-252" fmla="*/ 24603 h 1548476"/>
                  <a:gd name="connsiteX3-253" fmla="*/ 2023497 w 2023497"/>
                  <a:gd name="connsiteY3-254" fmla="*/ 118448 h 1548476"/>
                  <a:gd name="connsiteX4-255" fmla="*/ 1025495 w 2023497"/>
                  <a:gd name="connsiteY4-256" fmla="*/ 1548476 h 1548476"/>
                  <a:gd name="connsiteX5-257" fmla="*/ 0 w 2023497"/>
                  <a:gd name="connsiteY5-258" fmla="*/ 1519055 h 1548476"/>
                  <a:gd name="connsiteX0-259" fmla="*/ 0 w 2023497"/>
                  <a:gd name="connsiteY0-260" fmla="*/ 1537640 h 1548476"/>
                  <a:gd name="connsiteX1-261" fmla="*/ 943937 w 2023497"/>
                  <a:gd name="connsiteY1-262" fmla="*/ 0 h 1548476"/>
                  <a:gd name="connsiteX2-263" fmla="*/ 1928045 w 2023497"/>
                  <a:gd name="connsiteY2-264" fmla="*/ 24603 h 1548476"/>
                  <a:gd name="connsiteX3-265" fmla="*/ 2023497 w 2023497"/>
                  <a:gd name="connsiteY3-266" fmla="*/ 118448 h 1548476"/>
                  <a:gd name="connsiteX4-267" fmla="*/ 1025495 w 2023497"/>
                  <a:gd name="connsiteY4-268" fmla="*/ 1548476 h 1548476"/>
                  <a:gd name="connsiteX5-269" fmla="*/ 0 w 2023497"/>
                  <a:gd name="connsiteY5-270" fmla="*/ 1537640 h 1548476"/>
                  <a:gd name="connsiteX0-271" fmla="*/ 0 w 2023497"/>
                  <a:gd name="connsiteY0-272" fmla="*/ 1545841 h 1548476"/>
                  <a:gd name="connsiteX1-273" fmla="*/ 943937 w 2023497"/>
                  <a:gd name="connsiteY1-274" fmla="*/ 0 h 1548476"/>
                  <a:gd name="connsiteX2-275" fmla="*/ 1928045 w 2023497"/>
                  <a:gd name="connsiteY2-276" fmla="*/ 24603 h 1548476"/>
                  <a:gd name="connsiteX3-277" fmla="*/ 2023497 w 2023497"/>
                  <a:gd name="connsiteY3-278" fmla="*/ 118448 h 1548476"/>
                  <a:gd name="connsiteX4-279" fmla="*/ 1025495 w 2023497"/>
                  <a:gd name="connsiteY4-280" fmla="*/ 1548476 h 1548476"/>
                  <a:gd name="connsiteX5-281" fmla="*/ 0 w 2023497"/>
                  <a:gd name="connsiteY5-282" fmla="*/ 1545841 h 1548476"/>
                  <a:gd name="connsiteX0-283" fmla="*/ 0 w 2023497"/>
                  <a:gd name="connsiteY0-284" fmla="*/ 1545841 h 1560778"/>
                  <a:gd name="connsiteX1-285" fmla="*/ 943937 w 2023497"/>
                  <a:gd name="connsiteY1-286" fmla="*/ 0 h 1560778"/>
                  <a:gd name="connsiteX2-287" fmla="*/ 1928045 w 2023497"/>
                  <a:gd name="connsiteY2-288" fmla="*/ 24603 h 1560778"/>
                  <a:gd name="connsiteX3-289" fmla="*/ 2023497 w 2023497"/>
                  <a:gd name="connsiteY3-290" fmla="*/ 118448 h 1560778"/>
                  <a:gd name="connsiteX4-291" fmla="*/ 1013194 w 2023497"/>
                  <a:gd name="connsiteY4-292" fmla="*/ 1560778 h 1560778"/>
                  <a:gd name="connsiteX5-293" fmla="*/ 0 w 2023497"/>
                  <a:gd name="connsiteY5-294" fmla="*/ 1545841 h 1560778"/>
                  <a:gd name="connsiteX0-295" fmla="*/ 0 w 2023497"/>
                  <a:gd name="connsiteY0-296" fmla="*/ 1545841 h 1545841"/>
                  <a:gd name="connsiteX1-297" fmla="*/ 943937 w 2023497"/>
                  <a:gd name="connsiteY1-298" fmla="*/ 0 h 1545841"/>
                  <a:gd name="connsiteX2-299" fmla="*/ 1928045 w 2023497"/>
                  <a:gd name="connsiteY2-300" fmla="*/ 24603 h 1545841"/>
                  <a:gd name="connsiteX3-301" fmla="*/ 2023497 w 2023497"/>
                  <a:gd name="connsiteY3-302" fmla="*/ 118448 h 1545841"/>
                  <a:gd name="connsiteX4-303" fmla="*/ 1013194 w 2023497"/>
                  <a:gd name="connsiteY4-304" fmla="*/ 1544377 h 1545841"/>
                  <a:gd name="connsiteX5-305" fmla="*/ 0 w 2023497"/>
                  <a:gd name="connsiteY5-306" fmla="*/ 1545841 h 1545841"/>
                  <a:gd name="connsiteX0-307" fmla="*/ 0 w 2023497"/>
                  <a:gd name="connsiteY0-308" fmla="*/ 1545841 h 1552578"/>
                  <a:gd name="connsiteX1-309" fmla="*/ 943937 w 2023497"/>
                  <a:gd name="connsiteY1-310" fmla="*/ 0 h 1552578"/>
                  <a:gd name="connsiteX2-311" fmla="*/ 1928045 w 2023497"/>
                  <a:gd name="connsiteY2-312" fmla="*/ 24603 h 1552578"/>
                  <a:gd name="connsiteX3-313" fmla="*/ 2023497 w 2023497"/>
                  <a:gd name="connsiteY3-314" fmla="*/ 118448 h 1552578"/>
                  <a:gd name="connsiteX4-315" fmla="*/ 1009093 w 2023497"/>
                  <a:gd name="connsiteY4-316" fmla="*/ 1552578 h 1552578"/>
                  <a:gd name="connsiteX5-317" fmla="*/ 0 w 2023497"/>
                  <a:gd name="connsiteY5-318" fmla="*/ 1545841 h 1552578"/>
                  <a:gd name="connsiteX0-319" fmla="*/ 0 w 2023497"/>
                  <a:gd name="connsiteY0-320" fmla="*/ 1522046 h 1528783"/>
                  <a:gd name="connsiteX1-321" fmla="*/ 930340 w 2023497"/>
                  <a:gd name="connsiteY1-322" fmla="*/ 0 h 1528783"/>
                  <a:gd name="connsiteX2-323" fmla="*/ 1928045 w 2023497"/>
                  <a:gd name="connsiteY2-324" fmla="*/ 808 h 1528783"/>
                  <a:gd name="connsiteX3-325" fmla="*/ 2023497 w 2023497"/>
                  <a:gd name="connsiteY3-326" fmla="*/ 94653 h 1528783"/>
                  <a:gd name="connsiteX4-327" fmla="*/ 1009093 w 2023497"/>
                  <a:gd name="connsiteY4-328" fmla="*/ 1528783 h 1528783"/>
                  <a:gd name="connsiteX5-329" fmla="*/ 0 w 2023497"/>
                  <a:gd name="connsiteY5-330" fmla="*/ 1522046 h 15287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497" h="1528783">
                    <a:moveTo>
                      <a:pt x="0" y="1522046"/>
                    </a:moveTo>
                    <a:cubicBezTo>
                      <a:pt x="656072" y="127894"/>
                      <a:pt x="631008" y="123013"/>
                      <a:pt x="930340" y="0"/>
                    </a:cubicBezTo>
                    <a:lnTo>
                      <a:pt x="1928045" y="808"/>
                    </a:lnTo>
                    <a:cubicBezTo>
                      <a:pt x="1982258" y="28102"/>
                      <a:pt x="1995253" y="44861"/>
                      <a:pt x="2023497" y="94653"/>
                    </a:cubicBezTo>
                    <a:cubicBezTo>
                      <a:pt x="1744667" y="-204681"/>
                      <a:pt x="1259220" y="1077734"/>
                      <a:pt x="1009093" y="1528783"/>
                    </a:cubicBezTo>
                    <a:lnTo>
                      <a:pt x="0" y="1522046"/>
                    </a:lnTo>
                    <a:close/>
                  </a:path>
                </a:pathLst>
              </a:custGeom>
              <a:solidFill>
                <a:srgbClr val="FCC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grpSp>
      </p:grpSp>
      <p:grpSp>
        <p:nvGrpSpPr>
          <p:cNvPr id="6" name="组合 5"/>
          <p:cNvGrpSpPr/>
          <p:nvPr/>
        </p:nvGrpSpPr>
        <p:grpSpPr>
          <a:xfrm>
            <a:off x="3263900" y="1917065"/>
            <a:ext cx="2719705" cy="4126230"/>
            <a:chOff x="4828" y="3019"/>
            <a:chExt cx="4283" cy="6498"/>
          </a:xfrm>
        </p:grpSpPr>
        <p:grpSp>
          <p:nvGrpSpPr>
            <p:cNvPr id="2" name="组合 1"/>
            <p:cNvGrpSpPr/>
            <p:nvPr/>
          </p:nvGrpSpPr>
          <p:grpSpPr>
            <a:xfrm>
              <a:off x="4835" y="3019"/>
              <a:ext cx="4276" cy="3254"/>
              <a:chOff x="3236480" y="2021433"/>
              <a:chExt cx="2864179" cy="2179697"/>
            </a:xfrm>
            <a:solidFill>
              <a:srgbClr val="252726"/>
            </a:solidFill>
          </p:grpSpPr>
          <p:sp>
            <p:nvSpPr>
              <p:cNvPr id="52" name="任意多边形 51"/>
              <p:cNvSpPr/>
              <p:nvPr/>
            </p:nvSpPr>
            <p:spPr>
              <a:xfrm>
                <a:off x="5538099"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1" fmla="*/ 367678 w 370875"/>
                  <a:gd name="connsiteY0-2" fmla="*/ 232793 h 232793"/>
                  <a:gd name="connsiteX1-3" fmla="*/ 370875 w 370875"/>
                  <a:gd name="connsiteY1-4" fmla="*/ 92116 h 232793"/>
                  <a:gd name="connsiteX2-5" fmla="*/ 0 w 370875"/>
                  <a:gd name="connsiteY2-6" fmla="*/ 226398 h 232793"/>
                  <a:gd name="connsiteX3-7" fmla="*/ 367678 w 370875"/>
                  <a:gd name="connsiteY3-8" fmla="*/ 232793 h 232793"/>
                  <a:gd name="connsiteX0-9" fmla="*/ 367678 w 370875"/>
                  <a:gd name="connsiteY0-10" fmla="*/ 233290 h 233290"/>
                  <a:gd name="connsiteX1-11" fmla="*/ 370875 w 370875"/>
                  <a:gd name="connsiteY1-12" fmla="*/ 92613 h 233290"/>
                  <a:gd name="connsiteX2-13" fmla="*/ 0 w 370875"/>
                  <a:gd name="connsiteY2-14" fmla="*/ 226895 h 233290"/>
                  <a:gd name="connsiteX3-15" fmla="*/ 367678 w 370875"/>
                  <a:gd name="connsiteY3-16" fmla="*/ 233290 h 233290"/>
                  <a:gd name="connsiteX0-17" fmla="*/ 367678 w 370875"/>
                  <a:gd name="connsiteY0-18" fmla="*/ 229170 h 229170"/>
                  <a:gd name="connsiteX1-19" fmla="*/ 370875 w 370875"/>
                  <a:gd name="connsiteY1-20" fmla="*/ 88493 h 229170"/>
                  <a:gd name="connsiteX2-21" fmla="*/ 0 w 370875"/>
                  <a:gd name="connsiteY2-22" fmla="*/ 222775 h 229170"/>
                  <a:gd name="connsiteX3-23" fmla="*/ 367678 w 370875"/>
                  <a:gd name="connsiteY3-24" fmla="*/ 229170 h 229170"/>
                  <a:gd name="connsiteX0-25" fmla="*/ 386861 w 390058"/>
                  <a:gd name="connsiteY0-26" fmla="*/ 227542 h 230739"/>
                  <a:gd name="connsiteX1-27" fmla="*/ 390058 w 390058"/>
                  <a:gd name="connsiteY1-28" fmla="*/ 86865 h 230739"/>
                  <a:gd name="connsiteX2-29" fmla="*/ 0 w 390058"/>
                  <a:gd name="connsiteY2-30" fmla="*/ 230739 h 230739"/>
                  <a:gd name="connsiteX3-31" fmla="*/ 386861 w 390058"/>
                  <a:gd name="connsiteY3-32" fmla="*/ 227542 h 230739"/>
                  <a:gd name="connsiteX0-33" fmla="*/ 386861 w 390058"/>
                  <a:gd name="connsiteY0-34" fmla="*/ 231640 h 234837"/>
                  <a:gd name="connsiteX1-35" fmla="*/ 390058 w 390058"/>
                  <a:gd name="connsiteY1-36" fmla="*/ 90963 h 234837"/>
                  <a:gd name="connsiteX2-37" fmla="*/ 0 w 390058"/>
                  <a:gd name="connsiteY2-38" fmla="*/ 234837 h 234837"/>
                  <a:gd name="connsiteX3-39" fmla="*/ 386861 w 390058"/>
                  <a:gd name="connsiteY3-40" fmla="*/ 231640 h 234837"/>
                  <a:gd name="connsiteX0-41" fmla="*/ 386861 w 397219"/>
                  <a:gd name="connsiteY0-42" fmla="*/ 231640 h 234837"/>
                  <a:gd name="connsiteX1-43" fmla="*/ 390058 w 397219"/>
                  <a:gd name="connsiteY1-44" fmla="*/ 90963 h 234837"/>
                  <a:gd name="connsiteX2-45" fmla="*/ 0 w 397219"/>
                  <a:gd name="connsiteY2-46" fmla="*/ 234837 h 234837"/>
                  <a:gd name="connsiteX3-47" fmla="*/ 386861 w 397219"/>
                  <a:gd name="connsiteY3-48" fmla="*/ 231640 h 234837"/>
                  <a:gd name="connsiteX0-49" fmla="*/ 386861 w 401264"/>
                  <a:gd name="connsiteY0-50" fmla="*/ 231640 h 234837"/>
                  <a:gd name="connsiteX1-51" fmla="*/ 390058 w 401264"/>
                  <a:gd name="connsiteY1-52" fmla="*/ 90963 h 234837"/>
                  <a:gd name="connsiteX2-53" fmla="*/ 0 w 401264"/>
                  <a:gd name="connsiteY2-54" fmla="*/ 234837 h 234837"/>
                  <a:gd name="connsiteX3-55" fmla="*/ 386861 w 401264"/>
                  <a:gd name="connsiteY3-56" fmla="*/ 231640 h 234837"/>
                  <a:gd name="connsiteX0-57" fmla="*/ 386861 w 406990"/>
                  <a:gd name="connsiteY0-58" fmla="*/ 231640 h 234837"/>
                  <a:gd name="connsiteX1-59" fmla="*/ 390058 w 406990"/>
                  <a:gd name="connsiteY1-60" fmla="*/ 90963 h 234837"/>
                  <a:gd name="connsiteX2-61" fmla="*/ 0 w 406990"/>
                  <a:gd name="connsiteY2-62" fmla="*/ 234837 h 234837"/>
                  <a:gd name="connsiteX3-63" fmla="*/ 386861 w 406990"/>
                  <a:gd name="connsiteY3-64" fmla="*/ 231640 h 234837"/>
                  <a:gd name="connsiteX0-65" fmla="*/ 386861 w 400092"/>
                  <a:gd name="connsiteY0-66" fmla="*/ 231640 h 234837"/>
                  <a:gd name="connsiteX1-67" fmla="*/ 390058 w 400092"/>
                  <a:gd name="connsiteY1-68" fmla="*/ 90963 h 234837"/>
                  <a:gd name="connsiteX2-69" fmla="*/ 0 w 400092"/>
                  <a:gd name="connsiteY2-70" fmla="*/ 234837 h 234837"/>
                  <a:gd name="connsiteX3-71" fmla="*/ 386861 w 400092"/>
                  <a:gd name="connsiteY3-72" fmla="*/ 231640 h 234837"/>
                  <a:gd name="connsiteX0-73" fmla="*/ 386861 w 400092"/>
                  <a:gd name="connsiteY0-74" fmla="*/ 231640 h 234837"/>
                  <a:gd name="connsiteX1-75" fmla="*/ 390058 w 400092"/>
                  <a:gd name="connsiteY1-76" fmla="*/ 90963 h 234837"/>
                  <a:gd name="connsiteX2-77" fmla="*/ 0 w 400092"/>
                  <a:gd name="connsiteY2-78" fmla="*/ 234837 h 234837"/>
                  <a:gd name="connsiteX3-79" fmla="*/ 386861 w 400092"/>
                  <a:gd name="connsiteY3-80" fmla="*/ 231640 h 234837"/>
                  <a:gd name="connsiteX0-81" fmla="*/ 386861 w 400092"/>
                  <a:gd name="connsiteY0-82" fmla="*/ 228587 h 231784"/>
                  <a:gd name="connsiteX1-83" fmla="*/ 390058 w 400092"/>
                  <a:gd name="connsiteY1-84" fmla="*/ 87910 h 231784"/>
                  <a:gd name="connsiteX2-85" fmla="*/ 0 w 400092"/>
                  <a:gd name="connsiteY2-86" fmla="*/ 231784 h 231784"/>
                  <a:gd name="connsiteX3-87" fmla="*/ 386861 w 400092"/>
                  <a:gd name="connsiteY3-88" fmla="*/ 228587 h 231784"/>
                </a:gdLst>
                <a:ahLst/>
                <a:cxnLst>
                  <a:cxn ang="0">
                    <a:pos x="connsiteX0-1" y="connsiteY0-2"/>
                  </a:cxn>
                  <a:cxn ang="0">
                    <a:pos x="connsiteX1-3" y="connsiteY1-4"/>
                  </a:cxn>
                  <a:cxn ang="0">
                    <a:pos x="connsiteX2-5" y="connsiteY2-6"/>
                  </a:cxn>
                  <a:cxn ang="0">
                    <a:pos x="connsiteX3-7" y="connsiteY3-8"/>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sp>
            <p:nvSpPr>
              <p:cNvPr id="53" name="任意多边形 52"/>
              <p:cNvSpPr/>
              <p:nvPr/>
            </p:nvSpPr>
            <p:spPr>
              <a:xfrm>
                <a:off x="3236480" y="2021433"/>
                <a:ext cx="2836007" cy="2179697"/>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1" fmla="*/ 0 w 2029722"/>
                  <a:gd name="connsiteY0-2" fmla="*/ 1574572 h 1574572"/>
                  <a:gd name="connsiteX1-3" fmla="*/ 947203 w 2029722"/>
                  <a:gd name="connsiteY1-4" fmla="*/ 0 h 1574572"/>
                  <a:gd name="connsiteX2-5" fmla="*/ 1931311 w 2029722"/>
                  <a:gd name="connsiteY2-6" fmla="*/ 24603 h 1574572"/>
                  <a:gd name="connsiteX3-7" fmla="*/ 2029722 w 2029722"/>
                  <a:gd name="connsiteY3-8" fmla="*/ 106612 h 1574572"/>
                  <a:gd name="connsiteX4-9" fmla="*/ 1008710 w 2029722"/>
                  <a:gd name="connsiteY4-10" fmla="*/ 1570472 h 1574572"/>
                  <a:gd name="connsiteX5-11" fmla="*/ 0 w 2029722"/>
                  <a:gd name="connsiteY5-12" fmla="*/ 1574572 h 1574572"/>
                  <a:gd name="connsiteX0-13" fmla="*/ 0 w 2029722"/>
                  <a:gd name="connsiteY0-14" fmla="*/ 1574572 h 1574572"/>
                  <a:gd name="connsiteX1-15" fmla="*/ 947203 w 2029722"/>
                  <a:gd name="connsiteY1-16" fmla="*/ 0 h 1574572"/>
                  <a:gd name="connsiteX2-17" fmla="*/ 1931311 w 2029722"/>
                  <a:gd name="connsiteY2-18" fmla="*/ 24603 h 1574572"/>
                  <a:gd name="connsiteX3-19" fmla="*/ 2029722 w 2029722"/>
                  <a:gd name="connsiteY3-20" fmla="*/ 106612 h 1574572"/>
                  <a:gd name="connsiteX4-21" fmla="*/ 1008710 w 2029722"/>
                  <a:gd name="connsiteY4-22" fmla="*/ 1570472 h 1574572"/>
                  <a:gd name="connsiteX5-23" fmla="*/ 0 w 2029722"/>
                  <a:gd name="connsiteY5-24" fmla="*/ 1574572 h 1574572"/>
                  <a:gd name="connsiteX0-25" fmla="*/ 0 w 2029722"/>
                  <a:gd name="connsiteY0-26" fmla="*/ 1574572 h 1574572"/>
                  <a:gd name="connsiteX1-27" fmla="*/ 947203 w 2029722"/>
                  <a:gd name="connsiteY1-28" fmla="*/ 0 h 1574572"/>
                  <a:gd name="connsiteX2-29" fmla="*/ 1931311 w 2029722"/>
                  <a:gd name="connsiteY2-30" fmla="*/ 24603 h 1574572"/>
                  <a:gd name="connsiteX3-31" fmla="*/ 2029722 w 2029722"/>
                  <a:gd name="connsiteY3-32" fmla="*/ 106612 h 1574572"/>
                  <a:gd name="connsiteX4-33" fmla="*/ 1008710 w 2029722"/>
                  <a:gd name="connsiteY4-34" fmla="*/ 1570472 h 1574572"/>
                  <a:gd name="connsiteX5-35" fmla="*/ 0 w 2029722"/>
                  <a:gd name="connsiteY5-36" fmla="*/ 1574572 h 1574572"/>
                  <a:gd name="connsiteX0-37" fmla="*/ 0 w 2029722"/>
                  <a:gd name="connsiteY0-38" fmla="*/ 1574572 h 1574572"/>
                  <a:gd name="connsiteX1-39" fmla="*/ 947203 w 2029722"/>
                  <a:gd name="connsiteY1-40" fmla="*/ 0 h 1574572"/>
                  <a:gd name="connsiteX2-41" fmla="*/ 1931311 w 2029722"/>
                  <a:gd name="connsiteY2-42" fmla="*/ 24603 h 1574572"/>
                  <a:gd name="connsiteX3-43" fmla="*/ 2029722 w 2029722"/>
                  <a:gd name="connsiteY3-44" fmla="*/ 106612 h 1574572"/>
                  <a:gd name="connsiteX4-45" fmla="*/ 1008710 w 2029722"/>
                  <a:gd name="connsiteY4-46" fmla="*/ 1570472 h 1574572"/>
                  <a:gd name="connsiteX5-47" fmla="*/ 0 w 2029722"/>
                  <a:gd name="connsiteY5-48" fmla="*/ 1574572 h 1574572"/>
                  <a:gd name="connsiteX0-49" fmla="*/ 0 w 2029722"/>
                  <a:gd name="connsiteY0-50" fmla="*/ 1574572 h 1574572"/>
                  <a:gd name="connsiteX1-51" fmla="*/ 947203 w 2029722"/>
                  <a:gd name="connsiteY1-52" fmla="*/ 0 h 1574572"/>
                  <a:gd name="connsiteX2-53" fmla="*/ 1931311 w 2029722"/>
                  <a:gd name="connsiteY2-54" fmla="*/ 24603 h 1574572"/>
                  <a:gd name="connsiteX3-55" fmla="*/ 2029722 w 2029722"/>
                  <a:gd name="connsiteY3-56" fmla="*/ 106612 h 1574572"/>
                  <a:gd name="connsiteX4-57" fmla="*/ 1008710 w 2029722"/>
                  <a:gd name="connsiteY4-58" fmla="*/ 1570472 h 1574572"/>
                  <a:gd name="connsiteX5-59" fmla="*/ 0 w 2029722"/>
                  <a:gd name="connsiteY5-60" fmla="*/ 1574572 h 1574572"/>
                  <a:gd name="connsiteX0-61" fmla="*/ 0 w 2029722"/>
                  <a:gd name="connsiteY0-62" fmla="*/ 1574572 h 1574572"/>
                  <a:gd name="connsiteX1-63" fmla="*/ 947203 w 2029722"/>
                  <a:gd name="connsiteY1-64" fmla="*/ 0 h 1574572"/>
                  <a:gd name="connsiteX2-65" fmla="*/ 1931311 w 2029722"/>
                  <a:gd name="connsiteY2-66" fmla="*/ 24603 h 1574572"/>
                  <a:gd name="connsiteX3-67" fmla="*/ 2009219 w 2029722"/>
                  <a:gd name="connsiteY3-68" fmla="*/ 57406 h 1574572"/>
                  <a:gd name="connsiteX4-69" fmla="*/ 2029722 w 2029722"/>
                  <a:gd name="connsiteY4-70" fmla="*/ 106612 h 1574572"/>
                  <a:gd name="connsiteX5-71" fmla="*/ 1008710 w 2029722"/>
                  <a:gd name="connsiteY5-72" fmla="*/ 1570472 h 1574572"/>
                  <a:gd name="connsiteX6" fmla="*/ 0 w 2029722"/>
                  <a:gd name="connsiteY6" fmla="*/ 1574572 h 1574572"/>
                  <a:gd name="connsiteX0-73" fmla="*/ 0 w 2029722"/>
                  <a:gd name="connsiteY0-74" fmla="*/ 1574572 h 1574572"/>
                  <a:gd name="connsiteX1-75" fmla="*/ 947203 w 2029722"/>
                  <a:gd name="connsiteY1-76" fmla="*/ 0 h 1574572"/>
                  <a:gd name="connsiteX2-77" fmla="*/ 1931311 w 2029722"/>
                  <a:gd name="connsiteY2-78" fmla="*/ 24603 h 1574572"/>
                  <a:gd name="connsiteX3-79" fmla="*/ 2009219 w 2029722"/>
                  <a:gd name="connsiteY3-80" fmla="*/ 57406 h 1574572"/>
                  <a:gd name="connsiteX4-81" fmla="*/ 2029722 w 2029722"/>
                  <a:gd name="connsiteY4-82" fmla="*/ 106612 h 1574572"/>
                  <a:gd name="connsiteX5-83" fmla="*/ 1008710 w 2029722"/>
                  <a:gd name="connsiteY5-84" fmla="*/ 1570472 h 1574572"/>
                  <a:gd name="connsiteX6-85" fmla="*/ 0 w 2029722"/>
                  <a:gd name="connsiteY6-86" fmla="*/ 1574572 h 1574572"/>
                  <a:gd name="connsiteX0-87" fmla="*/ 0 w 2029722"/>
                  <a:gd name="connsiteY0-88" fmla="*/ 1574572 h 1574572"/>
                  <a:gd name="connsiteX1-89" fmla="*/ 947203 w 2029722"/>
                  <a:gd name="connsiteY1-90" fmla="*/ 0 h 1574572"/>
                  <a:gd name="connsiteX2-91" fmla="*/ 1931311 w 2029722"/>
                  <a:gd name="connsiteY2-92" fmla="*/ 24603 h 1574572"/>
                  <a:gd name="connsiteX3-93" fmla="*/ 2009219 w 2029722"/>
                  <a:gd name="connsiteY3-94" fmla="*/ 57406 h 1574572"/>
                  <a:gd name="connsiteX4-95" fmla="*/ 2029722 w 2029722"/>
                  <a:gd name="connsiteY4-96" fmla="*/ 106612 h 1574572"/>
                  <a:gd name="connsiteX5-97" fmla="*/ 1029212 w 2029722"/>
                  <a:gd name="connsiteY5-98" fmla="*/ 1566371 h 1574572"/>
                  <a:gd name="connsiteX6-99" fmla="*/ 0 w 2029722"/>
                  <a:gd name="connsiteY6-100" fmla="*/ 1574572 h 1574572"/>
                  <a:gd name="connsiteX0-101" fmla="*/ 0 w 2029722"/>
                  <a:gd name="connsiteY0-102" fmla="*/ 1574572 h 1574572"/>
                  <a:gd name="connsiteX1-103" fmla="*/ 947203 w 2029722"/>
                  <a:gd name="connsiteY1-104" fmla="*/ 0 h 1574572"/>
                  <a:gd name="connsiteX2-105" fmla="*/ 1931311 w 2029722"/>
                  <a:gd name="connsiteY2-106" fmla="*/ 24603 h 1574572"/>
                  <a:gd name="connsiteX3-107" fmla="*/ 2009219 w 2029722"/>
                  <a:gd name="connsiteY3-108" fmla="*/ 57406 h 1574572"/>
                  <a:gd name="connsiteX4-109" fmla="*/ 2029722 w 2029722"/>
                  <a:gd name="connsiteY4-110" fmla="*/ 106612 h 1574572"/>
                  <a:gd name="connsiteX5-111" fmla="*/ 1029212 w 2029722"/>
                  <a:gd name="connsiteY5-112" fmla="*/ 1566371 h 1574572"/>
                  <a:gd name="connsiteX6-113" fmla="*/ 0 w 2029722"/>
                  <a:gd name="connsiteY6-114" fmla="*/ 1574572 h 1574572"/>
                  <a:gd name="connsiteX0-115" fmla="*/ 0 w 2112234"/>
                  <a:gd name="connsiteY0-116" fmla="*/ 1602749 h 1602749"/>
                  <a:gd name="connsiteX1-117" fmla="*/ 947203 w 2112234"/>
                  <a:gd name="connsiteY1-118" fmla="*/ 28177 h 1602749"/>
                  <a:gd name="connsiteX2-119" fmla="*/ 1931311 w 2112234"/>
                  <a:gd name="connsiteY2-120" fmla="*/ 52780 h 1602749"/>
                  <a:gd name="connsiteX3-121" fmla="*/ 2029722 w 2112234"/>
                  <a:gd name="connsiteY3-122" fmla="*/ 134789 h 1602749"/>
                  <a:gd name="connsiteX4-123" fmla="*/ 1029212 w 2112234"/>
                  <a:gd name="connsiteY4-124" fmla="*/ 1594548 h 1602749"/>
                  <a:gd name="connsiteX5-125" fmla="*/ 0 w 2112234"/>
                  <a:gd name="connsiteY5-126" fmla="*/ 1602749 h 1602749"/>
                  <a:gd name="connsiteX0-127" fmla="*/ 0 w 2094991"/>
                  <a:gd name="connsiteY0-128" fmla="*/ 1602749 h 1602749"/>
                  <a:gd name="connsiteX1-129" fmla="*/ 947203 w 2094991"/>
                  <a:gd name="connsiteY1-130" fmla="*/ 28177 h 1602749"/>
                  <a:gd name="connsiteX2-131" fmla="*/ 1931311 w 2094991"/>
                  <a:gd name="connsiteY2-132" fmla="*/ 52780 h 1602749"/>
                  <a:gd name="connsiteX3-133" fmla="*/ 2029722 w 2094991"/>
                  <a:gd name="connsiteY3-134" fmla="*/ 134789 h 1602749"/>
                  <a:gd name="connsiteX4-135" fmla="*/ 1029212 w 2094991"/>
                  <a:gd name="connsiteY4-136" fmla="*/ 1594548 h 1602749"/>
                  <a:gd name="connsiteX5-137" fmla="*/ 0 w 2094991"/>
                  <a:gd name="connsiteY5-138" fmla="*/ 1602749 h 1602749"/>
                  <a:gd name="connsiteX0-139" fmla="*/ 0 w 2029722"/>
                  <a:gd name="connsiteY0-140" fmla="*/ 1574572 h 1574572"/>
                  <a:gd name="connsiteX1-141" fmla="*/ 947203 w 2029722"/>
                  <a:gd name="connsiteY1-142" fmla="*/ 0 h 1574572"/>
                  <a:gd name="connsiteX2-143" fmla="*/ 1931311 w 2029722"/>
                  <a:gd name="connsiteY2-144" fmla="*/ 24603 h 1574572"/>
                  <a:gd name="connsiteX3-145" fmla="*/ 2029722 w 2029722"/>
                  <a:gd name="connsiteY3-146" fmla="*/ 106612 h 1574572"/>
                  <a:gd name="connsiteX4-147" fmla="*/ 1029212 w 2029722"/>
                  <a:gd name="connsiteY4-148" fmla="*/ 1566371 h 1574572"/>
                  <a:gd name="connsiteX5-149" fmla="*/ 0 w 2029722"/>
                  <a:gd name="connsiteY5-150" fmla="*/ 1574572 h 1574572"/>
                  <a:gd name="connsiteX0-151" fmla="*/ 0 w 2029722"/>
                  <a:gd name="connsiteY0-152" fmla="*/ 1574572 h 1574572"/>
                  <a:gd name="connsiteX1-153" fmla="*/ 947203 w 2029722"/>
                  <a:gd name="connsiteY1-154" fmla="*/ 0 h 1574572"/>
                  <a:gd name="connsiteX2-155" fmla="*/ 1931311 w 2029722"/>
                  <a:gd name="connsiteY2-156" fmla="*/ 24603 h 1574572"/>
                  <a:gd name="connsiteX3-157" fmla="*/ 2029722 w 2029722"/>
                  <a:gd name="connsiteY3-158" fmla="*/ 106612 h 1574572"/>
                  <a:gd name="connsiteX4-159" fmla="*/ 1029212 w 2029722"/>
                  <a:gd name="connsiteY4-160" fmla="*/ 1566371 h 1574572"/>
                  <a:gd name="connsiteX5-161" fmla="*/ 0 w 2029722"/>
                  <a:gd name="connsiteY5-162" fmla="*/ 1574572 h 1574572"/>
                  <a:gd name="connsiteX0-163" fmla="*/ 0 w 2026763"/>
                  <a:gd name="connsiteY0-164" fmla="*/ 1574572 h 1574572"/>
                  <a:gd name="connsiteX1-165" fmla="*/ 947203 w 2026763"/>
                  <a:gd name="connsiteY1-166" fmla="*/ 0 h 1574572"/>
                  <a:gd name="connsiteX2-167" fmla="*/ 1931311 w 2026763"/>
                  <a:gd name="connsiteY2-168" fmla="*/ 24603 h 1574572"/>
                  <a:gd name="connsiteX3-169" fmla="*/ 2026763 w 2026763"/>
                  <a:gd name="connsiteY3-170" fmla="*/ 118448 h 1574572"/>
                  <a:gd name="connsiteX4-171" fmla="*/ 1029212 w 2026763"/>
                  <a:gd name="connsiteY4-172" fmla="*/ 1566371 h 1574572"/>
                  <a:gd name="connsiteX5-173" fmla="*/ 0 w 2026763"/>
                  <a:gd name="connsiteY5-174" fmla="*/ 1574572 h 1574572"/>
                  <a:gd name="connsiteX0-175" fmla="*/ 0 w 2016965"/>
                  <a:gd name="connsiteY0-176" fmla="*/ 1568040 h 1568040"/>
                  <a:gd name="connsiteX1-177" fmla="*/ 937405 w 2016965"/>
                  <a:gd name="connsiteY1-178" fmla="*/ 0 h 1568040"/>
                  <a:gd name="connsiteX2-179" fmla="*/ 1921513 w 2016965"/>
                  <a:gd name="connsiteY2-180" fmla="*/ 24603 h 1568040"/>
                  <a:gd name="connsiteX3-181" fmla="*/ 2016965 w 2016965"/>
                  <a:gd name="connsiteY3-182" fmla="*/ 118448 h 1568040"/>
                  <a:gd name="connsiteX4-183" fmla="*/ 1019414 w 2016965"/>
                  <a:gd name="connsiteY4-184" fmla="*/ 1566371 h 1568040"/>
                  <a:gd name="connsiteX5-185" fmla="*/ 0 w 2016965"/>
                  <a:gd name="connsiteY5-186" fmla="*/ 1568040 h 1568040"/>
                  <a:gd name="connsiteX0-187" fmla="*/ 0 w 2016965"/>
                  <a:gd name="connsiteY0-188" fmla="*/ 1550198 h 1550198"/>
                  <a:gd name="connsiteX1-189" fmla="*/ 932945 w 2016965"/>
                  <a:gd name="connsiteY1-190" fmla="*/ 0 h 1550198"/>
                  <a:gd name="connsiteX2-191" fmla="*/ 1921513 w 2016965"/>
                  <a:gd name="connsiteY2-192" fmla="*/ 6761 h 1550198"/>
                  <a:gd name="connsiteX3-193" fmla="*/ 2016965 w 2016965"/>
                  <a:gd name="connsiteY3-194" fmla="*/ 100606 h 1550198"/>
                  <a:gd name="connsiteX4-195" fmla="*/ 1019414 w 2016965"/>
                  <a:gd name="connsiteY4-196" fmla="*/ 1548529 h 1550198"/>
                  <a:gd name="connsiteX5-197" fmla="*/ 0 w 2016965"/>
                  <a:gd name="connsiteY5-198" fmla="*/ 1550198 h 15501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16965" h="1550198">
                    <a:moveTo>
                      <a:pt x="0" y="1550198"/>
                    </a:moveTo>
                    <a:cubicBezTo>
                      <a:pt x="656072" y="156046"/>
                      <a:pt x="633613" y="123013"/>
                      <a:pt x="932945" y="0"/>
                    </a:cubicBezTo>
                    <a:lnTo>
                      <a:pt x="1921513" y="6761"/>
                    </a:lnTo>
                    <a:cubicBezTo>
                      <a:pt x="1975726" y="34055"/>
                      <a:pt x="1988721" y="50814"/>
                      <a:pt x="2016965" y="100606"/>
                    </a:cubicBezTo>
                    <a:cubicBezTo>
                      <a:pt x="1738135" y="-198728"/>
                      <a:pt x="1269541" y="1097480"/>
                      <a:pt x="1019414" y="1548529"/>
                    </a:cubicBezTo>
                    <a:lnTo>
                      <a:pt x="0" y="1550198"/>
                    </a:lnTo>
                    <a:close/>
                  </a:path>
                </a:pathLst>
              </a:custGeom>
              <a:solidFill>
                <a:srgbClr val="AB5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grpSp>
        <p:grpSp>
          <p:nvGrpSpPr>
            <p:cNvPr id="4" name="组合 3"/>
            <p:cNvGrpSpPr/>
            <p:nvPr/>
          </p:nvGrpSpPr>
          <p:grpSpPr>
            <a:xfrm>
              <a:off x="4828" y="6249"/>
              <a:ext cx="4283" cy="3268"/>
              <a:chOff x="3231887" y="4185258"/>
              <a:chExt cx="2868772" cy="2188952"/>
            </a:xfrm>
            <a:solidFill>
              <a:srgbClr val="E20464"/>
            </a:solidFill>
          </p:grpSpPr>
          <p:sp>
            <p:nvSpPr>
              <p:cNvPr id="77" name="任意多边形 76"/>
              <p:cNvSpPr/>
              <p:nvPr/>
            </p:nvSpPr>
            <p:spPr>
              <a:xfrm flipV="1">
                <a:off x="5538099"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1" fmla="*/ 367678 w 370875"/>
                  <a:gd name="connsiteY0-2" fmla="*/ 232793 h 232793"/>
                  <a:gd name="connsiteX1-3" fmla="*/ 370875 w 370875"/>
                  <a:gd name="connsiteY1-4" fmla="*/ 92116 h 232793"/>
                  <a:gd name="connsiteX2-5" fmla="*/ 0 w 370875"/>
                  <a:gd name="connsiteY2-6" fmla="*/ 226398 h 232793"/>
                  <a:gd name="connsiteX3-7" fmla="*/ 367678 w 370875"/>
                  <a:gd name="connsiteY3-8" fmla="*/ 232793 h 232793"/>
                  <a:gd name="connsiteX0-9" fmla="*/ 367678 w 370875"/>
                  <a:gd name="connsiteY0-10" fmla="*/ 233290 h 233290"/>
                  <a:gd name="connsiteX1-11" fmla="*/ 370875 w 370875"/>
                  <a:gd name="connsiteY1-12" fmla="*/ 92613 h 233290"/>
                  <a:gd name="connsiteX2-13" fmla="*/ 0 w 370875"/>
                  <a:gd name="connsiteY2-14" fmla="*/ 226895 h 233290"/>
                  <a:gd name="connsiteX3-15" fmla="*/ 367678 w 370875"/>
                  <a:gd name="connsiteY3-16" fmla="*/ 233290 h 233290"/>
                  <a:gd name="connsiteX0-17" fmla="*/ 367678 w 370875"/>
                  <a:gd name="connsiteY0-18" fmla="*/ 229170 h 229170"/>
                  <a:gd name="connsiteX1-19" fmla="*/ 370875 w 370875"/>
                  <a:gd name="connsiteY1-20" fmla="*/ 88493 h 229170"/>
                  <a:gd name="connsiteX2-21" fmla="*/ 0 w 370875"/>
                  <a:gd name="connsiteY2-22" fmla="*/ 222775 h 229170"/>
                  <a:gd name="connsiteX3-23" fmla="*/ 367678 w 370875"/>
                  <a:gd name="connsiteY3-24" fmla="*/ 229170 h 229170"/>
                  <a:gd name="connsiteX0-25" fmla="*/ 386861 w 390058"/>
                  <a:gd name="connsiteY0-26" fmla="*/ 227542 h 230739"/>
                  <a:gd name="connsiteX1-27" fmla="*/ 390058 w 390058"/>
                  <a:gd name="connsiteY1-28" fmla="*/ 86865 h 230739"/>
                  <a:gd name="connsiteX2-29" fmla="*/ 0 w 390058"/>
                  <a:gd name="connsiteY2-30" fmla="*/ 230739 h 230739"/>
                  <a:gd name="connsiteX3-31" fmla="*/ 386861 w 390058"/>
                  <a:gd name="connsiteY3-32" fmla="*/ 227542 h 230739"/>
                  <a:gd name="connsiteX0-33" fmla="*/ 386861 w 390058"/>
                  <a:gd name="connsiteY0-34" fmla="*/ 231640 h 234837"/>
                  <a:gd name="connsiteX1-35" fmla="*/ 390058 w 390058"/>
                  <a:gd name="connsiteY1-36" fmla="*/ 90963 h 234837"/>
                  <a:gd name="connsiteX2-37" fmla="*/ 0 w 390058"/>
                  <a:gd name="connsiteY2-38" fmla="*/ 234837 h 234837"/>
                  <a:gd name="connsiteX3-39" fmla="*/ 386861 w 390058"/>
                  <a:gd name="connsiteY3-40" fmla="*/ 231640 h 234837"/>
                  <a:gd name="connsiteX0-41" fmla="*/ 386861 w 397219"/>
                  <a:gd name="connsiteY0-42" fmla="*/ 231640 h 234837"/>
                  <a:gd name="connsiteX1-43" fmla="*/ 390058 w 397219"/>
                  <a:gd name="connsiteY1-44" fmla="*/ 90963 h 234837"/>
                  <a:gd name="connsiteX2-45" fmla="*/ 0 w 397219"/>
                  <a:gd name="connsiteY2-46" fmla="*/ 234837 h 234837"/>
                  <a:gd name="connsiteX3-47" fmla="*/ 386861 w 397219"/>
                  <a:gd name="connsiteY3-48" fmla="*/ 231640 h 234837"/>
                  <a:gd name="connsiteX0-49" fmla="*/ 386861 w 401264"/>
                  <a:gd name="connsiteY0-50" fmla="*/ 231640 h 234837"/>
                  <a:gd name="connsiteX1-51" fmla="*/ 390058 w 401264"/>
                  <a:gd name="connsiteY1-52" fmla="*/ 90963 h 234837"/>
                  <a:gd name="connsiteX2-53" fmla="*/ 0 w 401264"/>
                  <a:gd name="connsiteY2-54" fmla="*/ 234837 h 234837"/>
                  <a:gd name="connsiteX3-55" fmla="*/ 386861 w 401264"/>
                  <a:gd name="connsiteY3-56" fmla="*/ 231640 h 234837"/>
                  <a:gd name="connsiteX0-57" fmla="*/ 386861 w 406990"/>
                  <a:gd name="connsiteY0-58" fmla="*/ 231640 h 234837"/>
                  <a:gd name="connsiteX1-59" fmla="*/ 390058 w 406990"/>
                  <a:gd name="connsiteY1-60" fmla="*/ 90963 h 234837"/>
                  <a:gd name="connsiteX2-61" fmla="*/ 0 w 406990"/>
                  <a:gd name="connsiteY2-62" fmla="*/ 234837 h 234837"/>
                  <a:gd name="connsiteX3-63" fmla="*/ 386861 w 406990"/>
                  <a:gd name="connsiteY3-64" fmla="*/ 231640 h 234837"/>
                  <a:gd name="connsiteX0-65" fmla="*/ 386861 w 400092"/>
                  <a:gd name="connsiteY0-66" fmla="*/ 231640 h 234837"/>
                  <a:gd name="connsiteX1-67" fmla="*/ 390058 w 400092"/>
                  <a:gd name="connsiteY1-68" fmla="*/ 90963 h 234837"/>
                  <a:gd name="connsiteX2-69" fmla="*/ 0 w 400092"/>
                  <a:gd name="connsiteY2-70" fmla="*/ 234837 h 234837"/>
                  <a:gd name="connsiteX3-71" fmla="*/ 386861 w 400092"/>
                  <a:gd name="connsiteY3-72" fmla="*/ 231640 h 234837"/>
                  <a:gd name="connsiteX0-73" fmla="*/ 386861 w 400092"/>
                  <a:gd name="connsiteY0-74" fmla="*/ 231640 h 234837"/>
                  <a:gd name="connsiteX1-75" fmla="*/ 390058 w 400092"/>
                  <a:gd name="connsiteY1-76" fmla="*/ 90963 h 234837"/>
                  <a:gd name="connsiteX2-77" fmla="*/ 0 w 400092"/>
                  <a:gd name="connsiteY2-78" fmla="*/ 234837 h 234837"/>
                  <a:gd name="connsiteX3-79" fmla="*/ 386861 w 400092"/>
                  <a:gd name="connsiteY3-80" fmla="*/ 231640 h 234837"/>
                  <a:gd name="connsiteX0-81" fmla="*/ 386861 w 400092"/>
                  <a:gd name="connsiteY0-82" fmla="*/ 228587 h 231784"/>
                  <a:gd name="connsiteX1-83" fmla="*/ 390058 w 400092"/>
                  <a:gd name="connsiteY1-84" fmla="*/ 87910 h 231784"/>
                  <a:gd name="connsiteX2-85" fmla="*/ 0 w 400092"/>
                  <a:gd name="connsiteY2-86" fmla="*/ 231784 h 231784"/>
                  <a:gd name="connsiteX3-87" fmla="*/ 386861 w 400092"/>
                  <a:gd name="connsiteY3-88" fmla="*/ 228587 h 231784"/>
                </a:gdLst>
                <a:ahLst/>
                <a:cxnLst>
                  <a:cxn ang="0">
                    <a:pos x="connsiteX0-1" y="connsiteY0-2"/>
                  </a:cxn>
                  <a:cxn ang="0">
                    <a:pos x="connsiteX1-3" y="connsiteY1-4"/>
                  </a:cxn>
                  <a:cxn ang="0">
                    <a:pos x="connsiteX2-5" y="connsiteY2-6"/>
                  </a:cxn>
                  <a:cxn ang="0">
                    <a:pos x="connsiteX3-7" y="connsiteY3-8"/>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sp>
            <p:nvSpPr>
              <p:cNvPr id="49" name="任意多边形 48"/>
              <p:cNvSpPr/>
              <p:nvPr/>
            </p:nvSpPr>
            <p:spPr>
              <a:xfrm flipV="1">
                <a:off x="3231887" y="4185258"/>
                <a:ext cx="2840599" cy="2188952"/>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1" fmla="*/ 0 w 2029722"/>
                  <a:gd name="connsiteY0-2" fmla="*/ 1574572 h 1574572"/>
                  <a:gd name="connsiteX1-3" fmla="*/ 947203 w 2029722"/>
                  <a:gd name="connsiteY1-4" fmla="*/ 0 h 1574572"/>
                  <a:gd name="connsiteX2-5" fmla="*/ 1931311 w 2029722"/>
                  <a:gd name="connsiteY2-6" fmla="*/ 24603 h 1574572"/>
                  <a:gd name="connsiteX3-7" fmla="*/ 2029722 w 2029722"/>
                  <a:gd name="connsiteY3-8" fmla="*/ 106612 h 1574572"/>
                  <a:gd name="connsiteX4-9" fmla="*/ 1008710 w 2029722"/>
                  <a:gd name="connsiteY4-10" fmla="*/ 1570472 h 1574572"/>
                  <a:gd name="connsiteX5-11" fmla="*/ 0 w 2029722"/>
                  <a:gd name="connsiteY5-12" fmla="*/ 1574572 h 1574572"/>
                  <a:gd name="connsiteX0-13" fmla="*/ 0 w 2029722"/>
                  <a:gd name="connsiteY0-14" fmla="*/ 1574572 h 1574572"/>
                  <a:gd name="connsiteX1-15" fmla="*/ 947203 w 2029722"/>
                  <a:gd name="connsiteY1-16" fmla="*/ 0 h 1574572"/>
                  <a:gd name="connsiteX2-17" fmla="*/ 1931311 w 2029722"/>
                  <a:gd name="connsiteY2-18" fmla="*/ 24603 h 1574572"/>
                  <a:gd name="connsiteX3-19" fmla="*/ 2029722 w 2029722"/>
                  <a:gd name="connsiteY3-20" fmla="*/ 106612 h 1574572"/>
                  <a:gd name="connsiteX4-21" fmla="*/ 1008710 w 2029722"/>
                  <a:gd name="connsiteY4-22" fmla="*/ 1570472 h 1574572"/>
                  <a:gd name="connsiteX5-23" fmla="*/ 0 w 2029722"/>
                  <a:gd name="connsiteY5-24" fmla="*/ 1574572 h 1574572"/>
                  <a:gd name="connsiteX0-25" fmla="*/ 0 w 2029722"/>
                  <a:gd name="connsiteY0-26" fmla="*/ 1574572 h 1574572"/>
                  <a:gd name="connsiteX1-27" fmla="*/ 947203 w 2029722"/>
                  <a:gd name="connsiteY1-28" fmla="*/ 0 h 1574572"/>
                  <a:gd name="connsiteX2-29" fmla="*/ 1931311 w 2029722"/>
                  <a:gd name="connsiteY2-30" fmla="*/ 24603 h 1574572"/>
                  <a:gd name="connsiteX3-31" fmla="*/ 2029722 w 2029722"/>
                  <a:gd name="connsiteY3-32" fmla="*/ 106612 h 1574572"/>
                  <a:gd name="connsiteX4-33" fmla="*/ 1008710 w 2029722"/>
                  <a:gd name="connsiteY4-34" fmla="*/ 1570472 h 1574572"/>
                  <a:gd name="connsiteX5-35" fmla="*/ 0 w 2029722"/>
                  <a:gd name="connsiteY5-36" fmla="*/ 1574572 h 1574572"/>
                  <a:gd name="connsiteX0-37" fmla="*/ 0 w 2029722"/>
                  <a:gd name="connsiteY0-38" fmla="*/ 1574572 h 1574572"/>
                  <a:gd name="connsiteX1-39" fmla="*/ 947203 w 2029722"/>
                  <a:gd name="connsiteY1-40" fmla="*/ 0 h 1574572"/>
                  <a:gd name="connsiteX2-41" fmla="*/ 1931311 w 2029722"/>
                  <a:gd name="connsiteY2-42" fmla="*/ 24603 h 1574572"/>
                  <a:gd name="connsiteX3-43" fmla="*/ 2029722 w 2029722"/>
                  <a:gd name="connsiteY3-44" fmla="*/ 106612 h 1574572"/>
                  <a:gd name="connsiteX4-45" fmla="*/ 1008710 w 2029722"/>
                  <a:gd name="connsiteY4-46" fmla="*/ 1570472 h 1574572"/>
                  <a:gd name="connsiteX5-47" fmla="*/ 0 w 2029722"/>
                  <a:gd name="connsiteY5-48" fmla="*/ 1574572 h 1574572"/>
                  <a:gd name="connsiteX0-49" fmla="*/ 0 w 2029722"/>
                  <a:gd name="connsiteY0-50" fmla="*/ 1574572 h 1574572"/>
                  <a:gd name="connsiteX1-51" fmla="*/ 947203 w 2029722"/>
                  <a:gd name="connsiteY1-52" fmla="*/ 0 h 1574572"/>
                  <a:gd name="connsiteX2-53" fmla="*/ 1931311 w 2029722"/>
                  <a:gd name="connsiteY2-54" fmla="*/ 24603 h 1574572"/>
                  <a:gd name="connsiteX3-55" fmla="*/ 2029722 w 2029722"/>
                  <a:gd name="connsiteY3-56" fmla="*/ 106612 h 1574572"/>
                  <a:gd name="connsiteX4-57" fmla="*/ 1008710 w 2029722"/>
                  <a:gd name="connsiteY4-58" fmla="*/ 1570472 h 1574572"/>
                  <a:gd name="connsiteX5-59" fmla="*/ 0 w 2029722"/>
                  <a:gd name="connsiteY5-60" fmla="*/ 1574572 h 1574572"/>
                  <a:gd name="connsiteX0-61" fmla="*/ 0 w 2029722"/>
                  <a:gd name="connsiteY0-62" fmla="*/ 1574572 h 1574572"/>
                  <a:gd name="connsiteX1-63" fmla="*/ 947203 w 2029722"/>
                  <a:gd name="connsiteY1-64" fmla="*/ 0 h 1574572"/>
                  <a:gd name="connsiteX2-65" fmla="*/ 1931311 w 2029722"/>
                  <a:gd name="connsiteY2-66" fmla="*/ 24603 h 1574572"/>
                  <a:gd name="connsiteX3-67" fmla="*/ 2009219 w 2029722"/>
                  <a:gd name="connsiteY3-68" fmla="*/ 57406 h 1574572"/>
                  <a:gd name="connsiteX4-69" fmla="*/ 2029722 w 2029722"/>
                  <a:gd name="connsiteY4-70" fmla="*/ 106612 h 1574572"/>
                  <a:gd name="connsiteX5-71" fmla="*/ 1008710 w 2029722"/>
                  <a:gd name="connsiteY5-72" fmla="*/ 1570472 h 1574572"/>
                  <a:gd name="connsiteX6" fmla="*/ 0 w 2029722"/>
                  <a:gd name="connsiteY6" fmla="*/ 1574572 h 1574572"/>
                  <a:gd name="connsiteX0-73" fmla="*/ 0 w 2029722"/>
                  <a:gd name="connsiteY0-74" fmla="*/ 1574572 h 1574572"/>
                  <a:gd name="connsiteX1-75" fmla="*/ 947203 w 2029722"/>
                  <a:gd name="connsiteY1-76" fmla="*/ 0 h 1574572"/>
                  <a:gd name="connsiteX2-77" fmla="*/ 1931311 w 2029722"/>
                  <a:gd name="connsiteY2-78" fmla="*/ 24603 h 1574572"/>
                  <a:gd name="connsiteX3-79" fmla="*/ 2009219 w 2029722"/>
                  <a:gd name="connsiteY3-80" fmla="*/ 57406 h 1574572"/>
                  <a:gd name="connsiteX4-81" fmla="*/ 2029722 w 2029722"/>
                  <a:gd name="connsiteY4-82" fmla="*/ 106612 h 1574572"/>
                  <a:gd name="connsiteX5-83" fmla="*/ 1008710 w 2029722"/>
                  <a:gd name="connsiteY5-84" fmla="*/ 1570472 h 1574572"/>
                  <a:gd name="connsiteX6-85" fmla="*/ 0 w 2029722"/>
                  <a:gd name="connsiteY6-86" fmla="*/ 1574572 h 1574572"/>
                  <a:gd name="connsiteX0-87" fmla="*/ 0 w 2029722"/>
                  <a:gd name="connsiteY0-88" fmla="*/ 1574572 h 1574572"/>
                  <a:gd name="connsiteX1-89" fmla="*/ 947203 w 2029722"/>
                  <a:gd name="connsiteY1-90" fmla="*/ 0 h 1574572"/>
                  <a:gd name="connsiteX2-91" fmla="*/ 1931311 w 2029722"/>
                  <a:gd name="connsiteY2-92" fmla="*/ 24603 h 1574572"/>
                  <a:gd name="connsiteX3-93" fmla="*/ 2009219 w 2029722"/>
                  <a:gd name="connsiteY3-94" fmla="*/ 57406 h 1574572"/>
                  <a:gd name="connsiteX4-95" fmla="*/ 2029722 w 2029722"/>
                  <a:gd name="connsiteY4-96" fmla="*/ 106612 h 1574572"/>
                  <a:gd name="connsiteX5-97" fmla="*/ 1029212 w 2029722"/>
                  <a:gd name="connsiteY5-98" fmla="*/ 1566371 h 1574572"/>
                  <a:gd name="connsiteX6-99" fmla="*/ 0 w 2029722"/>
                  <a:gd name="connsiteY6-100" fmla="*/ 1574572 h 1574572"/>
                  <a:gd name="connsiteX0-101" fmla="*/ 0 w 2029722"/>
                  <a:gd name="connsiteY0-102" fmla="*/ 1574572 h 1574572"/>
                  <a:gd name="connsiteX1-103" fmla="*/ 947203 w 2029722"/>
                  <a:gd name="connsiteY1-104" fmla="*/ 0 h 1574572"/>
                  <a:gd name="connsiteX2-105" fmla="*/ 1931311 w 2029722"/>
                  <a:gd name="connsiteY2-106" fmla="*/ 24603 h 1574572"/>
                  <a:gd name="connsiteX3-107" fmla="*/ 2009219 w 2029722"/>
                  <a:gd name="connsiteY3-108" fmla="*/ 57406 h 1574572"/>
                  <a:gd name="connsiteX4-109" fmla="*/ 2029722 w 2029722"/>
                  <a:gd name="connsiteY4-110" fmla="*/ 106612 h 1574572"/>
                  <a:gd name="connsiteX5-111" fmla="*/ 1029212 w 2029722"/>
                  <a:gd name="connsiteY5-112" fmla="*/ 1566371 h 1574572"/>
                  <a:gd name="connsiteX6-113" fmla="*/ 0 w 2029722"/>
                  <a:gd name="connsiteY6-114" fmla="*/ 1574572 h 1574572"/>
                  <a:gd name="connsiteX0-115" fmla="*/ 0 w 2112234"/>
                  <a:gd name="connsiteY0-116" fmla="*/ 1602749 h 1602749"/>
                  <a:gd name="connsiteX1-117" fmla="*/ 947203 w 2112234"/>
                  <a:gd name="connsiteY1-118" fmla="*/ 28177 h 1602749"/>
                  <a:gd name="connsiteX2-119" fmla="*/ 1931311 w 2112234"/>
                  <a:gd name="connsiteY2-120" fmla="*/ 52780 h 1602749"/>
                  <a:gd name="connsiteX3-121" fmla="*/ 2029722 w 2112234"/>
                  <a:gd name="connsiteY3-122" fmla="*/ 134789 h 1602749"/>
                  <a:gd name="connsiteX4-123" fmla="*/ 1029212 w 2112234"/>
                  <a:gd name="connsiteY4-124" fmla="*/ 1594548 h 1602749"/>
                  <a:gd name="connsiteX5-125" fmla="*/ 0 w 2112234"/>
                  <a:gd name="connsiteY5-126" fmla="*/ 1602749 h 1602749"/>
                  <a:gd name="connsiteX0-127" fmla="*/ 0 w 2094991"/>
                  <a:gd name="connsiteY0-128" fmla="*/ 1602749 h 1602749"/>
                  <a:gd name="connsiteX1-129" fmla="*/ 947203 w 2094991"/>
                  <a:gd name="connsiteY1-130" fmla="*/ 28177 h 1602749"/>
                  <a:gd name="connsiteX2-131" fmla="*/ 1931311 w 2094991"/>
                  <a:gd name="connsiteY2-132" fmla="*/ 52780 h 1602749"/>
                  <a:gd name="connsiteX3-133" fmla="*/ 2029722 w 2094991"/>
                  <a:gd name="connsiteY3-134" fmla="*/ 134789 h 1602749"/>
                  <a:gd name="connsiteX4-135" fmla="*/ 1029212 w 2094991"/>
                  <a:gd name="connsiteY4-136" fmla="*/ 1594548 h 1602749"/>
                  <a:gd name="connsiteX5-137" fmla="*/ 0 w 2094991"/>
                  <a:gd name="connsiteY5-138" fmla="*/ 1602749 h 1602749"/>
                  <a:gd name="connsiteX0-139" fmla="*/ 0 w 2029722"/>
                  <a:gd name="connsiteY0-140" fmla="*/ 1574572 h 1574572"/>
                  <a:gd name="connsiteX1-141" fmla="*/ 947203 w 2029722"/>
                  <a:gd name="connsiteY1-142" fmla="*/ 0 h 1574572"/>
                  <a:gd name="connsiteX2-143" fmla="*/ 1931311 w 2029722"/>
                  <a:gd name="connsiteY2-144" fmla="*/ 24603 h 1574572"/>
                  <a:gd name="connsiteX3-145" fmla="*/ 2029722 w 2029722"/>
                  <a:gd name="connsiteY3-146" fmla="*/ 106612 h 1574572"/>
                  <a:gd name="connsiteX4-147" fmla="*/ 1029212 w 2029722"/>
                  <a:gd name="connsiteY4-148" fmla="*/ 1566371 h 1574572"/>
                  <a:gd name="connsiteX5-149" fmla="*/ 0 w 2029722"/>
                  <a:gd name="connsiteY5-150" fmla="*/ 1574572 h 1574572"/>
                  <a:gd name="connsiteX0-151" fmla="*/ 0 w 2029722"/>
                  <a:gd name="connsiteY0-152" fmla="*/ 1574572 h 1574572"/>
                  <a:gd name="connsiteX1-153" fmla="*/ 947203 w 2029722"/>
                  <a:gd name="connsiteY1-154" fmla="*/ 0 h 1574572"/>
                  <a:gd name="connsiteX2-155" fmla="*/ 1931311 w 2029722"/>
                  <a:gd name="connsiteY2-156" fmla="*/ 24603 h 1574572"/>
                  <a:gd name="connsiteX3-157" fmla="*/ 2029722 w 2029722"/>
                  <a:gd name="connsiteY3-158" fmla="*/ 106612 h 1574572"/>
                  <a:gd name="connsiteX4-159" fmla="*/ 1029212 w 2029722"/>
                  <a:gd name="connsiteY4-160" fmla="*/ 1566371 h 1574572"/>
                  <a:gd name="connsiteX5-161" fmla="*/ 0 w 2029722"/>
                  <a:gd name="connsiteY5-162" fmla="*/ 1574572 h 1574572"/>
                  <a:gd name="connsiteX0-163" fmla="*/ 0 w 2026763"/>
                  <a:gd name="connsiteY0-164" fmla="*/ 1574572 h 1574572"/>
                  <a:gd name="connsiteX1-165" fmla="*/ 947203 w 2026763"/>
                  <a:gd name="connsiteY1-166" fmla="*/ 0 h 1574572"/>
                  <a:gd name="connsiteX2-167" fmla="*/ 1931311 w 2026763"/>
                  <a:gd name="connsiteY2-168" fmla="*/ 24603 h 1574572"/>
                  <a:gd name="connsiteX3-169" fmla="*/ 2026763 w 2026763"/>
                  <a:gd name="connsiteY3-170" fmla="*/ 118448 h 1574572"/>
                  <a:gd name="connsiteX4-171" fmla="*/ 1029212 w 2026763"/>
                  <a:gd name="connsiteY4-172" fmla="*/ 1566371 h 1574572"/>
                  <a:gd name="connsiteX5-173" fmla="*/ 0 w 2026763"/>
                  <a:gd name="connsiteY5-174" fmla="*/ 1574572 h 1574572"/>
                  <a:gd name="connsiteX0-175" fmla="*/ 0 w 2020231"/>
                  <a:gd name="connsiteY0-176" fmla="*/ 1554978 h 1566371"/>
                  <a:gd name="connsiteX1-177" fmla="*/ 940671 w 2020231"/>
                  <a:gd name="connsiteY1-178" fmla="*/ 0 h 1566371"/>
                  <a:gd name="connsiteX2-179" fmla="*/ 1924779 w 2020231"/>
                  <a:gd name="connsiteY2-180" fmla="*/ 24603 h 1566371"/>
                  <a:gd name="connsiteX3-181" fmla="*/ 2020231 w 2020231"/>
                  <a:gd name="connsiteY3-182" fmla="*/ 118448 h 1566371"/>
                  <a:gd name="connsiteX4-183" fmla="*/ 1022680 w 2020231"/>
                  <a:gd name="connsiteY4-184" fmla="*/ 1566371 h 1566371"/>
                  <a:gd name="connsiteX5-185" fmla="*/ 0 w 2020231"/>
                  <a:gd name="connsiteY5-186" fmla="*/ 1554978 h 1566371"/>
                  <a:gd name="connsiteX0-187" fmla="*/ 0 w 2020231"/>
                  <a:gd name="connsiteY0-188" fmla="*/ 1545387 h 1556780"/>
                  <a:gd name="connsiteX1-189" fmla="*/ 931079 w 2020231"/>
                  <a:gd name="connsiteY1-190" fmla="*/ 0 h 1556780"/>
                  <a:gd name="connsiteX2-191" fmla="*/ 1924779 w 2020231"/>
                  <a:gd name="connsiteY2-192" fmla="*/ 15012 h 1556780"/>
                  <a:gd name="connsiteX3-193" fmla="*/ 2020231 w 2020231"/>
                  <a:gd name="connsiteY3-194" fmla="*/ 108857 h 1556780"/>
                  <a:gd name="connsiteX4-195" fmla="*/ 1022680 w 2020231"/>
                  <a:gd name="connsiteY4-196" fmla="*/ 1556780 h 1556780"/>
                  <a:gd name="connsiteX5-197" fmla="*/ 0 w 2020231"/>
                  <a:gd name="connsiteY5-198" fmla="*/ 1545387 h 1556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0231" h="1556780">
                    <a:moveTo>
                      <a:pt x="0" y="1545387"/>
                    </a:moveTo>
                    <a:cubicBezTo>
                      <a:pt x="656072" y="151235"/>
                      <a:pt x="631747" y="123013"/>
                      <a:pt x="931079" y="0"/>
                    </a:cubicBezTo>
                    <a:lnTo>
                      <a:pt x="1924779" y="15012"/>
                    </a:lnTo>
                    <a:cubicBezTo>
                      <a:pt x="1978992" y="42306"/>
                      <a:pt x="1991987" y="59065"/>
                      <a:pt x="2020231" y="108857"/>
                    </a:cubicBezTo>
                    <a:cubicBezTo>
                      <a:pt x="1741401" y="-190477"/>
                      <a:pt x="1272807" y="1105731"/>
                      <a:pt x="1022680" y="1556780"/>
                    </a:cubicBezTo>
                    <a:lnTo>
                      <a:pt x="0" y="1545387"/>
                    </a:lnTo>
                    <a:close/>
                  </a:path>
                </a:pathLst>
              </a:custGeom>
              <a:solidFill>
                <a:srgbClr val="CD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Arial" panose="020B0604020202020204" pitchFamily="34" charset="0"/>
                  <a:ea typeface="微软雅黑" panose="020B0503020204020204" charset="-122"/>
                </a:endParaRPr>
              </a:p>
            </p:txBody>
          </p:sp>
        </p:grpSp>
      </p:grpSp>
      <p:sp>
        <p:nvSpPr>
          <p:cNvPr id="34" name="TextBox 41"/>
          <p:cNvSpPr txBox="1"/>
          <p:nvPr/>
        </p:nvSpPr>
        <p:spPr>
          <a:xfrm>
            <a:off x="750169" y="2469521"/>
            <a:ext cx="2513775" cy="3676650"/>
          </a:xfrm>
          <a:prstGeom prst="rect">
            <a:avLst/>
          </a:prstGeom>
          <a:noFill/>
        </p:spPr>
        <p:txBody>
          <a:bodyPr wrap="square" lIns="81207" tIns="40604" rIns="81207" bIns="40604" rtlCol="0">
            <a:spAutoFit/>
          </a:bodyPr>
          <a:lstStyle/>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识别用户的家庭集群的方法基于：</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(i)我们期望重复观察该集群的活动(即:集群中的时间间隔有多个活动窗口)</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(ii)这些tweet不会只在特定的时间段内出现，希望tweet与一天中的几乎所有时间一致。</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家庭集群可能表现出更“混乱”的行为。</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设计了一个稳健的家庭推断算法</a:t>
            </a:r>
            <a:r>
              <a:rPr lang="en-US" altLang="zh-CN" sz="1200" dirty="0">
                <a:solidFill>
                  <a:schemeClr val="tx1">
                    <a:lumMod val="85000"/>
                    <a:lumOff val="15000"/>
                  </a:schemeClr>
                </a:solidFill>
                <a:latin typeface="Arial" panose="020B0604020202020204" pitchFamily="34" charset="0"/>
                <a:ea typeface="微软雅黑" panose="020B0503020204020204" charset="-122"/>
                <a:cs typeface="+mn-ea"/>
                <a:sym typeface="+mn-lt"/>
              </a:rPr>
              <a:t>--</a:t>
            </a: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只考虑周末；选择时间范围最广的集群作为用户的家。</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35" name="TextBox 170"/>
          <p:cNvSpPr txBox="1"/>
          <p:nvPr/>
        </p:nvSpPr>
        <p:spPr>
          <a:xfrm>
            <a:off x="839069" y="1930298"/>
            <a:ext cx="2303742" cy="382270"/>
          </a:xfrm>
          <a:prstGeom prst="rect">
            <a:avLst/>
          </a:prstGeom>
          <a:noFill/>
        </p:spPr>
        <p:txBody>
          <a:bodyPr wrap="square" lIns="91412" tIns="45705" rIns="91412" bIns="45705" rtlCol="0">
            <a:spAutoFit/>
          </a:bodyPr>
          <a:lstStyle/>
          <a:p>
            <a:pPr>
              <a:defRPr/>
            </a:pPr>
            <a:r>
              <a:rPr lang="en-US" sz="1895" b="1" dirty="0">
                <a:solidFill>
                  <a:schemeClr val="tx1">
                    <a:lumMod val="85000"/>
                    <a:lumOff val="15000"/>
                  </a:schemeClr>
                </a:solidFill>
                <a:latin typeface="Arial" panose="020B0604020202020204" pitchFamily="34" charset="0"/>
                <a:ea typeface="微软雅黑" panose="020B0503020204020204" charset="-122"/>
              </a:rPr>
              <a:t>HOME</a:t>
            </a:r>
            <a:endParaRPr lang="en-US" sz="1895" b="1" dirty="0">
              <a:solidFill>
                <a:schemeClr val="tx1">
                  <a:lumMod val="85000"/>
                  <a:lumOff val="15000"/>
                </a:schemeClr>
              </a:solidFill>
              <a:latin typeface="Arial" panose="020B0604020202020204" pitchFamily="34" charset="0"/>
              <a:ea typeface="微软雅黑" panose="020B0503020204020204" charset="-122"/>
            </a:endParaRPr>
          </a:p>
        </p:txBody>
      </p:sp>
      <p:sp>
        <p:nvSpPr>
          <p:cNvPr id="42" name="TextBox 170"/>
          <p:cNvSpPr txBox="1"/>
          <p:nvPr/>
        </p:nvSpPr>
        <p:spPr>
          <a:xfrm>
            <a:off x="8804116" y="1916963"/>
            <a:ext cx="2303742" cy="382270"/>
          </a:xfrm>
          <a:prstGeom prst="rect">
            <a:avLst/>
          </a:prstGeom>
          <a:noFill/>
        </p:spPr>
        <p:txBody>
          <a:bodyPr wrap="square" lIns="91412" tIns="45705" rIns="91412" bIns="45705" rtlCol="0">
            <a:spAutoFit/>
          </a:bodyPr>
          <a:lstStyle/>
          <a:p>
            <a:pPr>
              <a:defRPr/>
            </a:pPr>
            <a:r>
              <a:rPr lang="en-US" sz="1895" b="1" dirty="0">
                <a:solidFill>
                  <a:schemeClr val="tx1">
                    <a:lumMod val="85000"/>
                    <a:lumOff val="15000"/>
                  </a:schemeClr>
                </a:solidFill>
                <a:latin typeface="Arial" panose="020B0604020202020204" pitchFamily="34" charset="0"/>
                <a:ea typeface="微软雅黑" panose="020B0503020204020204" charset="-122"/>
              </a:rPr>
              <a:t>WORK</a:t>
            </a:r>
            <a:endParaRPr lang="en-US" sz="1895" b="1" dirty="0">
              <a:solidFill>
                <a:schemeClr val="tx1">
                  <a:lumMod val="85000"/>
                  <a:lumOff val="15000"/>
                </a:schemeClr>
              </a:solidFill>
              <a:latin typeface="Arial" panose="020B0604020202020204" pitchFamily="34" charset="0"/>
              <a:ea typeface="微软雅黑" panose="020B0503020204020204" charset="-122"/>
            </a:endParaRPr>
          </a:p>
        </p:txBody>
      </p:sp>
      <p:sp>
        <p:nvSpPr>
          <p:cNvPr id="43" name="TextBox 41"/>
          <p:cNvSpPr txBox="1"/>
          <p:nvPr/>
        </p:nvSpPr>
        <p:spPr>
          <a:xfrm>
            <a:off x="8707596" y="2469371"/>
            <a:ext cx="2513775" cy="2477770"/>
          </a:xfrm>
          <a:prstGeom prst="rect">
            <a:avLst/>
          </a:prstGeom>
          <a:noFill/>
        </p:spPr>
        <p:txBody>
          <a:bodyPr wrap="square" lIns="81207" tIns="40604" rIns="81207" bIns="40604" rtlCol="0">
            <a:spAutoFit/>
          </a:bodyPr>
          <a:lstStyle/>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从工作中发布的tweet将遵循与工作时间相对应的明确定义的时间框架。将时间窗口设置为整个星期，并确定忽略了家的集群外五个最活跃的集群。</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论文中的方法提供了第一个动态识别每个用户的轮班或公共工作时间的自适应方法。</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46" name="组合 45"/>
          <p:cNvGrpSpPr/>
          <p:nvPr/>
        </p:nvGrpSpPr>
        <p:grpSpPr>
          <a:xfrm>
            <a:off x="2005" y="252525"/>
            <a:ext cx="12206800" cy="6612600"/>
            <a:chOff x="794" y="265448"/>
            <a:chExt cx="12877006" cy="6975660"/>
          </a:xfrm>
        </p:grpSpPr>
        <p:grpSp>
          <p:nvGrpSpPr>
            <p:cNvPr id="48" name="Group 28"/>
            <p:cNvGrpSpPr/>
            <p:nvPr/>
          </p:nvGrpSpPr>
          <p:grpSpPr bwMode="auto">
            <a:xfrm>
              <a:off x="794" y="265448"/>
              <a:ext cx="455358" cy="607144"/>
              <a:chOff x="0" y="0"/>
              <a:chExt cx="204" cy="318"/>
            </a:xfrm>
          </p:grpSpPr>
          <p:sp>
            <p:nvSpPr>
              <p:cNvPr id="63"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64"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50" name="组合 49"/>
            <p:cNvGrpSpPr/>
            <p:nvPr/>
          </p:nvGrpSpPr>
          <p:grpSpPr>
            <a:xfrm>
              <a:off x="2468935" y="7195389"/>
              <a:ext cx="10408865" cy="45719"/>
              <a:chOff x="2650856" y="7186888"/>
              <a:chExt cx="10209035" cy="45762"/>
            </a:xfrm>
          </p:grpSpPr>
          <p:sp>
            <p:nvSpPr>
              <p:cNvPr id="58" name="矩形 57"/>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9" name="矩形 58"/>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0" name="矩形 59"/>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1" name="矩形 60"/>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2" name="矩形 61"/>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65" name="Rectangle 60"/>
          <p:cNvSpPr>
            <a:spLocks noChangeArrowheads="1"/>
          </p:cNvSpPr>
          <p:nvPr/>
        </p:nvSpPr>
        <p:spPr bwMode="auto">
          <a:xfrm>
            <a:off x="533400" y="350520"/>
            <a:ext cx="253238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识别用户关键位置</a:t>
            </a:r>
            <a:endParaRPr lang="zh-CN" altLang="en-US" sz="1895" b="1" dirty="0">
              <a:solidFill>
                <a:srgbClr val="AD5410"/>
              </a:solidFill>
              <a:latin typeface="Arial" panose="020B0604020202020204" pitchFamily="34" charset="0"/>
              <a:ea typeface="微软雅黑" panose="020B0503020204020204" charset="-122"/>
            </a:endParaRPr>
          </a:p>
        </p:txBody>
      </p:sp>
      <p:sp>
        <p:nvSpPr>
          <p:cNvPr id="9" name="文本框 8"/>
          <p:cNvSpPr txBox="1"/>
          <p:nvPr/>
        </p:nvSpPr>
        <p:spPr>
          <a:xfrm>
            <a:off x="4402455" y="2821940"/>
            <a:ext cx="3386455" cy="2306955"/>
          </a:xfrm>
          <a:prstGeom prst="rect">
            <a:avLst/>
          </a:prstGeom>
          <a:noFill/>
        </p:spPr>
        <p:txBody>
          <a:bodyPr wrap="square" rtlCol="0">
            <a:spAutoFit/>
          </a:bodyPr>
          <a:p>
            <a:r>
              <a:rPr lang="zh-CN" altLang="en-US"/>
              <a:t>推文在集群中的时间特征和分布</a:t>
            </a:r>
            <a:endParaRPr lang="zh-CN" altLang="en-US"/>
          </a:p>
          <a:p>
            <a:endParaRPr lang="zh-CN" altLang="en-US"/>
          </a:p>
          <a:p>
            <a:r>
              <a:rPr lang="zh-CN" altLang="en-US"/>
              <a:t>工作重点是位置元数据</a:t>
            </a:r>
            <a:endParaRPr lang="zh-CN" altLang="en-US"/>
          </a:p>
          <a:p>
            <a:endParaRPr lang="zh-CN" altLang="en-US"/>
          </a:p>
          <a:p>
            <a:r>
              <a:rPr lang="zh-CN" altLang="en-US"/>
              <a:t>利用内容增加判断的信心</a:t>
            </a:r>
            <a:endParaRPr lang="zh-CN" altLang="en-US"/>
          </a:p>
          <a:p>
            <a:endParaRPr lang="zh-CN" altLang="en-US"/>
          </a:p>
          <a:p>
            <a:r>
              <a:rPr lang="zh-CN" altLang="en-US"/>
              <a:t>结合建立在关于美国及许多其他国家的人类常见行为和立法规范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识别用户关键位置</a:t>
            </a:r>
            <a:endParaRPr lang="zh-CN" altLang="en-US" sz="1895" b="1" dirty="0">
              <a:solidFill>
                <a:srgbClr val="AD5410"/>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1"/>
          <a:stretch>
            <a:fillRect/>
          </a:stretch>
        </p:blipFill>
        <p:spPr>
          <a:xfrm>
            <a:off x="2196465" y="1089025"/>
            <a:ext cx="7280275" cy="4242435"/>
          </a:xfrm>
          <a:prstGeom prst="rect">
            <a:avLst/>
          </a:prstGeom>
          <a:noFill/>
          <a:ln w="9525">
            <a:noFill/>
          </a:ln>
        </p:spPr>
      </p:pic>
      <p:sp>
        <p:nvSpPr>
          <p:cNvPr id="3" name="文本框 2"/>
          <p:cNvSpPr txBox="1"/>
          <p:nvPr/>
        </p:nvSpPr>
        <p:spPr>
          <a:xfrm>
            <a:off x="1248410" y="5492750"/>
            <a:ext cx="9446895" cy="737235"/>
          </a:xfrm>
          <a:prstGeom prst="rect">
            <a:avLst/>
          </a:prstGeom>
          <a:noFill/>
        </p:spPr>
        <p:txBody>
          <a:bodyPr wrap="square" rtlCol="0">
            <a:spAutoFit/>
          </a:bodyPr>
          <a:p>
            <a:r>
              <a:rPr lang="zh-CN" altLang="en-US" sz="1400"/>
              <a:t>如图，LPAuditor正确地识别了两个用户的位置。对于顶级用户来说，工作时发布的推文在一个明确的时间段内(08:00-16:00)，而在家发布的推文几乎涵盖了一天中的所有时间。底层用户表现出更不稳定的行为，如一周内不同的工作班次，强调我们需要适应不同模式的动态方法。</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5730131" y="1484564"/>
            <a:ext cx="6458277" cy="4976650"/>
          </a:xfrm>
          <a:custGeom>
            <a:avLst/>
            <a:gdLst>
              <a:gd name="connsiteX0" fmla="*/ 6128642 w 6460402"/>
              <a:gd name="connsiteY0" fmla="*/ 2544539 h 4978287"/>
              <a:gd name="connsiteX1" fmla="*/ 6128642 w 6460402"/>
              <a:gd name="connsiteY1" fmla="*/ 2578165 h 4978287"/>
              <a:gd name="connsiteX2" fmla="*/ 6205767 w 6460402"/>
              <a:gd name="connsiteY2" fmla="*/ 2578165 h 4978287"/>
              <a:gd name="connsiteX3" fmla="*/ 6205767 w 6460402"/>
              <a:gd name="connsiteY3" fmla="*/ 2544539 h 4978287"/>
              <a:gd name="connsiteX4" fmla="*/ 6128642 w 6460402"/>
              <a:gd name="connsiteY4" fmla="*/ 2359082 h 4978287"/>
              <a:gd name="connsiteX5" fmla="*/ 6128642 w 6460402"/>
              <a:gd name="connsiteY5" fmla="*/ 2374918 h 4978287"/>
              <a:gd name="connsiteX6" fmla="*/ 6205767 w 6460402"/>
              <a:gd name="connsiteY6" fmla="*/ 2374918 h 4978287"/>
              <a:gd name="connsiteX7" fmla="*/ 6205767 w 6460402"/>
              <a:gd name="connsiteY7" fmla="*/ 2359082 h 4978287"/>
              <a:gd name="connsiteX8" fmla="*/ 6128642 w 6460402"/>
              <a:gd name="connsiteY8" fmla="*/ 2175435 h 4978287"/>
              <a:gd name="connsiteX9" fmla="*/ 6128642 w 6460402"/>
              <a:gd name="connsiteY9" fmla="*/ 2189461 h 4978287"/>
              <a:gd name="connsiteX10" fmla="*/ 6205767 w 6460402"/>
              <a:gd name="connsiteY10" fmla="*/ 2189461 h 4978287"/>
              <a:gd name="connsiteX11" fmla="*/ 6205767 w 6460402"/>
              <a:gd name="connsiteY11" fmla="*/ 2175435 h 4978287"/>
              <a:gd name="connsiteX12" fmla="*/ 550566 w 6460402"/>
              <a:gd name="connsiteY12" fmla="*/ 0 h 4978287"/>
              <a:gd name="connsiteX13" fmla="*/ 1089947 w 6460402"/>
              <a:gd name="connsiteY13" fmla="*/ 439608 h 4978287"/>
              <a:gd name="connsiteX14" fmla="*/ 1094328 w 6460402"/>
              <a:gd name="connsiteY14" fmla="*/ 483067 h 4978287"/>
              <a:gd name="connsiteX15" fmla="*/ 3355244 w 6460402"/>
              <a:gd name="connsiteY15" fmla="*/ 483067 h 4978287"/>
              <a:gd name="connsiteX16" fmla="*/ 3774352 w 6460402"/>
              <a:gd name="connsiteY16" fmla="*/ 902175 h 4978287"/>
              <a:gd name="connsiteX17" fmla="*/ 3774352 w 6460402"/>
              <a:gd name="connsiteY17" fmla="*/ 1433662 h 4978287"/>
              <a:gd name="connsiteX18" fmla="*/ 3776218 w 6460402"/>
              <a:gd name="connsiteY18" fmla="*/ 1433662 h 4978287"/>
              <a:gd name="connsiteX19" fmla="*/ 3776218 w 6460402"/>
              <a:gd name="connsiteY19" fmla="*/ 1732154 h 4978287"/>
              <a:gd name="connsiteX20" fmla="*/ 4049878 w 6460402"/>
              <a:gd name="connsiteY20" fmla="*/ 2005814 h 4978287"/>
              <a:gd name="connsiteX21" fmla="*/ 5752319 w 6460402"/>
              <a:gd name="connsiteY21" fmla="*/ 2005814 h 4978287"/>
              <a:gd name="connsiteX22" fmla="*/ 5752319 w 6460402"/>
              <a:gd name="connsiteY22" fmla="*/ 1999666 h 4978287"/>
              <a:gd name="connsiteX23" fmla="*/ 6128642 w 6460402"/>
              <a:gd name="connsiteY23" fmla="*/ 1999666 h 4978287"/>
              <a:gd name="connsiteX24" fmla="*/ 6128642 w 6460402"/>
              <a:gd name="connsiteY24" fmla="*/ 2005814 h 4978287"/>
              <a:gd name="connsiteX25" fmla="*/ 6205767 w 6460402"/>
              <a:gd name="connsiteY25" fmla="*/ 2005814 h 4978287"/>
              <a:gd name="connsiteX26" fmla="*/ 6205767 w 6460402"/>
              <a:gd name="connsiteY26" fmla="*/ 2005162 h 4978287"/>
              <a:gd name="connsiteX27" fmla="*/ 6460402 w 6460402"/>
              <a:gd name="connsiteY27" fmla="*/ 2005162 h 4978287"/>
              <a:gd name="connsiteX28" fmla="*/ 6460402 w 6460402"/>
              <a:gd name="connsiteY28" fmla="*/ 2740090 h 4978287"/>
              <a:gd name="connsiteX29" fmla="*/ 6227992 w 6460402"/>
              <a:gd name="connsiteY29" fmla="*/ 2740090 h 4978287"/>
              <a:gd name="connsiteX30" fmla="*/ 4948699 w 6460402"/>
              <a:gd name="connsiteY30" fmla="*/ 2747786 h 4978287"/>
              <a:gd name="connsiteX31" fmla="*/ 4699917 w 6460402"/>
              <a:gd name="connsiteY31" fmla="*/ 3021446 h 4978287"/>
              <a:gd name="connsiteX32" fmla="*/ 4699917 w 6460402"/>
              <a:gd name="connsiteY32" fmla="*/ 3886050 h 4978287"/>
              <a:gd name="connsiteX33" fmla="*/ 4722636 w 6460402"/>
              <a:gd name="connsiteY33" fmla="*/ 3888341 h 4978287"/>
              <a:gd name="connsiteX34" fmla="*/ 5162244 w 6460402"/>
              <a:gd name="connsiteY34" fmla="*/ 4427721 h 4978287"/>
              <a:gd name="connsiteX35" fmla="*/ 4611678 w 6460402"/>
              <a:gd name="connsiteY35" fmla="*/ 4978287 h 4978287"/>
              <a:gd name="connsiteX36" fmla="*/ 4061112 w 6460402"/>
              <a:gd name="connsiteY36" fmla="*/ 4427721 h 4978287"/>
              <a:gd name="connsiteX37" fmla="*/ 4500720 w 6460402"/>
              <a:gd name="connsiteY37" fmla="*/ 3888341 h 4978287"/>
              <a:gd name="connsiteX38" fmla="*/ 4525038 w 6460402"/>
              <a:gd name="connsiteY38" fmla="*/ 3885889 h 4978287"/>
              <a:gd name="connsiteX39" fmla="*/ 4525038 w 6460402"/>
              <a:gd name="connsiteY39" fmla="*/ 2997273 h 4978287"/>
              <a:gd name="connsiteX40" fmla="*/ 4906045 w 6460402"/>
              <a:gd name="connsiteY40" fmla="*/ 2578165 h 4978287"/>
              <a:gd name="connsiteX41" fmla="*/ 5752319 w 6460402"/>
              <a:gd name="connsiteY41" fmla="*/ 2578165 h 4978287"/>
              <a:gd name="connsiteX42" fmla="*/ 5752319 w 6460402"/>
              <a:gd name="connsiteY42" fmla="*/ 2544539 h 4978287"/>
              <a:gd name="connsiteX43" fmla="*/ 4621379 w 6460402"/>
              <a:gd name="connsiteY43" fmla="*/ 2544539 h 4978287"/>
              <a:gd name="connsiteX44" fmla="*/ 4347719 w 6460402"/>
              <a:gd name="connsiteY44" fmla="*/ 2818199 h 4978287"/>
              <a:gd name="connsiteX45" fmla="*/ 4347719 w 6460402"/>
              <a:gd name="connsiteY45" fmla="*/ 3200314 h 4978287"/>
              <a:gd name="connsiteX46" fmla="*/ 4345853 w 6460402"/>
              <a:gd name="connsiteY46" fmla="*/ 3200314 h 4978287"/>
              <a:gd name="connsiteX47" fmla="*/ 4345853 w 6460402"/>
              <a:gd name="connsiteY47" fmla="*/ 3217647 h 4978287"/>
              <a:gd name="connsiteX48" fmla="*/ 3926745 w 6460402"/>
              <a:gd name="connsiteY48" fmla="*/ 3636755 h 4978287"/>
              <a:gd name="connsiteX49" fmla="*/ 1502623 w 6460402"/>
              <a:gd name="connsiteY49" fmla="*/ 3636755 h 4978287"/>
              <a:gd name="connsiteX50" fmla="*/ 1500080 w 6460402"/>
              <a:gd name="connsiteY50" fmla="*/ 3661988 h 4978287"/>
              <a:gd name="connsiteX51" fmla="*/ 960699 w 6460402"/>
              <a:gd name="connsiteY51" fmla="*/ 4101596 h 4978287"/>
              <a:gd name="connsiteX52" fmla="*/ 410133 w 6460402"/>
              <a:gd name="connsiteY52" fmla="*/ 3551030 h 4978287"/>
              <a:gd name="connsiteX53" fmla="*/ 960699 w 6460402"/>
              <a:gd name="connsiteY53" fmla="*/ 3000464 h 4978287"/>
              <a:gd name="connsiteX54" fmla="*/ 1500080 w 6460402"/>
              <a:gd name="connsiteY54" fmla="*/ 3440072 h 4978287"/>
              <a:gd name="connsiteX55" fmla="*/ 1502808 w 6460402"/>
              <a:gd name="connsiteY55" fmla="*/ 3467134 h 4978287"/>
              <a:gd name="connsiteX56" fmla="*/ 3879826 w 6460402"/>
              <a:gd name="connsiteY56" fmla="*/ 3467134 h 4978287"/>
              <a:gd name="connsiteX57" fmla="*/ 4153486 w 6460402"/>
              <a:gd name="connsiteY57" fmla="*/ 3193474 h 4978287"/>
              <a:gd name="connsiteX58" fmla="*/ 4153486 w 6460402"/>
              <a:gd name="connsiteY58" fmla="*/ 2935531 h 4978287"/>
              <a:gd name="connsiteX59" fmla="*/ 4155352 w 6460402"/>
              <a:gd name="connsiteY59" fmla="*/ 2935531 h 4978287"/>
              <a:gd name="connsiteX60" fmla="*/ 4155352 w 6460402"/>
              <a:gd name="connsiteY60" fmla="*/ 2794026 h 4978287"/>
              <a:gd name="connsiteX61" fmla="*/ 4574460 w 6460402"/>
              <a:gd name="connsiteY61" fmla="*/ 2374918 h 4978287"/>
              <a:gd name="connsiteX62" fmla="*/ 5752319 w 6460402"/>
              <a:gd name="connsiteY62" fmla="*/ 2374918 h 4978287"/>
              <a:gd name="connsiteX63" fmla="*/ 5752319 w 6460402"/>
              <a:gd name="connsiteY63" fmla="*/ 2359082 h 4978287"/>
              <a:gd name="connsiteX64" fmla="*/ 2802547 w 6460402"/>
              <a:gd name="connsiteY64" fmla="*/ 2359082 h 4978287"/>
              <a:gd name="connsiteX65" fmla="*/ 2799911 w 6460402"/>
              <a:gd name="connsiteY65" fmla="*/ 2385229 h 4978287"/>
              <a:gd name="connsiteX66" fmla="*/ 2260530 w 6460402"/>
              <a:gd name="connsiteY66" fmla="*/ 2824837 h 4978287"/>
              <a:gd name="connsiteX67" fmla="*/ 1709964 w 6460402"/>
              <a:gd name="connsiteY67" fmla="*/ 2274271 h 4978287"/>
              <a:gd name="connsiteX68" fmla="*/ 2260530 w 6460402"/>
              <a:gd name="connsiteY68" fmla="*/ 1723705 h 4978287"/>
              <a:gd name="connsiteX69" fmla="*/ 2799911 w 6460402"/>
              <a:gd name="connsiteY69" fmla="*/ 2163313 h 4978287"/>
              <a:gd name="connsiteX70" fmla="*/ 2802547 w 6460402"/>
              <a:gd name="connsiteY70" fmla="*/ 2189461 h 4978287"/>
              <a:gd name="connsiteX71" fmla="*/ 5752319 w 6460402"/>
              <a:gd name="connsiteY71" fmla="*/ 2189461 h 4978287"/>
              <a:gd name="connsiteX72" fmla="*/ 5752319 w 6460402"/>
              <a:gd name="connsiteY72" fmla="*/ 2175435 h 4978287"/>
              <a:gd name="connsiteX73" fmla="*/ 4002959 w 6460402"/>
              <a:gd name="connsiteY73" fmla="*/ 2175435 h 4978287"/>
              <a:gd name="connsiteX74" fmla="*/ 3583851 w 6460402"/>
              <a:gd name="connsiteY74" fmla="*/ 1756327 h 4978287"/>
              <a:gd name="connsiteX75" fmla="*/ 3583851 w 6460402"/>
              <a:gd name="connsiteY75" fmla="*/ 1605112 h 4978287"/>
              <a:gd name="connsiteX76" fmla="*/ 3581985 w 6460402"/>
              <a:gd name="connsiteY76" fmla="*/ 1605112 h 4978287"/>
              <a:gd name="connsiteX77" fmla="*/ 3581985 w 6460402"/>
              <a:gd name="connsiteY77" fmla="*/ 926348 h 4978287"/>
              <a:gd name="connsiteX78" fmla="*/ 3308325 w 6460402"/>
              <a:gd name="connsiteY78" fmla="*/ 652688 h 4978287"/>
              <a:gd name="connsiteX79" fmla="*/ 1090838 w 6460402"/>
              <a:gd name="connsiteY79" fmla="*/ 652688 h 4978287"/>
              <a:gd name="connsiteX80" fmla="*/ 1089947 w 6460402"/>
              <a:gd name="connsiteY80" fmla="*/ 661524 h 4978287"/>
              <a:gd name="connsiteX81" fmla="*/ 550566 w 6460402"/>
              <a:gd name="connsiteY81" fmla="*/ 1101132 h 4978287"/>
              <a:gd name="connsiteX82" fmla="*/ 0 w 6460402"/>
              <a:gd name="connsiteY82" fmla="*/ 550566 h 4978287"/>
              <a:gd name="connsiteX83" fmla="*/ 550566 w 6460402"/>
              <a:gd name="connsiteY83" fmla="*/ 0 h 497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460402" h="4978287">
                <a:moveTo>
                  <a:pt x="6128642" y="2544539"/>
                </a:moveTo>
                <a:lnTo>
                  <a:pt x="6128642" y="2578165"/>
                </a:lnTo>
                <a:lnTo>
                  <a:pt x="6205767" y="2578165"/>
                </a:lnTo>
                <a:lnTo>
                  <a:pt x="6205767" y="2544539"/>
                </a:lnTo>
                <a:close/>
                <a:moveTo>
                  <a:pt x="6128642" y="2359082"/>
                </a:moveTo>
                <a:lnTo>
                  <a:pt x="6128642" y="2374918"/>
                </a:lnTo>
                <a:lnTo>
                  <a:pt x="6205767" y="2374918"/>
                </a:lnTo>
                <a:lnTo>
                  <a:pt x="6205767" y="2359082"/>
                </a:lnTo>
                <a:close/>
                <a:moveTo>
                  <a:pt x="6128642" y="2175435"/>
                </a:moveTo>
                <a:lnTo>
                  <a:pt x="6128642" y="2189461"/>
                </a:lnTo>
                <a:lnTo>
                  <a:pt x="6205767" y="2189461"/>
                </a:lnTo>
                <a:lnTo>
                  <a:pt x="6205767" y="2175435"/>
                </a:lnTo>
                <a:close/>
                <a:moveTo>
                  <a:pt x="550566" y="0"/>
                </a:moveTo>
                <a:cubicBezTo>
                  <a:pt x="816627" y="0"/>
                  <a:pt x="1038609" y="188724"/>
                  <a:pt x="1089947" y="439608"/>
                </a:cubicBezTo>
                <a:lnTo>
                  <a:pt x="1094328" y="483067"/>
                </a:lnTo>
                <a:lnTo>
                  <a:pt x="3355244" y="483067"/>
                </a:lnTo>
                <a:cubicBezTo>
                  <a:pt x="3586711" y="483067"/>
                  <a:pt x="3774352" y="670708"/>
                  <a:pt x="3774352" y="902175"/>
                </a:cubicBezTo>
                <a:lnTo>
                  <a:pt x="3774352" y="1433662"/>
                </a:lnTo>
                <a:lnTo>
                  <a:pt x="3776218" y="1433662"/>
                </a:lnTo>
                <a:lnTo>
                  <a:pt x="3776218" y="1732154"/>
                </a:lnTo>
                <a:cubicBezTo>
                  <a:pt x="3776218" y="1883292"/>
                  <a:pt x="3898740" y="2005814"/>
                  <a:pt x="4049878" y="2005814"/>
                </a:cubicBezTo>
                <a:lnTo>
                  <a:pt x="5752319" y="2005814"/>
                </a:lnTo>
                <a:lnTo>
                  <a:pt x="5752319" y="1999666"/>
                </a:lnTo>
                <a:lnTo>
                  <a:pt x="6128642" y="1999666"/>
                </a:lnTo>
                <a:lnTo>
                  <a:pt x="6128642" y="2005814"/>
                </a:lnTo>
                <a:lnTo>
                  <a:pt x="6205767" y="2005814"/>
                </a:lnTo>
                <a:lnTo>
                  <a:pt x="6205767" y="2005162"/>
                </a:lnTo>
                <a:lnTo>
                  <a:pt x="6460402" y="2005162"/>
                </a:lnTo>
                <a:lnTo>
                  <a:pt x="6460402" y="2740090"/>
                </a:lnTo>
                <a:lnTo>
                  <a:pt x="6227992" y="2740090"/>
                </a:lnTo>
                <a:lnTo>
                  <a:pt x="4948699" y="2747786"/>
                </a:lnTo>
                <a:cubicBezTo>
                  <a:pt x="4811301" y="2747786"/>
                  <a:pt x="4699917" y="2870308"/>
                  <a:pt x="4699917" y="3021446"/>
                </a:cubicBezTo>
                <a:lnTo>
                  <a:pt x="4699917" y="3886050"/>
                </a:lnTo>
                <a:lnTo>
                  <a:pt x="4722636" y="3888341"/>
                </a:lnTo>
                <a:cubicBezTo>
                  <a:pt x="4973520" y="3939679"/>
                  <a:pt x="5162244" y="4161661"/>
                  <a:pt x="5162244" y="4427721"/>
                </a:cubicBezTo>
                <a:cubicBezTo>
                  <a:pt x="5162244" y="4731790"/>
                  <a:pt x="4915747" y="4978287"/>
                  <a:pt x="4611678" y="4978287"/>
                </a:cubicBezTo>
                <a:cubicBezTo>
                  <a:pt x="4307609" y="4978287"/>
                  <a:pt x="4061112" y="4731790"/>
                  <a:pt x="4061112" y="4427721"/>
                </a:cubicBezTo>
                <a:cubicBezTo>
                  <a:pt x="4061112" y="4161661"/>
                  <a:pt x="4249837" y="3939679"/>
                  <a:pt x="4500720" y="3888341"/>
                </a:cubicBezTo>
                <a:lnTo>
                  <a:pt x="4525038" y="3885889"/>
                </a:lnTo>
                <a:lnTo>
                  <a:pt x="4525038" y="2997273"/>
                </a:lnTo>
                <a:cubicBezTo>
                  <a:pt x="4525038" y="2765806"/>
                  <a:pt x="4695621" y="2578165"/>
                  <a:pt x="4906045" y="2578165"/>
                </a:cubicBezTo>
                <a:lnTo>
                  <a:pt x="5752319" y="2578165"/>
                </a:lnTo>
                <a:lnTo>
                  <a:pt x="5752319" y="2544539"/>
                </a:lnTo>
                <a:lnTo>
                  <a:pt x="4621379" y="2544539"/>
                </a:lnTo>
                <a:cubicBezTo>
                  <a:pt x="4470241" y="2544539"/>
                  <a:pt x="4347719" y="2667061"/>
                  <a:pt x="4347719" y="2818199"/>
                </a:cubicBezTo>
                <a:lnTo>
                  <a:pt x="4347719" y="3200314"/>
                </a:lnTo>
                <a:lnTo>
                  <a:pt x="4345853" y="3200314"/>
                </a:lnTo>
                <a:lnTo>
                  <a:pt x="4345853" y="3217647"/>
                </a:lnTo>
                <a:cubicBezTo>
                  <a:pt x="4345853" y="3449114"/>
                  <a:pt x="4158212" y="3636755"/>
                  <a:pt x="3926745" y="3636755"/>
                </a:cubicBezTo>
                <a:lnTo>
                  <a:pt x="1502623" y="3636755"/>
                </a:lnTo>
                <a:lnTo>
                  <a:pt x="1500080" y="3661988"/>
                </a:lnTo>
                <a:cubicBezTo>
                  <a:pt x="1448742" y="3912872"/>
                  <a:pt x="1226760" y="4101596"/>
                  <a:pt x="960699" y="4101596"/>
                </a:cubicBezTo>
                <a:cubicBezTo>
                  <a:pt x="656630" y="4101596"/>
                  <a:pt x="410133" y="3855099"/>
                  <a:pt x="410133" y="3551030"/>
                </a:cubicBezTo>
                <a:cubicBezTo>
                  <a:pt x="410133" y="3246961"/>
                  <a:pt x="656630" y="3000464"/>
                  <a:pt x="960699" y="3000464"/>
                </a:cubicBezTo>
                <a:cubicBezTo>
                  <a:pt x="1226760" y="3000464"/>
                  <a:pt x="1448742" y="3189188"/>
                  <a:pt x="1500080" y="3440072"/>
                </a:cubicBezTo>
                <a:lnTo>
                  <a:pt x="1502808" y="3467134"/>
                </a:lnTo>
                <a:lnTo>
                  <a:pt x="3879826" y="3467134"/>
                </a:lnTo>
                <a:cubicBezTo>
                  <a:pt x="4030964" y="3467134"/>
                  <a:pt x="4153486" y="3344612"/>
                  <a:pt x="4153486" y="3193474"/>
                </a:cubicBezTo>
                <a:lnTo>
                  <a:pt x="4153486" y="2935531"/>
                </a:lnTo>
                <a:lnTo>
                  <a:pt x="4155352" y="2935531"/>
                </a:lnTo>
                <a:lnTo>
                  <a:pt x="4155352" y="2794026"/>
                </a:lnTo>
                <a:cubicBezTo>
                  <a:pt x="4155352" y="2562559"/>
                  <a:pt x="4342993" y="2374918"/>
                  <a:pt x="4574460" y="2374918"/>
                </a:cubicBezTo>
                <a:lnTo>
                  <a:pt x="5752319" y="2374918"/>
                </a:lnTo>
                <a:lnTo>
                  <a:pt x="5752319" y="2359082"/>
                </a:lnTo>
                <a:lnTo>
                  <a:pt x="2802547" y="2359082"/>
                </a:lnTo>
                <a:lnTo>
                  <a:pt x="2799911" y="2385229"/>
                </a:lnTo>
                <a:cubicBezTo>
                  <a:pt x="2748573" y="2636113"/>
                  <a:pt x="2526591" y="2824837"/>
                  <a:pt x="2260530" y="2824837"/>
                </a:cubicBezTo>
                <a:cubicBezTo>
                  <a:pt x="1956461" y="2824837"/>
                  <a:pt x="1709964" y="2578340"/>
                  <a:pt x="1709964" y="2274271"/>
                </a:cubicBezTo>
                <a:cubicBezTo>
                  <a:pt x="1709964" y="1970202"/>
                  <a:pt x="1956461" y="1723705"/>
                  <a:pt x="2260530" y="1723705"/>
                </a:cubicBezTo>
                <a:cubicBezTo>
                  <a:pt x="2526591" y="1723705"/>
                  <a:pt x="2748573" y="1912429"/>
                  <a:pt x="2799911" y="2163313"/>
                </a:cubicBezTo>
                <a:lnTo>
                  <a:pt x="2802547" y="2189461"/>
                </a:lnTo>
                <a:lnTo>
                  <a:pt x="5752319" y="2189461"/>
                </a:lnTo>
                <a:lnTo>
                  <a:pt x="5752319" y="2175435"/>
                </a:lnTo>
                <a:lnTo>
                  <a:pt x="4002959" y="2175435"/>
                </a:lnTo>
                <a:cubicBezTo>
                  <a:pt x="3771492" y="2175435"/>
                  <a:pt x="3583851" y="1987794"/>
                  <a:pt x="3583851" y="1756327"/>
                </a:cubicBezTo>
                <a:lnTo>
                  <a:pt x="3583851" y="1605112"/>
                </a:lnTo>
                <a:lnTo>
                  <a:pt x="3581985" y="1605112"/>
                </a:lnTo>
                <a:lnTo>
                  <a:pt x="3581985" y="926348"/>
                </a:lnTo>
                <a:cubicBezTo>
                  <a:pt x="3581985" y="775210"/>
                  <a:pt x="3459463" y="652688"/>
                  <a:pt x="3308325" y="652688"/>
                </a:cubicBezTo>
                <a:lnTo>
                  <a:pt x="1090838" y="652688"/>
                </a:lnTo>
                <a:lnTo>
                  <a:pt x="1089947" y="661524"/>
                </a:lnTo>
                <a:cubicBezTo>
                  <a:pt x="1038609" y="912408"/>
                  <a:pt x="816627" y="1101132"/>
                  <a:pt x="550566" y="1101132"/>
                </a:cubicBezTo>
                <a:cubicBezTo>
                  <a:pt x="246497" y="1101132"/>
                  <a:pt x="0" y="854635"/>
                  <a:pt x="0" y="550566"/>
                </a:cubicBezTo>
                <a:cubicBezTo>
                  <a:pt x="0" y="246497"/>
                  <a:pt x="246497" y="0"/>
                  <a:pt x="550566" y="0"/>
                </a:cubicBezTo>
                <a:close/>
              </a:path>
            </a:pathLst>
          </a:custGeom>
          <a:solidFill>
            <a:schemeClr val="bg1"/>
          </a:solidFill>
          <a:ln>
            <a:gradFill>
              <a:gsLst>
                <a:gs pos="0">
                  <a:schemeClr val="bg1">
                    <a:lumMod val="85000"/>
                  </a:schemeClr>
                </a:gs>
                <a:gs pos="100000">
                  <a:schemeClr val="bg1">
                    <a:lumMod val="95000"/>
                  </a:schemeClr>
                </a:gs>
              </a:gsLst>
              <a:lin ang="5400000" scaled="0"/>
            </a:gradFill>
          </a:ln>
          <a:effectLst>
            <a:outerShdw blurRad="1524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bg1"/>
              </a:solidFill>
              <a:latin typeface="Arial" panose="020B0604020202020204" pitchFamily="34" charset="0"/>
              <a:ea typeface="微软雅黑" panose="020B0503020204020204" charset="-122"/>
            </a:endParaRPr>
          </a:p>
        </p:txBody>
      </p:sp>
      <p:grpSp>
        <p:nvGrpSpPr>
          <p:cNvPr id="6" name="组合 5"/>
          <p:cNvGrpSpPr/>
          <p:nvPr/>
        </p:nvGrpSpPr>
        <p:grpSpPr>
          <a:xfrm>
            <a:off x="11371108" y="3483572"/>
            <a:ext cx="109450" cy="744170"/>
            <a:chOff x="7917305" y="1679687"/>
            <a:chExt cx="213360" cy="853440"/>
          </a:xfrm>
          <a:solidFill>
            <a:srgbClr val="A95711"/>
          </a:solidFill>
        </p:grpSpPr>
        <p:sp>
          <p:nvSpPr>
            <p:cNvPr id="7" name="矩形 6"/>
            <p:cNvSpPr/>
            <p:nvPr/>
          </p:nvSpPr>
          <p:spPr>
            <a:xfrm>
              <a:off x="7917305" y="1679687"/>
              <a:ext cx="213360" cy="213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 name="矩形 7"/>
            <p:cNvSpPr/>
            <p:nvPr/>
          </p:nvSpPr>
          <p:spPr>
            <a:xfrm>
              <a:off x="7917305" y="1893047"/>
              <a:ext cx="213360" cy="213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9" name="矩形 8"/>
            <p:cNvSpPr/>
            <p:nvPr/>
          </p:nvSpPr>
          <p:spPr>
            <a:xfrm>
              <a:off x="7917305" y="2106407"/>
              <a:ext cx="213360" cy="213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0" name="矩形 9"/>
            <p:cNvSpPr/>
            <p:nvPr/>
          </p:nvSpPr>
          <p:spPr>
            <a:xfrm>
              <a:off x="7917305" y="2319767"/>
              <a:ext cx="213360" cy="213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grpSp>
        <p:nvGrpSpPr>
          <p:cNvPr id="11" name="组合 10"/>
          <p:cNvGrpSpPr/>
          <p:nvPr/>
        </p:nvGrpSpPr>
        <p:grpSpPr>
          <a:xfrm rot="16200000" flipH="1">
            <a:off x="5581932" y="4574582"/>
            <a:ext cx="1201608" cy="919686"/>
            <a:chOff x="911201" y="1622002"/>
            <a:chExt cx="2283025" cy="1747386"/>
          </a:xfrm>
          <a:solidFill>
            <a:srgbClr val="FFA52A"/>
          </a:solidFill>
        </p:grpSpPr>
        <p:sp>
          <p:nvSpPr>
            <p:cNvPr id="12" name="矩形 11"/>
            <p:cNvSpPr/>
            <p:nvPr/>
          </p:nvSpPr>
          <p:spPr>
            <a:xfrm>
              <a:off x="2026099" y="1679379"/>
              <a:ext cx="60759" cy="4896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3" name="任意多边形 12"/>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4" name="椭圆 13"/>
            <p:cNvSpPr/>
            <p:nvPr/>
          </p:nvSpPr>
          <p:spPr>
            <a:xfrm>
              <a:off x="911201"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5" name="椭圆 14"/>
            <p:cNvSpPr/>
            <p:nvPr/>
          </p:nvSpPr>
          <p:spPr>
            <a:xfrm>
              <a:off x="3095293"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6" name="椭圆 15"/>
            <p:cNvSpPr/>
            <p:nvPr/>
          </p:nvSpPr>
          <p:spPr>
            <a:xfrm>
              <a:off x="1952570" y="2048530"/>
              <a:ext cx="209661" cy="2096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7" name="椭圆 16"/>
            <p:cNvSpPr/>
            <p:nvPr/>
          </p:nvSpPr>
          <p:spPr>
            <a:xfrm>
              <a:off x="2007933" y="210683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18" name="椭圆 17"/>
            <p:cNvSpPr/>
            <p:nvPr/>
          </p:nvSpPr>
          <p:spPr>
            <a:xfrm>
              <a:off x="2007011" y="162200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grpSp>
        <p:nvGrpSpPr>
          <p:cNvPr id="27" name="组合 26"/>
          <p:cNvGrpSpPr/>
          <p:nvPr/>
        </p:nvGrpSpPr>
        <p:grpSpPr>
          <a:xfrm rot="16200000" flipH="1">
            <a:off x="6852910" y="3292666"/>
            <a:ext cx="1201608" cy="919686"/>
            <a:chOff x="911201" y="1622002"/>
            <a:chExt cx="2283025" cy="1747386"/>
          </a:xfrm>
          <a:solidFill>
            <a:srgbClr val="CC7E33"/>
          </a:solidFill>
        </p:grpSpPr>
        <p:sp>
          <p:nvSpPr>
            <p:cNvPr id="28" name="矩形 27"/>
            <p:cNvSpPr/>
            <p:nvPr/>
          </p:nvSpPr>
          <p:spPr>
            <a:xfrm>
              <a:off x="2026099" y="1679379"/>
              <a:ext cx="60759" cy="4896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29" name="任意多边形 28"/>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33" name="椭圆 32"/>
            <p:cNvSpPr/>
            <p:nvPr/>
          </p:nvSpPr>
          <p:spPr>
            <a:xfrm>
              <a:off x="911201"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34" name="椭圆 33"/>
            <p:cNvSpPr/>
            <p:nvPr/>
          </p:nvSpPr>
          <p:spPr>
            <a:xfrm>
              <a:off x="3095293"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35" name="椭圆 34"/>
            <p:cNvSpPr/>
            <p:nvPr/>
          </p:nvSpPr>
          <p:spPr>
            <a:xfrm>
              <a:off x="1952570" y="2048530"/>
              <a:ext cx="209661" cy="2096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36" name="椭圆 35"/>
            <p:cNvSpPr/>
            <p:nvPr/>
          </p:nvSpPr>
          <p:spPr>
            <a:xfrm>
              <a:off x="2007933" y="210683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37" name="椭圆 36"/>
            <p:cNvSpPr/>
            <p:nvPr/>
          </p:nvSpPr>
          <p:spPr>
            <a:xfrm>
              <a:off x="2007011" y="162200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grpSp>
        <p:nvGrpSpPr>
          <p:cNvPr id="50" name="组合 49"/>
          <p:cNvGrpSpPr/>
          <p:nvPr/>
        </p:nvGrpSpPr>
        <p:grpSpPr>
          <a:xfrm>
            <a:off x="6224851" y="4568762"/>
            <a:ext cx="931330" cy="931330"/>
            <a:chOff x="6224892" y="4353111"/>
            <a:chExt cx="931637" cy="931637"/>
          </a:xfrm>
        </p:grpSpPr>
        <p:sp>
          <p:nvSpPr>
            <p:cNvPr id="51" name="椭圆 50"/>
            <p:cNvSpPr/>
            <p:nvPr/>
          </p:nvSpPr>
          <p:spPr>
            <a:xfrm>
              <a:off x="6224892" y="4353111"/>
              <a:ext cx="931637" cy="931637"/>
            </a:xfrm>
            <a:prstGeom prst="ellipse">
              <a:avLst/>
            </a:prstGeom>
            <a:solidFill>
              <a:srgbClr val="FFA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52" name="椭圆 51"/>
            <p:cNvSpPr/>
            <p:nvPr/>
          </p:nvSpPr>
          <p:spPr>
            <a:xfrm>
              <a:off x="6309150" y="4437369"/>
              <a:ext cx="763118" cy="763118"/>
            </a:xfrm>
            <a:prstGeom prst="ellipse">
              <a:avLst/>
            </a:prstGeom>
            <a:gradFill flip="none" rotWithShape="1">
              <a:gsLst>
                <a:gs pos="0">
                  <a:schemeClr val="bg1">
                    <a:lumMod val="85000"/>
                  </a:schemeClr>
                </a:gs>
                <a:gs pos="100000">
                  <a:schemeClr val="bg1">
                    <a:lumMod val="60000"/>
                    <a:lumOff val="40000"/>
                  </a:schemeClr>
                </a:gs>
              </a:gsLst>
              <a:lin ang="2700000" scaled="1"/>
              <a:tileRect/>
            </a:gradFill>
            <a:ln>
              <a:gradFill>
                <a:gsLst>
                  <a:gs pos="0">
                    <a:schemeClr val="bg1"/>
                  </a:gs>
                  <a:gs pos="100000">
                    <a:schemeClr val="accent1">
                      <a:tint val="23500"/>
                      <a:satMod val="160000"/>
                    </a:schemeClr>
                  </a:gs>
                </a:gsLst>
                <a:lin ang="5400000" scaled="0"/>
              </a:gra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nvGrpSpPr>
            <p:cNvPr id="53" name="组合 52"/>
            <p:cNvGrpSpPr/>
            <p:nvPr/>
          </p:nvGrpSpPr>
          <p:grpSpPr>
            <a:xfrm>
              <a:off x="6560055" y="4656435"/>
              <a:ext cx="280881" cy="344039"/>
              <a:chOff x="6605340" y="4486155"/>
              <a:chExt cx="403136" cy="493783"/>
            </a:xfrm>
            <a:solidFill>
              <a:schemeClr val="tx1"/>
            </a:solidFill>
          </p:grpSpPr>
          <p:sp>
            <p:nvSpPr>
              <p:cNvPr id="54" name="Freeform 115"/>
              <p:cNvSpPr/>
              <p:nvPr/>
            </p:nvSpPr>
            <p:spPr bwMode="auto">
              <a:xfrm>
                <a:off x="6743694" y="4903605"/>
                <a:ext cx="47708" cy="48902"/>
              </a:xfrm>
              <a:custGeom>
                <a:avLst/>
                <a:gdLst>
                  <a:gd name="T0" fmla="*/ 12 w 17"/>
                  <a:gd name="T1" fmla="*/ 0 h 17"/>
                  <a:gd name="T2" fmla="*/ 12 w 17"/>
                  <a:gd name="T3" fmla="*/ 4 h 17"/>
                  <a:gd name="T4" fmla="*/ 15 w 17"/>
                  <a:gd name="T5" fmla="*/ 9 h 17"/>
                  <a:gd name="T6" fmla="*/ 8 w 17"/>
                  <a:gd name="T7" fmla="*/ 14 h 17"/>
                  <a:gd name="T8" fmla="*/ 3 w 17"/>
                  <a:gd name="T9" fmla="*/ 7 h 17"/>
                  <a:gd name="T10" fmla="*/ 5 w 17"/>
                  <a:gd name="T11" fmla="*/ 4 h 17"/>
                  <a:gd name="T12" fmla="*/ 5 w 17"/>
                  <a:gd name="T13" fmla="*/ 1 h 17"/>
                  <a:gd name="T14" fmla="*/ 0 w 17"/>
                  <a:gd name="T15" fmla="*/ 8 h 17"/>
                  <a:gd name="T16" fmla="*/ 9 w 17"/>
                  <a:gd name="T17" fmla="*/ 17 h 17"/>
                  <a:gd name="T18" fmla="*/ 17 w 17"/>
                  <a:gd name="T19" fmla="*/ 8 h 17"/>
                  <a:gd name="T20" fmla="*/ 12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2" y="0"/>
                    </a:moveTo>
                    <a:cubicBezTo>
                      <a:pt x="12" y="4"/>
                      <a:pt x="12" y="4"/>
                      <a:pt x="12" y="4"/>
                    </a:cubicBezTo>
                    <a:cubicBezTo>
                      <a:pt x="14" y="5"/>
                      <a:pt x="15" y="7"/>
                      <a:pt x="15" y="9"/>
                    </a:cubicBezTo>
                    <a:cubicBezTo>
                      <a:pt x="14" y="12"/>
                      <a:pt x="11" y="14"/>
                      <a:pt x="8" y="14"/>
                    </a:cubicBezTo>
                    <a:cubicBezTo>
                      <a:pt x="5" y="14"/>
                      <a:pt x="3" y="11"/>
                      <a:pt x="3" y="7"/>
                    </a:cubicBezTo>
                    <a:cubicBezTo>
                      <a:pt x="3" y="6"/>
                      <a:pt x="4" y="5"/>
                      <a:pt x="5" y="4"/>
                    </a:cubicBezTo>
                    <a:cubicBezTo>
                      <a:pt x="5" y="1"/>
                      <a:pt x="5" y="1"/>
                      <a:pt x="5" y="1"/>
                    </a:cubicBezTo>
                    <a:cubicBezTo>
                      <a:pt x="2" y="2"/>
                      <a:pt x="0" y="5"/>
                      <a:pt x="0" y="8"/>
                    </a:cubicBezTo>
                    <a:cubicBezTo>
                      <a:pt x="0" y="13"/>
                      <a:pt x="4" y="17"/>
                      <a:pt x="9" y="17"/>
                    </a:cubicBezTo>
                    <a:cubicBezTo>
                      <a:pt x="14" y="17"/>
                      <a:pt x="17" y="13"/>
                      <a:pt x="17" y="8"/>
                    </a:cubicBezTo>
                    <a:cubicBezTo>
                      <a:pt x="17" y="5"/>
                      <a:pt x="15" y="2"/>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55" name="Rectangle 116"/>
              <p:cNvSpPr>
                <a:spLocks noChangeArrowheads="1"/>
              </p:cNvSpPr>
              <p:nvPr/>
            </p:nvSpPr>
            <p:spPr bwMode="auto">
              <a:xfrm>
                <a:off x="6762778" y="4895255"/>
                <a:ext cx="8349" cy="345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56" name="Freeform 117"/>
              <p:cNvSpPr/>
              <p:nvPr/>
            </p:nvSpPr>
            <p:spPr bwMode="auto">
              <a:xfrm>
                <a:off x="6754428" y="4684146"/>
                <a:ext cx="51287" cy="134777"/>
              </a:xfrm>
              <a:custGeom>
                <a:avLst/>
                <a:gdLst>
                  <a:gd name="T0" fmla="*/ 22 w 43"/>
                  <a:gd name="T1" fmla="*/ 0 h 113"/>
                  <a:gd name="T2" fmla="*/ 0 w 43"/>
                  <a:gd name="T3" fmla="*/ 16 h 113"/>
                  <a:gd name="T4" fmla="*/ 0 w 43"/>
                  <a:gd name="T5" fmla="*/ 113 h 113"/>
                  <a:gd name="T6" fmla="*/ 43 w 43"/>
                  <a:gd name="T7" fmla="*/ 113 h 113"/>
                  <a:gd name="T8" fmla="*/ 43 w 43"/>
                  <a:gd name="T9" fmla="*/ 19 h 113"/>
                  <a:gd name="T10" fmla="*/ 22 w 43"/>
                  <a:gd name="T11" fmla="*/ 0 h 113"/>
                </a:gdLst>
                <a:ahLst/>
                <a:cxnLst>
                  <a:cxn ang="0">
                    <a:pos x="T0" y="T1"/>
                  </a:cxn>
                  <a:cxn ang="0">
                    <a:pos x="T2" y="T3"/>
                  </a:cxn>
                  <a:cxn ang="0">
                    <a:pos x="T4" y="T5"/>
                  </a:cxn>
                  <a:cxn ang="0">
                    <a:pos x="T6" y="T7"/>
                  </a:cxn>
                  <a:cxn ang="0">
                    <a:pos x="T8" y="T9"/>
                  </a:cxn>
                  <a:cxn ang="0">
                    <a:pos x="T10" y="T11"/>
                  </a:cxn>
                </a:cxnLst>
                <a:rect l="0" t="0" r="r" b="b"/>
                <a:pathLst>
                  <a:path w="43" h="113">
                    <a:moveTo>
                      <a:pt x="22" y="0"/>
                    </a:moveTo>
                    <a:lnTo>
                      <a:pt x="0" y="16"/>
                    </a:lnTo>
                    <a:lnTo>
                      <a:pt x="0" y="113"/>
                    </a:lnTo>
                    <a:lnTo>
                      <a:pt x="43" y="113"/>
                    </a:lnTo>
                    <a:lnTo>
                      <a:pt x="43" y="19"/>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57" name="Freeform 118"/>
              <p:cNvSpPr/>
              <p:nvPr/>
            </p:nvSpPr>
            <p:spPr bwMode="auto">
              <a:xfrm>
                <a:off x="6839111" y="4709192"/>
                <a:ext cx="51287" cy="109730"/>
              </a:xfrm>
              <a:custGeom>
                <a:avLst/>
                <a:gdLst>
                  <a:gd name="T0" fmla="*/ 10 w 43"/>
                  <a:gd name="T1" fmla="*/ 29 h 92"/>
                  <a:gd name="T2" fmla="*/ 0 w 43"/>
                  <a:gd name="T3" fmla="*/ 21 h 92"/>
                  <a:gd name="T4" fmla="*/ 0 w 43"/>
                  <a:gd name="T5" fmla="*/ 92 h 92"/>
                  <a:gd name="T6" fmla="*/ 43 w 43"/>
                  <a:gd name="T7" fmla="*/ 92 h 92"/>
                  <a:gd name="T8" fmla="*/ 43 w 43"/>
                  <a:gd name="T9" fmla="*/ 0 h 92"/>
                  <a:gd name="T10" fmla="*/ 10 w 43"/>
                  <a:gd name="T11" fmla="*/ 29 h 92"/>
                </a:gdLst>
                <a:ahLst/>
                <a:cxnLst>
                  <a:cxn ang="0">
                    <a:pos x="T0" y="T1"/>
                  </a:cxn>
                  <a:cxn ang="0">
                    <a:pos x="T2" y="T3"/>
                  </a:cxn>
                  <a:cxn ang="0">
                    <a:pos x="T4" y="T5"/>
                  </a:cxn>
                  <a:cxn ang="0">
                    <a:pos x="T6" y="T7"/>
                  </a:cxn>
                  <a:cxn ang="0">
                    <a:pos x="T8" y="T9"/>
                  </a:cxn>
                  <a:cxn ang="0">
                    <a:pos x="T10" y="T11"/>
                  </a:cxn>
                </a:cxnLst>
                <a:rect l="0" t="0" r="r" b="b"/>
                <a:pathLst>
                  <a:path w="43" h="92">
                    <a:moveTo>
                      <a:pt x="10" y="29"/>
                    </a:moveTo>
                    <a:lnTo>
                      <a:pt x="0" y="21"/>
                    </a:lnTo>
                    <a:lnTo>
                      <a:pt x="0" y="92"/>
                    </a:lnTo>
                    <a:lnTo>
                      <a:pt x="43" y="92"/>
                    </a:lnTo>
                    <a:lnTo>
                      <a:pt x="43" y="0"/>
                    </a:lnTo>
                    <a:lnTo>
                      <a:pt x="1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58" name="Freeform 119"/>
              <p:cNvSpPr/>
              <p:nvPr/>
            </p:nvSpPr>
            <p:spPr bwMode="auto">
              <a:xfrm>
                <a:off x="6669746" y="4731854"/>
                <a:ext cx="51287" cy="87068"/>
              </a:xfrm>
              <a:custGeom>
                <a:avLst/>
                <a:gdLst>
                  <a:gd name="T0" fmla="*/ 0 w 43"/>
                  <a:gd name="T1" fmla="*/ 36 h 73"/>
                  <a:gd name="T2" fmla="*/ 0 w 43"/>
                  <a:gd name="T3" fmla="*/ 73 h 73"/>
                  <a:gd name="T4" fmla="*/ 43 w 43"/>
                  <a:gd name="T5" fmla="*/ 73 h 73"/>
                  <a:gd name="T6" fmla="*/ 43 w 43"/>
                  <a:gd name="T7" fmla="*/ 0 h 73"/>
                  <a:gd name="T8" fmla="*/ 0 w 43"/>
                  <a:gd name="T9" fmla="*/ 36 h 73"/>
                </a:gdLst>
                <a:ahLst/>
                <a:cxnLst>
                  <a:cxn ang="0">
                    <a:pos x="T0" y="T1"/>
                  </a:cxn>
                  <a:cxn ang="0">
                    <a:pos x="T2" y="T3"/>
                  </a:cxn>
                  <a:cxn ang="0">
                    <a:pos x="T4" y="T5"/>
                  </a:cxn>
                  <a:cxn ang="0">
                    <a:pos x="T6" y="T7"/>
                  </a:cxn>
                  <a:cxn ang="0">
                    <a:pos x="T8" y="T9"/>
                  </a:cxn>
                </a:cxnLst>
                <a:rect l="0" t="0" r="r" b="b"/>
                <a:pathLst>
                  <a:path w="43" h="73">
                    <a:moveTo>
                      <a:pt x="0" y="36"/>
                    </a:moveTo>
                    <a:lnTo>
                      <a:pt x="0" y="73"/>
                    </a:lnTo>
                    <a:lnTo>
                      <a:pt x="43" y="73"/>
                    </a:lnTo>
                    <a:lnTo>
                      <a:pt x="4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59" name="Freeform 120"/>
              <p:cNvSpPr/>
              <p:nvPr/>
            </p:nvSpPr>
            <p:spPr bwMode="auto">
              <a:xfrm>
                <a:off x="6927372" y="4636437"/>
                <a:ext cx="50094" cy="182485"/>
              </a:xfrm>
              <a:custGeom>
                <a:avLst/>
                <a:gdLst>
                  <a:gd name="T0" fmla="*/ 0 w 42"/>
                  <a:gd name="T1" fmla="*/ 153 h 153"/>
                  <a:gd name="T2" fmla="*/ 42 w 42"/>
                  <a:gd name="T3" fmla="*/ 153 h 153"/>
                  <a:gd name="T4" fmla="*/ 42 w 42"/>
                  <a:gd name="T5" fmla="*/ 0 h 153"/>
                  <a:gd name="T6" fmla="*/ 0 w 42"/>
                  <a:gd name="T7" fmla="*/ 35 h 153"/>
                  <a:gd name="T8" fmla="*/ 0 w 42"/>
                  <a:gd name="T9" fmla="*/ 153 h 153"/>
                </a:gdLst>
                <a:ahLst/>
                <a:cxnLst>
                  <a:cxn ang="0">
                    <a:pos x="T0" y="T1"/>
                  </a:cxn>
                  <a:cxn ang="0">
                    <a:pos x="T2" y="T3"/>
                  </a:cxn>
                  <a:cxn ang="0">
                    <a:pos x="T4" y="T5"/>
                  </a:cxn>
                  <a:cxn ang="0">
                    <a:pos x="T6" y="T7"/>
                  </a:cxn>
                  <a:cxn ang="0">
                    <a:pos x="T8" y="T9"/>
                  </a:cxn>
                </a:cxnLst>
                <a:rect l="0" t="0" r="r" b="b"/>
                <a:pathLst>
                  <a:path w="42" h="153">
                    <a:moveTo>
                      <a:pt x="0" y="153"/>
                    </a:moveTo>
                    <a:lnTo>
                      <a:pt x="42" y="153"/>
                    </a:lnTo>
                    <a:lnTo>
                      <a:pt x="42" y="0"/>
                    </a:lnTo>
                    <a:lnTo>
                      <a:pt x="0" y="35"/>
                    </a:lnTo>
                    <a:lnTo>
                      <a:pt x="0"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60" name="Freeform 121"/>
              <p:cNvSpPr/>
              <p:nvPr/>
            </p:nvSpPr>
            <p:spPr bwMode="auto">
              <a:xfrm>
                <a:off x="6904710" y="4556525"/>
                <a:ext cx="25047" cy="51287"/>
              </a:xfrm>
              <a:custGeom>
                <a:avLst/>
                <a:gdLst>
                  <a:gd name="T0" fmla="*/ 21 w 21"/>
                  <a:gd name="T1" fmla="*/ 22 h 43"/>
                  <a:gd name="T2" fmla="*/ 0 w 21"/>
                  <a:gd name="T3" fmla="*/ 0 h 43"/>
                  <a:gd name="T4" fmla="*/ 0 w 21"/>
                  <a:gd name="T5" fmla="*/ 43 h 43"/>
                  <a:gd name="T6" fmla="*/ 21 w 21"/>
                  <a:gd name="T7" fmla="*/ 22 h 43"/>
                </a:gdLst>
                <a:ahLst/>
                <a:cxnLst>
                  <a:cxn ang="0">
                    <a:pos x="T0" y="T1"/>
                  </a:cxn>
                  <a:cxn ang="0">
                    <a:pos x="T2" y="T3"/>
                  </a:cxn>
                  <a:cxn ang="0">
                    <a:pos x="T4" y="T5"/>
                  </a:cxn>
                  <a:cxn ang="0">
                    <a:pos x="T6" y="T7"/>
                  </a:cxn>
                </a:cxnLst>
                <a:rect l="0" t="0" r="r" b="b"/>
                <a:pathLst>
                  <a:path w="21" h="43">
                    <a:moveTo>
                      <a:pt x="21" y="22"/>
                    </a:moveTo>
                    <a:lnTo>
                      <a:pt x="0" y="0"/>
                    </a:lnTo>
                    <a:lnTo>
                      <a:pt x="0" y="43"/>
                    </a:lnTo>
                    <a:lnTo>
                      <a:pt x="21"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61" name="Freeform 122"/>
              <p:cNvSpPr>
                <a:spLocks noEditPoints="1"/>
              </p:cNvSpPr>
              <p:nvPr/>
            </p:nvSpPr>
            <p:spPr bwMode="auto">
              <a:xfrm>
                <a:off x="6605340" y="4486155"/>
                <a:ext cx="332767" cy="493783"/>
              </a:xfrm>
              <a:custGeom>
                <a:avLst/>
                <a:gdLst>
                  <a:gd name="T0" fmla="*/ 108 w 118"/>
                  <a:gd name="T1" fmla="*/ 69 h 175"/>
                  <a:gd name="T2" fmla="*/ 107 w 118"/>
                  <a:gd name="T3" fmla="*/ 70 h 175"/>
                  <a:gd name="T4" fmla="*/ 107 w 118"/>
                  <a:gd name="T5" fmla="*/ 123 h 175"/>
                  <a:gd name="T6" fmla="*/ 106 w 118"/>
                  <a:gd name="T7" fmla="*/ 123 h 175"/>
                  <a:gd name="T8" fmla="*/ 106 w 118"/>
                  <a:gd name="T9" fmla="*/ 136 h 175"/>
                  <a:gd name="T10" fmla="*/ 12 w 118"/>
                  <a:gd name="T11" fmla="*/ 136 h 175"/>
                  <a:gd name="T12" fmla="*/ 12 w 118"/>
                  <a:gd name="T13" fmla="*/ 12 h 175"/>
                  <a:gd name="T14" fmla="*/ 106 w 118"/>
                  <a:gd name="T15" fmla="*/ 12 h 175"/>
                  <a:gd name="T16" fmla="*/ 106 w 118"/>
                  <a:gd name="T17" fmla="*/ 15 h 175"/>
                  <a:gd name="T18" fmla="*/ 118 w 118"/>
                  <a:gd name="T19" fmla="*/ 15 h 175"/>
                  <a:gd name="T20" fmla="*/ 118 w 118"/>
                  <a:gd name="T21" fmla="*/ 10 h 175"/>
                  <a:gd name="T22" fmla="*/ 108 w 118"/>
                  <a:gd name="T23" fmla="*/ 0 h 175"/>
                  <a:gd name="T24" fmla="*/ 9 w 118"/>
                  <a:gd name="T25" fmla="*/ 0 h 175"/>
                  <a:gd name="T26" fmla="*/ 0 w 118"/>
                  <a:gd name="T27" fmla="*/ 10 h 175"/>
                  <a:gd name="T28" fmla="*/ 0 w 118"/>
                  <a:gd name="T29" fmla="*/ 165 h 175"/>
                  <a:gd name="T30" fmla="*/ 9 w 118"/>
                  <a:gd name="T31" fmla="*/ 175 h 175"/>
                  <a:gd name="T32" fmla="*/ 108 w 118"/>
                  <a:gd name="T33" fmla="*/ 175 h 175"/>
                  <a:gd name="T34" fmla="*/ 118 w 118"/>
                  <a:gd name="T35" fmla="*/ 165 h 175"/>
                  <a:gd name="T36" fmla="*/ 118 w 118"/>
                  <a:gd name="T37" fmla="*/ 123 h 175"/>
                  <a:gd name="T38" fmla="*/ 108 w 118"/>
                  <a:gd name="T39" fmla="*/ 123 h 175"/>
                  <a:gd name="T40" fmla="*/ 108 w 118"/>
                  <a:gd name="T41" fmla="*/ 69 h 175"/>
                  <a:gd name="T42" fmla="*/ 58 w 118"/>
                  <a:gd name="T43" fmla="*/ 170 h 175"/>
                  <a:gd name="T44" fmla="*/ 43 w 118"/>
                  <a:gd name="T45" fmla="*/ 155 h 175"/>
                  <a:gd name="T46" fmla="*/ 58 w 118"/>
                  <a:gd name="T47" fmla="*/ 140 h 175"/>
                  <a:gd name="T48" fmla="*/ 73 w 118"/>
                  <a:gd name="T49" fmla="*/ 155 h 175"/>
                  <a:gd name="T50" fmla="*/ 58 w 118"/>
                  <a:gd name="T51" fmla="*/ 1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75">
                    <a:moveTo>
                      <a:pt x="108" y="69"/>
                    </a:moveTo>
                    <a:cubicBezTo>
                      <a:pt x="107" y="70"/>
                      <a:pt x="107" y="70"/>
                      <a:pt x="107" y="70"/>
                    </a:cubicBezTo>
                    <a:cubicBezTo>
                      <a:pt x="107" y="123"/>
                      <a:pt x="107" y="123"/>
                      <a:pt x="107" y="123"/>
                    </a:cubicBezTo>
                    <a:cubicBezTo>
                      <a:pt x="106" y="123"/>
                      <a:pt x="106" y="123"/>
                      <a:pt x="106" y="123"/>
                    </a:cubicBezTo>
                    <a:cubicBezTo>
                      <a:pt x="106" y="136"/>
                      <a:pt x="106" y="136"/>
                      <a:pt x="106" y="136"/>
                    </a:cubicBezTo>
                    <a:cubicBezTo>
                      <a:pt x="12" y="136"/>
                      <a:pt x="12" y="136"/>
                      <a:pt x="12" y="136"/>
                    </a:cubicBezTo>
                    <a:cubicBezTo>
                      <a:pt x="12" y="12"/>
                      <a:pt x="12" y="12"/>
                      <a:pt x="12" y="12"/>
                    </a:cubicBezTo>
                    <a:cubicBezTo>
                      <a:pt x="106" y="12"/>
                      <a:pt x="106" y="12"/>
                      <a:pt x="106" y="12"/>
                    </a:cubicBezTo>
                    <a:cubicBezTo>
                      <a:pt x="106" y="15"/>
                      <a:pt x="106" y="15"/>
                      <a:pt x="106" y="15"/>
                    </a:cubicBezTo>
                    <a:cubicBezTo>
                      <a:pt x="118" y="15"/>
                      <a:pt x="118" y="15"/>
                      <a:pt x="118" y="15"/>
                    </a:cubicBezTo>
                    <a:cubicBezTo>
                      <a:pt x="118" y="10"/>
                      <a:pt x="118" y="10"/>
                      <a:pt x="118" y="10"/>
                    </a:cubicBezTo>
                    <a:cubicBezTo>
                      <a:pt x="118" y="4"/>
                      <a:pt x="114" y="0"/>
                      <a:pt x="108" y="0"/>
                    </a:cubicBezTo>
                    <a:cubicBezTo>
                      <a:pt x="9" y="0"/>
                      <a:pt x="9" y="0"/>
                      <a:pt x="9" y="0"/>
                    </a:cubicBezTo>
                    <a:cubicBezTo>
                      <a:pt x="4" y="0"/>
                      <a:pt x="0" y="4"/>
                      <a:pt x="0" y="10"/>
                    </a:cubicBezTo>
                    <a:cubicBezTo>
                      <a:pt x="0" y="165"/>
                      <a:pt x="0" y="165"/>
                      <a:pt x="0" y="165"/>
                    </a:cubicBezTo>
                    <a:cubicBezTo>
                      <a:pt x="0" y="171"/>
                      <a:pt x="4" y="175"/>
                      <a:pt x="9" y="175"/>
                    </a:cubicBezTo>
                    <a:cubicBezTo>
                      <a:pt x="108" y="175"/>
                      <a:pt x="108" y="175"/>
                      <a:pt x="108" y="175"/>
                    </a:cubicBezTo>
                    <a:cubicBezTo>
                      <a:pt x="114" y="175"/>
                      <a:pt x="118" y="171"/>
                      <a:pt x="118" y="165"/>
                    </a:cubicBezTo>
                    <a:cubicBezTo>
                      <a:pt x="118" y="123"/>
                      <a:pt x="118" y="123"/>
                      <a:pt x="118" y="123"/>
                    </a:cubicBezTo>
                    <a:cubicBezTo>
                      <a:pt x="108" y="123"/>
                      <a:pt x="108" y="123"/>
                      <a:pt x="108" y="123"/>
                    </a:cubicBezTo>
                    <a:lnTo>
                      <a:pt x="108" y="69"/>
                    </a:lnTo>
                    <a:close/>
                    <a:moveTo>
                      <a:pt x="58" y="170"/>
                    </a:moveTo>
                    <a:cubicBezTo>
                      <a:pt x="50" y="170"/>
                      <a:pt x="43" y="163"/>
                      <a:pt x="43" y="155"/>
                    </a:cubicBezTo>
                    <a:cubicBezTo>
                      <a:pt x="43" y="147"/>
                      <a:pt x="50" y="140"/>
                      <a:pt x="58" y="140"/>
                    </a:cubicBezTo>
                    <a:cubicBezTo>
                      <a:pt x="66" y="140"/>
                      <a:pt x="73" y="147"/>
                      <a:pt x="73" y="155"/>
                    </a:cubicBezTo>
                    <a:cubicBezTo>
                      <a:pt x="73" y="163"/>
                      <a:pt x="66" y="170"/>
                      <a:pt x="5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62" name="Freeform 123"/>
              <p:cNvSpPr/>
              <p:nvPr/>
            </p:nvSpPr>
            <p:spPr bwMode="auto">
              <a:xfrm>
                <a:off x="6669746" y="4543406"/>
                <a:ext cx="338730" cy="200376"/>
              </a:xfrm>
              <a:custGeom>
                <a:avLst/>
                <a:gdLst>
                  <a:gd name="T0" fmla="*/ 204 w 284"/>
                  <a:gd name="T1" fmla="*/ 0 h 168"/>
                  <a:gd name="T2" fmla="*/ 239 w 284"/>
                  <a:gd name="T3" fmla="*/ 35 h 168"/>
                  <a:gd name="T4" fmla="*/ 152 w 284"/>
                  <a:gd name="T5" fmla="*/ 108 h 168"/>
                  <a:gd name="T6" fmla="*/ 93 w 284"/>
                  <a:gd name="T7" fmla="*/ 59 h 168"/>
                  <a:gd name="T8" fmla="*/ 0 w 284"/>
                  <a:gd name="T9" fmla="*/ 134 h 168"/>
                  <a:gd name="T10" fmla="*/ 0 w 284"/>
                  <a:gd name="T11" fmla="*/ 168 h 168"/>
                  <a:gd name="T12" fmla="*/ 93 w 284"/>
                  <a:gd name="T13" fmla="*/ 92 h 168"/>
                  <a:gd name="T14" fmla="*/ 152 w 284"/>
                  <a:gd name="T15" fmla="*/ 142 h 168"/>
                  <a:gd name="T16" fmla="*/ 256 w 284"/>
                  <a:gd name="T17" fmla="*/ 52 h 168"/>
                  <a:gd name="T18" fmla="*/ 284 w 284"/>
                  <a:gd name="T19" fmla="*/ 80 h 168"/>
                  <a:gd name="T20" fmla="*/ 284 w 284"/>
                  <a:gd name="T21" fmla="*/ 0 h 168"/>
                  <a:gd name="T22" fmla="*/ 204 w 284"/>
                  <a:gd name="T2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 h="168">
                    <a:moveTo>
                      <a:pt x="204" y="0"/>
                    </a:moveTo>
                    <a:lnTo>
                      <a:pt x="239" y="35"/>
                    </a:lnTo>
                    <a:lnTo>
                      <a:pt x="152" y="108"/>
                    </a:lnTo>
                    <a:lnTo>
                      <a:pt x="93" y="59"/>
                    </a:lnTo>
                    <a:lnTo>
                      <a:pt x="0" y="134"/>
                    </a:lnTo>
                    <a:lnTo>
                      <a:pt x="0" y="168"/>
                    </a:lnTo>
                    <a:lnTo>
                      <a:pt x="93" y="92"/>
                    </a:lnTo>
                    <a:lnTo>
                      <a:pt x="152" y="142"/>
                    </a:lnTo>
                    <a:lnTo>
                      <a:pt x="256" y="52"/>
                    </a:lnTo>
                    <a:lnTo>
                      <a:pt x="284" y="80"/>
                    </a:lnTo>
                    <a:lnTo>
                      <a:pt x="284" y="0"/>
                    </a:lnTo>
                    <a:lnTo>
                      <a:pt x="20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grpSp>
      </p:grpSp>
      <p:grpSp>
        <p:nvGrpSpPr>
          <p:cNvPr id="63" name="组合 62"/>
          <p:cNvGrpSpPr/>
          <p:nvPr/>
        </p:nvGrpSpPr>
        <p:grpSpPr>
          <a:xfrm>
            <a:off x="7524255" y="3292423"/>
            <a:ext cx="931330" cy="931330"/>
            <a:chOff x="7524723" y="3076352"/>
            <a:chExt cx="931637" cy="931637"/>
          </a:xfrm>
        </p:grpSpPr>
        <p:sp>
          <p:nvSpPr>
            <p:cNvPr id="64" name="椭圆 63"/>
            <p:cNvSpPr/>
            <p:nvPr/>
          </p:nvSpPr>
          <p:spPr>
            <a:xfrm>
              <a:off x="7524723" y="3076352"/>
              <a:ext cx="931637" cy="931637"/>
            </a:xfrm>
            <a:prstGeom prst="ellipse">
              <a:avLst/>
            </a:prstGeom>
            <a:solidFill>
              <a:srgbClr val="CC7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65" name="椭圆 64"/>
            <p:cNvSpPr/>
            <p:nvPr/>
          </p:nvSpPr>
          <p:spPr>
            <a:xfrm>
              <a:off x="7608981" y="3160610"/>
              <a:ext cx="763118" cy="763118"/>
            </a:xfrm>
            <a:prstGeom prst="ellipse">
              <a:avLst/>
            </a:prstGeom>
            <a:gradFill>
              <a:gsLst>
                <a:gs pos="0">
                  <a:schemeClr val="bg1">
                    <a:lumMod val="85000"/>
                  </a:schemeClr>
                </a:gs>
                <a:gs pos="100000">
                  <a:schemeClr val="bg1">
                    <a:lumMod val="60000"/>
                    <a:lumOff val="40000"/>
                  </a:schemeClr>
                </a:gs>
              </a:gsLst>
              <a:lin ang="5400000" scaled="0"/>
            </a:gradFill>
            <a:ln>
              <a:gradFill>
                <a:gsLst>
                  <a:gs pos="0">
                    <a:schemeClr val="bg1">
                      <a:lumMod val="75000"/>
                    </a:schemeClr>
                  </a:gs>
                  <a:gs pos="100000">
                    <a:schemeClr val="bg1"/>
                  </a:gs>
                </a:gsLst>
                <a:lin ang="5400000" scaled="0"/>
              </a:gra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nvGrpSpPr>
            <p:cNvPr id="66" name="组合 65"/>
            <p:cNvGrpSpPr/>
            <p:nvPr/>
          </p:nvGrpSpPr>
          <p:grpSpPr>
            <a:xfrm>
              <a:off x="7845514" y="3367127"/>
              <a:ext cx="364366" cy="342888"/>
              <a:chOff x="5067933" y="4413400"/>
              <a:chExt cx="586815" cy="552226"/>
            </a:xfrm>
            <a:solidFill>
              <a:schemeClr val="tx1"/>
            </a:solidFill>
          </p:grpSpPr>
          <p:sp>
            <p:nvSpPr>
              <p:cNvPr id="67" name="Freeform 124"/>
              <p:cNvSpPr>
                <a:spLocks noEditPoints="1"/>
              </p:cNvSpPr>
              <p:nvPr/>
            </p:nvSpPr>
            <p:spPr bwMode="auto">
              <a:xfrm>
                <a:off x="5121606" y="4413400"/>
                <a:ext cx="242121" cy="304142"/>
              </a:xfrm>
              <a:custGeom>
                <a:avLst/>
                <a:gdLst>
                  <a:gd name="T0" fmla="*/ 6 w 86"/>
                  <a:gd name="T1" fmla="*/ 68 h 108"/>
                  <a:gd name="T2" fmla="*/ 14 w 86"/>
                  <a:gd name="T3" fmla="*/ 77 h 108"/>
                  <a:gd name="T4" fmla="*/ 45 w 86"/>
                  <a:gd name="T5" fmla="*/ 108 h 108"/>
                  <a:gd name="T6" fmla="*/ 76 w 86"/>
                  <a:gd name="T7" fmla="*/ 77 h 108"/>
                  <a:gd name="T8" fmla="*/ 76 w 86"/>
                  <a:gd name="T9" fmla="*/ 77 h 108"/>
                  <a:gd name="T10" fmla="*/ 84 w 86"/>
                  <a:gd name="T11" fmla="*/ 68 h 108"/>
                  <a:gd name="T12" fmla="*/ 78 w 86"/>
                  <a:gd name="T13" fmla="*/ 59 h 108"/>
                  <a:gd name="T14" fmla="*/ 78 w 86"/>
                  <a:gd name="T15" fmla="*/ 59 h 108"/>
                  <a:gd name="T16" fmla="*/ 68 w 86"/>
                  <a:gd name="T17" fmla="*/ 24 h 108"/>
                  <a:gd name="T18" fmla="*/ 22 w 86"/>
                  <a:gd name="T19" fmla="*/ 19 h 108"/>
                  <a:gd name="T20" fmla="*/ 11 w 86"/>
                  <a:gd name="T21" fmla="*/ 59 h 108"/>
                  <a:gd name="T22" fmla="*/ 11 w 86"/>
                  <a:gd name="T23" fmla="*/ 59 h 108"/>
                  <a:gd name="T24" fmla="*/ 6 w 86"/>
                  <a:gd name="T25" fmla="*/ 68 h 108"/>
                  <a:gd name="T26" fmla="*/ 14 w 86"/>
                  <a:gd name="T27" fmla="*/ 60 h 108"/>
                  <a:gd name="T28" fmla="*/ 14 w 86"/>
                  <a:gd name="T29" fmla="*/ 60 h 108"/>
                  <a:gd name="T30" fmla="*/ 15 w 86"/>
                  <a:gd name="T31" fmla="*/ 60 h 108"/>
                  <a:gd name="T32" fmla="*/ 15 w 86"/>
                  <a:gd name="T33" fmla="*/ 58 h 108"/>
                  <a:gd name="T34" fmla="*/ 17 w 86"/>
                  <a:gd name="T35" fmla="*/ 46 h 108"/>
                  <a:gd name="T36" fmla="*/ 20 w 86"/>
                  <a:gd name="T37" fmla="*/ 42 h 108"/>
                  <a:gd name="T38" fmla="*/ 56 w 86"/>
                  <a:gd name="T39" fmla="*/ 34 h 108"/>
                  <a:gd name="T40" fmla="*/ 73 w 86"/>
                  <a:gd name="T41" fmla="*/ 61 h 108"/>
                  <a:gd name="T42" fmla="*/ 74 w 86"/>
                  <a:gd name="T43" fmla="*/ 61 h 108"/>
                  <a:gd name="T44" fmla="*/ 75 w 86"/>
                  <a:gd name="T45" fmla="*/ 61 h 108"/>
                  <a:gd name="T46" fmla="*/ 76 w 86"/>
                  <a:gd name="T47" fmla="*/ 60 h 108"/>
                  <a:gd name="T48" fmla="*/ 80 w 86"/>
                  <a:gd name="T49" fmla="*/ 62 h 108"/>
                  <a:gd name="T50" fmla="*/ 82 w 86"/>
                  <a:gd name="T51" fmla="*/ 68 h 108"/>
                  <a:gd name="T52" fmla="*/ 80 w 86"/>
                  <a:gd name="T53" fmla="*/ 73 h 108"/>
                  <a:gd name="T54" fmla="*/ 76 w 86"/>
                  <a:gd name="T55" fmla="*/ 75 h 108"/>
                  <a:gd name="T56" fmla="*/ 76 w 86"/>
                  <a:gd name="T57" fmla="*/ 75 h 108"/>
                  <a:gd name="T58" fmla="*/ 74 w 86"/>
                  <a:gd name="T59" fmla="*/ 75 h 108"/>
                  <a:gd name="T60" fmla="*/ 74 w 86"/>
                  <a:gd name="T61" fmla="*/ 77 h 108"/>
                  <a:gd name="T62" fmla="*/ 63 w 86"/>
                  <a:gd name="T63" fmla="*/ 98 h 108"/>
                  <a:gd name="T64" fmla="*/ 55 w 86"/>
                  <a:gd name="T65" fmla="*/ 104 h 108"/>
                  <a:gd name="T66" fmla="*/ 45 w 86"/>
                  <a:gd name="T67" fmla="*/ 106 h 108"/>
                  <a:gd name="T68" fmla="*/ 35 w 86"/>
                  <a:gd name="T69" fmla="*/ 104 h 108"/>
                  <a:gd name="T70" fmla="*/ 26 w 86"/>
                  <a:gd name="T71" fmla="*/ 98 h 108"/>
                  <a:gd name="T72" fmla="*/ 16 w 86"/>
                  <a:gd name="T73" fmla="*/ 77 h 108"/>
                  <a:gd name="T74" fmla="*/ 15 w 86"/>
                  <a:gd name="T75" fmla="*/ 75 h 108"/>
                  <a:gd name="T76" fmla="*/ 14 w 86"/>
                  <a:gd name="T77" fmla="*/ 75 h 108"/>
                  <a:gd name="T78" fmla="*/ 8 w 86"/>
                  <a:gd name="T79" fmla="*/ 68 h 108"/>
                  <a:gd name="T80" fmla="*/ 10 w 86"/>
                  <a:gd name="T81" fmla="*/ 62 h 108"/>
                  <a:gd name="T82" fmla="*/ 14 w 86"/>
                  <a:gd name="T83"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08">
                    <a:moveTo>
                      <a:pt x="6" y="68"/>
                    </a:moveTo>
                    <a:cubicBezTo>
                      <a:pt x="6" y="73"/>
                      <a:pt x="9" y="77"/>
                      <a:pt x="14" y="77"/>
                    </a:cubicBezTo>
                    <a:cubicBezTo>
                      <a:pt x="17" y="95"/>
                      <a:pt x="29" y="108"/>
                      <a:pt x="45" y="108"/>
                    </a:cubicBezTo>
                    <a:cubicBezTo>
                      <a:pt x="60" y="108"/>
                      <a:pt x="73" y="95"/>
                      <a:pt x="76" y="77"/>
                    </a:cubicBezTo>
                    <a:cubicBezTo>
                      <a:pt x="76" y="77"/>
                      <a:pt x="76" y="77"/>
                      <a:pt x="76" y="77"/>
                    </a:cubicBezTo>
                    <a:cubicBezTo>
                      <a:pt x="81" y="77"/>
                      <a:pt x="84" y="73"/>
                      <a:pt x="84" y="68"/>
                    </a:cubicBezTo>
                    <a:cubicBezTo>
                      <a:pt x="84" y="63"/>
                      <a:pt x="81" y="59"/>
                      <a:pt x="78" y="59"/>
                    </a:cubicBezTo>
                    <a:cubicBezTo>
                      <a:pt x="78" y="59"/>
                      <a:pt x="78" y="59"/>
                      <a:pt x="78" y="59"/>
                    </a:cubicBezTo>
                    <a:cubicBezTo>
                      <a:pt x="78" y="59"/>
                      <a:pt x="86" y="31"/>
                      <a:pt x="68" y="24"/>
                    </a:cubicBezTo>
                    <a:cubicBezTo>
                      <a:pt x="66" y="0"/>
                      <a:pt x="22" y="19"/>
                      <a:pt x="22" y="19"/>
                    </a:cubicBezTo>
                    <a:cubicBezTo>
                      <a:pt x="0" y="30"/>
                      <a:pt x="11" y="59"/>
                      <a:pt x="11" y="59"/>
                    </a:cubicBezTo>
                    <a:cubicBezTo>
                      <a:pt x="11" y="59"/>
                      <a:pt x="11" y="59"/>
                      <a:pt x="11" y="59"/>
                    </a:cubicBezTo>
                    <a:cubicBezTo>
                      <a:pt x="8" y="61"/>
                      <a:pt x="6" y="64"/>
                      <a:pt x="6" y="68"/>
                    </a:cubicBezTo>
                    <a:close/>
                    <a:moveTo>
                      <a:pt x="14" y="60"/>
                    </a:moveTo>
                    <a:cubicBezTo>
                      <a:pt x="14" y="60"/>
                      <a:pt x="14" y="60"/>
                      <a:pt x="14" y="60"/>
                    </a:cubicBezTo>
                    <a:cubicBezTo>
                      <a:pt x="15" y="60"/>
                      <a:pt x="15" y="60"/>
                      <a:pt x="15" y="60"/>
                    </a:cubicBezTo>
                    <a:cubicBezTo>
                      <a:pt x="15" y="58"/>
                      <a:pt x="15" y="58"/>
                      <a:pt x="15" y="58"/>
                    </a:cubicBezTo>
                    <a:cubicBezTo>
                      <a:pt x="17" y="46"/>
                      <a:pt x="17" y="46"/>
                      <a:pt x="17" y="46"/>
                    </a:cubicBezTo>
                    <a:cubicBezTo>
                      <a:pt x="19" y="44"/>
                      <a:pt x="20" y="42"/>
                      <a:pt x="20" y="42"/>
                    </a:cubicBezTo>
                    <a:cubicBezTo>
                      <a:pt x="40" y="43"/>
                      <a:pt x="56" y="34"/>
                      <a:pt x="56" y="34"/>
                    </a:cubicBezTo>
                    <a:cubicBezTo>
                      <a:pt x="69" y="24"/>
                      <a:pt x="73" y="61"/>
                      <a:pt x="73" y="61"/>
                    </a:cubicBezTo>
                    <a:cubicBezTo>
                      <a:pt x="74" y="61"/>
                      <a:pt x="74" y="61"/>
                      <a:pt x="74" y="61"/>
                    </a:cubicBezTo>
                    <a:cubicBezTo>
                      <a:pt x="75" y="61"/>
                      <a:pt x="75" y="61"/>
                      <a:pt x="75" y="61"/>
                    </a:cubicBezTo>
                    <a:cubicBezTo>
                      <a:pt x="76" y="60"/>
                      <a:pt x="76" y="60"/>
                      <a:pt x="76" y="60"/>
                    </a:cubicBezTo>
                    <a:cubicBezTo>
                      <a:pt x="78" y="60"/>
                      <a:pt x="79" y="61"/>
                      <a:pt x="80" y="62"/>
                    </a:cubicBezTo>
                    <a:cubicBezTo>
                      <a:pt x="81" y="64"/>
                      <a:pt x="82" y="66"/>
                      <a:pt x="82" y="68"/>
                    </a:cubicBezTo>
                    <a:cubicBezTo>
                      <a:pt x="82" y="70"/>
                      <a:pt x="81" y="72"/>
                      <a:pt x="80" y="73"/>
                    </a:cubicBezTo>
                    <a:cubicBezTo>
                      <a:pt x="79" y="75"/>
                      <a:pt x="78" y="75"/>
                      <a:pt x="76" y="75"/>
                    </a:cubicBezTo>
                    <a:cubicBezTo>
                      <a:pt x="76" y="75"/>
                      <a:pt x="76" y="75"/>
                      <a:pt x="76" y="75"/>
                    </a:cubicBezTo>
                    <a:cubicBezTo>
                      <a:pt x="74" y="75"/>
                      <a:pt x="74" y="75"/>
                      <a:pt x="74" y="75"/>
                    </a:cubicBezTo>
                    <a:cubicBezTo>
                      <a:pt x="74" y="77"/>
                      <a:pt x="74" y="77"/>
                      <a:pt x="74" y="77"/>
                    </a:cubicBezTo>
                    <a:cubicBezTo>
                      <a:pt x="72" y="85"/>
                      <a:pt x="69" y="92"/>
                      <a:pt x="63" y="98"/>
                    </a:cubicBezTo>
                    <a:cubicBezTo>
                      <a:pt x="61" y="100"/>
                      <a:pt x="58" y="102"/>
                      <a:pt x="55" y="104"/>
                    </a:cubicBezTo>
                    <a:cubicBezTo>
                      <a:pt x="51" y="105"/>
                      <a:pt x="48" y="106"/>
                      <a:pt x="45" y="106"/>
                    </a:cubicBezTo>
                    <a:cubicBezTo>
                      <a:pt x="41" y="106"/>
                      <a:pt x="38" y="105"/>
                      <a:pt x="35" y="104"/>
                    </a:cubicBezTo>
                    <a:cubicBezTo>
                      <a:pt x="32" y="102"/>
                      <a:pt x="29" y="100"/>
                      <a:pt x="26" y="98"/>
                    </a:cubicBezTo>
                    <a:cubicBezTo>
                      <a:pt x="21" y="93"/>
                      <a:pt x="17" y="85"/>
                      <a:pt x="16" y="77"/>
                    </a:cubicBezTo>
                    <a:cubicBezTo>
                      <a:pt x="15" y="75"/>
                      <a:pt x="15" y="75"/>
                      <a:pt x="15" y="75"/>
                    </a:cubicBezTo>
                    <a:cubicBezTo>
                      <a:pt x="14" y="75"/>
                      <a:pt x="14" y="75"/>
                      <a:pt x="14" y="75"/>
                    </a:cubicBezTo>
                    <a:cubicBezTo>
                      <a:pt x="11" y="75"/>
                      <a:pt x="8" y="72"/>
                      <a:pt x="8" y="68"/>
                    </a:cubicBezTo>
                    <a:cubicBezTo>
                      <a:pt x="8" y="66"/>
                      <a:pt x="9" y="64"/>
                      <a:pt x="10" y="62"/>
                    </a:cubicBezTo>
                    <a:cubicBezTo>
                      <a:pt x="11" y="61"/>
                      <a:pt x="13" y="60"/>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68" name="Freeform 125"/>
              <p:cNvSpPr/>
              <p:nvPr/>
            </p:nvSpPr>
            <p:spPr bwMode="auto">
              <a:xfrm>
                <a:off x="5067933" y="4717542"/>
                <a:ext cx="361392" cy="248084"/>
              </a:xfrm>
              <a:custGeom>
                <a:avLst/>
                <a:gdLst>
                  <a:gd name="T0" fmla="*/ 126 w 128"/>
                  <a:gd name="T1" fmla="*/ 61 h 88"/>
                  <a:gd name="T2" fmla="*/ 113 w 128"/>
                  <a:gd name="T3" fmla="*/ 64 h 88"/>
                  <a:gd name="T4" fmla="*/ 99 w 128"/>
                  <a:gd name="T5" fmla="*/ 70 h 88"/>
                  <a:gd name="T6" fmla="*/ 83 w 128"/>
                  <a:gd name="T7" fmla="*/ 33 h 88"/>
                  <a:gd name="T8" fmla="*/ 94 w 128"/>
                  <a:gd name="T9" fmla="*/ 28 h 88"/>
                  <a:gd name="T10" fmla="*/ 119 w 128"/>
                  <a:gd name="T11" fmla="*/ 12 h 88"/>
                  <a:gd name="T12" fmla="*/ 99 w 128"/>
                  <a:gd name="T13" fmla="*/ 0 h 88"/>
                  <a:gd name="T14" fmla="*/ 72 w 128"/>
                  <a:gd name="T15" fmla="*/ 43 h 88"/>
                  <a:gd name="T16" fmla="*/ 68 w 128"/>
                  <a:gd name="T17" fmla="*/ 23 h 88"/>
                  <a:gd name="T18" fmla="*/ 72 w 128"/>
                  <a:gd name="T19" fmla="*/ 17 h 88"/>
                  <a:gd name="T20" fmla="*/ 64 w 128"/>
                  <a:gd name="T21" fmla="*/ 10 h 88"/>
                  <a:gd name="T22" fmla="*/ 56 w 128"/>
                  <a:gd name="T23" fmla="*/ 17 h 88"/>
                  <a:gd name="T24" fmla="*/ 60 w 128"/>
                  <a:gd name="T25" fmla="*/ 23 h 88"/>
                  <a:gd name="T26" fmla="*/ 57 w 128"/>
                  <a:gd name="T27" fmla="*/ 43 h 88"/>
                  <a:gd name="T28" fmla="*/ 29 w 128"/>
                  <a:gd name="T29" fmla="*/ 0 h 88"/>
                  <a:gd name="T30" fmla="*/ 0 w 128"/>
                  <a:gd name="T31" fmla="*/ 28 h 88"/>
                  <a:gd name="T32" fmla="*/ 0 w 128"/>
                  <a:gd name="T33" fmla="*/ 82 h 88"/>
                  <a:gd name="T34" fmla="*/ 64 w 128"/>
                  <a:gd name="T35" fmla="*/ 88 h 88"/>
                  <a:gd name="T36" fmla="*/ 128 w 128"/>
                  <a:gd name="T37" fmla="*/ 82 h 88"/>
                  <a:gd name="T38" fmla="*/ 128 w 128"/>
                  <a:gd name="T39" fmla="*/ 65 h 88"/>
                  <a:gd name="T40" fmla="*/ 126 w 128"/>
                  <a:gd name="T41"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126" y="61"/>
                    </a:moveTo>
                    <a:cubicBezTo>
                      <a:pt x="113" y="64"/>
                      <a:pt x="113" y="64"/>
                      <a:pt x="113" y="64"/>
                    </a:cubicBezTo>
                    <a:cubicBezTo>
                      <a:pt x="99" y="70"/>
                      <a:pt x="99" y="70"/>
                      <a:pt x="99" y="70"/>
                    </a:cubicBezTo>
                    <a:cubicBezTo>
                      <a:pt x="83" y="33"/>
                      <a:pt x="83" y="33"/>
                      <a:pt x="83" y="33"/>
                    </a:cubicBezTo>
                    <a:cubicBezTo>
                      <a:pt x="94" y="28"/>
                      <a:pt x="94" y="28"/>
                      <a:pt x="94" y="28"/>
                    </a:cubicBezTo>
                    <a:cubicBezTo>
                      <a:pt x="119" y="12"/>
                      <a:pt x="119" y="12"/>
                      <a:pt x="119" y="12"/>
                    </a:cubicBezTo>
                    <a:cubicBezTo>
                      <a:pt x="114" y="7"/>
                      <a:pt x="107" y="3"/>
                      <a:pt x="99" y="0"/>
                    </a:cubicBezTo>
                    <a:cubicBezTo>
                      <a:pt x="72" y="43"/>
                      <a:pt x="72" y="43"/>
                      <a:pt x="72" y="43"/>
                    </a:cubicBezTo>
                    <a:cubicBezTo>
                      <a:pt x="68" y="23"/>
                      <a:pt x="68" y="23"/>
                      <a:pt x="68" y="23"/>
                    </a:cubicBezTo>
                    <a:cubicBezTo>
                      <a:pt x="70" y="22"/>
                      <a:pt x="72" y="20"/>
                      <a:pt x="72" y="17"/>
                    </a:cubicBezTo>
                    <a:cubicBezTo>
                      <a:pt x="72" y="13"/>
                      <a:pt x="68" y="10"/>
                      <a:pt x="64" y="10"/>
                    </a:cubicBezTo>
                    <a:cubicBezTo>
                      <a:pt x="60" y="10"/>
                      <a:pt x="56" y="13"/>
                      <a:pt x="56" y="17"/>
                    </a:cubicBezTo>
                    <a:cubicBezTo>
                      <a:pt x="56" y="20"/>
                      <a:pt x="58" y="22"/>
                      <a:pt x="60" y="23"/>
                    </a:cubicBezTo>
                    <a:cubicBezTo>
                      <a:pt x="57" y="43"/>
                      <a:pt x="57" y="43"/>
                      <a:pt x="57" y="43"/>
                    </a:cubicBezTo>
                    <a:cubicBezTo>
                      <a:pt x="29" y="0"/>
                      <a:pt x="29" y="0"/>
                      <a:pt x="29" y="0"/>
                    </a:cubicBezTo>
                    <a:cubicBezTo>
                      <a:pt x="14" y="6"/>
                      <a:pt x="3" y="16"/>
                      <a:pt x="0" y="28"/>
                    </a:cubicBezTo>
                    <a:cubicBezTo>
                      <a:pt x="0" y="82"/>
                      <a:pt x="0" y="82"/>
                      <a:pt x="0" y="82"/>
                    </a:cubicBezTo>
                    <a:cubicBezTo>
                      <a:pt x="0" y="82"/>
                      <a:pt x="33" y="88"/>
                      <a:pt x="64" y="88"/>
                    </a:cubicBezTo>
                    <a:cubicBezTo>
                      <a:pt x="95" y="88"/>
                      <a:pt x="128" y="82"/>
                      <a:pt x="128" y="82"/>
                    </a:cubicBezTo>
                    <a:cubicBezTo>
                      <a:pt x="128" y="65"/>
                      <a:pt x="128" y="65"/>
                      <a:pt x="128" y="65"/>
                    </a:cubicBezTo>
                    <a:cubicBezTo>
                      <a:pt x="127" y="64"/>
                      <a:pt x="126" y="62"/>
                      <a:pt x="126"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69" name="Freeform 126"/>
              <p:cNvSpPr>
                <a:spLocks noEditPoints="1"/>
              </p:cNvSpPr>
              <p:nvPr/>
            </p:nvSpPr>
            <p:spPr bwMode="auto">
              <a:xfrm>
                <a:off x="5321981" y="4644786"/>
                <a:ext cx="332767" cy="273131"/>
              </a:xfrm>
              <a:custGeom>
                <a:avLst/>
                <a:gdLst>
                  <a:gd name="T0" fmla="*/ 117 w 118"/>
                  <a:gd name="T1" fmla="*/ 60 h 97"/>
                  <a:gd name="T2" fmla="*/ 93 w 118"/>
                  <a:gd name="T3" fmla="*/ 4 h 97"/>
                  <a:gd name="T4" fmla="*/ 87 w 118"/>
                  <a:gd name="T5" fmla="*/ 1 h 97"/>
                  <a:gd name="T6" fmla="*/ 84 w 118"/>
                  <a:gd name="T7" fmla="*/ 7 h 97"/>
                  <a:gd name="T8" fmla="*/ 6 w 118"/>
                  <a:gd name="T9" fmla="*/ 59 h 97"/>
                  <a:gd name="T10" fmla="*/ 0 w 118"/>
                  <a:gd name="T11" fmla="*/ 61 h 97"/>
                  <a:gd name="T12" fmla="*/ 11 w 118"/>
                  <a:gd name="T13" fmla="*/ 89 h 97"/>
                  <a:gd name="T14" fmla="*/ 17 w 118"/>
                  <a:gd name="T15" fmla="*/ 86 h 97"/>
                  <a:gd name="T16" fmla="*/ 13 w 118"/>
                  <a:gd name="T17" fmla="*/ 76 h 97"/>
                  <a:gd name="T18" fmla="*/ 15 w 118"/>
                  <a:gd name="T19" fmla="*/ 75 h 97"/>
                  <a:gd name="T20" fmla="*/ 19 w 118"/>
                  <a:gd name="T21" fmla="*/ 85 h 97"/>
                  <a:gd name="T22" fmla="*/ 39 w 118"/>
                  <a:gd name="T23" fmla="*/ 81 h 97"/>
                  <a:gd name="T24" fmla="*/ 40 w 118"/>
                  <a:gd name="T25" fmla="*/ 84 h 97"/>
                  <a:gd name="T26" fmla="*/ 62 w 118"/>
                  <a:gd name="T27" fmla="*/ 94 h 97"/>
                  <a:gd name="T28" fmla="*/ 71 w 118"/>
                  <a:gd name="T29" fmla="*/ 74 h 97"/>
                  <a:gd name="T30" fmla="*/ 108 w 118"/>
                  <a:gd name="T31" fmla="*/ 65 h 97"/>
                  <a:gd name="T32" fmla="*/ 89 w 118"/>
                  <a:gd name="T33" fmla="*/ 23 h 97"/>
                  <a:gd name="T34" fmla="*/ 91 w 118"/>
                  <a:gd name="T35" fmla="*/ 22 h 97"/>
                  <a:gd name="T36" fmla="*/ 110 w 118"/>
                  <a:gd name="T37" fmla="*/ 66 h 97"/>
                  <a:gd name="T38" fmla="*/ 114 w 118"/>
                  <a:gd name="T39" fmla="*/ 66 h 97"/>
                  <a:gd name="T40" fmla="*/ 117 w 118"/>
                  <a:gd name="T41" fmla="*/ 60 h 97"/>
                  <a:gd name="T42" fmla="*/ 59 w 118"/>
                  <a:gd name="T43" fmla="*/ 87 h 97"/>
                  <a:gd name="T44" fmla="*/ 46 w 118"/>
                  <a:gd name="T45" fmla="*/ 82 h 97"/>
                  <a:gd name="T46" fmla="*/ 46 w 118"/>
                  <a:gd name="T47" fmla="*/ 79 h 97"/>
                  <a:gd name="T48" fmla="*/ 64 w 118"/>
                  <a:gd name="T49" fmla="*/ 75 h 97"/>
                  <a:gd name="T50" fmla="*/ 59 w 118"/>
                  <a:gd name="T51" fmla="*/ 87 h 97"/>
                  <a:gd name="T52" fmla="*/ 79 w 118"/>
                  <a:gd name="T53" fmla="*/ 23 h 97"/>
                  <a:gd name="T54" fmla="*/ 18 w 118"/>
                  <a:gd name="T55" fmla="*/ 64 h 97"/>
                  <a:gd name="T56" fmla="*/ 13 w 118"/>
                  <a:gd name="T57" fmla="*/ 63 h 97"/>
                  <a:gd name="T58" fmla="*/ 14 w 118"/>
                  <a:gd name="T59" fmla="*/ 58 h 97"/>
                  <a:gd name="T60" fmla="*/ 75 w 118"/>
                  <a:gd name="T61" fmla="*/ 17 h 97"/>
                  <a:gd name="T62" fmla="*/ 80 w 118"/>
                  <a:gd name="T63" fmla="*/ 18 h 97"/>
                  <a:gd name="T64" fmla="*/ 79 w 118"/>
                  <a:gd name="T65" fmla="*/ 2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7">
                    <a:moveTo>
                      <a:pt x="117" y="60"/>
                    </a:moveTo>
                    <a:cubicBezTo>
                      <a:pt x="93" y="4"/>
                      <a:pt x="93" y="4"/>
                      <a:pt x="93" y="4"/>
                    </a:cubicBezTo>
                    <a:cubicBezTo>
                      <a:pt x="92" y="1"/>
                      <a:pt x="89" y="0"/>
                      <a:pt x="87" y="1"/>
                    </a:cubicBezTo>
                    <a:cubicBezTo>
                      <a:pt x="85" y="2"/>
                      <a:pt x="83" y="5"/>
                      <a:pt x="84" y="7"/>
                    </a:cubicBezTo>
                    <a:cubicBezTo>
                      <a:pt x="6" y="59"/>
                      <a:pt x="6" y="59"/>
                      <a:pt x="6" y="59"/>
                    </a:cubicBezTo>
                    <a:cubicBezTo>
                      <a:pt x="0" y="61"/>
                      <a:pt x="0" y="61"/>
                      <a:pt x="0" y="61"/>
                    </a:cubicBezTo>
                    <a:cubicBezTo>
                      <a:pt x="11" y="89"/>
                      <a:pt x="11" y="89"/>
                      <a:pt x="11" y="89"/>
                    </a:cubicBezTo>
                    <a:cubicBezTo>
                      <a:pt x="17" y="86"/>
                      <a:pt x="17" y="86"/>
                      <a:pt x="17" y="86"/>
                    </a:cubicBezTo>
                    <a:cubicBezTo>
                      <a:pt x="13" y="76"/>
                      <a:pt x="13" y="76"/>
                      <a:pt x="13" y="76"/>
                    </a:cubicBezTo>
                    <a:cubicBezTo>
                      <a:pt x="15" y="75"/>
                      <a:pt x="15" y="75"/>
                      <a:pt x="15" y="75"/>
                    </a:cubicBezTo>
                    <a:cubicBezTo>
                      <a:pt x="19" y="85"/>
                      <a:pt x="19" y="85"/>
                      <a:pt x="19" y="85"/>
                    </a:cubicBezTo>
                    <a:cubicBezTo>
                      <a:pt x="39" y="81"/>
                      <a:pt x="39" y="81"/>
                      <a:pt x="39" y="81"/>
                    </a:cubicBezTo>
                    <a:cubicBezTo>
                      <a:pt x="39" y="82"/>
                      <a:pt x="40" y="83"/>
                      <a:pt x="40" y="84"/>
                    </a:cubicBezTo>
                    <a:cubicBezTo>
                      <a:pt x="44" y="93"/>
                      <a:pt x="54" y="97"/>
                      <a:pt x="62" y="94"/>
                    </a:cubicBezTo>
                    <a:cubicBezTo>
                      <a:pt x="69" y="90"/>
                      <a:pt x="73" y="82"/>
                      <a:pt x="71" y="74"/>
                    </a:cubicBezTo>
                    <a:cubicBezTo>
                      <a:pt x="108" y="65"/>
                      <a:pt x="108" y="65"/>
                      <a:pt x="108" y="65"/>
                    </a:cubicBezTo>
                    <a:cubicBezTo>
                      <a:pt x="89" y="23"/>
                      <a:pt x="89" y="23"/>
                      <a:pt x="89" y="23"/>
                    </a:cubicBezTo>
                    <a:cubicBezTo>
                      <a:pt x="91" y="22"/>
                      <a:pt x="91" y="22"/>
                      <a:pt x="91" y="22"/>
                    </a:cubicBezTo>
                    <a:cubicBezTo>
                      <a:pt x="110" y="66"/>
                      <a:pt x="110" y="66"/>
                      <a:pt x="110" y="66"/>
                    </a:cubicBezTo>
                    <a:cubicBezTo>
                      <a:pt x="111" y="67"/>
                      <a:pt x="113" y="67"/>
                      <a:pt x="114" y="66"/>
                    </a:cubicBezTo>
                    <a:cubicBezTo>
                      <a:pt x="117" y="65"/>
                      <a:pt x="118" y="63"/>
                      <a:pt x="117" y="60"/>
                    </a:cubicBezTo>
                    <a:close/>
                    <a:moveTo>
                      <a:pt x="59" y="87"/>
                    </a:moveTo>
                    <a:cubicBezTo>
                      <a:pt x="54" y="89"/>
                      <a:pt x="48" y="87"/>
                      <a:pt x="46" y="82"/>
                    </a:cubicBezTo>
                    <a:cubicBezTo>
                      <a:pt x="46" y="81"/>
                      <a:pt x="46" y="80"/>
                      <a:pt x="46" y="79"/>
                    </a:cubicBezTo>
                    <a:cubicBezTo>
                      <a:pt x="64" y="75"/>
                      <a:pt x="64" y="75"/>
                      <a:pt x="64" y="75"/>
                    </a:cubicBezTo>
                    <a:cubicBezTo>
                      <a:pt x="65" y="80"/>
                      <a:pt x="63" y="85"/>
                      <a:pt x="59" y="87"/>
                    </a:cubicBezTo>
                    <a:close/>
                    <a:moveTo>
                      <a:pt x="79" y="23"/>
                    </a:moveTo>
                    <a:cubicBezTo>
                      <a:pt x="18" y="64"/>
                      <a:pt x="18" y="64"/>
                      <a:pt x="18" y="64"/>
                    </a:cubicBezTo>
                    <a:cubicBezTo>
                      <a:pt x="17" y="66"/>
                      <a:pt x="14" y="65"/>
                      <a:pt x="13" y="63"/>
                    </a:cubicBezTo>
                    <a:cubicBezTo>
                      <a:pt x="12" y="62"/>
                      <a:pt x="12" y="59"/>
                      <a:pt x="14" y="58"/>
                    </a:cubicBezTo>
                    <a:cubicBezTo>
                      <a:pt x="75" y="17"/>
                      <a:pt x="75" y="17"/>
                      <a:pt x="75" y="17"/>
                    </a:cubicBezTo>
                    <a:cubicBezTo>
                      <a:pt x="77" y="15"/>
                      <a:pt x="79" y="16"/>
                      <a:pt x="80" y="18"/>
                    </a:cubicBezTo>
                    <a:cubicBezTo>
                      <a:pt x="81" y="19"/>
                      <a:pt x="81" y="22"/>
                      <a:pt x="7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grpSp>
      </p:grpSp>
      <p:grpSp>
        <p:nvGrpSpPr>
          <p:cNvPr id="70" name="组合 69"/>
          <p:cNvGrpSpPr/>
          <p:nvPr/>
        </p:nvGrpSpPr>
        <p:grpSpPr>
          <a:xfrm>
            <a:off x="5814854" y="1569285"/>
            <a:ext cx="931330" cy="931330"/>
            <a:chOff x="5814759" y="1352647"/>
            <a:chExt cx="931637" cy="931637"/>
          </a:xfrm>
        </p:grpSpPr>
        <p:sp>
          <p:nvSpPr>
            <p:cNvPr id="71" name="椭圆 70"/>
            <p:cNvSpPr/>
            <p:nvPr/>
          </p:nvSpPr>
          <p:spPr>
            <a:xfrm>
              <a:off x="5814759" y="1352647"/>
              <a:ext cx="931637" cy="931637"/>
            </a:xfrm>
            <a:prstGeom prst="ellipse">
              <a:avLst/>
            </a:prstGeom>
            <a:solidFill>
              <a:srgbClr val="A957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72" name="椭圆 71"/>
            <p:cNvSpPr/>
            <p:nvPr/>
          </p:nvSpPr>
          <p:spPr>
            <a:xfrm>
              <a:off x="5899017" y="1436905"/>
              <a:ext cx="763118" cy="763118"/>
            </a:xfrm>
            <a:prstGeom prst="ellipse">
              <a:avLst/>
            </a:prstGeom>
            <a:gradFill>
              <a:gsLst>
                <a:gs pos="0">
                  <a:schemeClr val="bg1">
                    <a:lumMod val="85000"/>
                  </a:schemeClr>
                </a:gs>
                <a:gs pos="100000">
                  <a:schemeClr val="bg1">
                    <a:lumMod val="60000"/>
                    <a:lumOff val="40000"/>
                  </a:schemeClr>
                </a:gs>
              </a:gsLst>
              <a:lin ang="5400000" scaled="0"/>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nvGrpSpPr>
            <p:cNvPr id="73" name="组合 72"/>
            <p:cNvGrpSpPr/>
            <p:nvPr/>
          </p:nvGrpSpPr>
          <p:grpSpPr>
            <a:xfrm>
              <a:off x="6113964" y="1661043"/>
              <a:ext cx="352516" cy="331040"/>
              <a:chOff x="3411256" y="4486155"/>
              <a:chExt cx="567731" cy="533142"/>
            </a:xfrm>
            <a:solidFill>
              <a:schemeClr val="tx1"/>
            </a:solidFill>
          </p:grpSpPr>
          <p:sp>
            <p:nvSpPr>
              <p:cNvPr id="74" name="Freeform 156"/>
              <p:cNvSpPr/>
              <p:nvPr/>
            </p:nvSpPr>
            <p:spPr bwMode="auto">
              <a:xfrm>
                <a:off x="3411256" y="4486155"/>
                <a:ext cx="363778" cy="435340"/>
              </a:xfrm>
              <a:custGeom>
                <a:avLst/>
                <a:gdLst>
                  <a:gd name="T0" fmla="*/ 11 w 129"/>
                  <a:gd name="T1" fmla="*/ 12 h 154"/>
                  <a:gd name="T2" fmla="*/ 118 w 129"/>
                  <a:gd name="T3" fmla="*/ 12 h 154"/>
                  <a:gd name="T4" fmla="*/ 118 w 129"/>
                  <a:gd name="T5" fmla="*/ 31 h 154"/>
                  <a:gd name="T6" fmla="*/ 129 w 129"/>
                  <a:gd name="T7" fmla="*/ 31 h 154"/>
                  <a:gd name="T8" fmla="*/ 129 w 129"/>
                  <a:gd name="T9" fmla="*/ 10 h 154"/>
                  <a:gd name="T10" fmla="*/ 120 w 129"/>
                  <a:gd name="T11" fmla="*/ 0 h 154"/>
                  <a:gd name="T12" fmla="*/ 10 w 129"/>
                  <a:gd name="T13" fmla="*/ 0 h 154"/>
                  <a:gd name="T14" fmla="*/ 0 w 129"/>
                  <a:gd name="T15" fmla="*/ 10 h 154"/>
                  <a:gd name="T16" fmla="*/ 0 w 129"/>
                  <a:gd name="T17" fmla="*/ 144 h 154"/>
                  <a:gd name="T18" fmla="*/ 10 w 129"/>
                  <a:gd name="T19" fmla="*/ 154 h 154"/>
                  <a:gd name="T20" fmla="*/ 69 w 129"/>
                  <a:gd name="T21" fmla="*/ 154 h 154"/>
                  <a:gd name="T22" fmla="*/ 69 w 129"/>
                  <a:gd name="T23" fmla="*/ 143 h 154"/>
                  <a:gd name="T24" fmla="*/ 11 w 129"/>
                  <a:gd name="T25" fmla="*/ 143 h 154"/>
                  <a:gd name="T26" fmla="*/ 11 w 129"/>
                  <a:gd name="T2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54">
                    <a:moveTo>
                      <a:pt x="11" y="12"/>
                    </a:moveTo>
                    <a:cubicBezTo>
                      <a:pt x="118" y="12"/>
                      <a:pt x="118" y="12"/>
                      <a:pt x="118" y="12"/>
                    </a:cubicBezTo>
                    <a:cubicBezTo>
                      <a:pt x="118" y="31"/>
                      <a:pt x="118" y="31"/>
                      <a:pt x="118" y="31"/>
                    </a:cubicBezTo>
                    <a:cubicBezTo>
                      <a:pt x="129" y="31"/>
                      <a:pt x="129" y="31"/>
                      <a:pt x="129" y="31"/>
                    </a:cubicBezTo>
                    <a:cubicBezTo>
                      <a:pt x="129" y="10"/>
                      <a:pt x="129" y="10"/>
                      <a:pt x="129" y="10"/>
                    </a:cubicBezTo>
                    <a:cubicBezTo>
                      <a:pt x="129" y="5"/>
                      <a:pt x="125" y="0"/>
                      <a:pt x="120" y="0"/>
                    </a:cubicBezTo>
                    <a:cubicBezTo>
                      <a:pt x="10" y="0"/>
                      <a:pt x="10" y="0"/>
                      <a:pt x="10" y="0"/>
                    </a:cubicBezTo>
                    <a:cubicBezTo>
                      <a:pt x="5" y="0"/>
                      <a:pt x="0" y="5"/>
                      <a:pt x="0" y="10"/>
                    </a:cubicBezTo>
                    <a:cubicBezTo>
                      <a:pt x="0" y="144"/>
                      <a:pt x="0" y="144"/>
                      <a:pt x="0" y="144"/>
                    </a:cubicBezTo>
                    <a:cubicBezTo>
                      <a:pt x="0" y="150"/>
                      <a:pt x="5" y="154"/>
                      <a:pt x="10" y="154"/>
                    </a:cubicBezTo>
                    <a:cubicBezTo>
                      <a:pt x="69" y="154"/>
                      <a:pt x="69" y="154"/>
                      <a:pt x="69" y="154"/>
                    </a:cubicBezTo>
                    <a:cubicBezTo>
                      <a:pt x="69" y="143"/>
                      <a:pt x="69" y="143"/>
                      <a:pt x="69" y="143"/>
                    </a:cubicBezTo>
                    <a:cubicBezTo>
                      <a:pt x="11" y="143"/>
                      <a:pt x="11" y="143"/>
                      <a:pt x="11" y="14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5" name="Freeform 157"/>
              <p:cNvSpPr>
                <a:spLocks noEditPoints="1"/>
              </p:cNvSpPr>
              <p:nvPr/>
            </p:nvSpPr>
            <p:spPr bwMode="auto">
              <a:xfrm>
                <a:off x="3617595" y="4585150"/>
                <a:ext cx="361392" cy="434147"/>
              </a:xfrm>
              <a:custGeom>
                <a:avLst/>
                <a:gdLst>
                  <a:gd name="T0" fmla="*/ 119 w 128"/>
                  <a:gd name="T1" fmla="*/ 0 h 154"/>
                  <a:gd name="T2" fmla="*/ 9 w 128"/>
                  <a:gd name="T3" fmla="*/ 0 h 154"/>
                  <a:gd name="T4" fmla="*/ 0 w 128"/>
                  <a:gd name="T5" fmla="*/ 10 h 154"/>
                  <a:gd name="T6" fmla="*/ 0 w 128"/>
                  <a:gd name="T7" fmla="*/ 144 h 154"/>
                  <a:gd name="T8" fmla="*/ 9 w 128"/>
                  <a:gd name="T9" fmla="*/ 154 h 154"/>
                  <a:gd name="T10" fmla="*/ 119 w 128"/>
                  <a:gd name="T11" fmla="*/ 154 h 154"/>
                  <a:gd name="T12" fmla="*/ 128 w 128"/>
                  <a:gd name="T13" fmla="*/ 144 h 154"/>
                  <a:gd name="T14" fmla="*/ 128 w 128"/>
                  <a:gd name="T15" fmla="*/ 10 h 154"/>
                  <a:gd name="T16" fmla="*/ 119 w 128"/>
                  <a:gd name="T17" fmla="*/ 0 h 154"/>
                  <a:gd name="T18" fmla="*/ 117 w 128"/>
                  <a:gd name="T19" fmla="*/ 142 h 154"/>
                  <a:gd name="T20" fmla="*/ 10 w 128"/>
                  <a:gd name="T21" fmla="*/ 142 h 154"/>
                  <a:gd name="T22" fmla="*/ 10 w 128"/>
                  <a:gd name="T23" fmla="*/ 12 h 154"/>
                  <a:gd name="T24" fmla="*/ 117 w 128"/>
                  <a:gd name="T25" fmla="*/ 12 h 154"/>
                  <a:gd name="T26" fmla="*/ 117 w 128"/>
                  <a:gd name="T27" fmla="*/ 1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54">
                    <a:moveTo>
                      <a:pt x="119" y="0"/>
                    </a:moveTo>
                    <a:cubicBezTo>
                      <a:pt x="9" y="0"/>
                      <a:pt x="9" y="0"/>
                      <a:pt x="9" y="0"/>
                    </a:cubicBezTo>
                    <a:cubicBezTo>
                      <a:pt x="4" y="0"/>
                      <a:pt x="0" y="5"/>
                      <a:pt x="0" y="10"/>
                    </a:cubicBezTo>
                    <a:cubicBezTo>
                      <a:pt x="0" y="144"/>
                      <a:pt x="0" y="144"/>
                      <a:pt x="0" y="144"/>
                    </a:cubicBezTo>
                    <a:cubicBezTo>
                      <a:pt x="0" y="150"/>
                      <a:pt x="4" y="154"/>
                      <a:pt x="9" y="154"/>
                    </a:cubicBezTo>
                    <a:cubicBezTo>
                      <a:pt x="119" y="154"/>
                      <a:pt x="119" y="154"/>
                      <a:pt x="119" y="154"/>
                    </a:cubicBezTo>
                    <a:cubicBezTo>
                      <a:pt x="124" y="154"/>
                      <a:pt x="128" y="150"/>
                      <a:pt x="128" y="144"/>
                    </a:cubicBezTo>
                    <a:cubicBezTo>
                      <a:pt x="128" y="10"/>
                      <a:pt x="128" y="10"/>
                      <a:pt x="128" y="10"/>
                    </a:cubicBezTo>
                    <a:cubicBezTo>
                      <a:pt x="128" y="5"/>
                      <a:pt x="124" y="0"/>
                      <a:pt x="119" y="0"/>
                    </a:cubicBezTo>
                    <a:close/>
                    <a:moveTo>
                      <a:pt x="117" y="142"/>
                    </a:moveTo>
                    <a:cubicBezTo>
                      <a:pt x="10" y="142"/>
                      <a:pt x="10" y="142"/>
                      <a:pt x="10" y="142"/>
                    </a:cubicBezTo>
                    <a:cubicBezTo>
                      <a:pt x="10" y="12"/>
                      <a:pt x="10" y="12"/>
                      <a:pt x="10" y="12"/>
                    </a:cubicBezTo>
                    <a:cubicBezTo>
                      <a:pt x="117" y="12"/>
                      <a:pt x="117" y="12"/>
                      <a:pt x="117" y="12"/>
                    </a:cubicBezTo>
                    <a:lnTo>
                      <a:pt x="117"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6" name="Rectangle 158"/>
              <p:cNvSpPr>
                <a:spLocks noChangeArrowheads="1"/>
              </p:cNvSpPr>
              <p:nvPr/>
            </p:nvSpPr>
            <p:spPr bwMode="auto">
              <a:xfrm>
                <a:off x="3671267" y="4692494"/>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7" name="Rectangle 159"/>
              <p:cNvSpPr>
                <a:spLocks noChangeArrowheads="1"/>
              </p:cNvSpPr>
              <p:nvPr/>
            </p:nvSpPr>
            <p:spPr bwMode="auto">
              <a:xfrm>
                <a:off x="3671267" y="4760479"/>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8" name="Rectangle 160"/>
              <p:cNvSpPr>
                <a:spLocks noChangeArrowheads="1"/>
              </p:cNvSpPr>
              <p:nvPr/>
            </p:nvSpPr>
            <p:spPr bwMode="auto">
              <a:xfrm>
                <a:off x="3671267" y="4828463"/>
                <a:ext cx="256434" cy="21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9" name="Rectangle 161"/>
              <p:cNvSpPr>
                <a:spLocks noChangeArrowheads="1"/>
              </p:cNvSpPr>
              <p:nvPr/>
            </p:nvSpPr>
            <p:spPr bwMode="auto">
              <a:xfrm>
                <a:off x="3671267" y="4895255"/>
                <a:ext cx="256434" cy="22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80" name="Freeform 162"/>
              <p:cNvSpPr/>
              <p:nvPr/>
            </p:nvSpPr>
            <p:spPr bwMode="auto">
              <a:xfrm>
                <a:off x="3468506" y="4597077"/>
                <a:ext cx="132391" cy="273131"/>
              </a:xfrm>
              <a:custGeom>
                <a:avLst/>
                <a:gdLst>
                  <a:gd name="T0" fmla="*/ 47 w 47"/>
                  <a:gd name="T1" fmla="*/ 97 h 97"/>
                  <a:gd name="T2" fmla="*/ 47 w 47"/>
                  <a:gd name="T3" fmla="*/ 78 h 97"/>
                  <a:gd name="T4" fmla="*/ 47 w 47"/>
                  <a:gd name="T5" fmla="*/ 78 h 97"/>
                  <a:gd name="T6" fmla="*/ 17 w 47"/>
                  <a:gd name="T7" fmla="*/ 48 h 97"/>
                  <a:gd name="T8" fmla="*/ 47 w 47"/>
                  <a:gd name="T9" fmla="*/ 19 h 97"/>
                  <a:gd name="T10" fmla="*/ 47 w 47"/>
                  <a:gd name="T11" fmla="*/ 19 h 97"/>
                  <a:gd name="T12" fmla="*/ 47 w 47"/>
                  <a:gd name="T13" fmla="*/ 0 h 97"/>
                  <a:gd name="T14" fmla="*/ 38 w 47"/>
                  <a:gd name="T15" fmla="*/ 0 h 97"/>
                  <a:gd name="T16" fmla="*/ 38 w 47"/>
                  <a:gd name="T17" fmla="*/ 8 h 97"/>
                  <a:gd name="T18" fmla="*/ 24 w 47"/>
                  <a:gd name="T19" fmla="*/ 14 h 97"/>
                  <a:gd name="T20" fmla="*/ 19 w 47"/>
                  <a:gd name="T21" fmla="*/ 8 h 97"/>
                  <a:gd name="T22" fmla="*/ 6 w 47"/>
                  <a:gd name="T23" fmla="*/ 20 h 97"/>
                  <a:gd name="T24" fmla="*/ 12 w 47"/>
                  <a:gd name="T25" fmla="*/ 26 h 97"/>
                  <a:gd name="T26" fmla="*/ 6 w 47"/>
                  <a:gd name="T27" fmla="*/ 40 h 97"/>
                  <a:gd name="T28" fmla="*/ 0 w 47"/>
                  <a:gd name="T29" fmla="*/ 40 h 97"/>
                  <a:gd name="T30" fmla="*/ 0 w 47"/>
                  <a:gd name="T31" fmla="*/ 57 h 97"/>
                  <a:gd name="T32" fmla="*/ 6 w 47"/>
                  <a:gd name="T33" fmla="*/ 57 h 97"/>
                  <a:gd name="T34" fmla="*/ 12 w 47"/>
                  <a:gd name="T35" fmla="*/ 71 h 97"/>
                  <a:gd name="T36" fmla="*/ 6 w 47"/>
                  <a:gd name="T37" fmla="*/ 77 h 97"/>
                  <a:gd name="T38" fmla="*/ 18 w 47"/>
                  <a:gd name="T39" fmla="*/ 89 h 97"/>
                  <a:gd name="T40" fmla="*/ 24 w 47"/>
                  <a:gd name="T41" fmla="*/ 83 h 97"/>
                  <a:gd name="T42" fmla="*/ 38 w 47"/>
                  <a:gd name="T43" fmla="*/ 89 h 97"/>
                  <a:gd name="T44" fmla="*/ 38 w 47"/>
                  <a:gd name="T45" fmla="*/ 97 h 97"/>
                  <a:gd name="T46" fmla="*/ 47 w 47"/>
                  <a:gd name="T4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97">
                    <a:moveTo>
                      <a:pt x="47" y="97"/>
                    </a:moveTo>
                    <a:cubicBezTo>
                      <a:pt x="47" y="78"/>
                      <a:pt x="47" y="78"/>
                      <a:pt x="47" y="78"/>
                    </a:cubicBezTo>
                    <a:cubicBezTo>
                      <a:pt x="47" y="78"/>
                      <a:pt x="47" y="78"/>
                      <a:pt x="47" y="78"/>
                    </a:cubicBezTo>
                    <a:cubicBezTo>
                      <a:pt x="30" y="78"/>
                      <a:pt x="17" y="64"/>
                      <a:pt x="17" y="48"/>
                    </a:cubicBezTo>
                    <a:cubicBezTo>
                      <a:pt x="17" y="32"/>
                      <a:pt x="30" y="19"/>
                      <a:pt x="47" y="19"/>
                    </a:cubicBezTo>
                    <a:cubicBezTo>
                      <a:pt x="47" y="19"/>
                      <a:pt x="47" y="19"/>
                      <a:pt x="47" y="19"/>
                    </a:cubicBezTo>
                    <a:cubicBezTo>
                      <a:pt x="47" y="0"/>
                      <a:pt x="47" y="0"/>
                      <a:pt x="47" y="0"/>
                    </a:cubicBezTo>
                    <a:cubicBezTo>
                      <a:pt x="38" y="0"/>
                      <a:pt x="38" y="0"/>
                      <a:pt x="38" y="0"/>
                    </a:cubicBezTo>
                    <a:cubicBezTo>
                      <a:pt x="38" y="8"/>
                      <a:pt x="38" y="8"/>
                      <a:pt x="38" y="8"/>
                    </a:cubicBezTo>
                    <a:cubicBezTo>
                      <a:pt x="33" y="9"/>
                      <a:pt x="28" y="11"/>
                      <a:pt x="24" y="14"/>
                    </a:cubicBezTo>
                    <a:cubicBezTo>
                      <a:pt x="19" y="8"/>
                      <a:pt x="19" y="8"/>
                      <a:pt x="19" y="8"/>
                    </a:cubicBezTo>
                    <a:cubicBezTo>
                      <a:pt x="6" y="20"/>
                      <a:pt x="6" y="20"/>
                      <a:pt x="6" y="20"/>
                    </a:cubicBezTo>
                    <a:cubicBezTo>
                      <a:pt x="12" y="26"/>
                      <a:pt x="12" y="26"/>
                      <a:pt x="12" y="26"/>
                    </a:cubicBezTo>
                    <a:cubicBezTo>
                      <a:pt x="9" y="30"/>
                      <a:pt x="7" y="35"/>
                      <a:pt x="6" y="40"/>
                    </a:cubicBezTo>
                    <a:cubicBezTo>
                      <a:pt x="0" y="40"/>
                      <a:pt x="0" y="40"/>
                      <a:pt x="0" y="40"/>
                    </a:cubicBezTo>
                    <a:cubicBezTo>
                      <a:pt x="0" y="57"/>
                      <a:pt x="0" y="57"/>
                      <a:pt x="0" y="57"/>
                    </a:cubicBezTo>
                    <a:cubicBezTo>
                      <a:pt x="6" y="57"/>
                      <a:pt x="6" y="57"/>
                      <a:pt x="6" y="57"/>
                    </a:cubicBezTo>
                    <a:cubicBezTo>
                      <a:pt x="7" y="62"/>
                      <a:pt x="9" y="67"/>
                      <a:pt x="12" y="71"/>
                    </a:cubicBezTo>
                    <a:cubicBezTo>
                      <a:pt x="6" y="77"/>
                      <a:pt x="6" y="77"/>
                      <a:pt x="6" y="77"/>
                    </a:cubicBezTo>
                    <a:cubicBezTo>
                      <a:pt x="18" y="89"/>
                      <a:pt x="18" y="89"/>
                      <a:pt x="18" y="89"/>
                    </a:cubicBezTo>
                    <a:cubicBezTo>
                      <a:pt x="24" y="83"/>
                      <a:pt x="24" y="83"/>
                      <a:pt x="24" y="83"/>
                    </a:cubicBezTo>
                    <a:cubicBezTo>
                      <a:pt x="28" y="86"/>
                      <a:pt x="33" y="88"/>
                      <a:pt x="38" y="89"/>
                    </a:cubicBezTo>
                    <a:cubicBezTo>
                      <a:pt x="38" y="97"/>
                      <a:pt x="38" y="97"/>
                      <a:pt x="38" y="97"/>
                    </a:cubicBezTo>
                    <a:lnTo>
                      <a:pt x="47"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81" name="Freeform 163"/>
              <p:cNvSpPr/>
              <p:nvPr/>
            </p:nvSpPr>
            <p:spPr bwMode="auto">
              <a:xfrm>
                <a:off x="3538876" y="4669833"/>
                <a:ext cx="62021" cy="127621"/>
              </a:xfrm>
              <a:custGeom>
                <a:avLst/>
                <a:gdLst>
                  <a:gd name="T0" fmla="*/ 22 w 22"/>
                  <a:gd name="T1" fmla="*/ 7 h 45"/>
                  <a:gd name="T2" fmla="*/ 22 w 22"/>
                  <a:gd name="T3" fmla="*/ 0 h 45"/>
                  <a:gd name="T4" fmla="*/ 22 w 22"/>
                  <a:gd name="T5" fmla="*/ 0 h 45"/>
                  <a:gd name="T6" fmla="*/ 0 w 22"/>
                  <a:gd name="T7" fmla="*/ 22 h 45"/>
                  <a:gd name="T8" fmla="*/ 22 w 22"/>
                  <a:gd name="T9" fmla="*/ 45 h 45"/>
                  <a:gd name="T10" fmla="*/ 22 w 22"/>
                  <a:gd name="T11" fmla="*/ 45 h 45"/>
                  <a:gd name="T12" fmla="*/ 22 w 22"/>
                  <a:gd name="T13" fmla="*/ 38 h 45"/>
                  <a:gd name="T14" fmla="*/ 22 w 22"/>
                  <a:gd name="T15" fmla="*/ 38 h 45"/>
                  <a:gd name="T16" fmla="*/ 7 w 22"/>
                  <a:gd name="T17" fmla="*/ 22 h 45"/>
                  <a:gd name="T18" fmla="*/ 22 w 22"/>
                  <a:gd name="T19" fmla="*/ 7 h 45"/>
                  <a:gd name="T20" fmla="*/ 22 w 22"/>
                  <a:gd name="T21"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5">
                    <a:moveTo>
                      <a:pt x="22" y="7"/>
                    </a:moveTo>
                    <a:cubicBezTo>
                      <a:pt x="22" y="0"/>
                      <a:pt x="22" y="0"/>
                      <a:pt x="22" y="0"/>
                    </a:cubicBezTo>
                    <a:cubicBezTo>
                      <a:pt x="22" y="0"/>
                      <a:pt x="22" y="0"/>
                      <a:pt x="22" y="0"/>
                    </a:cubicBezTo>
                    <a:cubicBezTo>
                      <a:pt x="9" y="0"/>
                      <a:pt x="0" y="10"/>
                      <a:pt x="0" y="22"/>
                    </a:cubicBezTo>
                    <a:cubicBezTo>
                      <a:pt x="0" y="35"/>
                      <a:pt x="9" y="45"/>
                      <a:pt x="22" y="45"/>
                    </a:cubicBezTo>
                    <a:cubicBezTo>
                      <a:pt x="22" y="45"/>
                      <a:pt x="22" y="45"/>
                      <a:pt x="22" y="45"/>
                    </a:cubicBezTo>
                    <a:cubicBezTo>
                      <a:pt x="22" y="38"/>
                      <a:pt x="22" y="38"/>
                      <a:pt x="22" y="38"/>
                    </a:cubicBezTo>
                    <a:cubicBezTo>
                      <a:pt x="22" y="38"/>
                      <a:pt x="22" y="38"/>
                      <a:pt x="22" y="38"/>
                    </a:cubicBezTo>
                    <a:cubicBezTo>
                      <a:pt x="13" y="38"/>
                      <a:pt x="7" y="31"/>
                      <a:pt x="7" y="22"/>
                    </a:cubicBezTo>
                    <a:cubicBezTo>
                      <a:pt x="7" y="14"/>
                      <a:pt x="13" y="7"/>
                      <a:pt x="22" y="7"/>
                    </a:cubicBezTo>
                    <a:cubicBezTo>
                      <a:pt x="22" y="7"/>
                      <a:pt x="22" y="7"/>
                      <a:pt x="2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82" name="Freeform 164"/>
              <p:cNvSpPr/>
              <p:nvPr/>
            </p:nvSpPr>
            <p:spPr bwMode="auto">
              <a:xfrm>
                <a:off x="3578236" y="4709192"/>
                <a:ext cx="22662" cy="45323"/>
              </a:xfrm>
              <a:custGeom>
                <a:avLst/>
                <a:gdLst>
                  <a:gd name="T0" fmla="*/ 8 w 8"/>
                  <a:gd name="T1" fmla="*/ 16 h 16"/>
                  <a:gd name="T2" fmla="*/ 8 w 8"/>
                  <a:gd name="T3" fmla="*/ 0 h 16"/>
                  <a:gd name="T4" fmla="*/ 0 w 8"/>
                  <a:gd name="T5" fmla="*/ 8 h 16"/>
                  <a:gd name="T6" fmla="*/ 8 w 8"/>
                  <a:gd name="T7" fmla="*/ 16 h 16"/>
                </a:gdLst>
                <a:ahLst/>
                <a:cxnLst>
                  <a:cxn ang="0">
                    <a:pos x="T0" y="T1"/>
                  </a:cxn>
                  <a:cxn ang="0">
                    <a:pos x="T2" y="T3"/>
                  </a:cxn>
                  <a:cxn ang="0">
                    <a:pos x="T4" y="T5"/>
                  </a:cxn>
                  <a:cxn ang="0">
                    <a:pos x="T6" y="T7"/>
                  </a:cxn>
                </a:cxnLst>
                <a:rect l="0" t="0" r="r" b="b"/>
                <a:pathLst>
                  <a:path w="8" h="16">
                    <a:moveTo>
                      <a:pt x="8" y="16"/>
                    </a:moveTo>
                    <a:cubicBezTo>
                      <a:pt x="8" y="0"/>
                      <a:pt x="8" y="0"/>
                      <a:pt x="8" y="0"/>
                    </a:cubicBezTo>
                    <a:cubicBezTo>
                      <a:pt x="3" y="0"/>
                      <a:pt x="0" y="4"/>
                      <a:pt x="0" y="8"/>
                    </a:cubicBezTo>
                    <a:cubicBezTo>
                      <a:pt x="0" y="13"/>
                      <a:pt x="3" y="16"/>
                      <a:pt x="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grpSp>
      </p:grpSp>
      <p:grpSp>
        <p:nvGrpSpPr>
          <p:cNvPr id="83" name="组合 82"/>
          <p:cNvGrpSpPr/>
          <p:nvPr/>
        </p:nvGrpSpPr>
        <p:grpSpPr>
          <a:xfrm rot="16200000" flipH="1">
            <a:off x="5148124" y="1556180"/>
            <a:ext cx="1201608" cy="919686"/>
            <a:chOff x="911201" y="1622002"/>
            <a:chExt cx="2283025" cy="1747386"/>
          </a:xfrm>
          <a:solidFill>
            <a:srgbClr val="A95711"/>
          </a:solidFill>
        </p:grpSpPr>
        <p:sp>
          <p:nvSpPr>
            <p:cNvPr id="84" name="矩形 83"/>
            <p:cNvSpPr/>
            <p:nvPr/>
          </p:nvSpPr>
          <p:spPr>
            <a:xfrm>
              <a:off x="2026099" y="1679379"/>
              <a:ext cx="60759" cy="4896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5" name="任意多边形 84"/>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6" name="椭圆 85"/>
            <p:cNvSpPr/>
            <p:nvPr/>
          </p:nvSpPr>
          <p:spPr>
            <a:xfrm>
              <a:off x="911201"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7" name="椭圆 86"/>
            <p:cNvSpPr/>
            <p:nvPr/>
          </p:nvSpPr>
          <p:spPr>
            <a:xfrm>
              <a:off x="3095293" y="2587444"/>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8" name="椭圆 87"/>
            <p:cNvSpPr/>
            <p:nvPr/>
          </p:nvSpPr>
          <p:spPr>
            <a:xfrm>
              <a:off x="1952570" y="2048530"/>
              <a:ext cx="209661" cy="2096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89" name="椭圆 88"/>
            <p:cNvSpPr/>
            <p:nvPr/>
          </p:nvSpPr>
          <p:spPr>
            <a:xfrm>
              <a:off x="2007933" y="210683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sp>
          <p:nvSpPr>
            <p:cNvPr id="90" name="椭圆 89"/>
            <p:cNvSpPr/>
            <p:nvPr/>
          </p:nvSpPr>
          <p:spPr>
            <a:xfrm>
              <a:off x="2007011" y="1622002"/>
              <a:ext cx="98933" cy="98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微软雅黑" panose="020B0503020204020204" charset="-122"/>
              </a:endParaRPr>
            </a:p>
          </p:txBody>
        </p:sp>
      </p:grpSp>
      <p:sp>
        <p:nvSpPr>
          <p:cNvPr id="92" name="矩形 91"/>
          <p:cNvSpPr/>
          <p:nvPr/>
        </p:nvSpPr>
        <p:spPr>
          <a:xfrm>
            <a:off x="793115" y="1689100"/>
            <a:ext cx="4279265" cy="6915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LPAuditor识别用户的潜在敏感集群(PSCs)，这些集群靠近高度敏感的场所，并确定用户是否实际访问了这些场所。为了将集群标记为PSC，我们估计集群的中点，并使用Foursquare的场馆API检索关于最近场馆的信息</a:t>
            </a:r>
            <a:r>
              <a:rPr lang="zh-CN" altLang="en-US" sz="995" dirty="0">
                <a:solidFill>
                  <a:schemeClr val="tx1">
                    <a:lumMod val="50000"/>
                    <a:lumOff val="50000"/>
                  </a:schemeClr>
                </a:solidFill>
                <a:latin typeface="Arial" panose="020B0604020202020204" pitchFamily="34" charset="0"/>
                <a:ea typeface="微软雅黑" panose="020B0503020204020204" charset="-122"/>
                <a:cs typeface="+mn-ea"/>
                <a:sym typeface="+mn-lt"/>
              </a:rPr>
              <a:t>。</a:t>
            </a:r>
            <a:endParaRPr lang="en-GB" altLang="zh-CN" sz="995" dirty="0">
              <a:solidFill>
                <a:schemeClr val="tx1">
                  <a:lumMod val="50000"/>
                  <a:lumOff val="50000"/>
                </a:schemeClr>
              </a:solidFill>
              <a:latin typeface="Arial" panose="020B0604020202020204" pitchFamily="34" charset="0"/>
              <a:ea typeface="微软雅黑" panose="020B0503020204020204" charset="-122"/>
              <a:cs typeface="+mn-ea"/>
              <a:sym typeface="+mn-lt"/>
            </a:endParaRPr>
          </a:p>
        </p:txBody>
      </p:sp>
      <p:sp>
        <p:nvSpPr>
          <p:cNvPr id="93" name="文本框 49"/>
          <p:cNvSpPr txBox="1"/>
          <p:nvPr/>
        </p:nvSpPr>
        <p:spPr>
          <a:xfrm>
            <a:off x="5203825" y="3542665"/>
            <a:ext cx="1871980" cy="383540"/>
          </a:xfrm>
          <a:prstGeom prst="rect">
            <a:avLst/>
          </a:prstGeom>
          <a:noFill/>
        </p:spPr>
        <p:txBody>
          <a:bodyPr wrap="square" rtlCol="0">
            <a:spAutoFit/>
          </a:bodyPr>
          <a:lstStyle/>
          <a:p>
            <a:pPr>
              <a:defRPr/>
            </a:pPr>
            <a:r>
              <a:rPr lang="en-US" altLang="zh-CN" sz="1895" dirty="0">
                <a:solidFill>
                  <a:schemeClr val="tx1">
                    <a:lumMod val="65000"/>
                    <a:lumOff val="35000"/>
                  </a:schemeClr>
                </a:solidFill>
                <a:latin typeface="Arial" panose="020B0604020202020204" pitchFamily="34" charset="0"/>
                <a:ea typeface="微软雅黑" panose="020B0503020204020204" charset="-122"/>
              </a:rPr>
              <a:t>基于内容的确证</a:t>
            </a:r>
            <a:endParaRPr lang="en-US" altLang="zh-CN"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94" name="矩形 93"/>
          <p:cNvSpPr/>
          <p:nvPr/>
        </p:nvSpPr>
        <p:spPr>
          <a:xfrm>
            <a:off x="793115" y="3205480"/>
            <a:ext cx="4458335" cy="10915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为了确定该用户是否与敏感地点相关，作者分析了集群的tweet内容，以捕获表明该用户在该地点存在的术语。LPAuditor首先对用户的tweets进行预处理，然后利用tf-idf来识别每个PSC的tweets中最重要的词汇，当tf-idf为集群中的词汇赋值时，我们根据各自的单词列表检查得分最高的三个词汇，以确定这些词汇的上下文是否可以与附近的敏感地点相关联。</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95" name="文本框 49"/>
          <p:cNvSpPr txBox="1"/>
          <p:nvPr/>
        </p:nvSpPr>
        <p:spPr>
          <a:xfrm>
            <a:off x="4004750" y="4769216"/>
            <a:ext cx="1655639" cy="675640"/>
          </a:xfrm>
          <a:prstGeom prst="rect">
            <a:avLst/>
          </a:prstGeom>
          <a:noFill/>
        </p:spPr>
        <p:txBody>
          <a:bodyPr wrap="square" rtlCol="0">
            <a:spAutoFit/>
          </a:bodyPr>
          <a:lstStyle/>
          <a:p>
            <a:pPr>
              <a:defRPr/>
            </a:pPr>
            <a:r>
              <a:rPr lang="zh-CN" altLang="en-US" sz="1895" dirty="0">
                <a:solidFill>
                  <a:schemeClr val="tx1">
                    <a:lumMod val="65000"/>
                    <a:lumOff val="35000"/>
                  </a:schemeClr>
                </a:solidFill>
                <a:latin typeface="Arial" panose="020B0604020202020204" pitchFamily="34" charset="0"/>
                <a:ea typeface="微软雅黑" panose="020B0503020204020204" charset="-122"/>
              </a:rPr>
              <a:t>基于持续时间的确证</a:t>
            </a:r>
            <a:endParaRPr lang="zh-CN" altLang="en-US"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96" name="矩形 95"/>
          <p:cNvSpPr/>
          <p:nvPr/>
        </p:nvSpPr>
        <p:spPr>
          <a:xfrm>
            <a:off x="793115" y="4871720"/>
            <a:ext cx="3211830" cy="8915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依赖用户访问特定地理区域的重复性和持续时间；识别在几个小时内连续发出tweet的PSCs；确定了同一集群在不同日期发布的tweet；排除了在短时间内(5分钟内)连续发布tweet的情况；</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99" name="组合 98"/>
          <p:cNvGrpSpPr/>
          <p:nvPr/>
        </p:nvGrpSpPr>
        <p:grpSpPr>
          <a:xfrm>
            <a:off x="2005" y="252525"/>
            <a:ext cx="12206800" cy="6612600"/>
            <a:chOff x="794" y="265448"/>
            <a:chExt cx="12877006" cy="6975660"/>
          </a:xfrm>
        </p:grpSpPr>
        <p:grpSp>
          <p:nvGrpSpPr>
            <p:cNvPr id="100" name="Group 28"/>
            <p:cNvGrpSpPr/>
            <p:nvPr/>
          </p:nvGrpSpPr>
          <p:grpSpPr bwMode="auto">
            <a:xfrm>
              <a:off x="794" y="265448"/>
              <a:ext cx="455358" cy="607144"/>
              <a:chOff x="0" y="0"/>
              <a:chExt cx="204" cy="318"/>
            </a:xfrm>
          </p:grpSpPr>
          <p:sp>
            <p:nvSpPr>
              <p:cNvPr id="107"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108"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101" name="组合 100"/>
            <p:cNvGrpSpPr/>
            <p:nvPr/>
          </p:nvGrpSpPr>
          <p:grpSpPr>
            <a:xfrm>
              <a:off x="2468935" y="7195389"/>
              <a:ext cx="10408865" cy="45719"/>
              <a:chOff x="2650856" y="7186888"/>
              <a:chExt cx="10209035" cy="45762"/>
            </a:xfrm>
          </p:grpSpPr>
          <p:sp>
            <p:nvSpPr>
              <p:cNvPr id="102" name="矩形 101"/>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3" name="矩形 102"/>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 name="矩形 103"/>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5" name="矩形 104"/>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6" name="矩形 105"/>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109"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识别敏感区域</a:t>
            </a:r>
            <a:endParaRPr lang="zh-CN" altLang="en-US" sz="1895" b="1" dirty="0">
              <a:solidFill>
                <a:srgbClr val="AD541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1+#ppt_w/2"/>
                                          </p:val>
                                        </p:tav>
                                        <p:tav tm="100000">
                                          <p:val>
                                            <p:strVal val="#ppt_x"/>
                                          </p:val>
                                        </p:tav>
                                      </p:tavLst>
                                    </p:anim>
                                    <p:anim calcmode="lin" valueType="num">
                                      <p:cBhvr additive="base">
                                        <p:cTn id="16" dur="500" fill="hold"/>
                                        <p:tgtEl>
                                          <p:spTgt spid="5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1+#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right)">
                                      <p:cBhvr>
                                        <p:cTn id="34" dur="500"/>
                                        <p:tgtEl>
                                          <p:spTgt spid="9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wipe(right)">
                                      <p:cBhvr>
                                        <p:cTn id="37" dur="500"/>
                                        <p:tgtEl>
                                          <p:spTgt spid="96"/>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right)">
                                      <p:cBhvr>
                                        <p:cTn id="41" dur="500"/>
                                        <p:tgtEl>
                                          <p:spTgt spid="27"/>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right)">
                                      <p:cBhvr>
                                        <p:cTn id="45" dur="500"/>
                                        <p:tgtEl>
                                          <p:spTgt spid="93"/>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94"/>
                                        </p:tgtEl>
                                        <p:attrNameLst>
                                          <p:attrName>style.visibility</p:attrName>
                                        </p:attrNameLst>
                                      </p:cBhvr>
                                      <p:to>
                                        <p:strVal val="visible"/>
                                      </p:to>
                                    </p:set>
                                    <p:animEffect transition="in" filter="wipe(right)">
                                      <p:cBhvr>
                                        <p:cTn id="48" dur="500"/>
                                        <p:tgtEl>
                                          <p:spTgt spid="94"/>
                                        </p:tgtEl>
                                      </p:cBhvr>
                                    </p:animEffect>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right)">
                                      <p:cBhvr>
                                        <p:cTn id="52" dur="500"/>
                                        <p:tgtEl>
                                          <p:spTgt spid="83"/>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right)">
                                      <p:cBhvr>
                                        <p:cTn id="5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2" grpId="0"/>
      <p:bldP spid="93" grpId="0"/>
      <p:bldP spid="94" grpId="0"/>
      <p:bldP spid="95" grpId="0"/>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Administrator\Desktop\78763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97118" y="1053518"/>
            <a:ext cx="3874223" cy="545522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5324689" y="5344375"/>
            <a:ext cx="1019079" cy="1019310"/>
            <a:chOff x="3832873" y="2297208"/>
            <a:chExt cx="1516550" cy="1516550"/>
          </a:xfrm>
        </p:grpSpPr>
        <p:grpSp>
          <p:nvGrpSpPr>
            <p:cNvPr id="7" name="组合 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10" name="椭圆 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8" name="椭圆 7"/>
            <p:cNvSpPr/>
            <p:nvPr/>
          </p:nvSpPr>
          <p:spPr>
            <a:xfrm>
              <a:off x="3983164" y="2466913"/>
              <a:ext cx="1185736" cy="1185736"/>
            </a:xfrm>
            <a:prstGeom prst="ellipse">
              <a:avLst/>
            </a:prstGeom>
            <a:solidFill>
              <a:srgbClr val="CC7E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11" name="组合 10"/>
          <p:cNvGrpSpPr/>
          <p:nvPr/>
        </p:nvGrpSpPr>
        <p:grpSpPr>
          <a:xfrm>
            <a:off x="4315404" y="4257036"/>
            <a:ext cx="1019079" cy="1019310"/>
            <a:chOff x="3832873" y="2297208"/>
            <a:chExt cx="1516550" cy="1516550"/>
          </a:xfrm>
        </p:grpSpPr>
        <p:grpSp>
          <p:nvGrpSpPr>
            <p:cNvPr id="12" name="组合 1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15" name="椭圆 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13" name="椭圆 12"/>
            <p:cNvSpPr/>
            <p:nvPr/>
          </p:nvSpPr>
          <p:spPr>
            <a:xfrm>
              <a:off x="3983164" y="2466913"/>
              <a:ext cx="1185736" cy="1185736"/>
            </a:xfrm>
            <a:prstGeom prst="ellipse">
              <a:avLst/>
            </a:prstGeom>
            <a:solidFill>
              <a:srgbClr val="A957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16" name="组合 15"/>
          <p:cNvGrpSpPr/>
          <p:nvPr/>
        </p:nvGrpSpPr>
        <p:grpSpPr>
          <a:xfrm>
            <a:off x="6349841" y="3592486"/>
            <a:ext cx="1019079" cy="1019310"/>
            <a:chOff x="3832873" y="2297208"/>
            <a:chExt cx="1516550" cy="1516550"/>
          </a:xfrm>
        </p:grpSpPr>
        <p:grpSp>
          <p:nvGrpSpPr>
            <p:cNvPr id="17" name="组合 1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20" name="椭圆 1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18" name="椭圆 17"/>
            <p:cNvSpPr/>
            <p:nvPr/>
          </p:nvSpPr>
          <p:spPr>
            <a:xfrm>
              <a:off x="3983164" y="2466913"/>
              <a:ext cx="1185736" cy="1185736"/>
            </a:xfrm>
            <a:prstGeom prst="ellipse">
              <a:avLst/>
            </a:prstGeom>
            <a:solidFill>
              <a:srgbClr val="FFC6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21" name="组合 20"/>
          <p:cNvGrpSpPr/>
          <p:nvPr/>
        </p:nvGrpSpPr>
        <p:grpSpPr>
          <a:xfrm>
            <a:off x="4315404" y="2962163"/>
            <a:ext cx="1019079" cy="1019310"/>
            <a:chOff x="3832873" y="2297208"/>
            <a:chExt cx="1516550" cy="1516550"/>
          </a:xfrm>
        </p:grpSpPr>
        <p:grpSp>
          <p:nvGrpSpPr>
            <p:cNvPr id="22" name="组合 2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25" name="椭圆 2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23" name="椭圆 22"/>
            <p:cNvSpPr/>
            <p:nvPr/>
          </p:nvSpPr>
          <p:spPr>
            <a:xfrm>
              <a:off x="3983164" y="2466913"/>
              <a:ext cx="1185736" cy="1185736"/>
            </a:xfrm>
            <a:prstGeom prst="ellipse">
              <a:avLst/>
            </a:prstGeom>
            <a:solidFill>
              <a:srgbClr val="FFA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26" name="组合 25"/>
          <p:cNvGrpSpPr/>
          <p:nvPr/>
        </p:nvGrpSpPr>
        <p:grpSpPr>
          <a:xfrm>
            <a:off x="6349841" y="2282379"/>
            <a:ext cx="1019079" cy="1019310"/>
            <a:chOff x="3832873" y="2297208"/>
            <a:chExt cx="1516550" cy="1516550"/>
          </a:xfrm>
        </p:grpSpPr>
        <p:grpSp>
          <p:nvGrpSpPr>
            <p:cNvPr id="27" name="组合 2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30" name="椭圆 2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28" name="椭圆 27"/>
            <p:cNvSpPr/>
            <p:nvPr/>
          </p:nvSpPr>
          <p:spPr>
            <a:xfrm>
              <a:off x="3983164" y="2466913"/>
              <a:ext cx="1185736" cy="1185736"/>
            </a:xfrm>
            <a:prstGeom prst="ellipse">
              <a:avLst/>
            </a:prstGeom>
            <a:solidFill>
              <a:srgbClr val="CC7E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31" name="组合 30"/>
          <p:cNvGrpSpPr/>
          <p:nvPr/>
        </p:nvGrpSpPr>
        <p:grpSpPr>
          <a:xfrm>
            <a:off x="5324689" y="1155077"/>
            <a:ext cx="1019079" cy="1019310"/>
            <a:chOff x="3832873" y="2297208"/>
            <a:chExt cx="1516550" cy="1516550"/>
          </a:xfrm>
        </p:grpSpPr>
        <p:grpSp>
          <p:nvGrpSpPr>
            <p:cNvPr id="32" name="组合 3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565">
                  <a:defRPr/>
                </a:pPr>
                <a:endParaRPr lang="zh-CN" altLang="en-US" sz="2400" kern="0">
                  <a:solidFill>
                    <a:sysClr val="windowText" lastClr="000000"/>
                  </a:solidFill>
                  <a:latin typeface="Arial" panose="020B0604020202020204" pitchFamily="34" charset="0"/>
                  <a:ea typeface="微软雅黑" panose="020B0503020204020204" charset="-122"/>
                </a:endParaRPr>
              </a:p>
            </p:txBody>
          </p:sp>
          <p:sp>
            <p:nvSpPr>
              <p:cNvPr id="35" name="椭圆 3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565">
                  <a:defRPr/>
                </a:pPr>
                <a:endParaRPr lang="zh-CN" altLang="en-US" sz="2400" kern="0">
                  <a:solidFill>
                    <a:sysClr val="window" lastClr="FFFFFF"/>
                  </a:solidFill>
                  <a:latin typeface="Arial" panose="020B0604020202020204" pitchFamily="34" charset="0"/>
                  <a:ea typeface="微软雅黑" panose="020B0503020204020204" charset="-122"/>
                </a:endParaRPr>
              </a:p>
            </p:txBody>
          </p:sp>
        </p:grpSp>
        <p:sp>
          <p:nvSpPr>
            <p:cNvPr id="33" name="椭圆 32"/>
            <p:cNvSpPr/>
            <p:nvPr/>
          </p:nvSpPr>
          <p:spPr>
            <a:xfrm>
              <a:off x="3983164" y="2466913"/>
              <a:ext cx="1185736" cy="1185736"/>
            </a:xfrm>
            <a:prstGeom prst="ellipse">
              <a:avLst/>
            </a:prstGeom>
            <a:solidFill>
              <a:srgbClr val="A957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36" name="Group 34"/>
          <p:cNvGrpSpPr/>
          <p:nvPr/>
        </p:nvGrpSpPr>
        <p:grpSpPr>
          <a:xfrm>
            <a:off x="5646161" y="1438630"/>
            <a:ext cx="399072" cy="324809"/>
            <a:chOff x="1550139" y="1314466"/>
            <a:chExt cx="509139" cy="414300"/>
          </a:xfrm>
          <a:solidFill>
            <a:schemeClr val="bg1"/>
          </a:solidFill>
        </p:grpSpPr>
        <p:sp>
          <p:nvSpPr>
            <p:cNvPr id="37"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38"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39"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grpSp>
      <p:sp>
        <p:nvSpPr>
          <p:cNvPr id="40" name="矩形 3"/>
          <p:cNvSpPr>
            <a:spLocks noChangeArrowheads="1"/>
          </p:cNvSpPr>
          <p:nvPr/>
        </p:nvSpPr>
        <p:spPr bwMode="auto">
          <a:xfrm>
            <a:off x="5296170" y="733835"/>
            <a:ext cx="1221740" cy="38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390" tIns="45696" rIns="91390" bIns="45696">
            <a:spAutoFit/>
          </a:bodyPr>
          <a:lstStyle/>
          <a:p>
            <a:pPr algn="l">
              <a:defRPr/>
            </a:pPr>
            <a:r>
              <a:rPr lang="en-US" altLang="zh-CN" sz="1895" dirty="0">
                <a:solidFill>
                  <a:schemeClr val="tx1">
                    <a:lumMod val="85000"/>
                    <a:lumOff val="15000"/>
                  </a:schemeClr>
                </a:solidFill>
                <a:latin typeface="Arial" panose="020B0604020202020204" pitchFamily="34" charset="0"/>
                <a:ea typeface="微软雅黑" panose="020B0503020204020204" charset="-122"/>
              </a:rPr>
              <a:t>LPAuditor</a:t>
            </a:r>
            <a:endParaRPr lang="en-US" altLang="zh-CN" sz="1895" dirty="0">
              <a:solidFill>
                <a:schemeClr val="tx1">
                  <a:lumMod val="85000"/>
                  <a:lumOff val="15000"/>
                </a:schemeClr>
              </a:solidFill>
              <a:latin typeface="Arial" panose="020B0604020202020204" pitchFamily="34" charset="0"/>
              <a:ea typeface="微软雅黑" panose="020B0503020204020204" charset="-122"/>
            </a:endParaRPr>
          </a:p>
        </p:txBody>
      </p:sp>
      <p:sp>
        <p:nvSpPr>
          <p:cNvPr id="41" name="文本框 13"/>
          <p:cNvSpPr txBox="1"/>
          <p:nvPr/>
        </p:nvSpPr>
        <p:spPr>
          <a:xfrm>
            <a:off x="7620906" y="2480086"/>
            <a:ext cx="3136149" cy="925830"/>
          </a:xfrm>
          <a:prstGeom prst="rect">
            <a:avLst/>
          </a:prstGeom>
          <a:noFill/>
        </p:spPr>
        <p:txBody>
          <a:bodyPr wrap="square" lIns="87714" tIns="43855" rIns="87714" bIns="43855" rtlCol="0">
            <a:spAutoFit/>
          </a:bodyPr>
          <a:lstStyle/>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完全模块化的框架，使用</a:t>
            </a:r>
            <a:r>
              <a:rPr lang="en-US" altLang="zh-CN" sz="1400" dirty="0">
                <a:solidFill>
                  <a:schemeClr val="tx1">
                    <a:lumMod val="85000"/>
                    <a:lumOff val="15000"/>
                  </a:schemeClr>
                </a:solidFill>
                <a:latin typeface="Arial" panose="020B0604020202020204" pitchFamily="34" charset="0"/>
                <a:ea typeface="微软雅黑" panose="020B0503020204020204" charset="-122"/>
                <a:cs typeface="+mn-ea"/>
                <a:sym typeface="+mn-lt"/>
              </a:rPr>
              <a:t>Python</a:t>
            </a: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实现，</a:t>
            </a:r>
            <a:r>
              <a:rPr lang="en-US" altLang="zh-CN" sz="1400" dirty="0">
                <a:solidFill>
                  <a:schemeClr val="tx1">
                    <a:lumMod val="85000"/>
                    <a:lumOff val="15000"/>
                  </a:schemeClr>
                </a:solidFill>
                <a:latin typeface="Arial" panose="020B0604020202020204" pitchFamily="34" charset="0"/>
                <a:ea typeface="微软雅黑" panose="020B0503020204020204" charset="-122"/>
                <a:cs typeface="+mn-ea"/>
                <a:sym typeface="+mn-lt"/>
              </a:rPr>
              <a:t>MangoDB</a:t>
            </a: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作为数据库</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44" name="Freeform 20"/>
          <p:cNvSpPr>
            <a:spLocks noEditPoints="1"/>
          </p:cNvSpPr>
          <p:nvPr/>
        </p:nvSpPr>
        <p:spPr bwMode="auto">
          <a:xfrm>
            <a:off x="6650417" y="2644892"/>
            <a:ext cx="397607" cy="270250"/>
          </a:xfrm>
          <a:custGeom>
            <a:avLst/>
            <a:gdLst>
              <a:gd name="T0" fmla="*/ 135 w 157"/>
              <a:gd name="T1" fmla="*/ 46 h 107"/>
              <a:gd name="T2" fmla="*/ 136 w 157"/>
              <a:gd name="T3" fmla="*/ 37 h 107"/>
              <a:gd name="T4" fmla="*/ 99 w 157"/>
              <a:gd name="T5" fmla="*/ 0 h 107"/>
              <a:gd name="T6" fmla="*/ 73 w 157"/>
              <a:gd name="T7" fmla="*/ 18 h 107"/>
              <a:gd name="T8" fmla="*/ 45 w 157"/>
              <a:gd name="T9" fmla="*/ 8 h 107"/>
              <a:gd name="T10" fmla="*/ 19 w 157"/>
              <a:gd name="T11" fmla="*/ 40 h 107"/>
              <a:gd name="T12" fmla="*/ 20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6 h 107"/>
              <a:gd name="T24" fmla="*/ 120 w 157"/>
              <a:gd name="T25" fmla="*/ 100 h 107"/>
              <a:gd name="T26" fmla="*/ 79 w 157"/>
              <a:gd name="T27" fmla="*/ 100 h 107"/>
              <a:gd name="T28" fmla="*/ 103 w 157"/>
              <a:gd name="T29" fmla="*/ 75 h 107"/>
              <a:gd name="T30" fmla="*/ 102 w 157"/>
              <a:gd name="T31" fmla="*/ 72 h 107"/>
              <a:gd name="T32" fmla="*/ 92 w 157"/>
              <a:gd name="T33" fmla="*/ 72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0 w 157"/>
              <a:gd name="T51" fmla="*/ 76 h 107"/>
              <a:gd name="T52" fmla="*/ 75 w 157"/>
              <a:gd name="T53" fmla="*/ 100 h 107"/>
              <a:gd name="T54" fmla="*/ 38 w 157"/>
              <a:gd name="T55" fmla="*/ 100 h 107"/>
              <a:gd name="T56" fmla="*/ 11 w 157"/>
              <a:gd name="T57" fmla="*/ 74 h 107"/>
              <a:gd name="T58" fmla="*/ 29 w 157"/>
              <a:gd name="T59" fmla="*/ 50 h 107"/>
              <a:gd name="T60" fmla="*/ 28 w 157"/>
              <a:gd name="T61" fmla="*/ 44 h 107"/>
              <a:gd name="T62" fmla="*/ 50 w 157"/>
              <a:gd name="T63" fmla="*/ 17 h 107"/>
              <a:gd name="T64" fmla="*/ 74 w 157"/>
              <a:gd name="T65" fmla="*/ 29 h 107"/>
              <a:gd name="T66" fmla="*/ 97 w 157"/>
              <a:gd name="T67" fmla="*/ 11 h 107"/>
              <a:gd name="T68" fmla="*/ 128 w 157"/>
              <a:gd name="T69" fmla="*/ 42 h 107"/>
              <a:gd name="T70" fmla="*/ 127 w 157"/>
              <a:gd name="T71" fmla="*/ 50 h 107"/>
              <a:gd name="T72" fmla="*/ 147 w 157"/>
              <a:gd name="T73" fmla="*/ 74 h 107"/>
              <a:gd name="T74" fmla="*/ 120 w 157"/>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6"/>
                </a:moveTo>
                <a:cubicBezTo>
                  <a:pt x="136" y="43"/>
                  <a:pt x="136" y="40"/>
                  <a:pt x="136" y="37"/>
                </a:cubicBezTo>
                <a:cubicBezTo>
                  <a:pt x="136" y="17"/>
                  <a:pt x="120" y="0"/>
                  <a:pt x="99" y="0"/>
                </a:cubicBezTo>
                <a:cubicBezTo>
                  <a:pt x="76" y="0"/>
                  <a:pt x="73" y="18"/>
                  <a:pt x="73" y="18"/>
                </a:cubicBezTo>
                <a:cubicBezTo>
                  <a:pt x="73" y="18"/>
                  <a:pt x="63" y="6"/>
                  <a:pt x="45" y="8"/>
                </a:cubicBezTo>
                <a:cubicBezTo>
                  <a:pt x="30" y="11"/>
                  <a:pt x="19" y="25"/>
                  <a:pt x="19" y="40"/>
                </a:cubicBezTo>
                <a:cubicBezTo>
                  <a:pt x="19" y="42"/>
                  <a:pt x="20" y="45"/>
                  <a:pt x="20"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1"/>
                  <a:pt x="92" y="68"/>
                </a:cubicBezTo>
                <a:cubicBezTo>
                  <a:pt x="92" y="60"/>
                  <a:pt x="92" y="43"/>
                  <a:pt x="92" y="37"/>
                </a:cubicBezTo>
                <a:cubicBezTo>
                  <a:pt x="92" y="37"/>
                  <a:pt x="92" y="36"/>
                  <a:pt x="90" y="36"/>
                </a:cubicBezTo>
                <a:cubicBezTo>
                  <a:pt x="88" y="36"/>
                  <a:pt x="67" y="36"/>
                  <a:pt x="64" y="36"/>
                </a:cubicBezTo>
                <a:cubicBezTo>
                  <a:pt x="61" y="36"/>
                  <a:pt x="62" y="38"/>
                  <a:pt x="62" y="38"/>
                </a:cubicBezTo>
                <a:cubicBezTo>
                  <a:pt x="62" y="44"/>
                  <a:pt x="62" y="60"/>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9"/>
                  <a:pt x="11" y="74"/>
                </a:cubicBezTo>
                <a:cubicBezTo>
                  <a:pt x="11" y="63"/>
                  <a:pt x="18" y="54"/>
                  <a:pt x="29" y="50"/>
                </a:cubicBezTo>
                <a:cubicBezTo>
                  <a:pt x="28" y="48"/>
                  <a:pt x="28" y="46"/>
                  <a:pt x="28" y="44"/>
                </a:cubicBezTo>
                <a:cubicBezTo>
                  <a:pt x="28" y="32"/>
                  <a:pt x="37" y="20"/>
                  <a:pt x="50" y="17"/>
                </a:cubicBezTo>
                <a:cubicBezTo>
                  <a:pt x="65" y="15"/>
                  <a:pt x="74" y="29"/>
                  <a:pt x="74" y="29"/>
                </a:cubicBezTo>
                <a:cubicBezTo>
                  <a:pt x="74" y="29"/>
                  <a:pt x="77" y="11"/>
                  <a:pt x="97" y="11"/>
                </a:cubicBezTo>
                <a:cubicBezTo>
                  <a:pt x="115" y="11"/>
                  <a:pt x="128" y="25"/>
                  <a:pt x="128" y="42"/>
                </a:cubicBezTo>
                <a:cubicBezTo>
                  <a:pt x="128" y="45"/>
                  <a:pt x="127" y="47"/>
                  <a:pt x="127" y="50"/>
                </a:cubicBezTo>
                <a:cubicBezTo>
                  <a:pt x="138" y="53"/>
                  <a:pt x="147" y="63"/>
                  <a:pt x="147" y="74"/>
                </a:cubicBezTo>
                <a:cubicBezTo>
                  <a:pt x="147" y="89"/>
                  <a:pt x="135" y="100"/>
                  <a:pt x="120" y="100"/>
                </a:cubicBezTo>
                <a:close/>
              </a:path>
            </a:pathLst>
          </a:custGeom>
          <a:solidFill>
            <a:schemeClr val="bg1"/>
          </a:solidFill>
          <a:ln>
            <a:noFill/>
          </a:ln>
        </p:spPr>
        <p:txBody>
          <a:bodyPr vert="horz" wrap="square" lIns="121850" tIns="60925" rIns="121850" bIns="60925" numCol="1" anchor="t" anchorCtr="0" compatLnSpc="1"/>
          <a:lstStyle/>
          <a:p>
            <a:endParaRPr lang="en-US" sz="1705">
              <a:latin typeface="Arial" panose="020B0604020202020204" pitchFamily="34" charset="0"/>
              <a:ea typeface="微软雅黑" panose="020B0503020204020204" charset="-122"/>
            </a:endParaRPr>
          </a:p>
        </p:txBody>
      </p:sp>
      <p:grpSp>
        <p:nvGrpSpPr>
          <p:cNvPr id="47" name="Group 20"/>
          <p:cNvGrpSpPr/>
          <p:nvPr/>
        </p:nvGrpSpPr>
        <p:grpSpPr>
          <a:xfrm>
            <a:off x="4608640" y="3307467"/>
            <a:ext cx="412290" cy="285633"/>
            <a:chOff x="7416800" y="1122363"/>
            <a:chExt cx="366713" cy="254000"/>
          </a:xfrm>
          <a:solidFill>
            <a:schemeClr val="bg1"/>
          </a:solidFill>
        </p:grpSpPr>
        <p:sp>
          <p:nvSpPr>
            <p:cNvPr id="48"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49"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grpSp>
      <p:grpSp>
        <p:nvGrpSpPr>
          <p:cNvPr id="52" name="组合 51"/>
          <p:cNvGrpSpPr/>
          <p:nvPr/>
        </p:nvGrpSpPr>
        <p:grpSpPr>
          <a:xfrm>
            <a:off x="6652392" y="3857207"/>
            <a:ext cx="422023" cy="403509"/>
            <a:chOff x="3294063" y="754063"/>
            <a:chExt cx="5600701" cy="5353051"/>
          </a:xfrm>
          <a:solidFill>
            <a:schemeClr val="bg1"/>
          </a:solidFill>
        </p:grpSpPr>
        <p:sp>
          <p:nvSpPr>
            <p:cNvPr id="53" name="Freeform 458"/>
            <p:cNvSpPr/>
            <p:nvPr/>
          </p:nvSpPr>
          <p:spPr bwMode="auto">
            <a:xfrm>
              <a:off x="8235951" y="3122613"/>
              <a:ext cx="658813" cy="307975"/>
            </a:xfrm>
            <a:custGeom>
              <a:avLst/>
              <a:gdLst>
                <a:gd name="T0" fmla="*/ 135 w 175"/>
                <a:gd name="T1" fmla="*/ 0 h 82"/>
                <a:gd name="T2" fmla="*/ 175 w 175"/>
                <a:gd name="T3" fmla="*/ 41 h 82"/>
                <a:gd name="T4" fmla="*/ 135 w 175"/>
                <a:gd name="T5" fmla="*/ 82 h 82"/>
                <a:gd name="T6" fmla="*/ 41 w 175"/>
                <a:gd name="T7" fmla="*/ 82 h 82"/>
                <a:gd name="T8" fmla="*/ 0 w 175"/>
                <a:gd name="T9" fmla="*/ 41 h 82"/>
                <a:gd name="T10" fmla="*/ 12 w 175"/>
                <a:gd name="T11" fmla="*/ 12 h 82"/>
                <a:gd name="T12" fmla="*/ 41 w 175"/>
                <a:gd name="T13" fmla="*/ 0 h 82"/>
                <a:gd name="T14" fmla="*/ 135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5" y="0"/>
                  </a:moveTo>
                  <a:cubicBezTo>
                    <a:pt x="157" y="0"/>
                    <a:pt x="175" y="19"/>
                    <a:pt x="175" y="41"/>
                  </a:cubicBezTo>
                  <a:cubicBezTo>
                    <a:pt x="175" y="64"/>
                    <a:pt x="157" y="82"/>
                    <a:pt x="135" y="82"/>
                  </a:cubicBezTo>
                  <a:cubicBezTo>
                    <a:pt x="41" y="82"/>
                    <a:pt x="41" y="82"/>
                    <a:pt x="41" y="82"/>
                  </a:cubicBezTo>
                  <a:cubicBezTo>
                    <a:pt x="19" y="82"/>
                    <a:pt x="0" y="64"/>
                    <a:pt x="0" y="41"/>
                  </a:cubicBezTo>
                  <a:cubicBezTo>
                    <a:pt x="0" y="30"/>
                    <a:pt x="5" y="20"/>
                    <a:pt x="12" y="12"/>
                  </a:cubicBezTo>
                  <a:cubicBezTo>
                    <a:pt x="20" y="5"/>
                    <a:pt x="30" y="0"/>
                    <a:pt x="41" y="0"/>
                  </a:cubicBezTo>
                  <a:lnTo>
                    <a:pt x="1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4" name="Freeform 459"/>
            <p:cNvSpPr/>
            <p:nvPr/>
          </p:nvSpPr>
          <p:spPr bwMode="auto">
            <a:xfrm>
              <a:off x="7646988" y="1539876"/>
              <a:ext cx="571500" cy="587375"/>
            </a:xfrm>
            <a:custGeom>
              <a:avLst/>
              <a:gdLst>
                <a:gd name="T0" fmla="*/ 136 w 152"/>
                <a:gd name="T1" fmla="*/ 16 h 156"/>
                <a:gd name="T2" fmla="*/ 136 w 152"/>
                <a:gd name="T3" fmla="*/ 74 h 156"/>
                <a:gd name="T4" fmla="*/ 70 w 152"/>
                <a:gd name="T5" fmla="*/ 140 h 156"/>
                <a:gd name="T6" fmla="*/ 12 w 152"/>
                <a:gd name="T7" fmla="*/ 140 h 156"/>
                <a:gd name="T8" fmla="*/ 0 w 152"/>
                <a:gd name="T9" fmla="*/ 111 h 156"/>
                <a:gd name="T10" fmla="*/ 12 w 152"/>
                <a:gd name="T11" fmla="*/ 82 h 156"/>
                <a:gd name="T12" fmla="*/ 78 w 152"/>
                <a:gd name="T13" fmla="*/ 16 h 156"/>
                <a:gd name="T14" fmla="*/ 136 w 152"/>
                <a:gd name="T15" fmla="*/ 1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36" y="16"/>
                  </a:moveTo>
                  <a:cubicBezTo>
                    <a:pt x="152" y="32"/>
                    <a:pt x="152" y="58"/>
                    <a:pt x="136" y="74"/>
                  </a:cubicBezTo>
                  <a:cubicBezTo>
                    <a:pt x="70" y="140"/>
                    <a:pt x="70" y="140"/>
                    <a:pt x="70" y="140"/>
                  </a:cubicBezTo>
                  <a:cubicBezTo>
                    <a:pt x="54" y="156"/>
                    <a:pt x="28" y="156"/>
                    <a:pt x="12" y="140"/>
                  </a:cubicBezTo>
                  <a:cubicBezTo>
                    <a:pt x="4" y="132"/>
                    <a:pt x="0" y="121"/>
                    <a:pt x="0" y="111"/>
                  </a:cubicBezTo>
                  <a:cubicBezTo>
                    <a:pt x="0" y="100"/>
                    <a:pt x="4" y="90"/>
                    <a:pt x="12" y="82"/>
                  </a:cubicBezTo>
                  <a:cubicBezTo>
                    <a:pt x="78" y="16"/>
                    <a:pt x="78" y="16"/>
                    <a:pt x="78" y="16"/>
                  </a:cubicBezTo>
                  <a:cubicBezTo>
                    <a:pt x="94" y="0"/>
                    <a:pt x="120" y="0"/>
                    <a:pt x="1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5" name="Freeform 460"/>
            <p:cNvSpPr>
              <a:spLocks noEditPoints="1"/>
            </p:cNvSpPr>
            <p:nvPr/>
          </p:nvSpPr>
          <p:spPr bwMode="auto">
            <a:xfrm>
              <a:off x="4170363" y="1525588"/>
              <a:ext cx="3863975" cy="3567113"/>
            </a:xfrm>
            <a:custGeom>
              <a:avLst/>
              <a:gdLst>
                <a:gd name="T0" fmla="*/ 1028 w 1028"/>
                <a:gd name="T1" fmla="*/ 514 h 949"/>
                <a:gd name="T2" fmla="*/ 787 w 1028"/>
                <a:gd name="T3" fmla="*/ 949 h 949"/>
                <a:gd name="T4" fmla="*/ 241 w 1028"/>
                <a:gd name="T5" fmla="*/ 949 h 949"/>
                <a:gd name="T6" fmla="*/ 0 w 1028"/>
                <a:gd name="T7" fmla="*/ 514 h 949"/>
                <a:gd name="T8" fmla="*/ 514 w 1028"/>
                <a:gd name="T9" fmla="*/ 0 h 949"/>
                <a:gd name="T10" fmla="*/ 1028 w 1028"/>
                <a:gd name="T11" fmla="*/ 514 h 949"/>
                <a:gd name="T12" fmla="*/ 714 w 1028"/>
                <a:gd name="T13" fmla="*/ 345 h 949"/>
                <a:gd name="T14" fmla="*/ 714 w 1028"/>
                <a:gd name="T15" fmla="*/ 251 h 949"/>
                <a:gd name="T16" fmla="*/ 632 w 1028"/>
                <a:gd name="T17" fmla="*/ 187 h 949"/>
                <a:gd name="T18" fmla="*/ 563 w 1028"/>
                <a:gd name="T19" fmla="*/ 187 h 949"/>
                <a:gd name="T20" fmla="*/ 563 w 1028"/>
                <a:gd name="T21" fmla="*/ 153 h 949"/>
                <a:gd name="T22" fmla="*/ 466 w 1028"/>
                <a:gd name="T23" fmla="*/ 153 h 949"/>
                <a:gd name="T24" fmla="*/ 466 w 1028"/>
                <a:gd name="T25" fmla="*/ 187 h 949"/>
                <a:gd name="T26" fmla="*/ 397 w 1028"/>
                <a:gd name="T27" fmla="*/ 187 h 949"/>
                <a:gd name="T28" fmla="*/ 316 w 1028"/>
                <a:gd name="T29" fmla="*/ 251 h 949"/>
                <a:gd name="T30" fmla="*/ 316 w 1028"/>
                <a:gd name="T31" fmla="*/ 438 h 949"/>
                <a:gd name="T32" fmla="*/ 397 w 1028"/>
                <a:gd name="T33" fmla="*/ 503 h 949"/>
                <a:gd name="T34" fmla="*/ 466 w 1028"/>
                <a:gd name="T35" fmla="*/ 503 h 949"/>
                <a:gd name="T36" fmla="*/ 466 w 1028"/>
                <a:gd name="T37" fmla="*/ 701 h 949"/>
                <a:gd name="T38" fmla="*/ 440 w 1028"/>
                <a:gd name="T39" fmla="*/ 701 h 949"/>
                <a:gd name="T40" fmla="*/ 389 w 1028"/>
                <a:gd name="T41" fmla="*/ 661 h 949"/>
                <a:gd name="T42" fmla="*/ 389 w 1028"/>
                <a:gd name="T43" fmla="*/ 602 h 949"/>
                <a:gd name="T44" fmla="*/ 315 w 1028"/>
                <a:gd name="T45" fmla="*/ 602 h 949"/>
                <a:gd name="T46" fmla="*/ 315 w 1028"/>
                <a:gd name="T47" fmla="*/ 696 h 949"/>
                <a:gd name="T48" fmla="*/ 396 w 1028"/>
                <a:gd name="T49" fmla="*/ 760 h 949"/>
                <a:gd name="T50" fmla="*/ 466 w 1028"/>
                <a:gd name="T51" fmla="*/ 760 h 949"/>
                <a:gd name="T52" fmla="*/ 466 w 1028"/>
                <a:gd name="T53" fmla="*/ 796 h 949"/>
                <a:gd name="T54" fmla="*/ 563 w 1028"/>
                <a:gd name="T55" fmla="*/ 796 h 949"/>
                <a:gd name="T56" fmla="*/ 563 w 1028"/>
                <a:gd name="T57" fmla="*/ 760 h 949"/>
                <a:gd name="T58" fmla="*/ 632 w 1028"/>
                <a:gd name="T59" fmla="*/ 760 h 949"/>
                <a:gd name="T60" fmla="*/ 713 w 1028"/>
                <a:gd name="T61" fmla="*/ 696 h 949"/>
                <a:gd name="T62" fmla="*/ 713 w 1028"/>
                <a:gd name="T63" fmla="*/ 509 h 949"/>
                <a:gd name="T64" fmla="*/ 632 w 1028"/>
                <a:gd name="T65" fmla="*/ 444 h 949"/>
                <a:gd name="T66" fmla="*/ 563 w 1028"/>
                <a:gd name="T67" fmla="*/ 444 h 949"/>
                <a:gd name="T68" fmla="*/ 563 w 1028"/>
                <a:gd name="T69" fmla="*/ 246 h 949"/>
                <a:gd name="T70" fmla="*/ 588 w 1028"/>
                <a:gd name="T71" fmla="*/ 246 h 949"/>
                <a:gd name="T72" fmla="*/ 639 w 1028"/>
                <a:gd name="T73" fmla="*/ 286 h 949"/>
                <a:gd name="T74" fmla="*/ 639 w 1028"/>
                <a:gd name="T75" fmla="*/ 345 h 949"/>
                <a:gd name="T76" fmla="*/ 714 w 1028"/>
                <a:gd name="T77" fmla="*/ 34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8" h="949">
                  <a:moveTo>
                    <a:pt x="1028" y="514"/>
                  </a:moveTo>
                  <a:cubicBezTo>
                    <a:pt x="1028" y="697"/>
                    <a:pt x="932" y="858"/>
                    <a:pt x="787" y="949"/>
                  </a:cubicBezTo>
                  <a:cubicBezTo>
                    <a:pt x="241" y="949"/>
                    <a:pt x="241" y="949"/>
                    <a:pt x="241" y="949"/>
                  </a:cubicBezTo>
                  <a:cubicBezTo>
                    <a:pt x="97" y="858"/>
                    <a:pt x="0" y="697"/>
                    <a:pt x="0" y="514"/>
                  </a:cubicBezTo>
                  <a:cubicBezTo>
                    <a:pt x="0" y="230"/>
                    <a:pt x="231" y="0"/>
                    <a:pt x="514" y="0"/>
                  </a:cubicBezTo>
                  <a:cubicBezTo>
                    <a:pt x="798" y="0"/>
                    <a:pt x="1028" y="230"/>
                    <a:pt x="1028" y="514"/>
                  </a:cubicBezTo>
                  <a:close/>
                  <a:moveTo>
                    <a:pt x="714" y="345"/>
                  </a:moveTo>
                  <a:cubicBezTo>
                    <a:pt x="714" y="251"/>
                    <a:pt x="714" y="251"/>
                    <a:pt x="714" y="251"/>
                  </a:cubicBezTo>
                  <a:cubicBezTo>
                    <a:pt x="714" y="216"/>
                    <a:pt x="677" y="187"/>
                    <a:pt x="632" y="187"/>
                  </a:cubicBezTo>
                  <a:cubicBezTo>
                    <a:pt x="563" y="187"/>
                    <a:pt x="563" y="187"/>
                    <a:pt x="563" y="187"/>
                  </a:cubicBezTo>
                  <a:cubicBezTo>
                    <a:pt x="563" y="153"/>
                    <a:pt x="563" y="153"/>
                    <a:pt x="563" y="153"/>
                  </a:cubicBezTo>
                  <a:cubicBezTo>
                    <a:pt x="466" y="153"/>
                    <a:pt x="466" y="153"/>
                    <a:pt x="466" y="153"/>
                  </a:cubicBezTo>
                  <a:cubicBezTo>
                    <a:pt x="466" y="187"/>
                    <a:pt x="466" y="187"/>
                    <a:pt x="466" y="187"/>
                  </a:cubicBezTo>
                  <a:cubicBezTo>
                    <a:pt x="397" y="187"/>
                    <a:pt x="397" y="187"/>
                    <a:pt x="397" y="187"/>
                  </a:cubicBezTo>
                  <a:cubicBezTo>
                    <a:pt x="352" y="187"/>
                    <a:pt x="316" y="216"/>
                    <a:pt x="316" y="251"/>
                  </a:cubicBezTo>
                  <a:cubicBezTo>
                    <a:pt x="316" y="438"/>
                    <a:pt x="316" y="438"/>
                    <a:pt x="316" y="438"/>
                  </a:cubicBezTo>
                  <a:cubicBezTo>
                    <a:pt x="316" y="474"/>
                    <a:pt x="352" y="503"/>
                    <a:pt x="397" y="503"/>
                  </a:cubicBezTo>
                  <a:cubicBezTo>
                    <a:pt x="466" y="503"/>
                    <a:pt x="466" y="503"/>
                    <a:pt x="466" y="503"/>
                  </a:cubicBezTo>
                  <a:cubicBezTo>
                    <a:pt x="466" y="701"/>
                    <a:pt x="466" y="701"/>
                    <a:pt x="466" y="701"/>
                  </a:cubicBezTo>
                  <a:cubicBezTo>
                    <a:pt x="440" y="701"/>
                    <a:pt x="440" y="701"/>
                    <a:pt x="440" y="701"/>
                  </a:cubicBezTo>
                  <a:cubicBezTo>
                    <a:pt x="412" y="701"/>
                    <a:pt x="389" y="683"/>
                    <a:pt x="389" y="661"/>
                  </a:cubicBezTo>
                  <a:cubicBezTo>
                    <a:pt x="389" y="602"/>
                    <a:pt x="389" y="602"/>
                    <a:pt x="389" y="602"/>
                  </a:cubicBezTo>
                  <a:cubicBezTo>
                    <a:pt x="315" y="602"/>
                    <a:pt x="315" y="602"/>
                    <a:pt x="315" y="602"/>
                  </a:cubicBezTo>
                  <a:cubicBezTo>
                    <a:pt x="315" y="696"/>
                    <a:pt x="315" y="696"/>
                    <a:pt x="315" y="696"/>
                  </a:cubicBezTo>
                  <a:cubicBezTo>
                    <a:pt x="315" y="731"/>
                    <a:pt x="351" y="760"/>
                    <a:pt x="396" y="760"/>
                  </a:cubicBezTo>
                  <a:cubicBezTo>
                    <a:pt x="466" y="760"/>
                    <a:pt x="466" y="760"/>
                    <a:pt x="466" y="760"/>
                  </a:cubicBezTo>
                  <a:cubicBezTo>
                    <a:pt x="466" y="796"/>
                    <a:pt x="466" y="796"/>
                    <a:pt x="466" y="796"/>
                  </a:cubicBezTo>
                  <a:cubicBezTo>
                    <a:pt x="563" y="796"/>
                    <a:pt x="563" y="796"/>
                    <a:pt x="563" y="796"/>
                  </a:cubicBezTo>
                  <a:cubicBezTo>
                    <a:pt x="563" y="760"/>
                    <a:pt x="563" y="760"/>
                    <a:pt x="563" y="760"/>
                  </a:cubicBezTo>
                  <a:cubicBezTo>
                    <a:pt x="632" y="760"/>
                    <a:pt x="632" y="760"/>
                    <a:pt x="632" y="760"/>
                  </a:cubicBezTo>
                  <a:cubicBezTo>
                    <a:pt x="677" y="760"/>
                    <a:pt x="713" y="731"/>
                    <a:pt x="713" y="696"/>
                  </a:cubicBezTo>
                  <a:cubicBezTo>
                    <a:pt x="713" y="509"/>
                    <a:pt x="713" y="509"/>
                    <a:pt x="713" y="509"/>
                  </a:cubicBezTo>
                  <a:cubicBezTo>
                    <a:pt x="713" y="473"/>
                    <a:pt x="677" y="444"/>
                    <a:pt x="632" y="444"/>
                  </a:cubicBezTo>
                  <a:cubicBezTo>
                    <a:pt x="563" y="444"/>
                    <a:pt x="563" y="444"/>
                    <a:pt x="563" y="444"/>
                  </a:cubicBezTo>
                  <a:cubicBezTo>
                    <a:pt x="563" y="246"/>
                    <a:pt x="563" y="246"/>
                    <a:pt x="563" y="246"/>
                  </a:cubicBezTo>
                  <a:cubicBezTo>
                    <a:pt x="588" y="246"/>
                    <a:pt x="588" y="246"/>
                    <a:pt x="588" y="246"/>
                  </a:cubicBezTo>
                  <a:cubicBezTo>
                    <a:pt x="617" y="246"/>
                    <a:pt x="639" y="264"/>
                    <a:pt x="639" y="286"/>
                  </a:cubicBezTo>
                  <a:cubicBezTo>
                    <a:pt x="639" y="345"/>
                    <a:pt x="639" y="345"/>
                    <a:pt x="639" y="345"/>
                  </a:cubicBezTo>
                  <a:lnTo>
                    <a:pt x="714" y="3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6" name="Freeform 461"/>
            <p:cNvSpPr/>
            <p:nvPr/>
          </p:nvSpPr>
          <p:spPr bwMode="auto">
            <a:xfrm>
              <a:off x="5187951" y="5254626"/>
              <a:ext cx="1827213" cy="209550"/>
            </a:xfrm>
            <a:custGeom>
              <a:avLst/>
              <a:gdLst>
                <a:gd name="T0" fmla="*/ 436 w 486"/>
                <a:gd name="T1" fmla="*/ 0 h 56"/>
                <a:gd name="T2" fmla="*/ 486 w 486"/>
                <a:gd name="T3" fmla="*/ 28 h 56"/>
                <a:gd name="T4" fmla="*/ 436 w 486"/>
                <a:gd name="T5" fmla="*/ 56 h 56"/>
                <a:gd name="T6" fmla="*/ 51 w 486"/>
                <a:gd name="T7" fmla="*/ 56 h 56"/>
                <a:gd name="T8" fmla="*/ 0 w 486"/>
                <a:gd name="T9" fmla="*/ 28 h 56"/>
                <a:gd name="T10" fmla="*/ 15 w 486"/>
                <a:gd name="T11" fmla="*/ 8 h 56"/>
                <a:gd name="T12" fmla="*/ 51 w 486"/>
                <a:gd name="T13" fmla="*/ 0 h 56"/>
                <a:gd name="T14" fmla="*/ 436 w 486"/>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6">
                  <a:moveTo>
                    <a:pt x="436" y="0"/>
                  </a:moveTo>
                  <a:cubicBezTo>
                    <a:pt x="464" y="0"/>
                    <a:pt x="486" y="13"/>
                    <a:pt x="486" y="28"/>
                  </a:cubicBezTo>
                  <a:cubicBezTo>
                    <a:pt x="486" y="44"/>
                    <a:pt x="464" y="56"/>
                    <a:pt x="436" y="56"/>
                  </a:cubicBezTo>
                  <a:cubicBezTo>
                    <a:pt x="51" y="56"/>
                    <a:pt x="51" y="56"/>
                    <a:pt x="51" y="56"/>
                  </a:cubicBezTo>
                  <a:cubicBezTo>
                    <a:pt x="23" y="56"/>
                    <a:pt x="0" y="44"/>
                    <a:pt x="0" y="28"/>
                  </a:cubicBezTo>
                  <a:cubicBezTo>
                    <a:pt x="0" y="20"/>
                    <a:pt x="6" y="13"/>
                    <a:pt x="15" y="8"/>
                  </a:cubicBezTo>
                  <a:cubicBezTo>
                    <a:pt x="24" y="3"/>
                    <a:pt x="37" y="0"/>
                    <a:pt x="51" y="0"/>
                  </a:cubicBezTo>
                  <a:lnTo>
                    <a:pt x="4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7" name="Freeform 462"/>
            <p:cNvSpPr/>
            <p:nvPr/>
          </p:nvSpPr>
          <p:spPr bwMode="auto">
            <a:xfrm>
              <a:off x="5368926" y="5576888"/>
              <a:ext cx="1470025" cy="211138"/>
            </a:xfrm>
            <a:custGeom>
              <a:avLst/>
              <a:gdLst>
                <a:gd name="T0" fmla="*/ 341 w 391"/>
                <a:gd name="T1" fmla="*/ 0 h 56"/>
                <a:gd name="T2" fmla="*/ 391 w 391"/>
                <a:gd name="T3" fmla="*/ 28 h 56"/>
                <a:gd name="T4" fmla="*/ 341 w 391"/>
                <a:gd name="T5" fmla="*/ 56 h 56"/>
                <a:gd name="T6" fmla="*/ 50 w 391"/>
                <a:gd name="T7" fmla="*/ 56 h 56"/>
                <a:gd name="T8" fmla="*/ 0 w 391"/>
                <a:gd name="T9" fmla="*/ 28 h 56"/>
                <a:gd name="T10" fmla="*/ 14 w 391"/>
                <a:gd name="T11" fmla="*/ 8 h 56"/>
                <a:gd name="T12" fmla="*/ 50 w 391"/>
                <a:gd name="T13" fmla="*/ 0 h 56"/>
                <a:gd name="T14" fmla="*/ 341 w 391"/>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6">
                  <a:moveTo>
                    <a:pt x="341" y="0"/>
                  </a:moveTo>
                  <a:cubicBezTo>
                    <a:pt x="369" y="0"/>
                    <a:pt x="391" y="12"/>
                    <a:pt x="391" y="28"/>
                  </a:cubicBezTo>
                  <a:cubicBezTo>
                    <a:pt x="391" y="43"/>
                    <a:pt x="369" y="56"/>
                    <a:pt x="341" y="56"/>
                  </a:cubicBezTo>
                  <a:cubicBezTo>
                    <a:pt x="50" y="56"/>
                    <a:pt x="50" y="56"/>
                    <a:pt x="50" y="56"/>
                  </a:cubicBezTo>
                  <a:cubicBezTo>
                    <a:pt x="22" y="56"/>
                    <a:pt x="0" y="43"/>
                    <a:pt x="0" y="28"/>
                  </a:cubicBezTo>
                  <a:cubicBezTo>
                    <a:pt x="0" y="20"/>
                    <a:pt x="5" y="13"/>
                    <a:pt x="14" y="8"/>
                  </a:cubicBezTo>
                  <a:cubicBezTo>
                    <a:pt x="24" y="3"/>
                    <a:pt x="36" y="0"/>
                    <a:pt x="50" y="0"/>
                  </a:cubicBezTo>
                  <a:lnTo>
                    <a:pt x="3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8" name="Freeform 463"/>
            <p:cNvSpPr/>
            <p:nvPr/>
          </p:nvSpPr>
          <p:spPr bwMode="auto">
            <a:xfrm>
              <a:off x="5556251" y="5895976"/>
              <a:ext cx="1090613" cy="211138"/>
            </a:xfrm>
            <a:custGeom>
              <a:avLst/>
              <a:gdLst>
                <a:gd name="T0" fmla="*/ 240 w 290"/>
                <a:gd name="T1" fmla="*/ 0 h 56"/>
                <a:gd name="T2" fmla="*/ 290 w 290"/>
                <a:gd name="T3" fmla="*/ 28 h 56"/>
                <a:gd name="T4" fmla="*/ 240 w 290"/>
                <a:gd name="T5" fmla="*/ 56 h 56"/>
                <a:gd name="T6" fmla="*/ 50 w 290"/>
                <a:gd name="T7" fmla="*/ 56 h 56"/>
                <a:gd name="T8" fmla="*/ 0 w 290"/>
                <a:gd name="T9" fmla="*/ 28 h 56"/>
                <a:gd name="T10" fmla="*/ 15 w 290"/>
                <a:gd name="T11" fmla="*/ 8 h 56"/>
                <a:gd name="T12" fmla="*/ 50 w 290"/>
                <a:gd name="T13" fmla="*/ 0 h 56"/>
                <a:gd name="T14" fmla="*/ 240 w 2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6">
                  <a:moveTo>
                    <a:pt x="240" y="0"/>
                  </a:moveTo>
                  <a:cubicBezTo>
                    <a:pt x="268" y="0"/>
                    <a:pt x="290" y="12"/>
                    <a:pt x="290" y="28"/>
                  </a:cubicBezTo>
                  <a:cubicBezTo>
                    <a:pt x="290" y="43"/>
                    <a:pt x="268" y="56"/>
                    <a:pt x="240" y="56"/>
                  </a:cubicBezTo>
                  <a:cubicBezTo>
                    <a:pt x="50" y="56"/>
                    <a:pt x="50" y="56"/>
                    <a:pt x="50" y="56"/>
                  </a:cubicBezTo>
                  <a:cubicBezTo>
                    <a:pt x="23" y="56"/>
                    <a:pt x="0" y="43"/>
                    <a:pt x="0" y="28"/>
                  </a:cubicBezTo>
                  <a:cubicBezTo>
                    <a:pt x="0" y="20"/>
                    <a:pt x="6" y="13"/>
                    <a:pt x="15" y="8"/>
                  </a:cubicBezTo>
                  <a:cubicBezTo>
                    <a:pt x="24" y="3"/>
                    <a:pt x="37" y="0"/>
                    <a:pt x="50" y="0"/>
                  </a:cubicBezTo>
                  <a:lnTo>
                    <a:pt x="2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59" name="Freeform 464"/>
            <p:cNvSpPr/>
            <p:nvPr/>
          </p:nvSpPr>
          <p:spPr bwMode="auto">
            <a:xfrm>
              <a:off x="6286501" y="3416301"/>
              <a:ext cx="285750" cy="744538"/>
            </a:xfrm>
            <a:custGeom>
              <a:avLst/>
              <a:gdLst>
                <a:gd name="T0" fmla="*/ 76 w 76"/>
                <a:gd name="T1" fmla="*/ 41 h 198"/>
                <a:gd name="T2" fmla="*/ 76 w 76"/>
                <a:gd name="T3" fmla="*/ 158 h 198"/>
                <a:gd name="T4" fmla="*/ 25 w 76"/>
                <a:gd name="T5" fmla="*/ 198 h 198"/>
                <a:gd name="T6" fmla="*/ 0 w 76"/>
                <a:gd name="T7" fmla="*/ 198 h 198"/>
                <a:gd name="T8" fmla="*/ 0 w 76"/>
                <a:gd name="T9" fmla="*/ 0 h 198"/>
                <a:gd name="T10" fmla="*/ 25 w 76"/>
                <a:gd name="T11" fmla="*/ 0 h 198"/>
                <a:gd name="T12" fmla="*/ 76 w 76"/>
                <a:gd name="T13" fmla="*/ 41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41"/>
                  </a:moveTo>
                  <a:cubicBezTo>
                    <a:pt x="76" y="158"/>
                    <a:pt x="76" y="158"/>
                    <a:pt x="76" y="158"/>
                  </a:cubicBezTo>
                  <a:cubicBezTo>
                    <a:pt x="76" y="180"/>
                    <a:pt x="53" y="198"/>
                    <a:pt x="25" y="198"/>
                  </a:cubicBezTo>
                  <a:cubicBezTo>
                    <a:pt x="0" y="198"/>
                    <a:pt x="0" y="198"/>
                    <a:pt x="0" y="198"/>
                  </a:cubicBezTo>
                  <a:cubicBezTo>
                    <a:pt x="0" y="0"/>
                    <a:pt x="0" y="0"/>
                    <a:pt x="0" y="0"/>
                  </a:cubicBezTo>
                  <a:cubicBezTo>
                    <a:pt x="25" y="0"/>
                    <a:pt x="25" y="0"/>
                    <a:pt x="25" y="0"/>
                  </a:cubicBezTo>
                  <a:cubicBezTo>
                    <a:pt x="53" y="0"/>
                    <a:pt x="76" y="18"/>
                    <a:pt x="7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60" name="Freeform 465"/>
            <p:cNvSpPr/>
            <p:nvPr/>
          </p:nvSpPr>
          <p:spPr bwMode="auto">
            <a:xfrm>
              <a:off x="5948363" y="754063"/>
              <a:ext cx="307975" cy="658813"/>
            </a:xfrm>
            <a:custGeom>
              <a:avLst/>
              <a:gdLst>
                <a:gd name="T0" fmla="*/ 82 w 82"/>
                <a:gd name="T1" fmla="*/ 41 h 175"/>
                <a:gd name="T2" fmla="*/ 82 w 82"/>
                <a:gd name="T3" fmla="*/ 134 h 175"/>
                <a:gd name="T4" fmla="*/ 41 w 82"/>
                <a:gd name="T5" fmla="*/ 175 h 175"/>
                <a:gd name="T6" fmla="*/ 12 w 82"/>
                <a:gd name="T7" fmla="*/ 163 h 175"/>
                <a:gd name="T8" fmla="*/ 0 w 82"/>
                <a:gd name="T9" fmla="*/ 134 h 175"/>
                <a:gd name="T10" fmla="*/ 0 w 82"/>
                <a:gd name="T11" fmla="*/ 41 h 175"/>
                <a:gd name="T12" fmla="*/ 41 w 82"/>
                <a:gd name="T13" fmla="*/ 0 h 175"/>
                <a:gd name="T14" fmla="*/ 82 w 82"/>
                <a:gd name="T15" fmla="*/ 41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75">
                  <a:moveTo>
                    <a:pt x="82" y="41"/>
                  </a:moveTo>
                  <a:cubicBezTo>
                    <a:pt x="82" y="134"/>
                    <a:pt x="82" y="134"/>
                    <a:pt x="82" y="134"/>
                  </a:cubicBezTo>
                  <a:cubicBezTo>
                    <a:pt x="82" y="157"/>
                    <a:pt x="64" y="175"/>
                    <a:pt x="41" y="175"/>
                  </a:cubicBezTo>
                  <a:cubicBezTo>
                    <a:pt x="30" y="175"/>
                    <a:pt x="20" y="171"/>
                    <a:pt x="12" y="163"/>
                  </a:cubicBezTo>
                  <a:cubicBezTo>
                    <a:pt x="5" y="156"/>
                    <a:pt x="0" y="146"/>
                    <a:pt x="0" y="134"/>
                  </a:cubicBezTo>
                  <a:cubicBezTo>
                    <a:pt x="0" y="41"/>
                    <a:pt x="0" y="41"/>
                    <a:pt x="0" y="41"/>
                  </a:cubicBezTo>
                  <a:cubicBezTo>
                    <a:pt x="0" y="19"/>
                    <a:pt x="19" y="0"/>
                    <a:pt x="41" y="0"/>
                  </a:cubicBezTo>
                  <a:cubicBezTo>
                    <a:pt x="64" y="0"/>
                    <a:pt x="82" y="19"/>
                    <a:pt x="8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61" name="Freeform 466"/>
            <p:cNvSpPr/>
            <p:nvPr/>
          </p:nvSpPr>
          <p:spPr bwMode="auto">
            <a:xfrm>
              <a:off x="5635626" y="2449513"/>
              <a:ext cx="285750" cy="744538"/>
            </a:xfrm>
            <a:custGeom>
              <a:avLst/>
              <a:gdLst>
                <a:gd name="T0" fmla="*/ 76 w 76"/>
                <a:gd name="T1" fmla="*/ 0 h 198"/>
                <a:gd name="T2" fmla="*/ 76 w 76"/>
                <a:gd name="T3" fmla="*/ 198 h 198"/>
                <a:gd name="T4" fmla="*/ 51 w 76"/>
                <a:gd name="T5" fmla="*/ 198 h 198"/>
                <a:gd name="T6" fmla="*/ 0 w 76"/>
                <a:gd name="T7" fmla="*/ 157 h 198"/>
                <a:gd name="T8" fmla="*/ 0 w 76"/>
                <a:gd name="T9" fmla="*/ 40 h 198"/>
                <a:gd name="T10" fmla="*/ 51 w 76"/>
                <a:gd name="T11" fmla="*/ 0 h 198"/>
                <a:gd name="T12" fmla="*/ 76 w 7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0"/>
                  </a:moveTo>
                  <a:cubicBezTo>
                    <a:pt x="76" y="198"/>
                    <a:pt x="76" y="198"/>
                    <a:pt x="76" y="198"/>
                  </a:cubicBezTo>
                  <a:cubicBezTo>
                    <a:pt x="51" y="198"/>
                    <a:pt x="51" y="198"/>
                    <a:pt x="51" y="198"/>
                  </a:cubicBezTo>
                  <a:cubicBezTo>
                    <a:pt x="23" y="198"/>
                    <a:pt x="0" y="180"/>
                    <a:pt x="0" y="157"/>
                  </a:cubicBezTo>
                  <a:cubicBezTo>
                    <a:pt x="0" y="40"/>
                    <a:pt x="0" y="40"/>
                    <a:pt x="0" y="40"/>
                  </a:cubicBezTo>
                  <a:cubicBezTo>
                    <a:pt x="0" y="18"/>
                    <a:pt x="23" y="0"/>
                    <a:pt x="51"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62" name="Freeform 467"/>
            <p:cNvSpPr/>
            <p:nvPr/>
          </p:nvSpPr>
          <p:spPr bwMode="auto">
            <a:xfrm>
              <a:off x="3951288" y="1539876"/>
              <a:ext cx="571500" cy="587375"/>
            </a:xfrm>
            <a:custGeom>
              <a:avLst/>
              <a:gdLst>
                <a:gd name="T0" fmla="*/ 140 w 152"/>
                <a:gd name="T1" fmla="*/ 82 h 156"/>
                <a:gd name="T2" fmla="*/ 152 w 152"/>
                <a:gd name="T3" fmla="*/ 111 h 156"/>
                <a:gd name="T4" fmla="*/ 140 w 152"/>
                <a:gd name="T5" fmla="*/ 140 h 156"/>
                <a:gd name="T6" fmla="*/ 82 w 152"/>
                <a:gd name="T7" fmla="*/ 140 h 156"/>
                <a:gd name="T8" fmla="*/ 16 w 152"/>
                <a:gd name="T9" fmla="*/ 74 h 156"/>
                <a:gd name="T10" fmla="*/ 16 w 152"/>
                <a:gd name="T11" fmla="*/ 16 h 156"/>
                <a:gd name="T12" fmla="*/ 74 w 152"/>
                <a:gd name="T13" fmla="*/ 16 h 156"/>
                <a:gd name="T14" fmla="*/ 140 w 152"/>
                <a:gd name="T15" fmla="*/ 8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40" y="82"/>
                  </a:moveTo>
                  <a:cubicBezTo>
                    <a:pt x="148" y="90"/>
                    <a:pt x="152" y="100"/>
                    <a:pt x="152" y="111"/>
                  </a:cubicBezTo>
                  <a:cubicBezTo>
                    <a:pt x="152" y="121"/>
                    <a:pt x="148" y="132"/>
                    <a:pt x="140" y="140"/>
                  </a:cubicBezTo>
                  <a:cubicBezTo>
                    <a:pt x="124" y="156"/>
                    <a:pt x="98" y="156"/>
                    <a:pt x="82" y="140"/>
                  </a:cubicBezTo>
                  <a:cubicBezTo>
                    <a:pt x="16" y="74"/>
                    <a:pt x="16" y="74"/>
                    <a:pt x="16" y="74"/>
                  </a:cubicBezTo>
                  <a:cubicBezTo>
                    <a:pt x="0" y="58"/>
                    <a:pt x="0" y="32"/>
                    <a:pt x="16" y="16"/>
                  </a:cubicBezTo>
                  <a:cubicBezTo>
                    <a:pt x="32" y="0"/>
                    <a:pt x="58" y="0"/>
                    <a:pt x="74" y="16"/>
                  </a:cubicBezTo>
                  <a:lnTo>
                    <a:pt x="140"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sp>
          <p:nvSpPr>
            <p:cNvPr id="63" name="Freeform 468"/>
            <p:cNvSpPr/>
            <p:nvPr/>
          </p:nvSpPr>
          <p:spPr bwMode="auto">
            <a:xfrm>
              <a:off x="3294063" y="3122613"/>
              <a:ext cx="657225" cy="307975"/>
            </a:xfrm>
            <a:custGeom>
              <a:avLst/>
              <a:gdLst>
                <a:gd name="T0" fmla="*/ 134 w 175"/>
                <a:gd name="T1" fmla="*/ 0 h 82"/>
                <a:gd name="T2" fmla="*/ 175 w 175"/>
                <a:gd name="T3" fmla="*/ 41 h 82"/>
                <a:gd name="T4" fmla="*/ 134 w 175"/>
                <a:gd name="T5" fmla="*/ 82 h 82"/>
                <a:gd name="T6" fmla="*/ 41 w 175"/>
                <a:gd name="T7" fmla="*/ 82 h 82"/>
                <a:gd name="T8" fmla="*/ 0 w 175"/>
                <a:gd name="T9" fmla="*/ 41 h 82"/>
                <a:gd name="T10" fmla="*/ 12 w 175"/>
                <a:gd name="T11" fmla="*/ 12 h 82"/>
                <a:gd name="T12" fmla="*/ 41 w 175"/>
                <a:gd name="T13" fmla="*/ 0 h 82"/>
                <a:gd name="T14" fmla="*/ 134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4" y="0"/>
                  </a:moveTo>
                  <a:cubicBezTo>
                    <a:pt x="156" y="0"/>
                    <a:pt x="175" y="19"/>
                    <a:pt x="175" y="41"/>
                  </a:cubicBezTo>
                  <a:cubicBezTo>
                    <a:pt x="175" y="64"/>
                    <a:pt x="156" y="82"/>
                    <a:pt x="134" y="82"/>
                  </a:cubicBezTo>
                  <a:cubicBezTo>
                    <a:pt x="41" y="82"/>
                    <a:pt x="41" y="82"/>
                    <a:pt x="41" y="82"/>
                  </a:cubicBezTo>
                  <a:cubicBezTo>
                    <a:pt x="18" y="82"/>
                    <a:pt x="0" y="64"/>
                    <a:pt x="0" y="41"/>
                  </a:cubicBezTo>
                  <a:cubicBezTo>
                    <a:pt x="0" y="30"/>
                    <a:pt x="4" y="20"/>
                    <a:pt x="12" y="12"/>
                  </a:cubicBezTo>
                  <a:cubicBezTo>
                    <a:pt x="19" y="5"/>
                    <a:pt x="29" y="0"/>
                    <a:pt x="41" y="0"/>
                  </a:cubicBezTo>
                  <a:lnTo>
                    <a:pt x="1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pPr defTabSz="912495"/>
              <a:endParaRPr lang="zh-CN" altLang="en-US" sz="1900">
                <a:solidFill>
                  <a:prstClr val="black"/>
                </a:solidFill>
                <a:latin typeface="Arial" panose="020B0604020202020204" pitchFamily="34" charset="0"/>
                <a:ea typeface="微软雅黑" panose="020B0503020204020204" charset="-122"/>
              </a:endParaRPr>
            </a:p>
          </p:txBody>
        </p:sp>
      </p:grpSp>
      <p:grpSp>
        <p:nvGrpSpPr>
          <p:cNvPr id="66" name="Group 23"/>
          <p:cNvGrpSpPr/>
          <p:nvPr/>
        </p:nvGrpSpPr>
        <p:grpSpPr>
          <a:xfrm>
            <a:off x="4687500" y="4608075"/>
            <a:ext cx="342376" cy="298549"/>
            <a:chOff x="7540014" y="4306907"/>
            <a:chExt cx="389342" cy="339426"/>
          </a:xfrm>
          <a:solidFill>
            <a:schemeClr val="bg1"/>
          </a:solidFill>
        </p:grpSpPr>
        <p:sp>
          <p:nvSpPr>
            <p:cNvPr id="67"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68"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69"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0"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1"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2"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3"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4"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5"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6"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77"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grpSp>
      <p:grpSp>
        <p:nvGrpSpPr>
          <p:cNvPr id="80" name="Group 9"/>
          <p:cNvGrpSpPr/>
          <p:nvPr/>
        </p:nvGrpSpPr>
        <p:grpSpPr>
          <a:xfrm>
            <a:off x="5641945" y="5734652"/>
            <a:ext cx="384568" cy="285232"/>
            <a:chOff x="4572000" y="3414713"/>
            <a:chExt cx="374651" cy="277813"/>
          </a:xfrm>
          <a:solidFill>
            <a:schemeClr val="bg1"/>
          </a:solidFill>
        </p:grpSpPr>
        <p:sp>
          <p:nvSpPr>
            <p:cNvPr id="81"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sp>
          <p:nvSpPr>
            <p:cNvPr id="82"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0" tIns="45705" rIns="91410" bIns="45705" numCol="1" anchor="t" anchorCtr="0" compatLnSpc="1"/>
            <a:lstStyle/>
            <a:p>
              <a:endParaRPr lang="en-US" sz="1705">
                <a:latin typeface="Arial" panose="020B0604020202020204" pitchFamily="34" charset="0"/>
                <a:ea typeface="微软雅黑" panose="020B0503020204020204" charset="-122"/>
              </a:endParaRPr>
            </a:p>
          </p:txBody>
        </p:sp>
      </p:grpSp>
      <p:grpSp>
        <p:nvGrpSpPr>
          <p:cNvPr id="83" name="组合 82"/>
          <p:cNvGrpSpPr/>
          <p:nvPr/>
        </p:nvGrpSpPr>
        <p:grpSpPr>
          <a:xfrm>
            <a:off x="2005" y="252525"/>
            <a:ext cx="12206800" cy="6612600"/>
            <a:chOff x="794" y="265448"/>
            <a:chExt cx="12877006" cy="6975660"/>
          </a:xfrm>
        </p:grpSpPr>
        <p:grpSp>
          <p:nvGrpSpPr>
            <p:cNvPr id="84" name="Group 28"/>
            <p:cNvGrpSpPr/>
            <p:nvPr/>
          </p:nvGrpSpPr>
          <p:grpSpPr bwMode="auto">
            <a:xfrm>
              <a:off x="794" y="265448"/>
              <a:ext cx="455358" cy="607144"/>
              <a:chOff x="0" y="0"/>
              <a:chExt cx="204" cy="318"/>
            </a:xfrm>
          </p:grpSpPr>
          <p:sp>
            <p:nvSpPr>
              <p:cNvPr id="91"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92"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85" name="组合 84"/>
            <p:cNvGrpSpPr/>
            <p:nvPr/>
          </p:nvGrpSpPr>
          <p:grpSpPr>
            <a:xfrm>
              <a:off x="2468935" y="7195389"/>
              <a:ext cx="10408865" cy="45719"/>
              <a:chOff x="2650856" y="7186888"/>
              <a:chExt cx="10209035" cy="45762"/>
            </a:xfrm>
          </p:grpSpPr>
          <p:sp>
            <p:nvSpPr>
              <p:cNvPr id="86" name="矩形 85"/>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7" name="矩形 86"/>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8" name="矩形 87"/>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9" name="矩形 88"/>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90" name="矩形 89"/>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93"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实现细节</a:t>
            </a:r>
            <a:endParaRPr lang="zh-CN" altLang="en-US" sz="1895" b="1" dirty="0">
              <a:solidFill>
                <a:srgbClr val="AD5410"/>
              </a:solidFill>
              <a:latin typeface="Arial" panose="020B0604020202020204" pitchFamily="34" charset="0"/>
              <a:ea typeface="微软雅黑" panose="020B0503020204020204" charset="-122"/>
            </a:endParaRPr>
          </a:p>
        </p:txBody>
      </p:sp>
      <p:sp>
        <p:nvSpPr>
          <p:cNvPr id="4" name="文本框 13"/>
          <p:cNvSpPr txBox="1"/>
          <p:nvPr/>
        </p:nvSpPr>
        <p:spPr>
          <a:xfrm>
            <a:off x="6517640" y="5534025"/>
            <a:ext cx="3369310" cy="646430"/>
          </a:xfrm>
          <a:prstGeom prst="rect">
            <a:avLst/>
          </a:prstGeom>
          <a:noFill/>
        </p:spPr>
        <p:txBody>
          <a:bodyPr wrap="square" lIns="87714" tIns="43855" rIns="87714" bIns="43855" rtlCol="0">
            <a:spAutoFit/>
          </a:bodyPr>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可以并行地使用多个API键，使得系统能够加速流程中效率较低的部分</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94" name="文本框 13"/>
          <p:cNvSpPr txBox="1"/>
          <p:nvPr/>
        </p:nvSpPr>
        <p:spPr>
          <a:xfrm>
            <a:off x="1008016" y="4279041"/>
            <a:ext cx="3136149" cy="925830"/>
          </a:xfrm>
          <a:prstGeom prst="rect">
            <a:avLst/>
          </a:prstGeom>
          <a:noFill/>
        </p:spPr>
        <p:txBody>
          <a:bodyPr wrap="square" lIns="87714" tIns="43855" rIns="87714" bIns="43855" rtlCol="0">
            <a:spAutoFit/>
          </a:bodyPr>
          <a:lstStyle/>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使用Foursquare包来收集场馆信息，而NLTK包用于所有与tf-idf相关的tweet预处理和过程</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95" name="文本框 13"/>
          <p:cNvSpPr txBox="1"/>
          <p:nvPr/>
        </p:nvSpPr>
        <p:spPr>
          <a:xfrm>
            <a:off x="1008016" y="3151281"/>
            <a:ext cx="3136149" cy="646430"/>
          </a:xfrm>
          <a:prstGeom prst="rect">
            <a:avLst/>
          </a:prstGeom>
          <a:noFill/>
        </p:spPr>
        <p:txBody>
          <a:bodyPr wrap="square" lIns="87714" tIns="43855" rIns="87714" bIns="43855" rtlCol="0">
            <a:spAutoFit/>
          </a:bodyPr>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利用Tweepy包与Twitter的API进行交互，并收集用户的时间轴</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96" name="文本框 13"/>
          <p:cNvSpPr txBox="1"/>
          <p:nvPr/>
        </p:nvSpPr>
        <p:spPr>
          <a:xfrm>
            <a:off x="7620906" y="3641501"/>
            <a:ext cx="3136149" cy="925830"/>
          </a:xfrm>
          <a:prstGeom prst="rect">
            <a:avLst/>
          </a:prstGeom>
          <a:noFill/>
        </p:spPr>
        <p:txBody>
          <a:bodyPr wrap="square" lIns="87714" tIns="43855" rIns="87714" bIns="43855" rtlCol="0">
            <a:spAutoFit/>
          </a:bodyPr>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使用Geopy包进行第一级集群和地址验证，基于scikit-learn包提供的默认DBSCAN实现第二级集群</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6*min(max(#ppt_w*#ppt_h,.3),1)-7.4)/-.7*#ppt_w"/>
                                          </p:val>
                                        </p:tav>
                                        <p:tav tm="100000">
                                          <p:val>
                                            <p:strVal val="#ppt_w"/>
                                          </p:val>
                                        </p:tav>
                                      </p:tavLst>
                                    </p:anim>
                                    <p:anim calcmode="lin" valueType="num">
                                      <p:cBhvr>
                                        <p:cTn id="12" dur="500" fill="hold"/>
                                        <p:tgtEl>
                                          <p:spTgt spid="6"/>
                                        </p:tgtEl>
                                        <p:attrNameLst>
                                          <p:attrName>ppt_h</p:attrName>
                                        </p:attrNameLst>
                                      </p:cBhvr>
                                      <p:tavLst>
                                        <p:tav tm="0">
                                          <p:val>
                                            <p:strVal val="(6*min(max(#ppt_w*#ppt_h,.3),1)-7.4)/-.7*#ppt_h"/>
                                          </p:val>
                                        </p:tav>
                                        <p:tav tm="100000">
                                          <p:val>
                                            <p:strVal val="#ppt_h"/>
                                          </p:val>
                                        </p:tav>
                                      </p:tavLst>
                                    </p:anim>
                                    <p:anim calcmode="lin" valueType="num">
                                      <p:cBhvr>
                                        <p:cTn id="13" dur="500" fill="hold"/>
                                        <p:tgtEl>
                                          <p:spTgt spid="6"/>
                                        </p:tgtEl>
                                        <p:attrNameLst>
                                          <p:attrName>ppt_x</p:attrName>
                                        </p:attrNameLst>
                                      </p:cBhvr>
                                      <p:tavLst>
                                        <p:tav tm="0">
                                          <p:val>
                                            <p:fltVal val="0.5"/>
                                          </p:val>
                                        </p:tav>
                                        <p:tav tm="100000">
                                          <p:val>
                                            <p:strVal val="#ppt_x"/>
                                          </p:val>
                                        </p:tav>
                                      </p:tavLst>
                                    </p:anim>
                                    <p:anim calcmode="lin" valueType="num">
                                      <p:cBhvr>
                                        <p:cTn id="14" dur="500" fill="hold"/>
                                        <p:tgtEl>
                                          <p:spTgt spid="6"/>
                                        </p:tgtEl>
                                        <p:attrNameLst>
                                          <p:attrName>ppt_y</p:attrName>
                                        </p:attrNameLst>
                                      </p:cBhvr>
                                      <p:tavLst>
                                        <p:tav tm="0">
                                          <p:val>
                                            <p:strVal val="1+(6*min(max(#ppt_w*#ppt_h,.3),1)-7.4)/-.7*#ppt_h/2"/>
                                          </p:val>
                                        </p:tav>
                                        <p:tav tm="100000">
                                          <p:val>
                                            <p:strVal val="#ppt_y"/>
                                          </p:val>
                                        </p:tav>
                                      </p:tavLst>
                                    </p:anim>
                                  </p:childTnLst>
                                </p:cTn>
                              </p:par>
                              <p:par>
                                <p:cTn id="15" presetID="23" presetClass="entr" presetSubtype="36"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strVal val="(6*min(max(#ppt_w*#ppt_h,.3),1)-7.4)/-.7*#ppt_w"/>
                                          </p:val>
                                        </p:tav>
                                        <p:tav tm="100000">
                                          <p:val>
                                            <p:strVal val="#ppt_w"/>
                                          </p:val>
                                        </p:tav>
                                      </p:tavLst>
                                    </p:anim>
                                    <p:anim calcmode="lin" valueType="num">
                                      <p:cBhvr>
                                        <p:cTn id="18" dur="500" fill="hold"/>
                                        <p:tgtEl>
                                          <p:spTgt spid="11"/>
                                        </p:tgtEl>
                                        <p:attrNameLst>
                                          <p:attrName>ppt_h</p:attrName>
                                        </p:attrNameLst>
                                      </p:cBhvr>
                                      <p:tavLst>
                                        <p:tav tm="0">
                                          <p:val>
                                            <p:strVal val="(6*min(max(#ppt_w*#ppt_h,.3),1)-7.4)/-.7*#ppt_h"/>
                                          </p:val>
                                        </p:tav>
                                        <p:tav tm="100000">
                                          <p:val>
                                            <p:strVal val="#ppt_h"/>
                                          </p:val>
                                        </p:tav>
                                      </p:tavLst>
                                    </p:anim>
                                    <p:anim calcmode="lin" valueType="num">
                                      <p:cBhvr>
                                        <p:cTn id="19" dur="500" fill="hold"/>
                                        <p:tgtEl>
                                          <p:spTgt spid="11"/>
                                        </p:tgtEl>
                                        <p:attrNameLst>
                                          <p:attrName>ppt_x</p:attrName>
                                        </p:attrNameLst>
                                      </p:cBhvr>
                                      <p:tavLst>
                                        <p:tav tm="0">
                                          <p:val>
                                            <p:fltVal val="0.5"/>
                                          </p:val>
                                        </p:tav>
                                        <p:tav tm="100000">
                                          <p:val>
                                            <p:strVal val="#ppt_x"/>
                                          </p:val>
                                        </p:tav>
                                      </p:tavLst>
                                    </p:anim>
                                    <p:anim calcmode="lin" valueType="num">
                                      <p:cBhvr>
                                        <p:cTn id="20" dur="500" fill="hold"/>
                                        <p:tgtEl>
                                          <p:spTgt spid="11"/>
                                        </p:tgtEl>
                                        <p:attrNameLst>
                                          <p:attrName>ppt_y</p:attrName>
                                        </p:attrNameLst>
                                      </p:cBhvr>
                                      <p:tavLst>
                                        <p:tav tm="0">
                                          <p:val>
                                            <p:strVal val="1+(6*min(max(#ppt_w*#ppt_h,.3),1)-7.4)/-.7*#ppt_h/2"/>
                                          </p:val>
                                        </p:tav>
                                        <p:tav tm="100000">
                                          <p:val>
                                            <p:strVal val="#ppt_y"/>
                                          </p:val>
                                        </p:tav>
                                      </p:tavLst>
                                    </p:anim>
                                  </p:childTnLst>
                                </p:cTn>
                              </p:par>
                              <p:par>
                                <p:cTn id="21" presetID="23" presetClass="entr" presetSubtype="36"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strVal val="(6*min(max(#ppt_w*#ppt_h,.3),1)-7.4)/-.7*#ppt_w"/>
                                          </p:val>
                                        </p:tav>
                                        <p:tav tm="100000">
                                          <p:val>
                                            <p:strVal val="#ppt_w"/>
                                          </p:val>
                                        </p:tav>
                                      </p:tavLst>
                                    </p:anim>
                                    <p:anim calcmode="lin" valueType="num">
                                      <p:cBhvr>
                                        <p:cTn id="24" dur="500" fill="hold"/>
                                        <p:tgtEl>
                                          <p:spTgt spid="16"/>
                                        </p:tgtEl>
                                        <p:attrNameLst>
                                          <p:attrName>ppt_h</p:attrName>
                                        </p:attrNameLst>
                                      </p:cBhvr>
                                      <p:tavLst>
                                        <p:tav tm="0">
                                          <p:val>
                                            <p:strVal val="(6*min(max(#ppt_w*#ppt_h,.3),1)-7.4)/-.7*#ppt_h"/>
                                          </p:val>
                                        </p:tav>
                                        <p:tav tm="100000">
                                          <p:val>
                                            <p:strVal val="#ppt_h"/>
                                          </p:val>
                                        </p:tav>
                                      </p:tavLst>
                                    </p:anim>
                                    <p:anim calcmode="lin" valueType="num">
                                      <p:cBhvr>
                                        <p:cTn id="25" dur="500" fill="hold"/>
                                        <p:tgtEl>
                                          <p:spTgt spid="16"/>
                                        </p:tgtEl>
                                        <p:attrNameLst>
                                          <p:attrName>ppt_x</p:attrName>
                                        </p:attrNameLst>
                                      </p:cBhvr>
                                      <p:tavLst>
                                        <p:tav tm="0">
                                          <p:val>
                                            <p:fltVal val="0.5"/>
                                          </p:val>
                                        </p:tav>
                                        <p:tav tm="100000">
                                          <p:val>
                                            <p:strVal val="#ppt_x"/>
                                          </p:val>
                                        </p:tav>
                                      </p:tavLst>
                                    </p:anim>
                                    <p:anim calcmode="lin" valueType="num">
                                      <p:cBhvr>
                                        <p:cTn id="26" dur="500" fill="hold"/>
                                        <p:tgtEl>
                                          <p:spTgt spid="16"/>
                                        </p:tgtEl>
                                        <p:attrNameLst>
                                          <p:attrName>ppt_y</p:attrName>
                                        </p:attrNameLst>
                                      </p:cBhvr>
                                      <p:tavLst>
                                        <p:tav tm="0">
                                          <p:val>
                                            <p:strVal val="1+(6*min(max(#ppt_w*#ppt_h,.3),1)-7.4)/-.7*#ppt_h/2"/>
                                          </p:val>
                                        </p:tav>
                                        <p:tav tm="100000">
                                          <p:val>
                                            <p:strVal val="#ppt_y"/>
                                          </p:val>
                                        </p:tav>
                                      </p:tavLst>
                                    </p:anim>
                                  </p:childTnLst>
                                </p:cTn>
                              </p:par>
                              <p:par>
                                <p:cTn id="27" presetID="23" presetClass="entr" presetSubtype="36" fill="hold" nodeType="withEffect">
                                  <p:stCondLst>
                                    <p:cond delay="4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strVal val="(6*min(max(#ppt_w*#ppt_h,.3),1)-7.4)/-.7*#ppt_w"/>
                                          </p:val>
                                        </p:tav>
                                        <p:tav tm="100000">
                                          <p:val>
                                            <p:strVal val="#ppt_w"/>
                                          </p:val>
                                        </p:tav>
                                      </p:tavLst>
                                    </p:anim>
                                    <p:anim calcmode="lin" valueType="num">
                                      <p:cBhvr>
                                        <p:cTn id="30" dur="500" fill="hold"/>
                                        <p:tgtEl>
                                          <p:spTgt spid="21"/>
                                        </p:tgtEl>
                                        <p:attrNameLst>
                                          <p:attrName>ppt_h</p:attrName>
                                        </p:attrNameLst>
                                      </p:cBhvr>
                                      <p:tavLst>
                                        <p:tav tm="0">
                                          <p:val>
                                            <p:strVal val="(6*min(max(#ppt_w*#ppt_h,.3),1)-7.4)/-.7*#ppt_h"/>
                                          </p:val>
                                        </p:tav>
                                        <p:tav tm="100000">
                                          <p:val>
                                            <p:strVal val="#ppt_h"/>
                                          </p:val>
                                        </p:tav>
                                      </p:tavLst>
                                    </p:anim>
                                    <p:anim calcmode="lin" valueType="num">
                                      <p:cBhvr>
                                        <p:cTn id="31" dur="500" fill="hold"/>
                                        <p:tgtEl>
                                          <p:spTgt spid="21"/>
                                        </p:tgtEl>
                                        <p:attrNameLst>
                                          <p:attrName>ppt_x</p:attrName>
                                        </p:attrNameLst>
                                      </p:cBhvr>
                                      <p:tavLst>
                                        <p:tav tm="0">
                                          <p:val>
                                            <p:fltVal val="0.5"/>
                                          </p:val>
                                        </p:tav>
                                        <p:tav tm="100000">
                                          <p:val>
                                            <p:strVal val="#ppt_x"/>
                                          </p:val>
                                        </p:tav>
                                      </p:tavLst>
                                    </p:anim>
                                    <p:anim calcmode="lin" valueType="num">
                                      <p:cBhvr>
                                        <p:cTn id="32" dur="500" fill="hold"/>
                                        <p:tgtEl>
                                          <p:spTgt spid="21"/>
                                        </p:tgtEl>
                                        <p:attrNameLst>
                                          <p:attrName>ppt_y</p:attrName>
                                        </p:attrNameLst>
                                      </p:cBhvr>
                                      <p:tavLst>
                                        <p:tav tm="0">
                                          <p:val>
                                            <p:strVal val="1+(6*min(max(#ppt_w*#ppt_h,.3),1)-7.4)/-.7*#ppt_h/2"/>
                                          </p:val>
                                        </p:tav>
                                        <p:tav tm="100000">
                                          <p:val>
                                            <p:strVal val="#ppt_y"/>
                                          </p:val>
                                        </p:tav>
                                      </p:tavLst>
                                    </p:anim>
                                  </p:childTnLst>
                                </p:cTn>
                              </p:par>
                              <p:par>
                                <p:cTn id="33" presetID="23" presetClass="entr" presetSubtype="36" fill="hold" nodeType="withEffect">
                                  <p:stCondLst>
                                    <p:cond delay="6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strVal val="(6*min(max(#ppt_w*#ppt_h,.3),1)-7.4)/-.7*#ppt_w"/>
                                          </p:val>
                                        </p:tav>
                                        <p:tav tm="100000">
                                          <p:val>
                                            <p:strVal val="#ppt_w"/>
                                          </p:val>
                                        </p:tav>
                                      </p:tavLst>
                                    </p:anim>
                                    <p:anim calcmode="lin" valueType="num">
                                      <p:cBhvr>
                                        <p:cTn id="36" dur="500" fill="hold"/>
                                        <p:tgtEl>
                                          <p:spTgt spid="26"/>
                                        </p:tgtEl>
                                        <p:attrNameLst>
                                          <p:attrName>ppt_h</p:attrName>
                                        </p:attrNameLst>
                                      </p:cBhvr>
                                      <p:tavLst>
                                        <p:tav tm="0">
                                          <p:val>
                                            <p:strVal val="(6*min(max(#ppt_w*#ppt_h,.3),1)-7.4)/-.7*#ppt_h"/>
                                          </p:val>
                                        </p:tav>
                                        <p:tav tm="100000">
                                          <p:val>
                                            <p:strVal val="#ppt_h"/>
                                          </p:val>
                                        </p:tav>
                                      </p:tavLst>
                                    </p:anim>
                                    <p:anim calcmode="lin" valueType="num">
                                      <p:cBhvr>
                                        <p:cTn id="37" dur="500" fill="hold"/>
                                        <p:tgtEl>
                                          <p:spTgt spid="26"/>
                                        </p:tgtEl>
                                        <p:attrNameLst>
                                          <p:attrName>ppt_x</p:attrName>
                                        </p:attrNameLst>
                                      </p:cBhvr>
                                      <p:tavLst>
                                        <p:tav tm="0">
                                          <p:val>
                                            <p:fltVal val="0.5"/>
                                          </p:val>
                                        </p:tav>
                                        <p:tav tm="100000">
                                          <p:val>
                                            <p:strVal val="#ppt_x"/>
                                          </p:val>
                                        </p:tav>
                                      </p:tavLst>
                                    </p:anim>
                                    <p:anim calcmode="lin" valueType="num">
                                      <p:cBhvr>
                                        <p:cTn id="38" dur="500" fill="hold"/>
                                        <p:tgtEl>
                                          <p:spTgt spid="26"/>
                                        </p:tgtEl>
                                        <p:attrNameLst>
                                          <p:attrName>ppt_y</p:attrName>
                                        </p:attrNameLst>
                                      </p:cBhvr>
                                      <p:tavLst>
                                        <p:tav tm="0">
                                          <p:val>
                                            <p:strVal val="1+(6*min(max(#ppt_w*#ppt_h,.3),1)-7.4)/-.7*#ppt_h/2"/>
                                          </p:val>
                                        </p:tav>
                                        <p:tav tm="100000">
                                          <p:val>
                                            <p:strVal val="#ppt_y"/>
                                          </p:val>
                                        </p:tav>
                                      </p:tavLst>
                                    </p:anim>
                                  </p:childTnLst>
                                </p:cTn>
                              </p:par>
                              <p:par>
                                <p:cTn id="39" presetID="23" presetClass="entr" presetSubtype="36" fill="hold" nodeType="withEffect">
                                  <p:stCondLst>
                                    <p:cond delay="90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strVal val="(6*min(max(#ppt_w*#ppt_h,.3),1)-7.4)/-.7*#ppt_w"/>
                                          </p:val>
                                        </p:tav>
                                        <p:tav tm="100000">
                                          <p:val>
                                            <p:strVal val="#ppt_w"/>
                                          </p:val>
                                        </p:tav>
                                      </p:tavLst>
                                    </p:anim>
                                    <p:anim calcmode="lin" valueType="num">
                                      <p:cBhvr>
                                        <p:cTn id="42" dur="500" fill="hold"/>
                                        <p:tgtEl>
                                          <p:spTgt spid="31"/>
                                        </p:tgtEl>
                                        <p:attrNameLst>
                                          <p:attrName>ppt_h</p:attrName>
                                        </p:attrNameLst>
                                      </p:cBhvr>
                                      <p:tavLst>
                                        <p:tav tm="0">
                                          <p:val>
                                            <p:strVal val="(6*min(max(#ppt_w*#ppt_h,.3),1)-7.4)/-.7*#ppt_h"/>
                                          </p:val>
                                        </p:tav>
                                        <p:tav tm="100000">
                                          <p:val>
                                            <p:strVal val="#ppt_h"/>
                                          </p:val>
                                        </p:tav>
                                      </p:tavLst>
                                    </p:anim>
                                    <p:anim calcmode="lin" valueType="num">
                                      <p:cBhvr>
                                        <p:cTn id="43" dur="500" fill="hold"/>
                                        <p:tgtEl>
                                          <p:spTgt spid="31"/>
                                        </p:tgtEl>
                                        <p:attrNameLst>
                                          <p:attrName>ppt_x</p:attrName>
                                        </p:attrNameLst>
                                      </p:cBhvr>
                                      <p:tavLst>
                                        <p:tav tm="0">
                                          <p:val>
                                            <p:fltVal val="0.5"/>
                                          </p:val>
                                        </p:tav>
                                        <p:tav tm="100000">
                                          <p:val>
                                            <p:strVal val="#ppt_x"/>
                                          </p:val>
                                        </p:tav>
                                      </p:tavLst>
                                    </p:anim>
                                    <p:anim calcmode="lin" valueType="num">
                                      <p:cBhvr>
                                        <p:cTn id="44"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45" fill="hold">
                            <p:stCondLst>
                              <p:cond delay="1000"/>
                            </p:stCondLst>
                            <p:childTnLst>
                              <p:par>
                                <p:cTn id="46" presetID="31"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 calcmode="lin" valueType="num">
                                      <p:cBhvr>
                                        <p:cTn id="50" dur="500" fill="hold"/>
                                        <p:tgtEl>
                                          <p:spTgt spid="36"/>
                                        </p:tgtEl>
                                        <p:attrNameLst>
                                          <p:attrName>style.rotation</p:attrName>
                                        </p:attrNameLst>
                                      </p:cBhvr>
                                      <p:tavLst>
                                        <p:tav tm="0">
                                          <p:val>
                                            <p:fltVal val="90"/>
                                          </p:val>
                                        </p:tav>
                                        <p:tav tm="100000">
                                          <p:val>
                                            <p:fltVal val="0"/>
                                          </p:val>
                                        </p:tav>
                                      </p:tavLst>
                                    </p:anim>
                                    <p:animEffect transition="in" filter="fade">
                                      <p:cBhvr>
                                        <p:cTn id="51" dur="500"/>
                                        <p:tgtEl>
                                          <p:spTgt spid="36"/>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right)">
                                      <p:cBhvr>
                                        <p:cTn id="58" dur="750"/>
                                        <p:tgtEl>
                                          <p:spTgt spid="41"/>
                                        </p:tgtEl>
                                      </p:cBhvr>
                                    </p:animEffect>
                                  </p:childTnLst>
                                </p:cTn>
                              </p:par>
                            </p:childTnLst>
                          </p:cTn>
                        </p:par>
                        <p:par>
                          <p:cTn id="59" fill="hold">
                            <p:stCondLst>
                              <p:cond delay="2000"/>
                            </p:stCondLst>
                            <p:childTnLst>
                              <p:par>
                                <p:cTn id="60" presetID="31" presetClass="entr" presetSubtype="0"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fltVal val="0"/>
                                          </p:val>
                                        </p:tav>
                                        <p:tav tm="100000">
                                          <p:val>
                                            <p:strVal val="#ppt_h"/>
                                          </p:val>
                                        </p:tav>
                                      </p:tavLst>
                                    </p:anim>
                                    <p:anim calcmode="lin" valueType="num">
                                      <p:cBhvr>
                                        <p:cTn id="64" dur="500" fill="hold"/>
                                        <p:tgtEl>
                                          <p:spTgt spid="44"/>
                                        </p:tgtEl>
                                        <p:attrNameLst>
                                          <p:attrName>style.rotation</p:attrName>
                                        </p:attrNameLst>
                                      </p:cBhvr>
                                      <p:tavLst>
                                        <p:tav tm="0">
                                          <p:val>
                                            <p:fltVal val="90"/>
                                          </p:val>
                                        </p:tav>
                                        <p:tav tm="100000">
                                          <p:val>
                                            <p:fltVal val="0"/>
                                          </p:val>
                                        </p:tav>
                                      </p:tavLst>
                                    </p:anim>
                                    <p:animEffect transition="in" filter="fade">
                                      <p:cBhvr>
                                        <p:cTn id="65" dur="500"/>
                                        <p:tgtEl>
                                          <p:spTgt spid="44"/>
                                        </p:tgtEl>
                                      </p:cBhvr>
                                    </p:animEffect>
                                  </p:childTnLst>
                                </p:cTn>
                              </p:par>
                            </p:childTnLst>
                          </p:cTn>
                        </p:par>
                        <p:par>
                          <p:cTn id="66" fill="hold">
                            <p:stCondLst>
                              <p:cond delay="2500"/>
                            </p:stCondLst>
                            <p:childTnLst>
                              <p:par>
                                <p:cTn id="67" presetID="31" presetClass="entr" presetSubtype="0"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fltVal val="0"/>
                                          </p:val>
                                        </p:tav>
                                        <p:tav tm="100000">
                                          <p:val>
                                            <p:strVal val="#ppt_h"/>
                                          </p:val>
                                        </p:tav>
                                      </p:tavLst>
                                    </p:anim>
                                    <p:anim calcmode="lin" valueType="num">
                                      <p:cBhvr>
                                        <p:cTn id="71" dur="500" fill="hold"/>
                                        <p:tgtEl>
                                          <p:spTgt spid="47"/>
                                        </p:tgtEl>
                                        <p:attrNameLst>
                                          <p:attrName>style.rotation</p:attrName>
                                        </p:attrNameLst>
                                      </p:cBhvr>
                                      <p:tavLst>
                                        <p:tav tm="0">
                                          <p:val>
                                            <p:fltVal val="90"/>
                                          </p:val>
                                        </p:tav>
                                        <p:tav tm="100000">
                                          <p:val>
                                            <p:fltVal val="0"/>
                                          </p:val>
                                        </p:tav>
                                      </p:tavLst>
                                    </p:anim>
                                    <p:animEffect transition="in" filter="fade">
                                      <p:cBhvr>
                                        <p:cTn id="72" dur="500"/>
                                        <p:tgtEl>
                                          <p:spTgt spid="47"/>
                                        </p:tgtEl>
                                      </p:cBhvr>
                                    </p:animEffect>
                                  </p:childTnLst>
                                </p:cTn>
                              </p:par>
                            </p:childTnLst>
                          </p:cTn>
                        </p:par>
                        <p:par>
                          <p:cTn id="73" fill="hold">
                            <p:stCondLst>
                              <p:cond delay="3000"/>
                            </p:stCondLst>
                            <p:childTnLst>
                              <p:par>
                                <p:cTn id="74" presetID="31" presetClass="entr" presetSubtype="0" fill="hold"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 calcmode="lin" valueType="num">
                                      <p:cBhvr>
                                        <p:cTn id="78" dur="500" fill="hold"/>
                                        <p:tgtEl>
                                          <p:spTgt spid="52"/>
                                        </p:tgtEl>
                                        <p:attrNameLst>
                                          <p:attrName>style.rotation</p:attrName>
                                        </p:attrNameLst>
                                      </p:cBhvr>
                                      <p:tavLst>
                                        <p:tav tm="0">
                                          <p:val>
                                            <p:fltVal val="90"/>
                                          </p:val>
                                        </p:tav>
                                        <p:tav tm="100000">
                                          <p:val>
                                            <p:fltVal val="0"/>
                                          </p:val>
                                        </p:tav>
                                      </p:tavLst>
                                    </p:anim>
                                    <p:animEffect transition="in" filter="fade">
                                      <p:cBhvr>
                                        <p:cTn id="79" dur="500"/>
                                        <p:tgtEl>
                                          <p:spTgt spid="52"/>
                                        </p:tgtEl>
                                      </p:cBhvr>
                                    </p:animEffect>
                                  </p:childTnLst>
                                </p:cTn>
                              </p:par>
                            </p:childTnLst>
                          </p:cTn>
                        </p:par>
                        <p:par>
                          <p:cTn id="80" fill="hold">
                            <p:stCondLst>
                              <p:cond delay="3500"/>
                            </p:stCondLst>
                            <p:childTnLst>
                              <p:par>
                                <p:cTn id="81" presetID="31"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p:cTn id="83" dur="500" fill="hold"/>
                                        <p:tgtEl>
                                          <p:spTgt spid="66"/>
                                        </p:tgtEl>
                                        <p:attrNameLst>
                                          <p:attrName>ppt_w</p:attrName>
                                        </p:attrNameLst>
                                      </p:cBhvr>
                                      <p:tavLst>
                                        <p:tav tm="0">
                                          <p:val>
                                            <p:fltVal val="0"/>
                                          </p:val>
                                        </p:tav>
                                        <p:tav tm="100000">
                                          <p:val>
                                            <p:strVal val="#ppt_w"/>
                                          </p:val>
                                        </p:tav>
                                      </p:tavLst>
                                    </p:anim>
                                    <p:anim calcmode="lin" valueType="num">
                                      <p:cBhvr>
                                        <p:cTn id="84" dur="500" fill="hold"/>
                                        <p:tgtEl>
                                          <p:spTgt spid="66"/>
                                        </p:tgtEl>
                                        <p:attrNameLst>
                                          <p:attrName>ppt_h</p:attrName>
                                        </p:attrNameLst>
                                      </p:cBhvr>
                                      <p:tavLst>
                                        <p:tav tm="0">
                                          <p:val>
                                            <p:fltVal val="0"/>
                                          </p:val>
                                        </p:tav>
                                        <p:tav tm="100000">
                                          <p:val>
                                            <p:strVal val="#ppt_h"/>
                                          </p:val>
                                        </p:tav>
                                      </p:tavLst>
                                    </p:anim>
                                    <p:anim calcmode="lin" valueType="num">
                                      <p:cBhvr>
                                        <p:cTn id="85" dur="500" fill="hold"/>
                                        <p:tgtEl>
                                          <p:spTgt spid="66"/>
                                        </p:tgtEl>
                                        <p:attrNameLst>
                                          <p:attrName>style.rotation</p:attrName>
                                        </p:attrNameLst>
                                      </p:cBhvr>
                                      <p:tavLst>
                                        <p:tav tm="0">
                                          <p:val>
                                            <p:fltVal val="90"/>
                                          </p:val>
                                        </p:tav>
                                        <p:tav tm="100000">
                                          <p:val>
                                            <p:fltVal val="0"/>
                                          </p:val>
                                        </p:tav>
                                      </p:tavLst>
                                    </p:anim>
                                    <p:animEffect transition="in" filter="fade">
                                      <p:cBhvr>
                                        <p:cTn id="86" dur="500"/>
                                        <p:tgtEl>
                                          <p:spTgt spid="66"/>
                                        </p:tgtEl>
                                      </p:cBhvr>
                                    </p:animEffect>
                                  </p:childTnLst>
                                </p:cTn>
                              </p:par>
                            </p:childTnLst>
                          </p:cTn>
                        </p:par>
                        <p:par>
                          <p:cTn id="87" fill="hold">
                            <p:stCondLst>
                              <p:cond delay="4000"/>
                            </p:stCondLst>
                            <p:childTnLst>
                              <p:par>
                                <p:cTn id="88" presetID="31" presetClass="entr" presetSubtype="0" fill="hold"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 calcmode="lin" valueType="num">
                                      <p:cBhvr>
                                        <p:cTn id="92" dur="500" fill="hold"/>
                                        <p:tgtEl>
                                          <p:spTgt spid="80"/>
                                        </p:tgtEl>
                                        <p:attrNameLst>
                                          <p:attrName>style.rotation</p:attrName>
                                        </p:attrNameLst>
                                      </p:cBhvr>
                                      <p:tavLst>
                                        <p:tav tm="0">
                                          <p:val>
                                            <p:fltVal val="90"/>
                                          </p:val>
                                        </p:tav>
                                        <p:tav tm="100000">
                                          <p:val>
                                            <p:fltVal val="0"/>
                                          </p:val>
                                        </p:tav>
                                      </p:tavLst>
                                    </p:anim>
                                    <p:animEffect transition="in" filter="fade">
                                      <p:cBhvr>
                                        <p:cTn id="93" dur="500"/>
                                        <p:tgtEl>
                                          <p:spTgt spid="80"/>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right)">
                                      <p:cBhvr>
                                        <p:cTn id="96" dur="750"/>
                                        <p:tgtEl>
                                          <p:spTgt spid="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wipe(right)">
                                      <p:cBhvr>
                                        <p:cTn id="99" dur="750"/>
                                        <p:tgtEl>
                                          <p:spTgt spid="94"/>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wipe(right)">
                                      <p:cBhvr>
                                        <p:cTn id="102" dur="750"/>
                                        <p:tgtEl>
                                          <p:spTgt spid="95"/>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right)">
                                      <p:cBhvr>
                                        <p:cTn id="105" dur="7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bldLvl="0" animBg="1"/>
      <p:bldP spid="4" grpId="0"/>
      <p:bldP spid="94" grpId="0"/>
      <p:bldP spid="95" grpId="0"/>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anose="020B0503020204020204" charset="-122"/>
                <a:ea typeface="微软雅黑" panose="020B0503020204020204" charset="-122"/>
              </a:rPr>
              <a:t>第四章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9" name="Freeform 10"/>
          <p:cNvSpPr>
            <a:spLocks noEditPoints="1"/>
          </p:cNvSpPr>
          <p:nvPr/>
        </p:nvSpPr>
        <p:spPr bwMode="auto">
          <a:xfrm>
            <a:off x="3437572" y="2165383"/>
            <a:ext cx="1081674" cy="1043449"/>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endParaRPr>
          </a:p>
        </p:txBody>
      </p:sp>
      <p:sp>
        <p:nvSpPr>
          <p:cNvPr id="13" name="标题 4"/>
          <p:cNvSpPr txBox="1"/>
          <p:nvPr/>
        </p:nvSpPr>
        <p:spPr>
          <a:xfrm>
            <a:off x="4656455" y="2938145"/>
            <a:ext cx="6163310" cy="47307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B28A35"/>
                </a:solidFill>
                <a:latin typeface="微软雅黑" panose="020B0503020204020204" charset="-122"/>
                <a:ea typeface="微软雅黑" panose="020B0503020204020204" charset="-122"/>
              </a:rPr>
              <a:t>     </a:t>
            </a:r>
            <a:r>
              <a:rPr lang="zh-CN" altLang="en-US" sz="4000" b="1" dirty="0" smtClean="0">
                <a:solidFill>
                  <a:srgbClr val="B28A35"/>
                </a:solidFill>
                <a:latin typeface="微软雅黑" panose="020B0503020204020204" charset="-122"/>
                <a:ea typeface="微软雅黑" panose="020B0503020204020204" charset="-122"/>
              </a:rPr>
              <a:t>DATA COLLECTION</a:t>
            </a:r>
            <a:endParaRPr lang="zh-CN" altLang="en-US" sz="4000" b="1" dirty="0" smtClean="0">
              <a:solidFill>
                <a:srgbClr val="B28A35"/>
              </a:solidFill>
              <a:latin typeface="微软雅黑" panose="020B0503020204020204" charset="-122"/>
              <a:ea typeface="微软雅黑" panose="020B0503020204020204" charset="-122"/>
            </a:endParaRPr>
          </a:p>
          <a:p>
            <a:pPr algn="l"/>
            <a:endParaRPr lang="en-US" altLang="zh-CN" sz="1800" b="1" dirty="0">
              <a:solidFill>
                <a:srgbClr val="B28A35"/>
              </a:solidFill>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bldLvl="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识别用户关键位置</a:t>
            </a:r>
            <a:endParaRPr lang="zh-CN" altLang="en-US" sz="1895" b="1" dirty="0">
              <a:solidFill>
                <a:srgbClr val="AD5410"/>
              </a:solidFill>
              <a:latin typeface="Arial" panose="020B0604020202020204" pitchFamily="34" charset="0"/>
              <a:ea typeface="微软雅黑" panose="020B0503020204020204" charset="-122"/>
            </a:endParaRPr>
          </a:p>
        </p:txBody>
      </p:sp>
      <p:sp>
        <p:nvSpPr>
          <p:cNvPr id="3" name="文本框 2"/>
          <p:cNvSpPr txBox="1"/>
          <p:nvPr/>
        </p:nvSpPr>
        <p:spPr>
          <a:xfrm>
            <a:off x="6676390" y="1363980"/>
            <a:ext cx="4505325" cy="3753485"/>
          </a:xfrm>
          <a:prstGeom prst="rect">
            <a:avLst/>
          </a:prstGeom>
          <a:noFill/>
        </p:spPr>
        <p:txBody>
          <a:bodyPr wrap="square" rtlCol="0">
            <a:spAutoFit/>
          </a:bodyPr>
          <a:p>
            <a:endParaRPr lang="zh-CN" altLang="en-US" sz="1400"/>
          </a:p>
          <a:p>
            <a:r>
              <a:rPr lang="zh-CN" altLang="en-US" sz="1400"/>
              <a:t>作者收集了来自15,094个不同的来源(包括非人工的Twitter客户端应用程序和网站)的</a:t>
            </a:r>
            <a:r>
              <a:rPr lang="zh-CN" altLang="en-US" sz="1400">
                <a:sym typeface="+mn-ea"/>
              </a:rPr>
              <a:t>456,856,444条tweet</a:t>
            </a:r>
            <a:r>
              <a:rPr lang="zh-CN" altLang="en-US" sz="1400"/>
              <a:t>。</a:t>
            </a:r>
            <a:endParaRPr lang="zh-CN" altLang="en-US" sz="1400"/>
          </a:p>
          <a:p>
            <a:r>
              <a:rPr lang="zh-CN" altLang="en-US" sz="1400"/>
              <a:t>为了避免不一致，研究中只考虑了官方的Twitter应用程序和Foursquare。经过过滤后，最终得到290,162名用户和345,643,445条推文。</a:t>
            </a:r>
            <a:endParaRPr lang="zh-CN" altLang="en-US" sz="1400"/>
          </a:p>
          <a:p>
            <a:endParaRPr lang="zh-CN" altLang="en-US" sz="1400"/>
          </a:p>
          <a:p>
            <a:endParaRPr lang="zh-CN" altLang="en-US" sz="1400"/>
          </a:p>
          <a:p>
            <a:r>
              <a:rPr lang="zh-CN" altLang="en-US" sz="1400"/>
              <a:t>左图显示了每个用户时间轴中的tweet数量。只有0.5%的用户拥有超过3000条tweet，不到0.06%的用户达到了Twitter的API限制(3,200条)。</a:t>
            </a:r>
            <a:endParaRPr lang="zh-CN" altLang="en-US" sz="1400"/>
          </a:p>
          <a:p>
            <a:r>
              <a:rPr lang="zh-CN" altLang="en-US" sz="1400"/>
              <a:t>实验关注的是有至少一条包含元数据中的GPS坐标的tweet的用户，如右图。有30.03%的用户，Twitter API揭示了一些精确的地理位置信息，8.01%的用户只有不到10个带有地理位置标记的tweet，15.55%的用户拥有10到250个地理标记的tweet，大约5%和2%的用户分别拥有超过330和655个地理标记的tweet。</a:t>
            </a:r>
            <a:endParaRPr lang="zh-CN" altLang="en-US" sz="1400"/>
          </a:p>
        </p:txBody>
      </p:sp>
      <p:pic>
        <p:nvPicPr>
          <p:cNvPr id="4" name="图片 2" descr="1571059613(1)"/>
          <p:cNvPicPr>
            <a:picLocks noChangeAspect="1"/>
          </p:cNvPicPr>
          <p:nvPr/>
        </p:nvPicPr>
        <p:blipFill>
          <a:blip r:embed="rId1"/>
          <a:stretch>
            <a:fillRect/>
          </a:stretch>
        </p:blipFill>
        <p:spPr>
          <a:xfrm>
            <a:off x="1072198" y="1378903"/>
            <a:ext cx="5191125" cy="1476375"/>
          </a:xfrm>
          <a:prstGeom prst="rect">
            <a:avLst/>
          </a:prstGeom>
        </p:spPr>
      </p:pic>
      <p:pic>
        <p:nvPicPr>
          <p:cNvPr id="5" name="图片 3" descr="1571059696(1)"/>
          <p:cNvPicPr>
            <a:picLocks noChangeAspect="1"/>
          </p:cNvPicPr>
          <p:nvPr/>
        </p:nvPicPr>
        <p:blipFill>
          <a:blip r:embed="rId2"/>
          <a:stretch>
            <a:fillRect/>
          </a:stretch>
        </p:blipFill>
        <p:spPr>
          <a:xfrm>
            <a:off x="1072515" y="3157855"/>
            <a:ext cx="5124450" cy="2038350"/>
          </a:xfrm>
          <a:prstGeom prst="rect">
            <a:avLst/>
          </a:prstGeom>
        </p:spPr>
      </p:pic>
      <p:sp>
        <p:nvSpPr>
          <p:cNvPr id="6" name="文本框 5"/>
          <p:cNvSpPr txBox="1"/>
          <p:nvPr/>
        </p:nvSpPr>
        <p:spPr>
          <a:xfrm>
            <a:off x="1061085" y="5539740"/>
            <a:ext cx="10102850" cy="521970"/>
          </a:xfrm>
          <a:prstGeom prst="rect">
            <a:avLst/>
          </a:prstGeom>
          <a:noFill/>
        </p:spPr>
        <p:txBody>
          <a:bodyPr wrap="square" rtlCol="0">
            <a:spAutoFit/>
          </a:bodyPr>
          <a:p>
            <a:r>
              <a:rPr lang="zh-CN" altLang="en-US" sz="1400">
                <a:solidFill>
                  <a:schemeClr val="tx1">
                    <a:lumMod val="85000"/>
                    <a:lumOff val="15000"/>
                  </a:schemeClr>
                </a:solidFill>
              </a:rPr>
              <a:t>主要考察分析两个集合。第一个集合(top - 6k)由数据集中具有最多地理标记tweet的前6,010个用户组成，而第二个集合(Low-10K)由9,841个随机选择的用户组成，这些用户具有10到250个地理标记tweet。</a:t>
            </a:r>
            <a:endParaRPr lang="zh-CN" altLang="en-US" sz="140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anose="020B0503020204020204" charset="-122"/>
                <a:ea typeface="微软雅黑" panose="020B0503020204020204" charset="-122"/>
              </a:rPr>
              <a:t>第五章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9" name="Freeform 10"/>
          <p:cNvSpPr>
            <a:spLocks noEditPoints="1"/>
          </p:cNvSpPr>
          <p:nvPr/>
        </p:nvSpPr>
        <p:spPr bwMode="auto">
          <a:xfrm>
            <a:off x="3437572" y="2165383"/>
            <a:ext cx="1081674" cy="1043449"/>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endParaRPr>
          </a:p>
        </p:txBody>
      </p:sp>
      <p:grpSp>
        <p:nvGrpSpPr>
          <p:cNvPr id="3" name="组合 2"/>
          <p:cNvGrpSpPr/>
          <p:nvPr/>
        </p:nvGrpSpPr>
        <p:grpSpPr>
          <a:xfrm>
            <a:off x="5371465" y="3415030"/>
            <a:ext cx="3717290" cy="605790"/>
            <a:chOff x="8531" y="4898"/>
            <a:chExt cx="5854" cy="954"/>
          </a:xfrm>
        </p:grpSpPr>
        <p:grpSp>
          <p:nvGrpSpPr>
            <p:cNvPr id="15" name="组合 14"/>
            <p:cNvGrpSpPr/>
            <p:nvPr/>
          </p:nvGrpSpPr>
          <p:grpSpPr>
            <a:xfrm>
              <a:off x="8531" y="4898"/>
              <a:ext cx="2433" cy="339"/>
              <a:chOff x="4369395" y="3284984"/>
              <a:chExt cx="1545357" cy="215321"/>
            </a:xfrm>
          </p:grpSpPr>
          <p:sp>
            <p:nvSpPr>
              <p:cNvPr id="16" name="文本框 9"/>
              <p:cNvSpPr txBox="1"/>
              <p:nvPr/>
            </p:nvSpPr>
            <p:spPr>
              <a:xfrm>
                <a:off x="4582175" y="3284984"/>
                <a:ext cx="1332577"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位置集群</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17" name="组合 16"/>
              <p:cNvGrpSpPr/>
              <p:nvPr/>
            </p:nvGrpSpPr>
            <p:grpSpPr>
              <a:xfrm>
                <a:off x="4369395" y="3316401"/>
                <a:ext cx="168551" cy="168551"/>
                <a:chOff x="5005199" y="3717032"/>
                <a:chExt cx="168551" cy="168551"/>
              </a:xfrm>
            </p:grpSpPr>
            <p:sp>
              <p:nvSpPr>
                <p:cNvPr id="18" name="椭圆 1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19" name="等腰三角形 1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0" name="组合 19"/>
            <p:cNvGrpSpPr/>
            <p:nvPr/>
          </p:nvGrpSpPr>
          <p:grpSpPr>
            <a:xfrm>
              <a:off x="11731" y="4898"/>
              <a:ext cx="2655" cy="339"/>
              <a:chOff x="4369395" y="3284984"/>
              <a:chExt cx="1686364" cy="215321"/>
            </a:xfrm>
          </p:grpSpPr>
          <p:sp>
            <p:nvSpPr>
              <p:cNvPr id="21" name="文本框 9"/>
              <p:cNvSpPr txBox="1"/>
              <p:nvPr/>
            </p:nvSpPr>
            <p:spPr>
              <a:xfrm>
                <a:off x="4582175" y="3284984"/>
                <a:ext cx="1473584"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敏感集群</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5" name="组合 24"/>
            <p:cNvGrpSpPr/>
            <p:nvPr/>
          </p:nvGrpSpPr>
          <p:grpSpPr>
            <a:xfrm>
              <a:off x="8531" y="5514"/>
              <a:ext cx="2887" cy="339"/>
              <a:chOff x="4369395" y="3284984"/>
              <a:chExt cx="1833722" cy="215321"/>
            </a:xfrm>
          </p:grpSpPr>
          <p:sp>
            <p:nvSpPr>
              <p:cNvPr id="26" name="文本框 9"/>
              <p:cNvSpPr txBox="1"/>
              <p:nvPr/>
            </p:nvSpPr>
            <p:spPr>
              <a:xfrm>
                <a:off x="4582175" y="3284984"/>
                <a:ext cx="1620942"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历史数据的影响</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7" name="组合 26"/>
              <p:cNvGrpSpPr/>
              <p:nvPr/>
            </p:nvGrpSpPr>
            <p:grpSpPr>
              <a:xfrm>
                <a:off x="4369395" y="3316401"/>
                <a:ext cx="168551" cy="168551"/>
                <a:chOff x="5005199" y="3717032"/>
                <a:chExt cx="168551" cy="168551"/>
              </a:xfrm>
            </p:grpSpPr>
            <p:sp>
              <p:nvSpPr>
                <p:cNvPr id="28" name="椭圆 2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9" name="等腰三角形 2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30" name="组合 29"/>
            <p:cNvGrpSpPr/>
            <p:nvPr/>
          </p:nvGrpSpPr>
          <p:grpSpPr>
            <a:xfrm>
              <a:off x="11731" y="5514"/>
              <a:ext cx="2262" cy="339"/>
              <a:chOff x="4369395" y="3284984"/>
              <a:chExt cx="1436675" cy="215321"/>
            </a:xfrm>
          </p:grpSpPr>
          <p:sp>
            <p:nvSpPr>
              <p:cNvPr id="31" name="文本框 9"/>
              <p:cNvSpPr txBox="1"/>
              <p:nvPr/>
            </p:nvSpPr>
            <p:spPr>
              <a:xfrm>
                <a:off x="4581935" y="3284984"/>
                <a:ext cx="1224135"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效率评估</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32" name="组合 31"/>
              <p:cNvGrpSpPr/>
              <p:nvPr/>
            </p:nvGrpSpPr>
            <p:grpSpPr>
              <a:xfrm>
                <a:off x="4369395" y="3316401"/>
                <a:ext cx="168551" cy="168551"/>
                <a:chOff x="5005199" y="3717032"/>
                <a:chExt cx="168551" cy="168551"/>
              </a:xfrm>
            </p:grpSpPr>
            <p:sp>
              <p:nvSpPr>
                <p:cNvPr id="33" name="椭圆 3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34" name="等腰三角形 3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sp>
        <p:nvSpPr>
          <p:cNvPr id="4" name="标题 4"/>
          <p:cNvSpPr txBox="1"/>
          <p:nvPr/>
        </p:nvSpPr>
        <p:spPr>
          <a:xfrm>
            <a:off x="5278755" y="1826260"/>
            <a:ext cx="5898515" cy="172148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rgbClr val="B28A35"/>
                </a:solidFill>
                <a:latin typeface="微软雅黑" panose="020B0503020204020204" charset="-122"/>
                <a:ea typeface="微软雅黑" panose="020B0503020204020204" charset="-122"/>
              </a:rPr>
              <a:t>EXPERIMENTAL</a:t>
            </a:r>
            <a:endParaRPr lang="zh-CN" altLang="en-US" sz="4000" b="1" dirty="0" smtClean="0">
              <a:solidFill>
                <a:srgbClr val="B28A35"/>
              </a:solidFill>
              <a:latin typeface="微软雅黑" panose="020B0503020204020204" charset="-122"/>
              <a:ea typeface="微软雅黑" panose="020B0503020204020204" charset="-122"/>
            </a:endParaRPr>
          </a:p>
          <a:p>
            <a:pPr algn="l"/>
            <a:r>
              <a:rPr lang="zh-CN" altLang="en-US" sz="4000" b="1" dirty="0" smtClean="0">
                <a:solidFill>
                  <a:srgbClr val="B28A35"/>
                </a:solidFill>
                <a:latin typeface="微软雅黑" panose="020B0503020204020204" charset="-122"/>
                <a:ea typeface="微软雅黑" panose="020B0503020204020204" charset="-122"/>
              </a:rPr>
              <a:t>       EVALUATION</a:t>
            </a:r>
            <a:endParaRPr lang="zh-CN" altLang="en-US" sz="4000" b="1" dirty="0" smtClean="0">
              <a:solidFill>
                <a:srgbClr val="B28A35"/>
              </a:solidFill>
              <a:latin typeface="微软雅黑" panose="020B0503020204020204" charset="-122"/>
              <a:ea typeface="微软雅黑" panose="020B0503020204020204" charset="-122"/>
            </a:endParaRPr>
          </a:p>
          <a:p>
            <a:pPr algn="l"/>
            <a:endParaRPr lang="en-US" altLang="zh-CN" sz="1800" b="1" dirty="0">
              <a:solidFill>
                <a:srgbClr val="B28A35"/>
              </a:solidFill>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位置集群</a:t>
            </a:r>
            <a:endParaRPr lang="zh-CN" altLang="en-US" sz="1895" b="1" dirty="0">
              <a:solidFill>
                <a:srgbClr val="AD5410"/>
              </a:solidFill>
              <a:latin typeface="Arial" panose="020B0604020202020204" pitchFamily="34" charset="0"/>
              <a:ea typeface="微软雅黑" panose="020B0503020204020204" charset="-122"/>
              <a:sym typeface="+mn-ea"/>
            </a:endParaRPr>
          </a:p>
        </p:txBody>
      </p:sp>
      <p:sp>
        <p:nvSpPr>
          <p:cNvPr id="3" name="文本框 2"/>
          <p:cNvSpPr txBox="1"/>
          <p:nvPr/>
        </p:nvSpPr>
        <p:spPr>
          <a:xfrm>
            <a:off x="6691630" y="1200785"/>
            <a:ext cx="4505325" cy="3538220"/>
          </a:xfrm>
          <a:prstGeom prst="rect">
            <a:avLst/>
          </a:prstGeom>
          <a:noFill/>
        </p:spPr>
        <p:txBody>
          <a:bodyPr wrap="square" rtlCol="0">
            <a:spAutoFit/>
          </a:bodyPr>
          <a:p>
            <a:r>
              <a:rPr lang="zh-CN" altLang="en-US" sz="1400"/>
              <a:t>高度活跃的用户往往有大量的集群。大约50%的高活跃用户拥有超过140个集群，大约25%和10%的高活跃用户分别拥有超过200和280个集群。</a:t>
            </a:r>
            <a:endParaRPr lang="zh-CN" altLang="en-US" sz="1400"/>
          </a:p>
          <a:p>
            <a:endParaRPr lang="zh-CN" altLang="en-US" sz="1400"/>
          </a:p>
          <a:p>
            <a:r>
              <a:rPr lang="zh-CN" altLang="en-US" sz="1400"/>
              <a:t>考虑</a:t>
            </a:r>
            <a:r>
              <a:rPr lang="en-US" altLang="zh-CN" sz="1400"/>
              <a:t>low</a:t>
            </a:r>
            <a:r>
              <a:rPr lang="zh-CN" altLang="en-US" sz="1400"/>
              <a:t>- 10k数据集，这些用户的集群明显少于高度活跃的用户。如图右所示，大约10.7%的用户拥有5个或更少的集群，大约50%、25%和10%的用户拥有超过21个、40个和63个集群。</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t>大约40%的用户中，超过一半的tweet属于他们的顶级集群，而47.77%的用户将超过70%的tweet放在他们的前5个集群中。</a:t>
            </a:r>
            <a:endParaRPr lang="zh-CN" altLang="en-US" sz="1400"/>
          </a:p>
        </p:txBody>
      </p:sp>
      <p:pic>
        <p:nvPicPr>
          <p:cNvPr id="2" name="图片 5" descr="1571064050(1)"/>
          <p:cNvPicPr>
            <a:picLocks noChangeAspect="1"/>
          </p:cNvPicPr>
          <p:nvPr/>
        </p:nvPicPr>
        <p:blipFill>
          <a:blip r:embed="rId1"/>
          <a:stretch>
            <a:fillRect/>
          </a:stretch>
        </p:blipFill>
        <p:spPr>
          <a:xfrm>
            <a:off x="990918" y="1036638"/>
            <a:ext cx="5272405" cy="2141855"/>
          </a:xfrm>
          <a:prstGeom prst="rect">
            <a:avLst/>
          </a:prstGeom>
        </p:spPr>
      </p:pic>
      <p:pic>
        <p:nvPicPr>
          <p:cNvPr id="7" name="图片 7" descr="1571064897(1)"/>
          <p:cNvPicPr>
            <a:picLocks noChangeAspect="1"/>
          </p:cNvPicPr>
          <p:nvPr/>
        </p:nvPicPr>
        <p:blipFill>
          <a:blip r:embed="rId2"/>
          <a:stretch>
            <a:fillRect/>
          </a:stretch>
        </p:blipFill>
        <p:spPr>
          <a:xfrm>
            <a:off x="990918" y="3336608"/>
            <a:ext cx="3724275" cy="303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位置集群</a:t>
            </a:r>
            <a:endParaRPr lang="zh-CN" altLang="en-US" sz="1895" b="1" dirty="0">
              <a:solidFill>
                <a:srgbClr val="AD5410"/>
              </a:solidFill>
              <a:latin typeface="Arial" panose="020B0604020202020204" pitchFamily="34" charset="0"/>
              <a:ea typeface="微软雅黑" panose="020B0503020204020204" charset="-122"/>
              <a:sym typeface="+mn-ea"/>
            </a:endParaRPr>
          </a:p>
        </p:txBody>
      </p:sp>
      <p:sp>
        <p:nvSpPr>
          <p:cNvPr id="3" name="文本框 2"/>
          <p:cNvSpPr txBox="1"/>
          <p:nvPr/>
        </p:nvSpPr>
        <p:spPr>
          <a:xfrm>
            <a:off x="991235" y="4380865"/>
            <a:ext cx="4505325" cy="1383665"/>
          </a:xfrm>
          <a:prstGeom prst="rect">
            <a:avLst/>
          </a:prstGeom>
          <a:noFill/>
        </p:spPr>
        <p:txBody>
          <a:bodyPr wrap="square" rtlCol="0">
            <a:spAutoFit/>
          </a:bodyPr>
          <a:p>
            <a:r>
              <a:rPr lang="zh-CN" altLang="en-US" sz="1400"/>
              <a:t>两个数据集都呈现幂律分布，绝大多数集群只有很少的tweet，少数集群有大量的tweet。这些小集群很可能与用户的家和工作地点不对应，因为它们似乎很少有人访问;然而，从隐私的角度来看，这些位置是重要的，因为它们允许对手重建一个语义丰富的位置历史，可以揭示高度敏感的信息。</a:t>
            </a:r>
            <a:endParaRPr lang="zh-CN" altLang="en-US" sz="1400"/>
          </a:p>
        </p:txBody>
      </p:sp>
      <p:pic>
        <p:nvPicPr>
          <p:cNvPr id="8" name="图片 8" descr="1571064911(1)"/>
          <p:cNvPicPr>
            <a:picLocks noChangeAspect="1"/>
          </p:cNvPicPr>
          <p:nvPr/>
        </p:nvPicPr>
        <p:blipFill>
          <a:blip r:embed="rId1"/>
          <a:stretch>
            <a:fillRect/>
          </a:stretch>
        </p:blipFill>
        <p:spPr>
          <a:xfrm>
            <a:off x="1305243" y="930593"/>
            <a:ext cx="3876675" cy="3000375"/>
          </a:xfrm>
          <a:prstGeom prst="rect">
            <a:avLst/>
          </a:prstGeom>
        </p:spPr>
      </p:pic>
      <p:pic>
        <p:nvPicPr>
          <p:cNvPr id="9" name="图片 9" descr="1571065001(1)"/>
          <p:cNvPicPr>
            <a:picLocks noChangeAspect="1"/>
          </p:cNvPicPr>
          <p:nvPr/>
        </p:nvPicPr>
        <p:blipFill>
          <a:blip r:embed="rId2"/>
          <a:stretch>
            <a:fillRect/>
          </a:stretch>
        </p:blipFill>
        <p:spPr>
          <a:xfrm>
            <a:off x="7032625" y="930593"/>
            <a:ext cx="3810000" cy="2828925"/>
          </a:xfrm>
          <a:prstGeom prst="rect">
            <a:avLst/>
          </a:prstGeom>
        </p:spPr>
      </p:pic>
      <p:sp>
        <p:nvSpPr>
          <p:cNvPr id="4" name="文本框 3"/>
          <p:cNvSpPr txBox="1"/>
          <p:nvPr/>
        </p:nvSpPr>
        <p:spPr>
          <a:xfrm>
            <a:off x="6685280" y="4380865"/>
            <a:ext cx="4505325" cy="737235"/>
          </a:xfrm>
          <a:prstGeom prst="rect">
            <a:avLst/>
          </a:prstGeom>
          <a:noFill/>
        </p:spPr>
        <p:txBody>
          <a:bodyPr wrap="square" rtlCol="0">
            <a:spAutoFit/>
          </a:bodyPr>
          <a:p>
            <a:r>
              <a:rPr lang="zh-CN" altLang="en-US" sz="1400"/>
              <a:t>PSCs的分布与它们的tweet数量有关。我们发现67.10%的PSCs有一条tweet，而只有4.04%的PSCs有10条或更多的tweet(大多数是与健康相关的)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位置推断</a:t>
            </a:r>
            <a:endParaRPr lang="zh-CN" altLang="en-US" sz="1895" b="1" dirty="0">
              <a:solidFill>
                <a:srgbClr val="AD5410"/>
              </a:solidFill>
              <a:latin typeface="Arial" panose="020B0604020202020204" pitchFamily="34" charset="0"/>
              <a:ea typeface="微软雅黑" panose="020B0503020204020204" charset="-122"/>
              <a:sym typeface="+mn-ea"/>
            </a:endParaRPr>
          </a:p>
        </p:txBody>
      </p:sp>
      <p:sp>
        <p:nvSpPr>
          <p:cNvPr id="4" name="文本框 3"/>
          <p:cNvSpPr txBox="1"/>
          <p:nvPr/>
        </p:nvSpPr>
        <p:spPr>
          <a:xfrm>
            <a:off x="6607810" y="2306320"/>
            <a:ext cx="4505325" cy="2245360"/>
          </a:xfrm>
          <a:prstGeom prst="rect">
            <a:avLst/>
          </a:prstGeom>
          <a:noFill/>
        </p:spPr>
        <p:txBody>
          <a:bodyPr wrap="square" rtlCol="0">
            <a:spAutoFit/>
          </a:bodyPr>
          <a:p>
            <a:endParaRPr lang="zh-CN" altLang="en-US" sz="1400"/>
          </a:p>
          <a:p>
            <a:r>
              <a:rPr lang="zh-CN" altLang="en-US" sz="1400"/>
              <a:t>LPAuditor从两个数据集中正确地识别了926和969个用户的家，结果分别获得了92.23%和92.9%的精度。</a:t>
            </a:r>
            <a:endParaRPr lang="zh-CN" altLang="en-US" sz="1400"/>
          </a:p>
          <a:p>
            <a:r>
              <a:rPr lang="zh-CN" altLang="en-US" sz="1400"/>
              <a:t>在确定工作场所方面，论文的准确率分别为55.03%和57.6%。</a:t>
            </a:r>
            <a:endParaRPr lang="zh-CN" altLang="en-US" sz="1400"/>
          </a:p>
          <a:p>
            <a:endParaRPr lang="zh-CN" altLang="en-US" sz="1400"/>
          </a:p>
          <a:p>
            <a:endParaRPr lang="zh-CN" altLang="en-US" sz="1400"/>
          </a:p>
          <a:p>
            <a:r>
              <a:rPr lang="zh-CN" altLang="en-US" sz="1400"/>
              <a:t>两个数据集中的家集群大部分都是1级集群；对于工作集群，在这两个数据集中，只有3.26%和7.69%是第1级，它们中的大多数是第2级，相当多的占据了较低的级别。</a:t>
            </a:r>
            <a:endParaRPr lang="zh-CN" altLang="en-US" sz="1400"/>
          </a:p>
        </p:txBody>
      </p:sp>
      <p:pic>
        <p:nvPicPr>
          <p:cNvPr id="6" name="图片 6" descr="1571064283(1)"/>
          <p:cNvPicPr>
            <a:picLocks noChangeAspect="1"/>
          </p:cNvPicPr>
          <p:nvPr/>
        </p:nvPicPr>
        <p:blipFill>
          <a:blip r:embed="rId1"/>
          <a:stretch>
            <a:fillRect/>
          </a:stretch>
        </p:blipFill>
        <p:spPr>
          <a:xfrm>
            <a:off x="771525" y="2602230"/>
            <a:ext cx="5273040" cy="1653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668660" y="2108036"/>
            <a:ext cx="2483629" cy="2483629"/>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355273" y="2457366"/>
            <a:ext cx="1110055" cy="1072056"/>
            <a:chOff x="5512720" y="2152017"/>
            <a:chExt cx="583915" cy="496874"/>
          </a:xfrm>
          <a:solidFill>
            <a:schemeClr val="bg1"/>
          </a:solidFill>
        </p:grpSpPr>
        <p:sp>
          <p:nvSpPr>
            <p:cNvPr id="43"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90"/>
            </a:p>
          </p:txBody>
        </p:sp>
        <p:sp>
          <p:nvSpPr>
            <p:cNvPr id="44"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90"/>
            </a:p>
          </p:txBody>
        </p:sp>
      </p:grpSp>
      <p:sp>
        <p:nvSpPr>
          <p:cNvPr id="45" name="标题 4"/>
          <p:cNvSpPr txBox="1"/>
          <p:nvPr/>
        </p:nvSpPr>
        <p:spPr>
          <a:xfrm>
            <a:off x="2329652" y="3602316"/>
            <a:ext cx="1354707" cy="839430"/>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bg1"/>
                </a:solidFill>
                <a:latin typeface="微软雅黑" panose="020B0503020204020204" charset="-122"/>
                <a:ea typeface="微软雅黑" panose="020B0503020204020204" charset="-122"/>
              </a:rPr>
              <a:t>目   录</a:t>
            </a:r>
            <a:endParaRPr lang="en-US" altLang="zh-CN" sz="2800" b="1" dirty="0" smtClean="0">
              <a:solidFill>
                <a:schemeClr val="bg1"/>
              </a:solidFill>
              <a:latin typeface="微软雅黑" panose="020B0503020204020204" charset="-122"/>
              <a:ea typeface="微软雅黑" panose="020B0503020204020204" charset="-122"/>
            </a:endParaRPr>
          </a:p>
          <a:p>
            <a:pPr algn="l"/>
            <a:r>
              <a:rPr lang="en-US" altLang="zh-CN" sz="1400" b="1" dirty="0">
                <a:solidFill>
                  <a:schemeClr val="bg1"/>
                </a:solidFill>
                <a:latin typeface="微软雅黑" panose="020B0503020204020204" charset="-122"/>
                <a:ea typeface="微软雅黑" panose="020B0503020204020204" charset="-122"/>
              </a:rPr>
              <a:t>CONTENTS</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46" name="椭圆 45"/>
          <p:cNvSpPr/>
          <p:nvPr/>
        </p:nvSpPr>
        <p:spPr>
          <a:xfrm>
            <a:off x="1812639" y="2252363"/>
            <a:ext cx="2195323" cy="219532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95842" y="784583"/>
            <a:ext cx="6802028" cy="5275857"/>
            <a:chOff x="6450" y="1500"/>
            <a:chExt cx="10712" cy="8308"/>
          </a:xfrm>
        </p:grpSpPr>
        <p:grpSp>
          <p:nvGrpSpPr>
            <p:cNvPr id="2" name="组合 1"/>
            <p:cNvGrpSpPr/>
            <p:nvPr/>
          </p:nvGrpSpPr>
          <p:grpSpPr>
            <a:xfrm>
              <a:off x="6450" y="1500"/>
              <a:ext cx="7369" cy="1377"/>
              <a:chOff x="6879" y="1886"/>
              <a:chExt cx="7369" cy="1377"/>
            </a:xfrm>
          </p:grpSpPr>
          <p:sp>
            <p:nvSpPr>
              <p:cNvPr id="47" name="圆角矩形 46"/>
              <p:cNvSpPr/>
              <p:nvPr/>
            </p:nvSpPr>
            <p:spPr>
              <a:xfrm>
                <a:off x="7673" y="2277"/>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48" name="椭圆 47"/>
              <p:cNvSpPr/>
              <p:nvPr/>
            </p:nvSpPr>
            <p:spPr>
              <a:xfrm>
                <a:off x="6879" y="1886"/>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标题 4"/>
              <p:cNvSpPr txBox="1"/>
              <p:nvPr/>
            </p:nvSpPr>
            <p:spPr>
              <a:xfrm>
                <a:off x="7106" y="2479"/>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a:solidFill>
                      <a:schemeClr val="bg1"/>
                    </a:solidFill>
                    <a:latin typeface="微软雅黑" panose="020B0503020204020204" charset="-122"/>
                    <a:ea typeface="微软雅黑" panose="020B0503020204020204" charset="-122"/>
                  </a:rPr>
                  <a:t>1</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50" name="标题 4"/>
              <p:cNvSpPr txBox="1"/>
              <p:nvPr/>
            </p:nvSpPr>
            <p:spPr>
              <a:xfrm>
                <a:off x="8288" y="2452"/>
                <a:ext cx="5668"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a:t>
                </a:r>
                <a:r>
                  <a:rPr lang="en-US" sz="2400" b="1" dirty="0" smtClean="0">
                    <a:solidFill>
                      <a:srgbClr val="B28A35"/>
                    </a:solidFill>
                    <a:latin typeface="微软雅黑" panose="020B0503020204020204" charset="-122"/>
                    <a:ea typeface="微软雅黑" panose="020B0503020204020204" charset="-122"/>
                  </a:rPr>
                  <a:t>Abstract</a:t>
                </a:r>
                <a:endParaRPr lang="en-US" sz="1200" b="1" dirty="0">
                  <a:solidFill>
                    <a:srgbClr val="B28A35"/>
                  </a:solidFill>
                  <a:latin typeface="微软雅黑" panose="020B0503020204020204" charset="-122"/>
                  <a:ea typeface="微软雅黑" panose="020B0503020204020204" charset="-122"/>
                </a:endParaRPr>
              </a:p>
            </p:txBody>
          </p:sp>
        </p:grpSp>
        <p:grpSp>
          <p:nvGrpSpPr>
            <p:cNvPr id="9" name="组合 8"/>
            <p:cNvGrpSpPr/>
            <p:nvPr/>
          </p:nvGrpSpPr>
          <p:grpSpPr>
            <a:xfrm>
              <a:off x="7255" y="2879"/>
              <a:ext cx="7368" cy="1377"/>
              <a:chOff x="7673" y="3150"/>
              <a:chExt cx="7368" cy="1377"/>
            </a:xfrm>
          </p:grpSpPr>
          <p:sp>
            <p:nvSpPr>
              <p:cNvPr id="109" name="圆角矩形 108"/>
              <p:cNvSpPr/>
              <p:nvPr/>
            </p:nvSpPr>
            <p:spPr>
              <a:xfrm>
                <a:off x="8466" y="3541"/>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椭圆 109"/>
              <p:cNvSpPr/>
              <p:nvPr/>
            </p:nvSpPr>
            <p:spPr>
              <a:xfrm>
                <a:off x="7673" y="3150"/>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1" name="标题 4"/>
              <p:cNvSpPr txBox="1"/>
              <p:nvPr/>
            </p:nvSpPr>
            <p:spPr>
              <a:xfrm>
                <a:off x="7899" y="3743"/>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smtClean="0">
                    <a:solidFill>
                      <a:schemeClr val="bg1"/>
                    </a:solidFill>
                    <a:latin typeface="微软雅黑" panose="020B0503020204020204" charset="-122"/>
                    <a:ea typeface="微软雅黑" panose="020B0503020204020204" charset="-122"/>
                  </a:rPr>
                  <a:t>2</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112" name="标题 4"/>
              <p:cNvSpPr txBox="1"/>
              <p:nvPr/>
            </p:nvSpPr>
            <p:spPr>
              <a:xfrm>
                <a:off x="9082" y="3716"/>
                <a:ext cx="5668"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a:t>
                </a:r>
                <a:r>
                  <a:rPr lang="en-US" sz="2400" b="1" dirty="0" smtClean="0">
                    <a:solidFill>
                      <a:srgbClr val="B28A35"/>
                    </a:solidFill>
                    <a:latin typeface="微软雅黑" panose="020B0503020204020204" charset="-122"/>
                    <a:ea typeface="微软雅黑" panose="020B0503020204020204" charset="-122"/>
                  </a:rPr>
                  <a:t>Introduction</a:t>
                </a:r>
                <a:endParaRPr lang="en-US" sz="1200" b="1" dirty="0">
                  <a:solidFill>
                    <a:srgbClr val="B28A35"/>
                  </a:solidFill>
                  <a:latin typeface="微软雅黑" panose="020B0503020204020204" charset="-122"/>
                  <a:ea typeface="微软雅黑" panose="020B0503020204020204" charset="-122"/>
                </a:endParaRPr>
              </a:p>
            </p:txBody>
          </p:sp>
        </p:grpSp>
        <p:grpSp>
          <p:nvGrpSpPr>
            <p:cNvPr id="10" name="组合 9"/>
            <p:cNvGrpSpPr/>
            <p:nvPr/>
          </p:nvGrpSpPr>
          <p:grpSpPr>
            <a:xfrm>
              <a:off x="7641" y="4295"/>
              <a:ext cx="7368" cy="1378"/>
              <a:chOff x="8013" y="4606"/>
              <a:chExt cx="7368" cy="1378"/>
            </a:xfrm>
          </p:grpSpPr>
          <p:sp>
            <p:nvSpPr>
              <p:cNvPr id="114" name="圆角矩形 113"/>
              <p:cNvSpPr/>
              <p:nvPr/>
            </p:nvSpPr>
            <p:spPr>
              <a:xfrm>
                <a:off x="8806" y="4997"/>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椭圆 114"/>
              <p:cNvSpPr/>
              <p:nvPr/>
            </p:nvSpPr>
            <p:spPr>
              <a:xfrm>
                <a:off x="8013" y="4606"/>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标题 4"/>
              <p:cNvSpPr txBox="1"/>
              <p:nvPr/>
            </p:nvSpPr>
            <p:spPr>
              <a:xfrm>
                <a:off x="8240" y="5200"/>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smtClean="0">
                    <a:solidFill>
                      <a:schemeClr val="bg1"/>
                    </a:solidFill>
                    <a:latin typeface="微软雅黑" panose="020B0503020204020204" charset="-122"/>
                    <a:ea typeface="微软雅黑" panose="020B0503020204020204" charset="-122"/>
                  </a:rPr>
                  <a:t>3</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117" name="标题 4"/>
              <p:cNvSpPr txBox="1"/>
              <p:nvPr/>
            </p:nvSpPr>
            <p:spPr>
              <a:xfrm>
                <a:off x="9422" y="5173"/>
                <a:ext cx="5668"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a:t>
                </a:r>
                <a:r>
                  <a:rPr lang="en-US" altLang="zh-CN" sz="2400" b="1" dirty="0" smtClean="0">
                    <a:solidFill>
                      <a:srgbClr val="B28A35"/>
                    </a:solidFill>
                    <a:latin typeface="微软雅黑" panose="020B0503020204020204" charset="-122"/>
                    <a:ea typeface="微软雅黑" panose="020B0503020204020204" charset="-122"/>
                  </a:rPr>
                  <a:t>System Overview</a:t>
                </a:r>
                <a:endParaRPr lang="zh-CN" altLang="en-US" sz="1050" b="1" dirty="0">
                  <a:solidFill>
                    <a:srgbClr val="B28A35"/>
                  </a:solidFill>
                  <a:latin typeface="微软雅黑" panose="020B0503020204020204" charset="-122"/>
                  <a:ea typeface="微软雅黑" panose="020B0503020204020204" charset="-122"/>
                </a:endParaRPr>
              </a:p>
              <a:p>
                <a:pPr algn="l"/>
                <a:endParaRPr lang="en-US" altLang="zh-CN" sz="1200" b="1" dirty="0">
                  <a:solidFill>
                    <a:srgbClr val="B28A35"/>
                  </a:solidFill>
                  <a:latin typeface="微软雅黑" panose="020B0503020204020204" charset="-122"/>
                  <a:ea typeface="微软雅黑" panose="020B0503020204020204" charset="-122"/>
                </a:endParaRPr>
              </a:p>
            </p:txBody>
          </p:sp>
        </p:grpSp>
        <p:grpSp>
          <p:nvGrpSpPr>
            <p:cNvPr id="11" name="组合 10"/>
            <p:cNvGrpSpPr/>
            <p:nvPr/>
          </p:nvGrpSpPr>
          <p:grpSpPr>
            <a:xfrm>
              <a:off x="7617" y="5779"/>
              <a:ext cx="7536" cy="1378"/>
              <a:chOff x="7786" y="6080"/>
              <a:chExt cx="7536" cy="1378"/>
            </a:xfrm>
          </p:grpSpPr>
          <p:sp>
            <p:nvSpPr>
              <p:cNvPr id="119" name="圆角矩形 118"/>
              <p:cNvSpPr/>
              <p:nvPr/>
            </p:nvSpPr>
            <p:spPr>
              <a:xfrm>
                <a:off x="8580" y="6471"/>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椭圆 119"/>
              <p:cNvSpPr/>
              <p:nvPr/>
            </p:nvSpPr>
            <p:spPr>
              <a:xfrm>
                <a:off x="7786" y="6080"/>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标题 4"/>
              <p:cNvSpPr txBox="1"/>
              <p:nvPr/>
            </p:nvSpPr>
            <p:spPr>
              <a:xfrm>
                <a:off x="8013" y="6674"/>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smtClean="0">
                    <a:solidFill>
                      <a:schemeClr val="bg1"/>
                    </a:solidFill>
                    <a:latin typeface="微软雅黑" panose="020B0503020204020204" charset="-122"/>
                    <a:ea typeface="微软雅黑" panose="020B0503020204020204" charset="-122"/>
                  </a:rPr>
                  <a:t>4</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122" name="标题 4"/>
              <p:cNvSpPr txBox="1"/>
              <p:nvPr/>
            </p:nvSpPr>
            <p:spPr>
              <a:xfrm>
                <a:off x="9195" y="6647"/>
                <a:ext cx="6127"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a:t>
                </a:r>
                <a:r>
                  <a:rPr lang="en-US" altLang="zh-CN" sz="2400" b="1" dirty="0" smtClean="0">
                    <a:solidFill>
                      <a:srgbClr val="B28A35"/>
                    </a:solidFill>
                    <a:latin typeface="微软雅黑" panose="020B0503020204020204" charset="-122"/>
                    <a:ea typeface="微软雅黑" panose="020B0503020204020204" charset="-122"/>
                  </a:rPr>
                  <a:t>Data Collection</a:t>
                </a:r>
                <a:endParaRPr lang="en-US" altLang="zh-CN" sz="1200" b="1" dirty="0">
                  <a:solidFill>
                    <a:srgbClr val="B28A35"/>
                  </a:solidFill>
                  <a:latin typeface="微软雅黑" panose="020B0503020204020204" charset="-122"/>
                  <a:ea typeface="微软雅黑" panose="020B0503020204020204" charset="-122"/>
                </a:endParaRPr>
              </a:p>
            </p:txBody>
          </p:sp>
        </p:grpSp>
        <p:grpSp>
          <p:nvGrpSpPr>
            <p:cNvPr id="12" name="组合 11"/>
            <p:cNvGrpSpPr/>
            <p:nvPr/>
          </p:nvGrpSpPr>
          <p:grpSpPr>
            <a:xfrm>
              <a:off x="7256" y="7211"/>
              <a:ext cx="9547" cy="1378"/>
              <a:chOff x="6993" y="7344"/>
              <a:chExt cx="9547" cy="1378"/>
            </a:xfrm>
          </p:grpSpPr>
          <p:sp>
            <p:nvSpPr>
              <p:cNvPr id="124" name="圆角矩形 123"/>
              <p:cNvSpPr/>
              <p:nvPr/>
            </p:nvSpPr>
            <p:spPr>
              <a:xfrm>
                <a:off x="7786" y="7735"/>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25" name="椭圆 124"/>
              <p:cNvSpPr/>
              <p:nvPr/>
            </p:nvSpPr>
            <p:spPr>
              <a:xfrm>
                <a:off x="6993" y="7344"/>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标题 4"/>
              <p:cNvSpPr txBox="1"/>
              <p:nvPr/>
            </p:nvSpPr>
            <p:spPr>
              <a:xfrm>
                <a:off x="7219" y="7938"/>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smtClean="0">
                    <a:solidFill>
                      <a:schemeClr val="bg1"/>
                    </a:solidFill>
                    <a:latin typeface="微软雅黑" panose="020B0503020204020204" charset="-122"/>
                    <a:ea typeface="微软雅黑" panose="020B0503020204020204" charset="-122"/>
                  </a:rPr>
                  <a:t>5</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127" name="标题 4"/>
              <p:cNvSpPr txBox="1"/>
              <p:nvPr/>
            </p:nvSpPr>
            <p:spPr>
              <a:xfrm>
                <a:off x="8401" y="7911"/>
                <a:ext cx="8139"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EXPERIMENTAL EVALUATION</a:t>
                </a:r>
                <a:endParaRPr lang="zh-CN" altLang="en-US" sz="2400" b="1" dirty="0" smtClean="0">
                  <a:solidFill>
                    <a:srgbClr val="B28A35"/>
                  </a:solidFill>
                  <a:latin typeface="微软雅黑" panose="020B0503020204020204" charset="-122"/>
                  <a:ea typeface="微软雅黑" panose="020B0503020204020204" charset="-122"/>
                </a:endParaRPr>
              </a:p>
            </p:txBody>
          </p:sp>
        </p:grpSp>
        <p:grpSp>
          <p:nvGrpSpPr>
            <p:cNvPr id="3" name="组合 2"/>
            <p:cNvGrpSpPr/>
            <p:nvPr/>
          </p:nvGrpSpPr>
          <p:grpSpPr>
            <a:xfrm>
              <a:off x="6459" y="8431"/>
              <a:ext cx="10703" cy="1377"/>
              <a:chOff x="6879" y="1886"/>
              <a:chExt cx="10703" cy="1377"/>
            </a:xfrm>
          </p:grpSpPr>
          <p:sp>
            <p:nvSpPr>
              <p:cNvPr id="4" name="圆角矩形 3"/>
              <p:cNvSpPr/>
              <p:nvPr/>
            </p:nvSpPr>
            <p:spPr>
              <a:xfrm>
                <a:off x="7673" y="2277"/>
                <a:ext cx="6575" cy="757"/>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5" name="椭圆 4"/>
              <p:cNvSpPr/>
              <p:nvPr/>
            </p:nvSpPr>
            <p:spPr>
              <a:xfrm>
                <a:off x="6879" y="1886"/>
                <a:ext cx="1336" cy="1336"/>
              </a:xfrm>
              <a:prstGeom prst="ellipse">
                <a:avLst/>
              </a:prstGeom>
              <a:gradFill>
                <a:gsLst>
                  <a:gs pos="0">
                    <a:srgbClr val="B28A35"/>
                  </a:gs>
                  <a:gs pos="100000">
                    <a:srgbClr val="E4C874"/>
                  </a:gs>
                </a:gsLst>
                <a:lin ang="2700000" scaled="0"/>
              </a:gradFill>
              <a:ln w="5715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标题 4"/>
              <p:cNvSpPr txBox="1"/>
              <p:nvPr/>
            </p:nvSpPr>
            <p:spPr>
              <a:xfrm>
                <a:off x="7106" y="2479"/>
                <a:ext cx="907" cy="7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b="1" dirty="0">
                    <a:solidFill>
                      <a:schemeClr val="bg1"/>
                    </a:solidFill>
                    <a:latin typeface="微软雅黑" panose="020B0503020204020204" charset="-122"/>
                    <a:ea typeface="微软雅黑" panose="020B0503020204020204" charset="-122"/>
                  </a:rPr>
                  <a:t>6</a:t>
                </a:r>
                <a:endParaRPr lang="zh-CN" altLang="en-US" sz="1600" b="1" dirty="0">
                  <a:solidFill>
                    <a:schemeClr val="bg1"/>
                  </a:solidFill>
                  <a:latin typeface="微软雅黑" panose="020B0503020204020204" charset="-122"/>
                  <a:ea typeface="微软雅黑" panose="020B0503020204020204" charset="-122"/>
                </a:endParaRPr>
              </a:p>
              <a:p>
                <a:endParaRPr lang="en-US" altLang="zh-CN" sz="2000" b="1" dirty="0">
                  <a:solidFill>
                    <a:schemeClr val="bg1"/>
                  </a:solidFill>
                  <a:latin typeface="微软雅黑" panose="020B0503020204020204" charset="-122"/>
                  <a:ea typeface="微软雅黑" panose="020B0503020204020204" charset="-122"/>
                </a:endParaRPr>
              </a:p>
            </p:txBody>
          </p:sp>
          <p:sp>
            <p:nvSpPr>
              <p:cNvPr id="7" name="标题 4"/>
              <p:cNvSpPr txBox="1"/>
              <p:nvPr/>
            </p:nvSpPr>
            <p:spPr>
              <a:xfrm>
                <a:off x="8288" y="2452"/>
                <a:ext cx="9294" cy="74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B28A35"/>
                    </a:solidFill>
                    <a:latin typeface="微软雅黑" panose="020B0503020204020204" charset="-122"/>
                    <a:ea typeface="微软雅黑" panose="020B0503020204020204" charset="-122"/>
                  </a:rPr>
                  <a:t>  DISCUSSION AND FUTURE WORK</a:t>
                </a:r>
                <a:endParaRPr lang="zh-CN" altLang="en-US" sz="2400" b="1" dirty="0" smtClean="0">
                  <a:solidFill>
                    <a:srgbClr val="B28A35"/>
                  </a:solidFill>
                  <a:latin typeface="微软雅黑" panose="020B0503020204020204" charset="-122"/>
                  <a:ea typeface="微软雅黑" panose="020B0503020204020204" charset="-122"/>
                </a:endParaRPr>
              </a:p>
            </p:txBody>
          </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heel(1)">
                                      <p:cBhvr>
                                        <p:cTn id="12" dur="2000"/>
                                        <p:tgtEl>
                                          <p:spTgt spid="46"/>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par>
                          <p:cTn id="19" fill="hold">
                            <p:stCondLst>
                              <p:cond delay="3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5"/>
                                        </p:tgtEl>
                                        <p:attrNameLst>
                                          <p:attrName>ppt_y</p:attrName>
                                        </p:attrNameLst>
                                      </p:cBhvr>
                                      <p:tavLst>
                                        <p:tav tm="0">
                                          <p:val>
                                            <p:strVal val="#ppt_y"/>
                                          </p:val>
                                        </p:tav>
                                        <p:tav tm="100000">
                                          <p:val>
                                            <p:strVal val="#ppt_y"/>
                                          </p:val>
                                        </p:tav>
                                      </p:tavLst>
                                    </p:anim>
                                    <p:anim calcmode="lin" valueType="num">
                                      <p:cBhvr>
                                        <p:cTn id="24"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5" grpId="0"/>
      <p:bldP spid="4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00" y="350520"/>
            <a:ext cx="229679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sym typeface="+mn-ea"/>
              </a:rPr>
              <a:t>敏感集群</a:t>
            </a:r>
            <a:endParaRPr lang="zh-CN" altLang="en-US" sz="1895" b="1" dirty="0">
              <a:solidFill>
                <a:srgbClr val="AD5410"/>
              </a:solidFill>
              <a:latin typeface="Arial" panose="020B0604020202020204" pitchFamily="34" charset="0"/>
              <a:ea typeface="微软雅黑" panose="020B0503020204020204" charset="-122"/>
              <a:sym typeface="+mn-ea"/>
            </a:endParaRPr>
          </a:p>
        </p:txBody>
      </p:sp>
      <p:sp>
        <p:nvSpPr>
          <p:cNvPr id="4" name="文本框 3"/>
          <p:cNvSpPr txBox="1"/>
          <p:nvPr/>
        </p:nvSpPr>
        <p:spPr>
          <a:xfrm>
            <a:off x="6530975" y="1415415"/>
            <a:ext cx="4505325" cy="3538220"/>
          </a:xfrm>
          <a:prstGeom prst="rect">
            <a:avLst/>
          </a:prstGeom>
          <a:noFill/>
        </p:spPr>
        <p:txBody>
          <a:bodyPr wrap="square" rtlCol="0">
            <a:spAutoFit/>
          </a:bodyPr>
          <a:p>
            <a:r>
              <a:rPr lang="zh-CN" altLang="en-US" sz="1400"/>
              <a:t>LPAuditor在的ground truth中检测到6483个潜在的敏感集群(PSCs)。其中，938(93.42%)Home-Top用户共5393个，516(49.47%)Home-Low用户共1090个。</a:t>
            </a:r>
            <a:endParaRPr lang="zh-CN" altLang="en-US" sz="1400"/>
          </a:p>
          <a:p>
            <a:endParaRPr lang="zh-CN" altLang="en-US" sz="1400"/>
          </a:p>
          <a:p>
            <a:r>
              <a:rPr lang="zh-CN" altLang="en-US" sz="1400"/>
              <a:t>图中为根据相关场地的类别检测到的PSCs分类。对于邻近有多个敏感地点的PSCs，作者将该PSC指定为最接近的地点类别。</a:t>
            </a:r>
            <a:endParaRPr lang="zh-CN" altLang="en-US" sz="1400"/>
          </a:p>
          <a:p>
            <a:r>
              <a:rPr lang="zh-CN" altLang="en-US" sz="1400"/>
              <a:t>当只考虑到距离PSC坐标最近的敏感场所时，识别出5094个与健康相关的集群，以及918个和471个与宗教和性/夜生活相关的场所。</a:t>
            </a:r>
            <a:endParaRPr lang="zh-CN" altLang="en-US" sz="1400"/>
          </a:p>
          <a:p>
            <a:endParaRPr lang="zh-CN" altLang="en-US" sz="1400"/>
          </a:p>
          <a:p>
            <a:r>
              <a:rPr lang="zh-CN" altLang="en-US" sz="1400"/>
              <a:t>基于内容的验证：获得了用户访问过的敏感场所数量的下限</a:t>
            </a:r>
            <a:endParaRPr lang="zh-CN" altLang="en-US" sz="1400"/>
          </a:p>
          <a:p>
            <a:r>
              <a:rPr lang="zh-CN" altLang="en-US" sz="1400"/>
              <a:t>基于Duration-based的验证：构成了下限估计，因为基于持续时间的方法不考虑只包含一条tweet的PSCs</a:t>
            </a:r>
            <a:endParaRPr lang="zh-CN" altLang="en-US" sz="1400"/>
          </a:p>
          <a:p>
            <a:endParaRPr lang="zh-CN" altLang="en-US" sz="1400"/>
          </a:p>
        </p:txBody>
      </p:sp>
      <p:pic>
        <p:nvPicPr>
          <p:cNvPr id="12" name="图片 12" descr="1571111164(1)"/>
          <p:cNvPicPr>
            <a:picLocks noChangeAspect="1"/>
          </p:cNvPicPr>
          <p:nvPr/>
        </p:nvPicPr>
        <p:blipFill>
          <a:blip r:embed="rId1"/>
          <a:stretch>
            <a:fillRect/>
          </a:stretch>
        </p:blipFill>
        <p:spPr>
          <a:xfrm>
            <a:off x="677228" y="1557020"/>
            <a:ext cx="5269865" cy="3098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16960" y="1591263"/>
            <a:ext cx="5694199" cy="429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TextBox 156"/>
          <p:cNvSpPr txBox="1"/>
          <p:nvPr/>
        </p:nvSpPr>
        <p:spPr>
          <a:xfrm>
            <a:off x="6761480" y="3399155"/>
            <a:ext cx="4505960" cy="1746250"/>
          </a:xfrm>
          <a:prstGeom prst="rect">
            <a:avLst/>
          </a:prstGeom>
          <a:noFill/>
        </p:spPr>
        <p:txBody>
          <a:bodyPr wrap="square" lIns="91375" tIns="45687" rIns="91375" bIns="45687" rtlCol="0">
            <a:spAutoFit/>
          </a:bodyPr>
          <a:lstStyle/>
          <a:p>
            <a:pPr>
              <a:lnSpc>
                <a:spcPct val="110000"/>
              </a:lnSpc>
            </a:pPr>
            <a:r>
              <a:rPr lang="zh-CN" altLang="en-US" sz="1400">
                <a:solidFill>
                  <a:schemeClr val="tx1">
                    <a:lumMod val="85000"/>
                    <a:lumOff val="15000"/>
                  </a:schemeClr>
                </a:solidFill>
                <a:sym typeface="+mn-ea"/>
              </a:rPr>
              <a:t>关注app发布日期(以及接下来的几周)之后发布了带有坐标的tweet的用户，并且只对在这些日期之后发布的tweet运行LPAuditor，得到左图数据。</a:t>
            </a:r>
            <a:endParaRPr lang="zh-CN" altLang="en-US" sz="1400">
              <a:solidFill>
                <a:schemeClr val="tx1">
                  <a:lumMod val="85000"/>
                  <a:lumOff val="15000"/>
                </a:schemeClr>
              </a:solidFill>
              <a:sym typeface="+mn-ea"/>
            </a:endParaRPr>
          </a:p>
          <a:p>
            <a:pPr>
              <a:lnSpc>
                <a:spcPct val="11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ea"/>
              </a:rPr>
              <a:t>随着用户开始更新他们的应用程序，发布带有精确位置的tweets的用户数量迅速下降。</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ea"/>
            </a:endParaRPr>
          </a:p>
          <a:p>
            <a:pPr>
              <a:lnSpc>
                <a:spcPct val="110000"/>
              </a:lnSpc>
            </a:pP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ea"/>
              </a:rPr>
              <a:t>当只使用微博发布至少4周应用程序发布后,我们能够正确识别的7.34%和6.39%的用户识别时使用的所有数据。</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ea"/>
            </a:endParaRPr>
          </a:p>
        </p:txBody>
      </p:sp>
      <p:grpSp>
        <p:nvGrpSpPr>
          <p:cNvPr id="58" name="组合 57"/>
          <p:cNvGrpSpPr/>
          <p:nvPr/>
        </p:nvGrpSpPr>
        <p:grpSpPr>
          <a:xfrm>
            <a:off x="2005" y="252525"/>
            <a:ext cx="12206800" cy="6612600"/>
            <a:chOff x="794" y="265448"/>
            <a:chExt cx="12877006" cy="6975660"/>
          </a:xfrm>
        </p:grpSpPr>
        <p:grpSp>
          <p:nvGrpSpPr>
            <p:cNvPr id="59" name="Group 28"/>
            <p:cNvGrpSpPr/>
            <p:nvPr/>
          </p:nvGrpSpPr>
          <p:grpSpPr bwMode="auto">
            <a:xfrm>
              <a:off x="794" y="265448"/>
              <a:ext cx="455358" cy="607144"/>
              <a:chOff x="0" y="0"/>
              <a:chExt cx="204" cy="318"/>
            </a:xfrm>
          </p:grpSpPr>
          <p:sp>
            <p:nvSpPr>
              <p:cNvPr id="66"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67"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60" name="组合 59"/>
            <p:cNvGrpSpPr/>
            <p:nvPr/>
          </p:nvGrpSpPr>
          <p:grpSpPr>
            <a:xfrm>
              <a:off x="2468935" y="7195389"/>
              <a:ext cx="10408865" cy="45719"/>
              <a:chOff x="2650856" y="7186888"/>
              <a:chExt cx="10209035" cy="45762"/>
            </a:xfrm>
          </p:grpSpPr>
          <p:sp>
            <p:nvSpPr>
              <p:cNvPr id="61" name="矩形 60"/>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2" name="矩形 61"/>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3" name="矩形 62"/>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4" name="矩形 63"/>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5" name="矩形 64"/>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69"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历史数据影响</a:t>
            </a:r>
            <a:endParaRPr lang="zh-CN" altLang="en-US" sz="1895" b="1" dirty="0">
              <a:solidFill>
                <a:srgbClr val="AD5410"/>
              </a:solidFill>
              <a:latin typeface="Arial" panose="020B0604020202020204" pitchFamily="34" charset="0"/>
              <a:ea typeface="微软雅黑" panose="020B0503020204020204" charset="-122"/>
            </a:endParaRPr>
          </a:p>
        </p:txBody>
      </p:sp>
      <p:pic>
        <p:nvPicPr>
          <p:cNvPr id="18" name="图片 18" descr="1571127530(1)"/>
          <p:cNvPicPr>
            <a:picLocks noChangeAspect="1"/>
          </p:cNvPicPr>
          <p:nvPr/>
        </p:nvPicPr>
        <p:blipFill>
          <a:blip r:embed="rId2"/>
          <a:stretch>
            <a:fillRect/>
          </a:stretch>
        </p:blipFill>
        <p:spPr>
          <a:xfrm>
            <a:off x="828675" y="2253298"/>
            <a:ext cx="5271770" cy="2173605"/>
          </a:xfrm>
          <a:prstGeom prst="rect">
            <a:avLst/>
          </a:prstGeom>
        </p:spPr>
      </p:pic>
      <p:sp>
        <p:nvSpPr>
          <p:cNvPr id="6" name="文本框 5"/>
          <p:cNvSpPr txBox="1"/>
          <p:nvPr/>
        </p:nvSpPr>
        <p:spPr>
          <a:xfrm>
            <a:off x="6761480" y="1328420"/>
            <a:ext cx="4505325" cy="1814830"/>
          </a:xfrm>
          <a:prstGeom prst="rect">
            <a:avLst/>
          </a:prstGeom>
          <a:noFill/>
        </p:spPr>
        <p:txBody>
          <a:bodyPr wrap="square" rtlCol="0">
            <a:spAutoFit/>
          </a:bodyPr>
          <a:p>
            <a:r>
              <a:rPr lang="zh-CN" altLang="en-US" sz="1400"/>
              <a:t>2015年4月之前发布的Twitter应用程序版本会自动在带有粗糙位置标记的tweet中包含GPS坐标。</a:t>
            </a:r>
            <a:endParaRPr lang="zh-CN" altLang="en-US" sz="1400"/>
          </a:p>
          <a:p>
            <a:r>
              <a:rPr lang="zh-CN" altLang="en-US" sz="1400"/>
              <a:t>在新版本中，用户必须明确选择在每条推文中包含GPS信息。4月15日iOS版和20日安卓版分别发布了具有更尊重隐私行为的应用程序。</a:t>
            </a:r>
            <a:endParaRPr lang="zh-CN" altLang="en-US" sz="1400"/>
          </a:p>
          <a:p>
            <a:r>
              <a:rPr lang="zh-CN" altLang="en-US" sz="1400"/>
              <a:t>尽管如此，从以前版本收集的历史元数据仍然可以通过API公开访问。</a:t>
            </a:r>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anim calcmode="lin" valueType="num">
                                      <p:cBhvr>
                                        <p:cTn id="13" dur="1000" fill="hold"/>
                                        <p:tgtEl>
                                          <p:spTgt spid="157"/>
                                        </p:tgtEl>
                                        <p:attrNameLst>
                                          <p:attrName>ppt_x</p:attrName>
                                        </p:attrNameLst>
                                      </p:cBhvr>
                                      <p:tavLst>
                                        <p:tav tm="0">
                                          <p:val>
                                            <p:strVal val="#ppt_x"/>
                                          </p:val>
                                        </p:tav>
                                        <p:tav tm="100000">
                                          <p:val>
                                            <p:strVal val="#ppt_x"/>
                                          </p:val>
                                        </p:tav>
                                      </p:tavLst>
                                    </p:anim>
                                    <p:anim calcmode="lin" valueType="num">
                                      <p:cBhvr>
                                        <p:cTn id="14"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005" y="252525"/>
            <a:ext cx="12206800" cy="6612600"/>
            <a:chOff x="794" y="265448"/>
            <a:chExt cx="12877006" cy="6975660"/>
          </a:xfrm>
        </p:grpSpPr>
        <p:grpSp>
          <p:nvGrpSpPr>
            <p:cNvPr id="59" name="Group 28"/>
            <p:cNvGrpSpPr/>
            <p:nvPr/>
          </p:nvGrpSpPr>
          <p:grpSpPr bwMode="auto">
            <a:xfrm>
              <a:off x="794" y="265448"/>
              <a:ext cx="455358" cy="607144"/>
              <a:chOff x="0" y="0"/>
              <a:chExt cx="204" cy="318"/>
            </a:xfrm>
          </p:grpSpPr>
          <p:sp>
            <p:nvSpPr>
              <p:cNvPr id="66"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67"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60" name="组合 59"/>
            <p:cNvGrpSpPr/>
            <p:nvPr/>
          </p:nvGrpSpPr>
          <p:grpSpPr>
            <a:xfrm>
              <a:off x="2468935" y="7195389"/>
              <a:ext cx="10408865" cy="45719"/>
              <a:chOff x="2650856" y="7186888"/>
              <a:chExt cx="10209035" cy="45762"/>
            </a:xfrm>
          </p:grpSpPr>
          <p:sp>
            <p:nvSpPr>
              <p:cNvPr id="61" name="矩形 60"/>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2" name="矩形 61"/>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3" name="矩形 62"/>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4" name="矩形 63"/>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5" name="矩形 64"/>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69"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效率评估</a:t>
            </a:r>
            <a:endParaRPr lang="zh-CN" altLang="en-US" sz="1895" b="1" dirty="0">
              <a:solidFill>
                <a:srgbClr val="AD5410"/>
              </a:solidFill>
              <a:latin typeface="Arial" panose="020B0604020202020204" pitchFamily="34" charset="0"/>
              <a:ea typeface="微软雅黑" panose="020B0503020204020204" charset="-122"/>
            </a:endParaRPr>
          </a:p>
        </p:txBody>
      </p:sp>
      <p:sp>
        <p:nvSpPr>
          <p:cNvPr id="6" name="文本框 5"/>
          <p:cNvSpPr txBox="1"/>
          <p:nvPr/>
        </p:nvSpPr>
        <p:spPr>
          <a:xfrm>
            <a:off x="6423660" y="1983105"/>
            <a:ext cx="4505325" cy="2891790"/>
          </a:xfrm>
          <a:prstGeom prst="rect">
            <a:avLst/>
          </a:prstGeom>
          <a:noFill/>
        </p:spPr>
        <p:txBody>
          <a:bodyPr wrap="square" rtlCol="0">
            <a:spAutoFit/>
          </a:bodyPr>
          <a:p>
            <a:r>
              <a:rPr lang="zh-CN" altLang="en-US" sz="1400"/>
              <a:t>从所有带有地理标记的tweet的用户中随机选择了1000个用户，并测量每个LPAuditor模块所需的时间和完成整个过程所需的总时间。这个时间取决于每个用户的tweets和集群的数量。</a:t>
            </a:r>
            <a:endParaRPr lang="zh-CN" altLang="en-US" sz="1400"/>
          </a:p>
          <a:p>
            <a:endParaRPr lang="zh-CN" altLang="en-US" sz="1400"/>
          </a:p>
          <a:p>
            <a:r>
              <a:rPr lang="zh-CN" altLang="en-US" sz="1400"/>
              <a:t>最需要时间的操作是收集tweet、收集PSCs和第一级集群，所有这些操作都依赖于使用第三方api(即、网络通讯、速率限制等)。</a:t>
            </a:r>
            <a:endParaRPr lang="zh-CN" altLang="en-US" sz="1400"/>
          </a:p>
          <a:p>
            <a:endParaRPr lang="zh-CN" altLang="en-US" sz="1400"/>
          </a:p>
          <a:p>
            <a:r>
              <a:rPr lang="zh-CN" altLang="en-US" sz="1400"/>
              <a:t>该系统可以为一半的用户在不到一分钟的时间内完成整个过程，而大约95%的用户可以在六分钟内完成。这突出了隐私威胁的严重性和规模，因为攻击者可以对大量用户发起这种攻击。</a:t>
            </a:r>
            <a:endParaRPr lang="zh-CN" altLang="en-US" sz="1400"/>
          </a:p>
        </p:txBody>
      </p:sp>
      <p:pic>
        <p:nvPicPr>
          <p:cNvPr id="19" name="图片 19" descr="1571128128(1)"/>
          <p:cNvPicPr>
            <a:picLocks noChangeAspect="1"/>
          </p:cNvPicPr>
          <p:nvPr/>
        </p:nvPicPr>
        <p:blipFill>
          <a:blip r:embed="rId1"/>
          <a:stretch>
            <a:fillRect/>
          </a:stretch>
        </p:blipFill>
        <p:spPr>
          <a:xfrm>
            <a:off x="916940" y="1659255"/>
            <a:ext cx="4790440" cy="3539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anose="020B0503020204020204" charset="-122"/>
                <a:ea typeface="微软雅黑" panose="020B0503020204020204" charset="-122"/>
              </a:rPr>
              <a:t>第六章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9" name="Freeform 10"/>
          <p:cNvSpPr>
            <a:spLocks noEditPoints="1"/>
          </p:cNvSpPr>
          <p:nvPr/>
        </p:nvSpPr>
        <p:spPr bwMode="auto">
          <a:xfrm>
            <a:off x="3437572" y="2165383"/>
            <a:ext cx="1081674" cy="1043449"/>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endParaRPr>
          </a:p>
        </p:txBody>
      </p:sp>
      <p:grpSp>
        <p:nvGrpSpPr>
          <p:cNvPr id="3" name="组合 2"/>
          <p:cNvGrpSpPr/>
          <p:nvPr/>
        </p:nvGrpSpPr>
        <p:grpSpPr>
          <a:xfrm>
            <a:off x="5371465" y="3415030"/>
            <a:ext cx="4021455" cy="606425"/>
            <a:chOff x="8531" y="4898"/>
            <a:chExt cx="6333" cy="955"/>
          </a:xfrm>
        </p:grpSpPr>
        <p:grpSp>
          <p:nvGrpSpPr>
            <p:cNvPr id="15" name="组合 14"/>
            <p:cNvGrpSpPr/>
            <p:nvPr/>
          </p:nvGrpSpPr>
          <p:grpSpPr>
            <a:xfrm>
              <a:off x="8531" y="4898"/>
              <a:ext cx="2433" cy="339"/>
              <a:chOff x="4369395" y="3284984"/>
              <a:chExt cx="1545357" cy="215321"/>
            </a:xfrm>
          </p:grpSpPr>
          <p:sp>
            <p:nvSpPr>
              <p:cNvPr id="16" name="文本框 9"/>
              <p:cNvSpPr txBox="1"/>
              <p:nvPr/>
            </p:nvSpPr>
            <p:spPr>
              <a:xfrm>
                <a:off x="4582175" y="3284984"/>
                <a:ext cx="1332577"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减少隐私泄漏</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17" name="组合 16"/>
              <p:cNvGrpSpPr/>
              <p:nvPr/>
            </p:nvGrpSpPr>
            <p:grpSpPr>
              <a:xfrm>
                <a:off x="4369395" y="3316401"/>
                <a:ext cx="168551" cy="168551"/>
                <a:chOff x="5005199" y="3717032"/>
                <a:chExt cx="168551" cy="168551"/>
              </a:xfrm>
            </p:grpSpPr>
            <p:sp>
              <p:nvSpPr>
                <p:cNvPr id="18" name="椭圆 1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19" name="等腰三角形 1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0" name="组合 19"/>
            <p:cNvGrpSpPr/>
            <p:nvPr/>
          </p:nvGrpSpPr>
          <p:grpSpPr>
            <a:xfrm>
              <a:off x="11731" y="4898"/>
              <a:ext cx="2655" cy="339"/>
              <a:chOff x="4369395" y="3284984"/>
              <a:chExt cx="1686364" cy="215321"/>
            </a:xfrm>
          </p:grpSpPr>
          <p:sp>
            <p:nvSpPr>
              <p:cNvPr id="21" name="文本框 9"/>
              <p:cNvSpPr txBox="1"/>
              <p:nvPr/>
            </p:nvSpPr>
            <p:spPr>
              <a:xfrm>
                <a:off x="4582175" y="3284984"/>
                <a:ext cx="1473584"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适用性</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5" name="组合 24"/>
            <p:cNvGrpSpPr/>
            <p:nvPr/>
          </p:nvGrpSpPr>
          <p:grpSpPr>
            <a:xfrm>
              <a:off x="8531" y="5514"/>
              <a:ext cx="2887" cy="339"/>
              <a:chOff x="4369395" y="3284984"/>
              <a:chExt cx="1833722" cy="215321"/>
            </a:xfrm>
          </p:grpSpPr>
          <p:sp>
            <p:nvSpPr>
              <p:cNvPr id="26" name="文本框 9"/>
              <p:cNvSpPr txBox="1"/>
              <p:nvPr/>
            </p:nvSpPr>
            <p:spPr>
              <a:xfrm>
                <a:off x="4582175" y="3284984"/>
                <a:ext cx="1620942"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采用LPAuditor</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7" name="组合 26"/>
              <p:cNvGrpSpPr/>
              <p:nvPr/>
            </p:nvGrpSpPr>
            <p:grpSpPr>
              <a:xfrm>
                <a:off x="4369395" y="3316401"/>
                <a:ext cx="168551" cy="168551"/>
                <a:chOff x="5005199" y="3717032"/>
                <a:chExt cx="168551" cy="168551"/>
              </a:xfrm>
            </p:grpSpPr>
            <p:sp>
              <p:nvSpPr>
                <p:cNvPr id="28" name="椭圆 2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9" name="等腰三角形 2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30" name="组合 29"/>
            <p:cNvGrpSpPr/>
            <p:nvPr/>
          </p:nvGrpSpPr>
          <p:grpSpPr>
            <a:xfrm>
              <a:off x="11731" y="5514"/>
              <a:ext cx="3133" cy="339"/>
              <a:chOff x="4369395" y="3284984"/>
              <a:chExt cx="1989877" cy="215321"/>
            </a:xfrm>
          </p:grpSpPr>
          <p:sp>
            <p:nvSpPr>
              <p:cNvPr id="31" name="文本框 9"/>
              <p:cNvSpPr txBox="1"/>
              <p:nvPr/>
            </p:nvSpPr>
            <p:spPr>
              <a:xfrm>
                <a:off x="4582165" y="3284984"/>
                <a:ext cx="1777107"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道德上的考虑和披露</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32" name="组合 31"/>
              <p:cNvGrpSpPr/>
              <p:nvPr/>
            </p:nvGrpSpPr>
            <p:grpSpPr>
              <a:xfrm>
                <a:off x="4369395" y="3316401"/>
                <a:ext cx="168551" cy="168551"/>
                <a:chOff x="5005199" y="3717032"/>
                <a:chExt cx="168551" cy="168551"/>
              </a:xfrm>
            </p:grpSpPr>
            <p:sp>
              <p:nvSpPr>
                <p:cNvPr id="33" name="椭圆 3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34" name="等腰三角形 3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sp>
        <p:nvSpPr>
          <p:cNvPr id="4" name="标题 4"/>
          <p:cNvSpPr txBox="1"/>
          <p:nvPr/>
        </p:nvSpPr>
        <p:spPr>
          <a:xfrm>
            <a:off x="5233035" y="1743710"/>
            <a:ext cx="5898515" cy="172148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rgbClr val="B28A35"/>
                </a:solidFill>
                <a:latin typeface="微软雅黑" panose="020B0503020204020204" charset="-122"/>
                <a:ea typeface="微软雅黑" panose="020B0503020204020204" charset="-122"/>
                <a:sym typeface="+mn-ea"/>
              </a:rPr>
              <a:t>DISCUSSION AND</a:t>
            </a:r>
            <a:endParaRPr lang="zh-CN" altLang="en-US" sz="4000" b="1" dirty="0" smtClean="0">
              <a:solidFill>
                <a:srgbClr val="B28A35"/>
              </a:solidFill>
              <a:latin typeface="微软雅黑" panose="020B0503020204020204" charset="-122"/>
              <a:ea typeface="微软雅黑" panose="020B0503020204020204" charset="-122"/>
              <a:sym typeface="+mn-ea"/>
            </a:endParaRPr>
          </a:p>
          <a:p>
            <a:pPr algn="l"/>
            <a:r>
              <a:rPr lang="zh-CN" altLang="en-US" sz="4000" b="1" dirty="0" smtClean="0">
                <a:solidFill>
                  <a:srgbClr val="B28A35"/>
                </a:solidFill>
                <a:latin typeface="微软雅黑" panose="020B0503020204020204" charset="-122"/>
                <a:ea typeface="微软雅黑" panose="020B0503020204020204" charset="-122"/>
                <a:sym typeface="+mn-ea"/>
              </a:rPr>
              <a:t>       FUTURE WORK</a:t>
            </a:r>
            <a:endParaRPr lang="en-US" altLang="zh-CN" sz="1800" b="1" dirty="0">
              <a:solidFill>
                <a:srgbClr val="B28A35"/>
              </a:solidFill>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bldLvl="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35"/>
          <p:cNvSpPr/>
          <p:nvPr/>
        </p:nvSpPr>
        <p:spPr bwMode="auto">
          <a:xfrm flipV="1">
            <a:off x="3514407" y="2957265"/>
            <a:ext cx="493255" cy="463361"/>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4" name="Freeform 27"/>
          <p:cNvSpPr/>
          <p:nvPr/>
        </p:nvSpPr>
        <p:spPr bwMode="auto">
          <a:xfrm flipV="1">
            <a:off x="3671201" y="3188946"/>
            <a:ext cx="2277940" cy="1352714"/>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A95711"/>
          </a:solidFill>
          <a:ln>
            <a:noFill/>
          </a:ln>
          <a:effectLst/>
          <a:scene3d>
            <a:camera prst="orthographicFront">
              <a:rot lat="0" lon="0" rev="0"/>
            </a:camera>
            <a:lightRig rig="contrasting" dir="t">
              <a:rot lat="0" lon="0" rev="1500000"/>
            </a:lightRig>
          </a:scene3d>
          <a:sp3d prstMaterial="metal">
            <a:bevelT w="88900" h="88900"/>
          </a:sp3d>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5" name="Freeform 27"/>
          <p:cNvSpPr/>
          <p:nvPr/>
        </p:nvSpPr>
        <p:spPr bwMode="auto">
          <a:xfrm flipH="1">
            <a:off x="6183059" y="3231144"/>
            <a:ext cx="2211604" cy="1313322"/>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FBA823"/>
          </a:solidFill>
          <a:ln>
            <a:noFill/>
          </a:ln>
          <a:effectLst/>
          <a:scene3d>
            <a:camera prst="orthographicFront">
              <a:rot lat="0" lon="0" rev="0"/>
            </a:camera>
            <a:lightRig rig="contrasting" dir="t">
              <a:rot lat="0" lon="0" rev="1500000"/>
            </a:lightRig>
          </a:scene3d>
          <a:sp3d prstMaterial="metal">
            <a:bevelT w="88900" h="88900"/>
          </a:sp3d>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6" name="Freeform 35"/>
          <p:cNvSpPr/>
          <p:nvPr/>
        </p:nvSpPr>
        <p:spPr bwMode="auto">
          <a:xfrm flipH="1">
            <a:off x="8079386" y="4347236"/>
            <a:ext cx="478891" cy="449868"/>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77" name="Freeform 35"/>
          <p:cNvSpPr/>
          <p:nvPr/>
        </p:nvSpPr>
        <p:spPr bwMode="auto">
          <a:xfrm rot="16200000" flipH="1">
            <a:off x="6500573" y="1359721"/>
            <a:ext cx="476145" cy="447289"/>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10" tIns="45705" rIns="91410" bIns="45705" numCol="1" anchor="t" anchorCtr="0" compatLnSpc="1"/>
          <a:lstStyle/>
          <a:p>
            <a:endParaRPr lang="zh-CN" altLang="en-US" sz="1705">
              <a:solidFill>
                <a:schemeClr val="bg1"/>
              </a:solidFill>
              <a:latin typeface="Arial" panose="020B0604020202020204" pitchFamily="34" charset="0"/>
              <a:ea typeface="微软雅黑" panose="020B0503020204020204" charset="-122"/>
            </a:endParaRPr>
          </a:p>
        </p:txBody>
      </p:sp>
      <p:sp>
        <p:nvSpPr>
          <p:cNvPr id="78" name="Freeform 27"/>
          <p:cNvSpPr/>
          <p:nvPr/>
        </p:nvSpPr>
        <p:spPr bwMode="auto">
          <a:xfrm rot="16200000" flipH="1">
            <a:off x="5002770" y="1902863"/>
            <a:ext cx="2198921" cy="1305790"/>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FFC342"/>
          </a:solidFill>
          <a:ln>
            <a:noFill/>
          </a:ln>
          <a:effectLst/>
          <a:scene3d>
            <a:camera prst="orthographicFront">
              <a:rot lat="0" lon="0" rev="0"/>
            </a:camera>
            <a:lightRig rig="contrasting" dir="t">
              <a:rot lat="0" lon="0" rev="1500000"/>
            </a:lightRig>
          </a:scene3d>
          <a:sp3d prstMaterial="metal">
            <a:bevelT w="88900" h="88900"/>
          </a:sp3d>
        </p:spPr>
        <p:txBody>
          <a:bodyPr vert="horz" wrap="square" lIns="91410" tIns="45705" rIns="91410" bIns="45705" numCol="1" anchor="t" anchorCtr="0" compatLnSpc="1"/>
          <a:lstStyle/>
          <a:p>
            <a:endParaRPr lang="zh-CN" altLang="en-US" sz="1705">
              <a:solidFill>
                <a:schemeClr val="bg1"/>
              </a:solidFill>
              <a:latin typeface="Arial" panose="020B0604020202020204" pitchFamily="34" charset="0"/>
              <a:ea typeface="微软雅黑" panose="020B0503020204020204" charset="-122"/>
            </a:endParaRPr>
          </a:p>
        </p:txBody>
      </p:sp>
      <p:sp>
        <p:nvSpPr>
          <p:cNvPr id="79" name="Freeform 35"/>
          <p:cNvSpPr/>
          <p:nvPr/>
        </p:nvSpPr>
        <p:spPr bwMode="auto">
          <a:xfrm rot="5400000" flipH="1">
            <a:off x="5188662" y="6054465"/>
            <a:ext cx="484545" cy="455179"/>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80" name="Freeform 27"/>
          <p:cNvSpPr/>
          <p:nvPr/>
        </p:nvSpPr>
        <p:spPr bwMode="auto">
          <a:xfrm rot="5400000" flipH="1">
            <a:off x="4976492" y="4584974"/>
            <a:ext cx="2237715" cy="1328827"/>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CC7E33"/>
          </a:solidFill>
          <a:ln>
            <a:noFill/>
          </a:ln>
          <a:effectLst/>
          <a:scene3d>
            <a:camera prst="orthographicFront">
              <a:rot lat="0" lon="0" rev="0"/>
            </a:camera>
            <a:lightRig rig="contrasting" dir="t">
              <a:rot lat="0" lon="0" rev="1500000"/>
            </a:lightRig>
          </a:scene3d>
          <a:sp3d prstMaterial="metal">
            <a:bevelT w="88900" h="88900"/>
          </a:sp3d>
        </p:spPr>
        <p:txBody>
          <a:bodyPr vert="horz" wrap="square" lIns="91410" tIns="45705" rIns="91410" bIns="45705" numCol="1" anchor="t" anchorCtr="0" compatLnSpc="1"/>
          <a:lstStyle/>
          <a:p>
            <a:endParaRPr lang="zh-CN" altLang="en-US" sz="1705">
              <a:latin typeface="Arial" panose="020B0604020202020204" pitchFamily="34" charset="0"/>
              <a:ea typeface="微软雅黑" panose="020B0503020204020204" charset="-122"/>
            </a:endParaRPr>
          </a:p>
        </p:txBody>
      </p:sp>
      <p:sp>
        <p:nvSpPr>
          <p:cNvPr id="81" name="文本框 60"/>
          <p:cNvSpPr txBox="1"/>
          <p:nvPr/>
        </p:nvSpPr>
        <p:spPr>
          <a:xfrm>
            <a:off x="5735286" y="2698153"/>
            <a:ext cx="69088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b="1" dirty="0">
                <a:latin typeface="Arial" panose="020B0604020202020204" pitchFamily="34" charset="0"/>
                <a:ea typeface="微软雅黑" panose="020B0503020204020204" charset="-122"/>
              </a:rPr>
              <a:t>01</a:t>
            </a:r>
            <a:endParaRPr lang="zh-CN" altLang="en-US" sz="3600" b="1" dirty="0">
              <a:latin typeface="Arial" panose="020B0604020202020204" pitchFamily="34" charset="0"/>
              <a:ea typeface="微软雅黑" panose="020B0503020204020204" charset="-122"/>
            </a:endParaRPr>
          </a:p>
        </p:txBody>
      </p:sp>
      <p:sp>
        <p:nvSpPr>
          <p:cNvPr id="82" name="文本框 61"/>
          <p:cNvSpPr txBox="1"/>
          <p:nvPr/>
        </p:nvSpPr>
        <p:spPr>
          <a:xfrm>
            <a:off x="5760275" y="4625957"/>
            <a:ext cx="69088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b="1" dirty="0">
                <a:latin typeface="Arial" panose="020B0604020202020204" pitchFamily="34" charset="0"/>
                <a:ea typeface="微软雅黑" panose="020B0503020204020204" charset="-122"/>
              </a:rPr>
              <a:t>03</a:t>
            </a:r>
            <a:endParaRPr lang="zh-CN" altLang="en-US" sz="3600" b="1" dirty="0">
              <a:latin typeface="Arial" panose="020B0604020202020204" pitchFamily="34" charset="0"/>
              <a:ea typeface="微软雅黑" panose="020B0503020204020204" charset="-122"/>
            </a:endParaRPr>
          </a:p>
        </p:txBody>
      </p:sp>
      <p:sp>
        <p:nvSpPr>
          <p:cNvPr id="83" name="文本框 62"/>
          <p:cNvSpPr txBox="1"/>
          <p:nvPr/>
        </p:nvSpPr>
        <p:spPr>
          <a:xfrm>
            <a:off x="4727506" y="3571741"/>
            <a:ext cx="69088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b="1" dirty="0">
                <a:latin typeface="Arial" panose="020B0604020202020204" pitchFamily="34" charset="0"/>
                <a:ea typeface="微软雅黑" panose="020B0503020204020204" charset="-122"/>
              </a:rPr>
              <a:t>04</a:t>
            </a:r>
            <a:endParaRPr lang="zh-CN" altLang="en-US" sz="3600" b="1" dirty="0">
              <a:latin typeface="Arial" panose="020B0604020202020204" pitchFamily="34" charset="0"/>
              <a:ea typeface="微软雅黑" panose="020B0503020204020204" charset="-122"/>
            </a:endParaRPr>
          </a:p>
        </p:txBody>
      </p:sp>
      <p:sp>
        <p:nvSpPr>
          <p:cNvPr id="84" name="文本框 63"/>
          <p:cNvSpPr txBox="1"/>
          <p:nvPr/>
        </p:nvSpPr>
        <p:spPr>
          <a:xfrm>
            <a:off x="6455923" y="3571741"/>
            <a:ext cx="690880" cy="6451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600" b="1" dirty="0">
                <a:latin typeface="Arial" panose="020B0604020202020204" pitchFamily="34" charset="0"/>
                <a:ea typeface="微软雅黑" panose="020B0503020204020204" charset="-122"/>
              </a:rPr>
              <a:t>02</a:t>
            </a:r>
            <a:endParaRPr lang="zh-CN" altLang="en-US" sz="3600" b="1" dirty="0">
              <a:latin typeface="Arial" panose="020B0604020202020204" pitchFamily="34" charset="0"/>
              <a:ea typeface="微软雅黑" panose="020B0503020204020204" charset="-122"/>
            </a:endParaRPr>
          </a:p>
        </p:txBody>
      </p:sp>
      <p:sp>
        <p:nvSpPr>
          <p:cNvPr id="85" name="文本框 49"/>
          <p:cNvSpPr txBox="1"/>
          <p:nvPr/>
        </p:nvSpPr>
        <p:spPr>
          <a:xfrm>
            <a:off x="8111562" y="1411395"/>
            <a:ext cx="1655639" cy="383540"/>
          </a:xfrm>
          <a:prstGeom prst="rect">
            <a:avLst/>
          </a:prstGeom>
          <a:noFill/>
        </p:spPr>
        <p:txBody>
          <a:bodyPr wrap="square" rtlCol="0">
            <a:spAutoFit/>
          </a:bodyPr>
          <a:lstStyle/>
          <a:p>
            <a:pPr marL="0" lvl="1"/>
            <a:r>
              <a:rPr lang="zh-CN" altLang="en-US" sz="1895" dirty="0" smtClean="0">
                <a:solidFill>
                  <a:srgbClr val="B28A35"/>
                </a:solidFill>
                <a:latin typeface="微软雅黑" panose="020B0503020204020204" charset="-122"/>
                <a:ea typeface="微软雅黑" panose="020B0503020204020204" charset="-122"/>
                <a:sym typeface="+mn-ea"/>
              </a:rPr>
              <a:t>减少隐私泄漏</a:t>
            </a:r>
            <a:endParaRPr lang="zh-CN" altLang="en-US"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86" name="矩形 85"/>
          <p:cNvSpPr/>
          <p:nvPr/>
        </p:nvSpPr>
        <p:spPr>
          <a:xfrm>
            <a:off x="7664039" y="1849141"/>
            <a:ext cx="2550202" cy="8915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LPAuditor发现的93%的用户都是由Twitter标记的历史tweets引起的。这些发现揭示了web服务通过其api公开过度共享数据的风险。</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87" name="文本框 49"/>
          <p:cNvSpPr txBox="1"/>
          <p:nvPr/>
        </p:nvSpPr>
        <p:spPr>
          <a:xfrm>
            <a:off x="8328308" y="4607221"/>
            <a:ext cx="1655639" cy="383540"/>
          </a:xfrm>
          <a:prstGeom prst="rect">
            <a:avLst/>
          </a:prstGeom>
          <a:noFill/>
        </p:spPr>
        <p:txBody>
          <a:bodyPr wrap="square" rtlCol="0">
            <a:spAutoFit/>
          </a:bodyPr>
          <a:lstStyle/>
          <a:p>
            <a:pPr marL="0" lvl="1"/>
            <a:r>
              <a:rPr lang="zh-CN" altLang="en-US" sz="1895" dirty="0" smtClean="0">
                <a:solidFill>
                  <a:srgbClr val="B28A35"/>
                </a:solidFill>
                <a:latin typeface="微软雅黑" panose="020B0503020204020204" charset="-122"/>
                <a:ea typeface="微软雅黑" panose="020B0503020204020204" charset="-122"/>
                <a:sym typeface="+mn-ea"/>
              </a:rPr>
              <a:t>适用性</a:t>
            </a:r>
            <a:endParaRPr lang="zh-CN" altLang="en-US"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88" name="矩形 87"/>
          <p:cNvSpPr/>
          <p:nvPr/>
        </p:nvSpPr>
        <p:spPr>
          <a:xfrm>
            <a:off x="7663615" y="5076718"/>
            <a:ext cx="2550202" cy="12915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该系统可以很容易地应用于任何(稀疏的)包含周期性GPS条目和时间戳的位置数据集。对于包含非常频繁的用户位置快照的数据集(例如，每隔几秒收集一次)，简单的抽样形式应该足以减少可能出现的计算开销</a:t>
            </a:r>
            <a:r>
              <a:rPr lang="zh-CN" altLang="en-US" sz="995" dirty="0">
                <a:solidFill>
                  <a:schemeClr val="tx1">
                    <a:lumMod val="50000"/>
                    <a:lumOff val="50000"/>
                  </a:schemeClr>
                </a:solidFill>
                <a:latin typeface="Arial" panose="020B0604020202020204" pitchFamily="34" charset="0"/>
                <a:ea typeface="微软雅黑" panose="020B0503020204020204" charset="-122"/>
                <a:cs typeface="+mn-ea"/>
                <a:sym typeface="+mn-lt"/>
              </a:rPr>
              <a:t>。</a:t>
            </a:r>
            <a:endParaRPr lang="zh-CN" altLang="en-US" sz="995" dirty="0">
              <a:solidFill>
                <a:schemeClr val="tx1">
                  <a:lumMod val="50000"/>
                  <a:lumOff val="50000"/>
                </a:schemeClr>
              </a:solidFill>
              <a:latin typeface="Arial" panose="020B0604020202020204" pitchFamily="34" charset="0"/>
              <a:ea typeface="微软雅黑" panose="020B0503020204020204" charset="-122"/>
              <a:cs typeface="+mn-ea"/>
              <a:sym typeface="+mn-lt"/>
            </a:endParaRPr>
          </a:p>
        </p:txBody>
      </p:sp>
      <p:sp>
        <p:nvSpPr>
          <p:cNvPr id="89" name="文本框 49"/>
          <p:cNvSpPr txBox="1"/>
          <p:nvPr/>
        </p:nvSpPr>
        <p:spPr>
          <a:xfrm>
            <a:off x="3670935" y="5154295"/>
            <a:ext cx="1871980" cy="383540"/>
          </a:xfrm>
          <a:prstGeom prst="rect">
            <a:avLst/>
          </a:prstGeom>
          <a:noFill/>
        </p:spPr>
        <p:txBody>
          <a:bodyPr wrap="square" rtlCol="0">
            <a:spAutoFit/>
          </a:bodyPr>
          <a:lstStyle/>
          <a:p>
            <a:pPr marL="0" lvl="1"/>
            <a:r>
              <a:rPr lang="zh-CN" altLang="en-US" sz="1895" dirty="0" smtClean="0">
                <a:solidFill>
                  <a:srgbClr val="B28A35"/>
                </a:solidFill>
                <a:latin typeface="微软雅黑" panose="020B0503020204020204" charset="-122"/>
                <a:ea typeface="微软雅黑" panose="020B0503020204020204" charset="-122"/>
                <a:sym typeface="+mn-ea"/>
              </a:rPr>
              <a:t>采用LPAuditor</a:t>
            </a:r>
            <a:endParaRPr lang="zh-CN" altLang="en-US"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90" name="矩形 89"/>
          <p:cNvSpPr/>
          <p:nvPr/>
        </p:nvSpPr>
        <p:spPr>
          <a:xfrm>
            <a:off x="2875854" y="5598675"/>
            <a:ext cx="2666940" cy="10915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en-GB" altLang="zh-CN" sz="995" dirty="0">
                <a:solidFill>
                  <a:schemeClr val="tx1">
                    <a:lumMod val="85000"/>
                    <a:lumOff val="15000"/>
                  </a:schemeClr>
                </a:solidFill>
                <a:latin typeface="Arial" panose="020B0604020202020204" pitchFamily="34" charset="0"/>
                <a:ea typeface="微软雅黑" panose="020B0503020204020204" charset="-122"/>
                <a:cs typeface="+mn-ea"/>
                <a:sym typeface="+mn-lt"/>
              </a:rPr>
              <a:t>需要工具和技术来告知用户数据被暴露在什么地方。虽然某些数据暴露</a:t>
            </a:r>
            <a:r>
              <a:rPr lang="zh-CN" altLang="en-GB" sz="995" dirty="0">
                <a:solidFill>
                  <a:schemeClr val="tx1">
                    <a:lumMod val="85000"/>
                    <a:lumOff val="15000"/>
                  </a:schemeClr>
                </a:solidFill>
                <a:latin typeface="Arial" panose="020B0604020202020204" pitchFamily="34" charset="0"/>
                <a:ea typeface="微软雅黑" panose="020B0503020204020204" charset="-122"/>
                <a:cs typeface="+mn-ea"/>
                <a:sym typeface="+mn-lt"/>
              </a:rPr>
              <a:t>显而易见</a:t>
            </a:r>
            <a:r>
              <a:rPr lang="en-GB" altLang="zh-CN" sz="995" dirty="0">
                <a:solidFill>
                  <a:schemeClr val="tx1">
                    <a:lumMod val="85000"/>
                    <a:lumOff val="15000"/>
                  </a:schemeClr>
                </a:solidFill>
                <a:latin typeface="Arial" panose="020B0604020202020204" pitchFamily="34" charset="0"/>
                <a:ea typeface="微软雅黑" panose="020B0503020204020204" charset="-122"/>
                <a:cs typeface="+mn-ea"/>
                <a:sym typeface="+mn-lt"/>
              </a:rPr>
              <a:t>，但敏感信息推断可能不那么明显。LPAuditor可以被任何基于位置的服务或社交网络合并，以便清楚地通知用户此类暴露。</a:t>
            </a:r>
            <a:endParaRPr lang="en-GB" altLang="zh-CN"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91" name="文本框 49"/>
          <p:cNvSpPr txBox="1"/>
          <p:nvPr/>
        </p:nvSpPr>
        <p:spPr>
          <a:xfrm>
            <a:off x="2707640" y="1990090"/>
            <a:ext cx="2402840" cy="383540"/>
          </a:xfrm>
          <a:prstGeom prst="rect">
            <a:avLst/>
          </a:prstGeom>
          <a:noFill/>
        </p:spPr>
        <p:txBody>
          <a:bodyPr wrap="square" rtlCol="0">
            <a:spAutoFit/>
          </a:bodyPr>
          <a:lstStyle/>
          <a:p>
            <a:pPr marL="0" lvl="1"/>
            <a:r>
              <a:rPr lang="zh-CN" altLang="en-US" sz="1895" dirty="0" smtClean="0">
                <a:solidFill>
                  <a:srgbClr val="B28A35"/>
                </a:solidFill>
                <a:latin typeface="微软雅黑" panose="020B0503020204020204" charset="-122"/>
                <a:ea typeface="微软雅黑" panose="020B0503020204020204" charset="-122"/>
                <a:sym typeface="+mn-ea"/>
              </a:rPr>
              <a:t>道德上的考虑和披露</a:t>
            </a:r>
            <a:endParaRPr lang="zh-CN" altLang="en-US" sz="1895" dirty="0">
              <a:solidFill>
                <a:schemeClr val="tx1">
                  <a:lumMod val="65000"/>
                  <a:lumOff val="35000"/>
                </a:schemeClr>
              </a:solidFill>
              <a:latin typeface="Arial" panose="020B0604020202020204" pitchFamily="34" charset="0"/>
              <a:ea typeface="微软雅黑" panose="020B0503020204020204" charset="-122"/>
            </a:endParaRPr>
          </a:p>
        </p:txBody>
      </p:sp>
      <p:sp>
        <p:nvSpPr>
          <p:cNvPr id="92" name="矩形 91"/>
          <p:cNvSpPr/>
          <p:nvPr/>
        </p:nvSpPr>
        <p:spPr>
          <a:xfrm>
            <a:off x="2504908" y="2372999"/>
            <a:ext cx="2666940" cy="10915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除了只收集官方Twitter API提供的公开数据外，所有用户名都在手动注释过程中被删除。作者向Twitter提交了一份报告，概述了我们的发现，并证实了清除这些历史数据的必要性。</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22" name="组合 21"/>
          <p:cNvGrpSpPr/>
          <p:nvPr/>
        </p:nvGrpSpPr>
        <p:grpSpPr>
          <a:xfrm>
            <a:off x="2005" y="252525"/>
            <a:ext cx="12206800" cy="6612600"/>
            <a:chOff x="794" y="265448"/>
            <a:chExt cx="12877006" cy="6975660"/>
          </a:xfrm>
        </p:grpSpPr>
        <p:grpSp>
          <p:nvGrpSpPr>
            <p:cNvPr id="23" name="Group 28"/>
            <p:cNvGrpSpPr/>
            <p:nvPr/>
          </p:nvGrpSpPr>
          <p:grpSpPr bwMode="auto">
            <a:xfrm>
              <a:off x="794" y="265448"/>
              <a:ext cx="455358" cy="607144"/>
              <a:chOff x="0" y="0"/>
              <a:chExt cx="204" cy="318"/>
            </a:xfrm>
          </p:grpSpPr>
          <p:sp>
            <p:nvSpPr>
              <p:cNvPr id="30"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1"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4" name="组合 23"/>
            <p:cNvGrpSpPr/>
            <p:nvPr/>
          </p:nvGrpSpPr>
          <p:grpSpPr>
            <a:xfrm>
              <a:off x="2468935" y="7195389"/>
              <a:ext cx="10408865" cy="45719"/>
              <a:chOff x="2650856" y="7186888"/>
              <a:chExt cx="10209035" cy="45762"/>
            </a:xfrm>
          </p:grpSpPr>
          <p:sp>
            <p:nvSpPr>
              <p:cNvPr id="25" name="矩形 24"/>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9" name="矩形 28"/>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2"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1895" b="1" dirty="0">
                <a:solidFill>
                  <a:srgbClr val="AD5410"/>
                </a:solidFill>
                <a:latin typeface="Arial" panose="020B0604020202020204" pitchFamily="34" charset="0"/>
                <a:ea typeface="微软雅黑" panose="020B0503020204020204" charset="-122"/>
              </a:rPr>
              <a:t>Discussion</a:t>
            </a:r>
            <a:endParaRPr lang="en-US" altLang="zh-CN" sz="1895" b="1" dirty="0">
              <a:solidFill>
                <a:srgbClr val="AD541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78"/>
                                        </p:tgtEl>
                                        <p:attrNameLst>
                                          <p:attrName>style.visibility</p:attrName>
                                        </p:attrNameLst>
                                      </p:cBhvr>
                                      <p:to>
                                        <p:strVal val="visible"/>
                                      </p:to>
                                    </p:set>
                                    <p:animEffect transition="in" filter="wipe(up)">
                                      <p:cBhvr>
                                        <p:cTn id="10" dur="500"/>
                                        <p:tgtEl>
                                          <p:spTgt spid="78"/>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strVal val="(6*min(max(#ppt_w*#ppt_h,.3),1)-7.4)/-.7*#ppt_w"/>
                                          </p:val>
                                        </p:tav>
                                        <p:tav tm="100000">
                                          <p:val>
                                            <p:strVal val="#ppt_w"/>
                                          </p:val>
                                        </p:tav>
                                      </p:tavLst>
                                    </p:anim>
                                    <p:anim calcmode="lin" valueType="num">
                                      <p:cBhvr>
                                        <p:cTn id="15" dur="500" fill="hold"/>
                                        <p:tgtEl>
                                          <p:spTgt spid="81"/>
                                        </p:tgtEl>
                                        <p:attrNameLst>
                                          <p:attrName>ppt_h</p:attrName>
                                        </p:attrNameLst>
                                      </p:cBhvr>
                                      <p:tavLst>
                                        <p:tav tm="0">
                                          <p:val>
                                            <p:strVal val="(6*min(max(#ppt_w*#ppt_h,.3),1)-7.4)/-.7*#ppt_h"/>
                                          </p:val>
                                        </p:tav>
                                        <p:tav tm="100000">
                                          <p:val>
                                            <p:strVal val="#ppt_h"/>
                                          </p:val>
                                        </p:tav>
                                      </p:tavLst>
                                    </p:anim>
                                    <p:anim calcmode="lin" valueType="num">
                                      <p:cBhvr>
                                        <p:cTn id="16" dur="500" fill="hold"/>
                                        <p:tgtEl>
                                          <p:spTgt spid="81"/>
                                        </p:tgtEl>
                                        <p:attrNameLst>
                                          <p:attrName>ppt_x</p:attrName>
                                        </p:attrNameLst>
                                      </p:cBhvr>
                                      <p:tavLst>
                                        <p:tav tm="0">
                                          <p:val>
                                            <p:fltVal val="0.5"/>
                                          </p:val>
                                        </p:tav>
                                        <p:tav tm="100000">
                                          <p:val>
                                            <p:strVal val="#ppt_x"/>
                                          </p:val>
                                        </p:tav>
                                      </p:tavLst>
                                    </p:anim>
                                    <p:anim calcmode="lin" valueType="num">
                                      <p:cBhvr>
                                        <p:cTn id="17" dur="500" fill="hold"/>
                                        <p:tgtEl>
                                          <p:spTgt spid="81"/>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par>
                                <p:cTn id="22" presetID="22" presetClass="entr" presetSubtype="2" fill="hold" grpId="0" nodeType="withEffect">
                                  <p:stCondLst>
                                    <p:cond delay="30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500"/>
                                        <p:tgtEl>
                                          <p:spTgt spid="75"/>
                                        </p:tgtEl>
                                      </p:cBhvr>
                                    </p:animEffect>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p:cTn id="28" dur="500" fill="hold"/>
                                        <p:tgtEl>
                                          <p:spTgt spid="84"/>
                                        </p:tgtEl>
                                        <p:attrNameLst>
                                          <p:attrName>ppt_w</p:attrName>
                                        </p:attrNameLst>
                                      </p:cBhvr>
                                      <p:tavLst>
                                        <p:tav tm="0">
                                          <p:val>
                                            <p:strVal val="(6*min(max(#ppt_w*#ppt_h,.3),1)-7.4)/-.7*#ppt_w"/>
                                          </p:val>
                                        </p:tav>
                                        <p:tav tm="100000">
                                          <p:val>
                                            <p:strVal val="#ppt_w"/>
                                          </p:val>
                                        </p:tav>
                                      </p:tavLst>
                                    </p:anim>
                                    <p:anim calcmode="lin" valueType="num">
                                      <p:cBhvr>
                                        <p:cTn id="29" dur="500" fill="hold"/>
                                        <p:tgtEl>
                                          <p:spTgt spid="84"/>
                                        </p:tgtEl>
                                        <p:attrNameLst>
                                          <p:attrName>ppt_h</p:attrName>
                                        </p:attrNameLst>
                                      </p:cBhvr>
                                      <p:tavLst>
                                        <p:tav tm="0">
                                          <p:val>
                                            <p:strVal val="(6*min(max(#ppt_w*#ppt_h,.3),1)-7.4)/-.7*#ppt_h"/>
                                          </p:val>
                                        </p:tav>
                                        <p:tav tm="100000">
                                          <p:val>
                                            <p:strVal val="#ppt_h"/>
                                          </p:val>
                                        </p:tav>
                                      </p:tavLst>
                                    </p:anim>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wipe(up)">
                                      <p:cBhvr>
                                        <p:cTn id="35" dur="500"/>
                                        <p:tgtEl>
                                          <p:spTgt spid="79"/>
                                        </p:tgtEl>
                                      </p:cBhvr>
                                    </p:animEffect>
                                  </p:childTnLst>
                                </p:cTn>
                              </p:par>
                              <p:par>
                                <p:cTn id="36" presetID="22" presetClass="entr" presetSubtype="4" fill="hold" grpId="0" nodeType="withEffect">
                                  <p:stCondLst>
                                    <p:cond delay="300"/>
                                  </p:stCondLst>
                                  <p:childTnLst>
                                    <p:set>
                                      <p:cBhvr>
                                        <p:cTn id="37" dur="1" fill="hold">
                                          <p:stCondLst>
                                            <p:cond delay="0"/>
                                          </p:stCondLst>
                                        </p:cTn>
                                        <p:tgtEl>
                                          <p:spTgt spid="80"/>
                                        </p:tgtEl>
                                        <p:attrNameLst>
                                          <p:attrName>style.visibility</p:attrName>
                                        </p:attrNameLst>
                                      </p:cBhvr>
                                      <p:to>
                                        <p:strVal val="visible"/>
                                      </p:to>
                                    </p:set>
                                    <p:animEffect transition="in" filter="wipe(down)">
                                      <p:cBhvr>
                                        <p:cTn id="38" dur="500"/>
                                        <p:tgtEl>
                                          <p:spTgt spid="80"/>
                                        </p:tgtEl>
                                      </p:cBhvr>
                                    </p:animEffect>
                                  </p:childTnLst>
                                </p:cTn>
                              </p:par>
                            </p:childTnLst>
                          </p:cTn>
                        </p:par>
                        <p:par>
                          <p:cTn id="39" fill="hold">
                            <p:stCondLst>
                              <p:cond delay="2500"/>
                            </p:stCondLst>
                            <p:childTnLst>
                              <p:par>
                                <p:cTn id="40" presetID="23" presetClass="entr" presetSubtype="36"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 calcmode="lin" valueType="num">
                                      <p:cBhvr>
                                        <p:cTn id="42" dur="500" fill="hold"/>
                                        <p:tgtEl>
                                          <p:spTgt spid="82"/>
                                        </p:tgtEl>
                                        <p:attrNameLst>
                                          <p:attrName>ppt_w</p:attrName>
                                        </p:attrNameLst>
                                      </p:cBhvr>
                                      <p:tavLst>
                                        <p:tav tm="0">
                                          <p:val>
                                            <p:strVal val="(6*min(max(#ppt_w*#ppt_h,.3),1)-7.4)/-.7*#ppt_w"/>
                                          </p:val>
                                        </p:tav>
                                        <p:tav tm="100000">
                                          <p:val>
                                            <p:strVal val="#ppt_w"/>
                                          </p:val>
                                        </p:tav>
                                      </p:tavLst>
                                    </p:anim>
                                    <p:anim calcmode="lin" valueType="num">
                                      <p:cBhvr>
                                        <p:cTn id="43" dur="500" fill="hold"/>
                                        <p:tgtEl>
                                          <p:spTgt spid="82"/>
                                        </p:tgtEl>
                                        <p:attrNameLst>
                                          <p:attrName>ppt_h</p:attrName>
                                        </p:attrNameLst>
                                      </p:cBhvr>
                                      <p:tavLst>
                                        <p:tav tm="0">
                                          <p:val>
                                            <p:strVal val="(6*min(max(#ppt_w*#ppt_h,.3),1)-7.4)/-.7*#ppt_h"/>
                                          </p:val>
                                        </p:tav>
                                        <p:tav tm="100000">
                                          <p:val>
                                            <p:strVal val="#ppt_h"/>
                                          </p:val>
                                        </p:tav>
                                      </p:tavLst>
                                    </p:anim>
                                    <p:anim calcmode="lin" valueType="num">
                                      <p:cBhvr>
                                        <p:cTn id="44" dur="500" fill="hold"/>
                                        <p:tgtEl>
                                          <p:spTgt spid="82"/>
                                        </p:tgtEl>
                                        <p:attrNameLst>
                                          <p:attrName>ppt_x</p:attrName>
                                        </p:attrNameLst>
                                      </p:cBhvr>
                                      <p:tavLst>
                                        <p:tav tm="0">
                                          <p:val>
                                            <p:fltVal val="0.5"/>
                                          </p:val>
                                        </p:tav>
                                        <p:tav tm="100000">
                                          <p:val>
                                            <p:strVal val="#ppt_x"/>
                                          </p:val>
                                        </p:tav>
                                      </p:tavLst>
                                    </p:anim>
                                    <p:anim calcmode="lin" valueType="num">
                                      <p:cBhvr>
                                        <p:cTn id="45" dur="500" fill="hold"/>
                                        <p:tgtEl>
                                          <p:spTgt spid="82"/>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right)">
                                      <p:cBhvr>
                                        <p:cTn id="49" dur="500"/>
                                        <p:tgtEl>
                                          <p:spTgt spid="73"/>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500"/>
                                        <p:tgtEl>
                                          <p:spTgt spid="74"/>
                                        </p:tgtEl>
                                      </p:cBhvr>
                                    </p:animEffect>
                                  </p:childTnLst>
                                </p:cTn>
                              </p:par>
                            </p:childTnLst>
                          </p:cTn>
                        </p:par>
                        <p:par>
                          <p:cTn id="54" fill="hold">
                            <p:stCondLst>
                              <p:cond delay="4000"/>
                            </p:stCondLst>
                            <p:childTnLst>
                              <p:par>
                                <p:cTn id="55" presetID="23" presetClass="entr" presetSubtype="36" fill="hold" grpId="0" nodeType="afterEffect">
                                  <p:stCondLst>
                                    <p:cond delay="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strVal val="(6*min(max(#ppt_w*#ppt_h,.3),1)-7.4)/-.7*#ppt_w"/>
                                          </p:val>
                                        </p:tav>
                                        <p:tav tm="100000">
                                          <p:val>
                                            <p:strVal val="#ppt_w"/>
                                          </p:val>
                                        </p:tav>
                                      </p:tavLst>
                                    </p:anim>
                                    <p:anim calcmode="lin" valueType="num">
                                      <p:cBhvr>
                                        <p:cTn id="58" dur="500" fill="hold"/>
                                        <p:tgtEl>
                                          <p:spTgt spid="83"/>
                                        </p:tgtEl>
                                        <p:attrNameLst>
                                          <p:attrName>ppt_h</p:attrName>
                                        </p:attrNameLst>
                                      </p:cBhvr>
                                      <p:tavLst>
                                        <p:tav tm="0">
                                          <p:val>
                                            <p:strVal val="(6*min(max(#ppt_w*#ppt_h,.3),1)-7.4)/-.7*#ppt_h"/>
                                          </p:val>
                                        </p:tav>
                                        <p:tav tm="100000">
                                          <p:val>
                                            <p:strVal val="#ppt_h"/>
                                          </p:val>
                                        </p:tav>
                                      </p:tavLst>
                                    </p:anim>
                                    <p:anim calcmode="lin" valueType="num">
                                      <p:cBhvr>
                                        <p:cTn id="59" dur="500" fill="hold"/>
                                        <p:tgtEl>
                                          <p:spTgt spid="83"/>
                                        </p:tgtEl>
                                        <p:attrNameLst>
                                          <p:attrName>ppt_x</p:attrName>
                                        </p:attrNameLst>
                                      </p:cBhvr>
                                      <p:tavLst>
                                        <p:tav tm="0">
                                          <p:val>
                                            <p:fltVal val="0.5"/>
                                          </p:val>
                                        </p:tav>
                                        <p:tav tm="100000">
                                          <p:val>
                                            <p:strVal val="#ppt_x"/>
                                          </p:val>
                                        </p:tav>
                                      </p:tavLst>
                                    </p:anim>
                                    <p:anim calcmode="lin" valueType="num">
                                      <p:cBhvr>
                                        <p:cTn id="60"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61" fill="hold">
                            <p:stCondLst>
                              <p:cond delay="4500"/>
                            </p:stCondLst>
                            <p:childTnLst>
                              <p:par>
                                <p:cTn id="62" presetID="16" presetClass="entr" presetSubtype="21" fill="hold" grpId="0" nodeType="after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barn(inVertical)">
                                      <p:cBhvr>
                                        <p:cTn id="64" dur="500"/>
                                        <p:tgtEl>
                                          <p:spTgt spid="85"/>
                                        </p:tgtEl>
                                      </p:cBhvr>
                                    </p:animEffect>
                                  </p:childTnLst>
                                </p:cTn>
                              </p:par>
                            </p:childTnLst>
                          </p:cTn>
                        </p:par>
                        <p:par>
                          <p:cTn id="65" fill="hold">
                            <p:stCondLst>
                              <p:cond delay="5000"/>
                            </p:stCondLst>
                            <p:childTnLst>
                              <p:par>
                                <p:cTn id="66" presetID="16" presetClass="entr" presetSubtype="21" fill="hold" grpId="0" nodeType="after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barn(inVertical)">
                                      <p:cBhvr>
                                        <p:cTn id="68" dur="500"/>
                                        <p:tgtEl>
                                          <p:spTgt spid="86"/>
                                        </p:tgtEl>
                                      </p:cBhvr>
                                    </p:animEffect>
                                  </p:childTnLst>
                                </p:cTn>
                              </p:par>
                            </p:childTnLst>
                          </p:cTn>
                        </p:par>
                        <p:par>
                          <p:cTn id="69" fill="hold">
                            <p:stCondLst>
                              <p:cond delay="5500"/>
                            </p:stCondLst>
                            <p:childTnLst>
                              <p:par>
                                <p:cTn id="70" presetID="16" presetClass="entr" presetSubtype="21" fill="hold" grpId="0" nodeType="after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barn(inVertical)">
                                      <p:cBhvr>
                                        <p:cTn id="72" dur="500"/>
                                        <p:tgtEl>
                                          <p:spTgt spid="87"/>
                                        </p:tgtEl>
                                      </p:cBhvr>
                                    </p:animEffect>
                                  </p:childTnLst>
                                </p:cTn>
                              </p:par>
                            </p:childTnLst>
                          </p:cTn>
                        </p:par>
                        <p:par>
                          <p:cTn id="73" fill="hold">
                            <p:stCondLst>
                              <p:cond delay="6000"/>
                            </p:stCondLst>
                            <p:childTnLst>
                              <p:par>
                                <p:cTn id="74" presetID="16" presetClass="entr" presetSubtype="21" fill="hold" grpId="0"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barn(inVertical)">
                                      <p:cBhvr>
                                        <p:cTn id="76" dur="500"/>
                                        <p:tgtEl>
                                          <p:spTgt spid="88"/>
                                        </p:tgtEl>
                                      </p:cBhvr>
                                    </p:animEffect>
                                  </p:childTnLst>
                                </p:cTn>
                              </p:par>
                            </p:childTnLst>
                          </p:cTn>
                        </p:par>
                        <p:par>
                          <p:cTn id="77" fill="hold">
                            <p:stCondLst>
                              <p:cond delay="6500"/>
                            </p:stCondLst>
                            <p:childTnLst>
                              <p:par>
                                <p:cTn id="78" presetID="16" presetClass="entr" presetSubtype="21" fill="hold" grpId="0" nodeType="after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barn(inVertical)">
                                      <p:cBhvr>
                                        <p:cTn id="80" dur="500"/>
                                        <p:tgtEl>
                                          <p:spTgt spid="89"/>
                                        </p:tgtEl>
                                      </p:cBhvr>
                                    </p:animEffect>
                                  </p:childTnLst>
                                </p:cTn>
                              </p:par>
                            </p:childTnLst>
                          </p:cTn>
                        </p:par>
                        <p:par>
                          <p:cTn id="81" fill="hold">
                            <p:stCondLst>
                              <p:cond delay="7000"/>
                            </p:stCondLst>
                            <p:childTnLst>
                              <p:par>
                                <p:cTn id="82" presetID="16" presetClass="entr" presetSubtype="21" fill="hold" grpId="0" nodeType="after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barn(inVertical)">
                                      <p:cBhvr>
                                        <p:cTn id="84" dur="500"/>
                                        <p:tgtEl>
                                          <p:spTgt spid="90"/>
                                        </p:tgtEl>
                                      </p:cBhvr>
                                    </p:animEffect>
                                  </p:childTnLst>
                                </p:cTn>
                              </p:par>
                            </p:childTnLst>
                          </p:cTn>
                        </p:par>
                        <p:par>
                          <p:cTn id="85" fill="hold">
                            <p:stCondLst>
                              <p:cond delay="7500"/>
                            </p:stCondLst>
                            <p:childTnLst>
                              <p:par>
                                <p:cTn id="86" presetID="16" presetClass="entr" presetSubtype="21" fill="hold" grpId="0" nodeType="after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barn(inVertical)">
                                      <p:cBhvr>
                                        <p:cTn id="88" dur="500"/>
                                        <p:tgtEl>
                                          <p:spTgt spid="91"/>
                                        </p:tgtEl>
                                      </p:cBhvr>
                                    </p:animEffect>
                                  </p:childTnLst>
                                </p:cTn>
                              </p:par>
                            </p:childTnLst>
                          </p:cTn>
                        </p:par>
                        <p:par>
                          <p:cTn id="89" fill="hold">
                            <p:stCondLst>
                              <p:cond delay="8000"/>
                            </p:stCondLst>
                            <p:childTnLst>
                              <p:par>
                                <p:cTn id="90" presetID="16" presetClass="entr" presetSubtype="21" fill="hold" grpId="0" nodeType="after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barn(inVertical)">
                                      <p:cBhvr>
                                        <p:cTn id="9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bldLvl="0" animBg="1"/>
      <p:bldP spid="75"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p:bldP spid="86" grpId="0"/>
      <p:bldP spid="87" grpId="0"/>
      <p:bldP spid="88" grpId="0"/>
      <p:bldP spid="89" grpId="0"/>
      <p:bldP spid="90" grpId="0"/>
      <p:bldP spid="91" grpId="0"/>
      <p:bldP spid="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255621" y="1476512"/>
            <a:ext cx="1799732" cy="1799732"/>
          </a:xfrm>
          <a:prstGeom prst="rect">
            <a:avLst/>
          </a:prstGeom>
          <a:gradFill>
            <a:gsLst>
              <a:gs pos="0">
                <a:srgbClr val="B28A35"/>
              </a:gs>
              <a:gs pos="100000">
                <a:srgbClr val="E4C874"/>
              </a:gs>
            </a:gsLst>
            <a:lin ang="2700000" scaled="0"/>
          </a:gra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887825" y="2327701"/>
            <a:ext cx="2303657" cy="2303657"/>
          </a:xfrm>
          <a:prstGeom prst="rect">
            <a:avLst/>
          </a:prstGeom>
          <a:solidFill>
            <a:schemeClr val="accent2"/>
          </a:soli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235308" y="3479529"/>
            <a:ext cx="899866" cy="899866"/>
          </a:xfrm>
          <a:prstGeom prst="rect">
            <a:avLst/>
          </a:prstGeom>
          <a:gradFill>
            <a:gsLst>
              <a:gs pos="0">
                <a:srgbClr val="B28A35"/>
              </a:gs>
              <a:gs pos="100000">
                <a:srgbClr val="E4C874"/>
              </a:gs>
            </a:gsLst>
            <a:lin ang="2700000" scaled="0"/>
          </a:gra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050739" y="3535425"/>
            <a:ext cx="791882" cy="791882"/>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327475" y="4127432"/>
            <a:ext cx="899867" cy="899867"/>
          </a:xfrm>
          <a:prstGeom prst="rect">
            <a:avLst/>
          </a:prstGeom>
          <a:gradFill>
            <a:gsLst>
              <a:gs pos="0">
                <a:srgbClr val="B28A35"/>
              </a:gs>
              <a:gs pos="100000">
                <a:srgbClr val="E4C874"/>
              </a:gs>
            </a:gsLst>
            <a:lin ang="2700000" scaled="0"/>
          </a:gradFill>
          <a:ln>
            <a:noFill/>
          </a:ln>
          <a:effectLst>
            <a:outerShdw blurRad="330200" dist="203200" dir="27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8446679" y="2826311"/>
            <a:ext cx="449933" cy="449933"/>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7029854" y="1751787"/>
            <a:ext cx="1596798" cy="1596798"/>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887825" y="4361578"/>
            <a:ext cx="931247" cy="917682"/>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6687557" y="4559368"/>
            <a:ext cx="539919" cy="539919"/>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301762" y="1758001"/>
            <a:ext cx="224966" cy="224966"/>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flipH="1">
            <a:off x="4624570" y="4836652"/>
            <a:ext cx="190647" cy="190647"/>
          </a:xfrm>
          <a:prstGeom prst="rect">
            <a:avLst/>
          </a:prstGeom>
          <a:solidFill>
            <a:srgbClr val="B28A3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999439" y="3299556"/>
            <a:ext cx="451837" cy="451837"/>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3947351" y="1931760"/>
            <a:ext cx="1079840" cy="1079840"/>
          </a:xfrm>
          <a:prstGeom prst="rect">
            <a:avLst/>
          </a:prstGeom>
          <a:noFill/>
          <a:ln>
            <a:solidFill>
              <a:srgbClr val="B28A3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4"/>
          <p:cNvSpPr>
            <a:spLocks noChangeArrowheads="1"/>
          </p:cNvSpPr>
          <p:nvPr/>
        </p:nvSpPr>
        <p:spPr bwMode="auto">
          <a:xfrm>
            <a:off x="2351658" y="3013667"/>
            <a:ext cx="799080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5400" b="1" dirty="0" smtClean="0">
                <a:solidFill>
                  <a:srgbClr val="B28A35"/>
                </a:solidFill>
                <a:latin typeface="微软雅黑" panose="020B0503020204020204" charset="-122"/>
                <a:ea typeface="微软雅黑" panose="020B0503020204020204" charset="-122"/>
                <a:sym typeface="微软雅黑" panose="020B0503020204020204" charset="-122"/>
              </a:rPr>
              <a:t>谢谢大家！</a:t>
            </a:r>
            <a:endParaRPr lang="zh-CN" altLang="en-US" sz="5400" b="1" dirty="0">
              <a:solidFill>
                <a:srgbClr val="B28A35"/>
              </a:solidFill>
              <a:latin typeface="微软雅黑" panose="020B0503020204020204" charset="-122"/>
              <a:ea typeface="微软雅黑" panose="020B0503020204020204" charset="-122"/>
              <a:sym typeface="微软雅黑" panose="020B0503020204020204" charset="-122"/>
            </a:endParaRPr>
          </a:p>
        </p:txBody>
      </p:sp>
      <p:sp>
        <p:nvSpPr>
          <p:cNvPr id="71" name="矩形 70"/>
          <p:cNvSpPr/>
          <p:nvPr/>
        </p:nvSpPr>
        <p:spPr>
          <a:xfrm>
            <a:off x="3706648" y="2699284"/>
            <a:ext cx="488019" cy="488019"/>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437892" y="1818919"/>
            <a:ext cx="449933" cy="449933"/>
          </a:xfrm>
          <a:prstGeom prst="rect">
            <a:avLst/>
          </a:prstGeom>
          <a:gradFill>
            <a:gsLst>
              <a:gs pos="0">
                <a:srgbClr val="B28A35"/>
              </a:gs>
              <a:gs pos="100000">
                <a:srgbClr val="E4C874"/>
              </a:gs>
            </a:gsLst>
            <a:lin ang="27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50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fltVal val="0"/>
                                          </p:val>
                                        </p:tav>
                                        <p:tav tm="100000">
                                          <p:val>
                                            <p:strVal val="#ppt_w"/>
                                          </p:val>
                                        </p:tav>
                                      </p:tavLst>
                                    </p:anim>
                                    <p:anim calcmode="lin" valueType="num">
                                      <p:cBhvr>
                                        <p:cTn id="8" dur="1000" fill="hold"/>
                                        <p:tgtEl>
                                          <p:spTgt spid="41"/>
                                        </p:tgtEl>
                                        <p:attrNameLst>
                                          <p:attrName>ppt_h</p:attrName>
                                        </p:attrNameLst>
                                      </p:cBhvr>
                                      <p:tavLst>
                                        <p:tav tm="0">
                                          <p:val>
                                            <p:fltVal val="0"/>
                                          </p:val>
                                        </p:tav>
                                        <p:tav tm="100000">
                                          <p:val>
                                            <p:strVal val="#ppt_h"/>
                                          </p:val>
                                        </p:tav>
                                      </p:tavLst>
                                    </p:anim>
                                    <p:anim calcmode="lin" valueType="num">
                                      <p:cBhvr>
                                        <p:cTn id="9" dur="1000" fill="hold"/>
                                        <p:tgtEl>
                                          <p:spTgt spid="41"/>
                                        </p:tgtEl>
                                        <p:attrNameLst>
                                          <p:attrName>style.rotation</p:attrName>
                                        </p:attrNameLst>
                                      </p:cBhvr>
                                      <p:tavLst>
                                        <p:tav tm="0">
                                          <p:val>
                                            <p:fltVal val="90"/>
                                          </p:val>
                                        </p:tav>
                                        <p:tav tm="100000">
                                          <p:val>
                                            <p:fltVal val="0"/>
                                          </p:val>
                                        </p:tav>
                                      </p:tavLst>
                                    </p:anim>
                                    <p:animEffect transition="in" filter="fade">
                                      <p:cBhvr>
                                        <p:cTn id="10" dur="1000"/>
                                        <p:tgtEl>
                                          <p:spTgt spid="41"/>
                                        </p:tgtEl>
                                      </p:cBhvr>
                                    </p:animEffect>
                                  </p:childTnLst>
                                </p:cTn>
                              </p:par>
                              <p:par>
                                <p:cTn id="11" presetID="31" presetClass="entr" presetSubtype="0" fill="hold" grpId="0" nodeType="withEffect">
                                  <p:stCondLst>
                                    <p:cond delay="1500"/>
                                  </p:stCondLst>
                                  <p:childTnLst>
                                    <p:set>
                                      <p:cBhvr>
                                        <p:cTn id="12" dur="1" fill="hold">
                                          <p:stCondLst>
                                            <p:cond delay="0"/>
                                          </p:stCondLst>
                                        </p:cTn>
                                        <p:tgtEl>
                                          <p:spTgt spid="46"/>
                                        </p:tgtEl>
                                        <p:attrNameLst>
                                          <p:attrName>style.visibility</p:attrName>
                                        </p:attrNameLst>
                                      </p:cBhvr>
                                      <p:to>
                                        <p:strVal val="visible"/>
                                      </p:to>
                                    </p:set>
                                    <p:anim calcmode="lin" valueType="num">
                                      <p:cBhvr>
                                        <p:cTn id="13" dur="1000" fill="hold"/>
                                        <p:tgtEl>
                                          <p:spTgt spid="46"/>
                                        </p:tgtEl>
                                        <p:attrNameLst>
                                          <p:attrName>ppt_w</p:attrName>
                                        </p:attrNameLst>
                                      </p:cBhvr>
                                      <p:tavLst>
                                        <p:tav tm="0">
                                          <p:val>
                                            <p:fltVal val="0"/>
                                          </p:val>
                                        </p:tav>
                                        <p:tav tm="100000">
                                          <p:val>
                                            <p:strVal val="#ppt_w"/>
                                          </p:val>
                                        </p:tav>
                                      </p:tavLst>
                                    </p:anim>
                                    <p:anim calcmode="lin" valueType="num">
                                      <p:cBhvr>
                                        <p:cTn id="14" dur="1000" fill="hold"/>
                                        <p:tgtEl>
                                          <p:spTgt spid="46"/>
                                        </p:tgtEl>
                                        <p:attrNameLst>
                                          <p:attrName>ppt_h</p:attrName>
                                        </p:attrNameLst>
                                      </p:cBhvr>
                                      <p:tavLst>
                                        <p:tav tm="0">
                                          <p:val>
                                            <p:fltVal val="0"/>
                                          </p:val>
                                        </p:tav>
                                        <p:tav tm="100000">
                                          <p:val>
                                            <p:strVal val="#ppt_h"/>
                                          </p:val>
                                        </p:tav>
                                      </p:tavLst>
                                    </p:anim>
                                    <p:anim calcmode="lin" valueType="num">
                                      <p:cBhvr>
                                        <p:cTn id="15" dur="1000" fill="hold"/>
                                        <p:tgtEl>
                                          <p:spTgt spid="46"/>
                                        </p:tgtEl>
                                        <p:attrNameLst>
                                          <p:attrName>style.rotation</p:attrName>
                                        </p:attrNameLst>
                                      </p:cBhvr>
                                      <p:tavLst>
                                        <p:tav tm="0">
                                          <p:val>
                                            <p:fltVal val="90"/>
                                          </p:val>
                                        </p:tav>
                                        <p:tav tm="100000">
                                          <p:val>
                                            <p:fltVal val="0"/>
                                          </p:val>
                                        </p:tav>
                                      </p:tavLst>
                                    </p:anim>
                                    <p:animEffect transition="in" filter="fade">
                                      <p:cBhvr>
                                        <p:cTn id="16" dur="1000"/>
                                        <p:tgtEl>
                                          <p:spTgt spid="46"/>
                                        </p:tgtEl>
                                      </p:cBhvr>
                                    </p:animEffect>
                                  </p:childTnLst>
                                </p:cTn>
                              </p:par>
                              <p:par>
                                <p:cTn id="17" presetID="31" presetClass="entr" presetSubtype="0" fill="hold" grpId="0" nodeType="withEffect">
                                  <p:stCondLst>
                                    <p:cond delay="1500"/>
                                  </p:stCondLst>
                                  <p:childTnLst>
                                    <p:set>
                                      <p:cBhvr>
                                        <p:cTn id="18" dur="1" fill="hold">
                                          <p:stCondLst>
                                            <p:cond delay="0"/>
                                          </p:stCondLst>
                                        </p:cTn>
                                        <p:tgtEl>
                                          <p:spTgt spid="47"/>
                                        </p:tgtEl>
                                        <p:attrNameLst>
                                          <p:attrName>style.visibility</p:attrName>
                                        </p:attrNameLst>
                                      </p:cBhvr>
                                      <p:to>
                                        <p:strVal val="visible"/>
                                      </p:to>
                                    </p:set>
                                    <p:anim calcmode="lin" valueType="num">
                                      <p:cBhvr>
                                        <p:cTn id="19" dur="1000" fill="hold"/>
                                        <p:tgtEl>
                                          <p:spTgt spid="47"/>
                                        </p:tgtEl>
                                        <p:attrNameLst>
                                          <p:attrName>ppt_w</p:attrName>
                                        </p:attrNameLst>
                                      </p:cBhvr>
                                      <p:tavLst>
                                        <p:tav tm="0">
                                          <p:val>
                                            <p:fltVal val="0"/>
                                          </p:val>
                                        </p:tav>
                                        <p:tav tm="100000">
                                          <p:val>
                                            <p:strVal val="#ppt_w"/>
                                          </p:val>
                                        </p:tav>
                                      </p:tavLst>
                                    </p:anim>
                                    <p:anim calcmode="lin" valueType="num">
                                      <p:cBhvr>
                                        <p:cTn id="20" dur="1000" fill="hold"/>
                                        <p:tgtEl>
                                          <p:spTgt spid="47"/>
                                        </p:tgtEl>
                                        <p:attrNameLst>
                                          <p:attrName>ppt_h</p:attrName>
                                        </p:attrNameLst>
                                      </p:cBhvr>
                                      <p:tavLst>
                                        <p:tav tm="0">
                                          <p:val>
                                            <p:fltVal val="0"/>
                                          </p:val>
                                        </p:tav>
                                        <p:tav tm="100000">
                                          <p:val>
                                            <p:strVal val="#ppt_h"/>
                                          </p:val>
                                        </p:tav>
                                      </p:tavLst>
                                    </p:anim>
                                    <p:anim calcmode="lin" valueType="num">
                                      <p:cBhvr>
                                        <p:cTn id="21" dur="1000" fill="hold"/>
                                        <p:tgtEl>
                                          <p:spTgt spid="47"/>
                                        </p:tgtEl>
                                        <p:attrNameLst>
                                          <p:attrName>style.rotation</p:attrName>
                                        </p:attrNameLst>
                                      </p:cBhvr>
                                      <p:tavLst>
                                        <p:tav tm="0">
                                          <p:val>
                                            <p:fltVal val="90"/>
                                          </p:val>
                                        </p:tav>
                                        <p:tav tm="100000">
                                          <p:val>
                                            <p:fltVal val="0"/>
                                          </p:val>
                                        </p:tav>
                                      </p:tavLst>
                                    </p:anim>
                                    <p:animEffect transition="in" filter="fade">
                                      <p:cBhvr>
                                        <p:cTn id="22" dur="1000"/>
                                        <p:tgtEl>
                                          <p:spTgt spid="47"/>
                                        </p:tgtEl>
                                      </p:cBhvr>
                                    </p:animEffect>
                                  </p:childTnLst>
                                </p:cTn>
                              </p:par>
                              <p:par>
                                <p:cTn id="23" presetID="31" presetClass="entr" presetSubtype="0" fill="hold" grpId="0" nodeType="withEffect">
                                  <p:stCondLst>
                                    <p:cond delay="1500"/>
                                  </p:stCondLst>
                                  <p:childTnLst>
                                    <p:set>
                                      <p:cBhvr>
                                        <p:cTn id="24" dur="1" fill="hold">
                                          <p:stCondLst>
                                            <p:cond delay="0"/>
                                          </p:stCondLst>
                                        </p:cTn>
                                        <p:tgtEl>
                                          <p:spTgt spid="48"/>
                                        </p:tgtEl>
                                        <p:attrNameLst>
                                          <p:attrName>style.visibility</p:attrName>
                                        </p:attrNameLst>
                                      </p:cBhvr>
                                      <p:to>
                                        <p:strVal val="visible"/>
                                      </p:to>
                                    </p:set>
                                    <p:anim calcmode="lin" valueType="num">
                                      <p:cBhvr>
                                        <p:cTn id="25" dur="1000" fill="hold"/>
                                        <p:tgtEl>
                                          <p:spTgt spid="48"/>
                                        </p:tgtEl>
                                        <p:attrNameLst>
                                          <p:attrName>ppt_w</p:attrName>
                                        </p:attrNameLst>
                                      </p:cBhvr>
                                      <p:tavLst>
                                        <p:tav tm="0">
                                          <p:val>
                                            <p:fltVal val="0"/>
                                          </p:val>
                                        </p:tav>
                                        <p:tav tm="100000">
                                          <p:val>
                                            <p:strVal val="#ppt_w"/>
                                          </p:val>
                                        </p:tav>
                                      </p:tavLst>
                                    </p:anim>
                                    <p:anim calcmode="lin" valueType="num">
                                      <p:cBhvr>
                                        <p:cTn id="26" dur="1000" fill="hold"/>
                                        <p:tgtEl>
                                          <p:spTgt spid="48"/>
                                        </p:tgtEl>
                                        <p:attrNameLst>
                                          <p:attrName>ppt_h</p:attrName>
                                        </p:attrNameLst>
                                      </p:cBhvr>
                                      <p:tavLst>
                                        <p:tav tm="0">
                                          <p:val>
                                            <p:fltVal val="0"/>
                                          </p:val>
                                        </p:tav>
                                        <p:tav tm="100000">
                                          <p:val>
                                            <p:strVal val="#ppt_h"/>
                                          </p:val>
                                        </p:tav>
                                      </p:tavLst>
                                    </p:anim>
                                    <p:anim calcmode="lin" valueType="num">
                                      <p:cBhvr>
                                        <p:cTn id="27" dur="1000" fill="hold"/>
                                        <p:tgtEl>
                                          <p:spTgt spid="48"/>
                                        </p:tgtEl>
                                        <p:attrNameLst>
                                          <p:attrName>style.rotation</p:attrName>
                                        </p:attrNameLst>
                                      </p:cBhvr>
                                      <p:tavLst>
                                        <p:tav tm="0">
                                          <p:val>
                                            <p:fltVal val="90"/>
                                          </p:val>
                                        </p:tav>
                                        <p:tav tm="100000">
                                          <p:val>
                                            <p:fltVal val="0"/>
                                          </p:val>
                                        </p:tav>
                                      </p:tavLst>
                                    </p:anim>
                                    <p:animEffect transition="in" filter="fade">
                                      <p:cBhvr>
                                        <p:cTn id="28" dur="1000"/>
                                        <p:tgtEl>
                                          <p:spTgt spid="48"/>
                                        </p:tgtEl>
                                      </p:cBhvr>
                                    </p:animEffect>
                                  </p:childTnLst>
                                </p:cTn>
                              </p:par>
                              <p:par>
                                <p:cTn id="29" presetID="31" presetClass="entr" presetSubtype="0" fill="hold" grpId="0" nodeType="withEffect">
                                  <p:stCondLst>
                                    <p:cond delay="1500"/>
                                  </p:stCondLst>
                                  <p:childTnLst>
                                    <p:set>
                                      <p:cBhvr>
                                        <p:cTn id="30" dur="1" fill="hold">
                                          <p:stCondLst>
                                            <p:cond delay="0"/>
                                          </p:stCondLst>
                                        </p:cTn>
                                        <p:tgtEl>
                                          <p:spTgt spid="63"/>
                                        </p:tgtEl>
                                        <p:attrNameLst>
                                          <p:attrName>style.visibility</p:attrName>
                                        </p:attrNameLst>
                                      </p:cBhvr>
                                      <p:to>
                                        <p:strVal val="visible"/>
                                      </p:to>
                                    </p:set>
                                    <p:anim calcmode="lin" valueType="num">
                                      <p:cBhvr>
                                        <p:cTn id="31" dur="1000" fill="hold"/>
                                        <p:tgtEl>
                                          <p:spTgt spid="63"/>
                                        </p:tgtEl>
                                        <p:attrNameLst>
                                          <p:attrName>ppt_w</p:attrName>
                                        </p:attrNameLst>
                                      </p:cBhvr>
                                      <p:tavLst>
                                        <p:tav tm="0">
                                          <p:val>
                                            <p:fltVal val="0"/>
                                          </p:val>
                                        </p:tav>
                                        <p:tav tm="100000">
                                          <p:val>
                                            <p:strVal val="#ppt_w"/>
                                          </p:val>
                                        </p:tav>
                                      </p:tavLst>
                                    </p:anim>
                                    <p:anim calcmode="lin" valueType="num">
                                      <p:cBhvr>
                                        <p:cTn id="32" dur="1000" fill="hold"/>
                                        <p:tgtEl>
                                          <p:spTgt spid="63"/>
                                        </p:tgtEl>
                                        <p:attrNameLst>
                                          <p:attrName>ppt_h</p:attrName>
                                        </p:attrNameLst>
                                      </p:cBhvr>
                                      <p:tavLst>
                                        <p:tav tm="0">
                                          <p:val>
                                            <p:fltVal val="0"/>
                                          </p:val>
                                        </p:tav>
                                        <p:tav tm="100000">
                                          <p:val>
                                            <p:strVal val="#ppt_h"/>
                                          </p:val>
                                        </p:tav>
                                      </p:tavLst>
                                    </p:anim>
                                    <p:anim calcmode="lin" valueType="num">
                                      <p:cBhvr>
                                        <p:cTn id="33" dur="1000" fill="hold"/>
                                        <p:tgtEl>
                                          <p:spTgt spid="63"/>
                                        </p:tgtEl>
                                        <p:attrNameLst>
                                          <p:attrName>style.rotation</p:attrName>
                                        </p:attrNameLst>
                                      </p:cBhvr>
                                      <p:tavLst>
                                        <p:tav tm="0">
                                          <p:val>
                                            <p:fltVal val="90"/>
                                          </p:val>
                                        </p:tav>
                                        <p:tav tm="100000">
                                          <p:val>
                                            <p:fltVal val="0"/>
                                          </p:val>
                                        </p:tav>
                                      </p:tavLst>
                                    </p:anim>
                                    <p:animEffect transition="in" filter="fade">
                                      <p:cBhvr>
                                        <p:cTn id="34" dur="1000"/>
                                        <p:tgtEl>
                                          <p:spTgt spid="63"/>
                                        </p:tgtEl>
                                      </p:cBhvr>
                                    </p:animEffect>
                                  </p:childTnLst>
                                </p:cTn>
                              </p:par>
                              <p:par>
                                <p:cTn id="35" presetID="31" presetClass="entr" presetSubtype="0" fill="hold" grpId="0" nodeType="withEffect">
                                  <p:stCondLst>
                                    <p:cond delay="1500"/>
                                  </p:stCondLst>
                                  <p:childTnLst>
                                    <p:set>
                                      <p:cBhvr>
                                        <p:cTn id="36" dur="1" fill="hold">
                                          <p:stCondLst>
                                            <p:cond delay="0"/>
                                          </p:stCondLst>
                                        </p:cTn>
                                        <p:tgtEl>
                                          <p:spTgt spid="64"/>
                                        </p:tgtEl>
                                        <p:attrNameLst>
                                          <p:attrName>style.visibility</p:attrName>
                                        </p:attrNameLst>
                                      </p:cBhvr>
                                      <p:to>
                                        <p:strVal val="visible"/>
                                      </p:to>
                                    </p:set>
                                    <p:anim calcmode="lin" valueType="num">
                                      <p:cBhvr>
                                        <p:cTn id="37" dur="1000" fill="hold"/>
                                        <p:tgtEl>
                                          <p:spTgt spid="64"/>
                                        </p:tgtEl>
                                        <p:attrNameLst>
                                          <p:attrName>ppt_w</p:attrName>
                                        </p:attrNameLst>
                                      </p:cBhvr>
                                      <p:tavLst>
                                        <p:tav tm="0">
                                          <p:val>
                                            <p:fltVal val="0"/>
                                          </p:val>
                                        </p:tav>
                                        <p:tav tm="100000">
                                          <p:val>
                                            <p:strVal val="#ppt_w"/>
                                          </p:val>
                                        </p:tav>
                                      </p:tavLst>
                                    </p:anim>
                                    <p:anim calcmode="lin" valueType="num">
                                      <p:cBhvr>
                                        <p:cTn id="38" dur="1000" fill="hold"/>
                                        <p:tgtEl>
                                          <p:spTgt spid="64"/>
                                        </p:tgtEl>
                                        <p:attrNameLst>
                                          <p:attrName>ppt_h</p:attrName>
                                        </p:attrNameLst>
                                      </p:cBhvr>
                                      <p:tavLst>
                                        <p:tav tm="0">
                                          <p:val>
                                            <p:fltVal val="0"/>
                                          </p:val>
                                        </p:tav>
                                        <p:tav tm="100000">
                                          <p:val>
                                            <p:strVal val="#ppt_h"/>
                                          </p:val>
                                        </p:tav>
                                      </p:tavLst>
                                    </p:anim>
                                    <p:anim calcmode="lin" valueType="num">
                                      <p:cBhvr>
                                        <p:cTn id="39" dur="1000" fill="hold"/>
                                        <p:tgtEl>
                                          <p:spTgt spid="64"/>
                                        </p:tgtEl>
                                        <p:attrNameLst>
                                          <p:attrName>style.rotation</p:attrName>
                                        </p:attrNameLst>
                                      </p:cBhvr>
                                      <p:tavLst>
                                        <p:tav tm="0">
                                          <p:val>
                                            <p:fltVal val="90"/>
                                          </p:val>
                                        </p:tav>
                                        <p:tav tm="100000">
                                          <p:val>
                                            <p:fltVal val="0"/>
                                          </p:val>
                                        </p:tav>
                                      </p:tavLst>
                                    </p:anim>
                                    <p:animEffect transition="in" filter="fade">
                                      <p:cBhvr>
                                        <p:cTn id="40" dur="1000"/>
                                        <p:tgtEl>
                                          <p:spTgt spid="64"/>
                                        </p:tgtEl>
                                      </p:cBhvr>
                                    </p:animEffect>
                                  </p:childTnLst>
                                </p:cTn>
                              </p:par>
                              <p:par>
                                <p:cTn id="41" presetID="31" presetClass="entr" presetSubtype="0" fill="hold" grpId="0" nodeType="withEffect">
                                  <p:stCondLst>
                                    <p:cond delay="1500"/>
                                  </p:stCondLst>
                                  <p:childTnLst>
                                    <p:set>
                                      <p:cBhvr>
                                        <p:cTn id="42" dur="1" fill="hold">
                                          <p:stCondLst>
                                            <p:cond delay="0"/>
                                          </p:stCondLst>
                                        </p:cTn>
                                        <p:tgtEl>
                                          <p:spTgt spid="65"/>
                                        </p:tgtEl>
                                        <p:attrNameLst>
                                          <p:attrName>style.visibility</p:attrName>
                                        </p:attrNameLst>
                                      </p:cBhvr>
                                      <p:to>
                                        <p:strVal val="visible"/>
                                      </p:to>
                                    </p:set>
                                    <p:anim calcmode="lin" valueType="num">
                                      <p:cBhvr>
                                        <p:cTn id="43" dur="1000" fill="hold"/>
                                        <p:tgtEl>
                                          <p:spTgt spid="65"/>
                                        </p:tgtEl>
                                        <p:attrNameLst>
                                          <p:attrName>ppt_w</p:attrName>
                                        </p:attrNameLst>
                                      </p:cBhvr>
                                      <p:tavLst>
                                        <p:tav tm="0">
                                          <p:val>
                                            <p:fltVal val="0"/>
                                          </p:val>
                                        </p:tav>
                                        <p:tav tm="100000">
                                          <p:val>
                                            <p:strVal val="#ppt_w"/>
                                          </p:val>
                                        </p:tav>
                                      </p:tavLst>
                                    </p:anim>
                                    <p:anim calcmode="lin" valueType="num">
                                      <p:cBhvr>
                                        <p:cTn id="44" dur="1000" fill="hold"/>
                                        <p:tgtEl>
                                          <p:spTgt spid="65"/>
                                        </p:tgtEl>
                                        <p:attrNameLst>
                                          <p:attrName>ppt_h</p:attrName>
                                        </p:attrNameLst>
                                      </p:cBhvr>
                                      <p:tavLst>
                                        <p:tav tm="0">
                                          <p:val>
                                            <p:fltVal val="0"/>
                                          </p:val>
                                        </p:tav>
                                        <p:tav tm="100000">
                                          <p:val>
                                            <p:strVal val="#ppt_h"/>
                                          </p:val>
                                        </p:tav>
                                      </p:tavLst>
                                    </p:anim>
                                    <p:anim calcmode="lin" valueType="num">
                                      <p:cBhvr>
                                        <p:cTn id="45" dur="1000" fill="hold"/>
                                        <p:tgtEl>
                                          <p:spTgt spid="65"/>
                                        </p:tgtEl>
                                        <p:attrNameLst>
                                          <p:attrName>style.rotation</p:attrName>
                                        </p:attrNameLst>
                                      </p:cBhvr>
                                      <p:tavLst>
                                        <p:tav tm="0">
                                          <p:val>
                                            <p:fltVal val="90"/>
                                          </p:val>
                                        </p:tav>
                                        <p:tav tm="100000">
                                          <p:val>
                                            <p:fltVal val="0"/>
                                          </p:val>
                                        </p:tav>
                                      </p:tavLst>
                                    </p:anim>
                                    <p:animEffect transition="in" filter="fade">
                                      <p:cBhvr>
                                        <p:cTn id="46" dur="1000"/>
                                        <p:tgtEl>
                                          <p:spTgt spid="65"/>
                                        </p:tgtEl>
                                      </p:cBhvr>
                                    </p:animEffect>
                                  </p:childTnLst>
                                </p:cTn>
                              </p:par>
                              <p:par>
                                <p:cTn id="47" presetID="31" presetClass="entr" presetSubtype="0" fill="hold" grpId="0" nodeType="withEffect">
                                  <p:stCondLst>
                                    <p:cond delay="1500"/>
                                  </p:stCondLst>
                                  <p:childTnLst>
                                    <p:set>
                                      <p:cBhvr>
                                        <p:cTn id="48" dur="1" fill="hold">
                                          <p:stCondLst>
                                            <p:cond delay="0"/>
                                          </p:stCondLst>
                                        </p:cTn>
                                        <p:tgtEl>
                                          <p:spTgt spid="66"/>
                                        </p:tgtEl>
                                        <p:attrNameLst>
                                          <p:attrName>style.visibility</p:attrName>
                                        </p:attrNameLst>
                                      </p:cBhvr>
                                      <p:to>
                                        <p:strVal val="visible"/>
                                      </p:to>
                                    </p:set>
                                    <p:anim calcmode="lin" valueType="num">
                                      <p:cBhvr>
                                        <p:cTn id="49" dur="1000" fill="hold"/>
                                        <p:tgtEl>
                                          <p:spTgt spid="66"/>
                                        </p:tgtEl>
                                        <p:attrNameLst>
                                          <p:attrName>ppt_w</p:attrName>
                                        </p:attrNameLst>
                                      </p:cBhvr>
                                      <p:tavLst>
                                        <p:tav tm="0">
                                          <p:val>
                                            <p:fltVal val="0"/>
                                          </p:val>
                                        </p:tav>
                                        <p:tav tm="100000">
                                          <p:val>
                                            <p:strVal val="#ppt_w"/>
                                          </p:val>
                                        </p:tav>
                                      </p:tavLst>
                                    </p:anim>
                                    <p:anim calcmode="lin" valueType="num">
                                      <p:cBhvr>
                                        <p:cTn id="50" dur="1000" fill="hold"/>
                                        <p:tgtEl>
                                          <p:spTgt spid="66"/>
                                        </p:tgtEl>
                                        <p:attrNameLst>
                                          <p:attrName>ppt_h</p:attrName>
                                        </p:attrNameLst>
                                      </p:cBhvr>
                                      <p:tavLst>
                                        <p:tav tm="0">
                                          <p:val>
                                            <p:fltVal val="0"/>
                                          </p:val>
                                        </p:tav>
                                        <p:tav tm="100000">
                                          <p:val>
                                            <p:strVal val="#ppt_h"/>
                                          </p:val>
                                        </p:tav>
                                      </p:tavLst>
                                    </p:anim>
                                    <p:anim calcmode="lin" valueType="num">
                                      <p:cBhvr>
                                        <p:cTn id="51" dur="1000" fill="hold"/>
                                        <p:tgtEl>
                                          <p:spTgt spid="66"/>
                                        </p:tgtEl>
                                        <p:attrNameLst>
                                          <p:attrName>style.rotation</p:attrName>
                                        </p:attrNameLst>
                                      </p:cBhvr>
                                      <p:tavLst>
                                        <p:tav tm="0">
                                          <p:val>
                                            <p:fltVal val="90"/>
                                          </p:val>
                                        </p:tav>
                                        <p:tav tm="100000">
                                          <p:val>
                                            <p:fltVal val="0"/>
                                          </p:val>
                                        </p:tav>
                                      </p:tavLst>
                                    </p:anim>
                                    <p:animEffect transition="in" filter="fade">
                                      <p:cBhvr>
                                        <p:cTn id="52" dur="1000"/>
                                        <p:tgtEl>
                                          <p:spTgt spid="66"/>
                                        </p:tgtEl>
                                      </p:cBhvr>
                                    </p:animEffect>
                                  </p:childTnLst>
                                </p:cTn>
                              </p:par>
                              <p:par>
                                <p:cTn id="53" presetID="31" presetClass="entr" presetSubtype="0" fill="hold" grpId="0" nodeType="withEffect">
                                  <p:stCondLst>
                                    <p:cond delay="1500"/>
                                  </p:stCondLst>
                                  <p:childTnLst>
                                    <p:set>
                                      <p:cBhvr>
                                        <p:cTn id="54" dur="1" fill="hold">
                                          <p:stCondLst>
                                            <p:cond delay="0"/>
                                          </p:stCondLst>
                                        </p:cTn>
                                        <p:tgtEl>
                                          <p:spTgt spid="67"/>
                                        </p:tgtEl>
                                        <p:attrNameLst>
                                          <p:attrName>style.visibility</p:attrName>
                                        </p:attrNameLst>
                                      </p:cBhvr>
                                      <p:to>
                                        <p:strVal val="visible"/>
                                      </p:to>
                                    </p:set>
                                    <p:anim calcmode="lin" valueType="num">
                                      <p:cBhvr>
                                        <p:cTn id="55" dur="1000" fill="hold"/>
                                        <p:tgtEl>
                                          <p:spTgt spid="67"/>
                                        </p:tgtEl>
                                        <p:attrNameLst>
                                          <p:attrName>ppt_w</p:attrName>
                                        </p:attrNameLst>
                                      </p:cBhvr>
                                      <p:tavLst>
                                        <p:tav tm="0">
                                          <p:val>
                                            <p:fltVal val="0"/>
                                          </p:val>
                                        </p:tav>
                                        <p:tav tm="100000">
                                          <p:val>
                                            <p:strVal val="#ppt_w"/>
                                          </p:val>
                                        </p:tav>
                                      </p:tavLst>
                                    </p:anim>
                                    <p:anim calcmode="lin" valueType="num">
                                      <p:cBhvr>
                                        <p:cTn id="56" dur="1000" fill="hold"/>
                                        <p:tgtEl>
                                          <p:spTgt spid="67"/>
                                        </p:tgtEl>
                                        <p:attrNameLst>
                                          <p:attrName>ppt_h</p:attrName>
                                        </p:attrNameLst>
                                      </p:cBhvr>
                                      <p:tavLst>
                                        <p:tav tm="0">
                                          <p:val>
                                            <p:fltVal val="0"/>
                                          </p:val>
                                        </p:tav>
                                        <p:tav tm="100000">
                                          <p:val>
                                            <p:strVal val="#ppt_h"/>
                                          </p:val>
                                        </p:tav>
                                      </p:tavLst>
                                    </p:anim>
                                    <p:anim calcmode="lin" valueType="num">
                                      <p:cBhvr>
                                        <p:cTn id="57" dur="1000" fill="hold"/>
                                        <p:tgtEl>
                                          <p:spTgt spid="67"/>
                                        </p:tgtEl>
                                        <p:attrNameLst>
                                          <p:attrName>style.rotation</p:attrName>
                                        </p:attrNameLst>
                                      </p:cBhvr>
                                      <p:tavLst>
                                        <p:tav tm="0">
                                          <p:val>
                                            <p:fltVal val="90"/>
                                          </p:val>
                                        </p:tav>
                                        <p:tav tm="100000">
                                          <p:val>
                                            <p:fltVal val="0"/>
                                          </p:val>
                                        </p:tav>
                                      </p:tavLst>
                                    </p:anim>
                                    <p:animEffect transition="in" filter="fade">
                                      <p:cBhvr>
                                        <p:cTn id="58" dur="1000"/>
                                        <p:tgtEl>
                                          <p:spTgt spid="67"/>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68"/>
                                        </p:tgtEl>
                                        <p:attrNameLst>
                                          <p:attrName>style.visibility</p:attrName>
                                        </p:attrNameLst>
                                      </p:cBhvr>
                                      <p:to>
                                        <p:strVal val="visible"/>
                                      </p:to>
                                    </p:set>
                                    <p:anim calcmode="lin" valueType="num">
                                      <p:cBhvr>
                                        <p:cTn id="61" dur="1000" fill="hold"/>
                                        <p:tgtEl>
                                          <p:spTgt spid="68"/>
                                        </p:tgtEl>
                                        <p:attrNameLst>
                                          <p:attrName>ppt_w</p:attrName>
                                        </p:attrNameLst>
                                      </p:cBhvr>
                                      <p:tavLst>
                                        <p:tav tm="0">
                                          <p:val>
                                            <p:fltVal val="0"/>
                                          </p:val>
                                        </p:tav>
                                        <p:tav tm="100000">
                                          <p:val>
                                            <p:strVal val="#ppt_w"/>
                                          </p:val>
                                        </p:tav>
                                      </p:tavLst>
                                    </p:anim>
                                    <p:anim calcmode="lin" valueType="num">
                                      <p:cBhvr>
                                        <p:cTn id="62" dur="1000" fill="hold"/>
                                        <p:tgtEl>
                                          <p:spTgt spid="68"/>
                                        </p:tgtEl>
                                        <p:attrNameLst>
                                          <p:attrName>ppt_h</p:attrName>
                                        </p:attrNameLst>
                                      </p:cBhvr>
                                      <p:tavLst>
                                        <p:tav tm="0">
                                          <p:val>
                                            <p:fltVal val="0"/>
                                          </p:val>
                                        </p:tav>
                                        <p:tav tm="100000">
                                          <p:val>
                                            <p:strVal val="#ppt_h"/>
                                          </p:val>
                                        </p:tav>
                                      </p:tavLst>
                                    </p:anim>
                                    <p:anim calcmode="lin" valueType="num">
                                      <p:cBhvr>
                                        <p:cTn id="63" dur="1000" fill="hold"/>
                                        <p:tgtEl>
                                          <p:spTgt spid="68"/>
                                        </p:tgtEl>
                                        <p:attrNameLst>
                                          <p:attrName>style.rotation</p:attrName>
                                        </p:attrNameLst>
                                      </p:cBhvr>
                                      <p:tavLst>
                                        <p:tav tm="0">
                                          <p:val>
                                            <p:fltVal val="90"/>
                                          </p:val>
                                        </p:tav>
                                        <p:tav tm="100000">
                                          <p:val>
                                            <p:fltVal val="0"/>
                                          </p:val>
                                        </p:tav>
                                      </p:tavLst>
                                    </p:anim>
                                    <p:animEffect transition="in" filter="fade">
                                      <p:cBhvr>
                                        <p:cTn id="64" dur="1000"/>
                                        <p:tgtEl>
                                          <p:spTgt spid="68"/>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69"/>
                                        </p:tgtEl>
                                        <p:attrNameLst>
                                          <p:attrName>style.visibility</p:attrName>
                                        </p:attrNameLst>
                                      </p:cBhvr>
                                      <p:to>
                                        <p:strVal val="visible"/>
                                      </p:to>
                                    </p:set>
                                    <p:anim calcmode="lin" valueType="num">
                                      <p:cBhvr>
                                        <p:cTn id="67" dur="1000" fill="hold"/>
                                        <p:tgtEl>
                                          <p:spTgt spid="69"/>
                                        </p:tgtEl>
                                        <p:attrNameLst>
                                          <p:attrName>ppt_w</p:attrName>
                                        </p:attrNameLst>
                                      </p:cBhvr>
                                      <p:tavLst>
                                        <p:tav tm="0">
                                          <p:val>
                                            <p:fltVal val="0"/>
                                          </p:val>
                                        </p:tav>
                                        <p:tav tm="100000">
                                          <p:val>
                                            <p:strVal val="#ppt_w"/>
                                          </p:val>
                                        </p:tav>
                                      </p:tavLst>
                                    </p:anim>
                                    <p:anim calcmode="lin" valueType="num">
                                      <p:cBhvr>
                                        <p:cTn id="68" dur="1000" fill="hold"/>
                                        <p:tgtEl>
                                          <p:spTgt spid="69"/>
                                        </p:tgtEl>
                                        <p:attrNameLst>
                                          <p:attrName>ppt_h</p:attrName>
                                        </p:attrNameLst>
                                      </p:cBhvr>
                                      <p:tavLst>
                                        <p:tav tm="0">
                                          <p:val>
                                            <p:fltVal val="0"/>
                                          </p:val>
                                        </p:tav>
                                        <p:tav tm="100000">
                                          <p:val>
                                            <p:strVal val="#ppt_h"/>
                                          </p:val>
                                        </p:tav>
                                      </p:tavLst>
                                    </p:anim>
                                    <p:anim calcmode="lin" valueType="num">
                                      <p:cBhvr>
                                        <p:cTn id="69" dur="1000" fill="hold"/>
                                        <p:tgtEl>
                                          <p:spTgt spid="69"/>
                                        </p:tgtEl>
                                        <p:attrNameLst>
                                          <p:attrName>style.rotation</p:attrName>
                                        </p:attrNameLst>
                                      </p:cBhvr>
                                      <p:tavLst>
                                        <p:tav tm="0">
                                          <p:val>
                                            <p:fltVal val="90"/>
                                          </p:val>
                                        </p:tav>
                                        <p:tav tm="100000">
                                          <p:val>
                                            <p:fltVal val="0"/>
                                          </p:val>
                                        </p:tav>
                                      </p:tavLst>
                                    </p:anim>
                                    <p:animEffect transition="in" filter="fade">
                                      <p:cBhvr>
                                        <p:cTn id="70" dur="1000"/>
                                        <p:tgtEl>
                                          <p:spTgt spid="69"/>
                                        </p:tgtEl>
                                      </p:cBhvr>
                                    </p:animEffect>
                                  </p:childTnLst>
                                </p:cTn>
                              </p:par>
                              <p:par>
                                <p:cTn id="71" presetID="31" presetClass="entr" presetSubtype="0" fill="hold" grpId="0" nodeType="withEffect">
                                  <p:stCondLst>
                                    <p:cond delay="1500"/>
                                  </p:stCondLst>
                                  <p:childTnLst>
                                    <p:set>
                                      <p:cBhvr>
                                        <p:cTn id="72" dur="1" fill="hold">
                                          <p:stCondLst>
                                            <p:cond delay="0"/>
                                          </p:stCondLst>
                                        </p:cTn>
                                        <p:tgtEl>
                                          <p:spTgt spid="70"/>
                                        </p:tgtEl>
                                        <p:attrNameLst>
                                          <p:attrName>style.visibility</p:attrName>
                                        </p:attrNameLst>
                                      </p:cBhvr>
                                      <p:to>
                                        <p:strVal val="visible"/>
                                      </p:to>
                                    </p:set>
                                    <p:anim calcmode="lin" valueType="num">
                                      <p:cBhvr>
                                        <p:cTn id="73" dur="1000" fill="hold"/>
                                        <p:tgtEl>
                                          <p:spTgt spid="70"/>
                                        </p:tgtEl>
                                        <p:attrNameLst>
                                          <p:attrName>ppt_w</p:attrName>
                                        </p:attrNameLst>
                                      </p:cBhvr>
                                      <p:tavLst>
                                        <p:tav tm="0">
                                          <p:val>
                                            <p:fltVal val="0"/>
                                          </p:val>
                                        </p:tav>
                                        <p:tav tm="100000">
                                          <p:val>
                                            <p:strVal val="#ppt_w"/>
                                          </p:val>
                                        </p:tav>
                                      </p:tavLst>
                                    </p:anim>
                                    <p:anim calcmode="lin" valueType="num">
                                      <p:cBhvr>
                                        <p:cTn id="74" dur="1000" fill="hold"/>
                                        <p:tgtEl>
                                          <p:spTgt spid="70"/>
                                        </p:tgtEl>
                                        <p:attrNameLst>
                                          <p:attrName>ppt_h</p:attrName>
                                        </p:attrNameLst>
                                      </p:cBhvr>
                                      <p:tavLst>
                                        <p:tav tm="0">
                                          <p:val>
                                            <p:fltVal val="0"/>
                                          </p:val>
                                        </p:tav>
                                        <p:tav tm="100000">
                                          <p:val>
                                            <p:strVal val="#ppt_h"/>
                                          </p:val>
                                        </p:tav>
                                      </p:tavLst>
                                    </p:anim>
                                    <p:anim calcmode="lin" valueType="num">
                                      <p:cBhvr>
                                        <p:cTn id="75" dur="1000" fill="hold"/>
                                        <p:tgtEl>
                                          <p:spTgt spid="70"/>
                                        </p:tgtEl>
                                        <p:attrNameLst>
                                          <p:attrName>style.rotation</p:attrName>
                                        </p:attrNameLst>
                                      </p:cBhvr>
                                      <p:tavLst>
                                        <p:tav tm="0">
                                          <p:val>
                                            <p:fltVal val="90"/>
                                          </p:val>
                                        </p:tav>
                                        <p:tav tm="100000">
                                          <p:val>
                                            <p:fltVal val="0"/>
                                          </p:val>
                                        </p:tav>
                                      </p:tavLst>
                                    </p:anim>
                                    <p:animEffect transition="in" filter="fade">
                                      <p:cBhvr>
                                        <p:cTn id="76" dur="1000"/>
                                        <p:tgtEl>
                                          <p:spTgt spid="70"/>
                                        </p:tgtEl>
                                      </p:cBhvr>
                                    </p:animEffect>
                                  </p:childTnLst>
                                </p:cTn>
                              </p:par>
                              <p:par>
                                <p:cTn id="77" presetID="31" presetClass="entr" presetSubtype="0" fill="hold" grpId="0" nodeType="withEffect">
                                  <p:stCondLst>
                                    <p:cond delay="1500"/>
                                  </p:stCondLst>
                                  <p:childTnLst>
                                    <p:set>
                                      <p:cBhvr>
                                        <p:cTn id="78" dur="1" fill="hold">
                                          <p:stCondLst>
                                            <p:cond delay="0"/>
                                          </p:stCondLst>
                                        </p:cTn>
                                        <p:tgtEl>
                                          <p:spTgt spid="75"/>
                                        </p:tgtEl>
                                        <p:attrNameLst>
                                          <p:attrName>style.visibility</p:attrName>
                                        </p:attrNameLst>
                                      </p:cBhvr>
                                      <p:to>
                                        <p:strVal val="visible"/>
                                      </p:to>
                                    </p:set>
                                    <p:anim calcmode="lin" valueType="num">
                                      <p:cBhvr>
                                        <p:cTn id="79" dur="1000" fill="hold"/>
                                        <p:tgtEl>
                                          <p:spTgt spid="75"/>
                                        </p:tgtEl>
                                        <p:attrNameLst>
                                          <p:attrName>ppt_w</p:attrName>
                                        </p:attrNameLst>
                                      </p:cBhvr>
                                      <p:tavLst>
                                        <p:tav tm="0">
                                          <p:val>
                                            <p:fltVal val="0"/>
                                          </p:val>
                                        </p:tav>
                                        <p:tav tm="100000">
                                          <p:val>
                                            <p:strVal val="#ppt_w"/>
                                          </p:val>
                                        </p:tav>
                                      </p:tavLst>
                                    </p:anim>
                                    <p:anim calcmode="lin" valueType="num">
                                      <p:cBhvr>
                                        <p:cTn id="80" dur="1000" fill="hold"/>
                                        <p:tgtEl>
                                          <p:spTgt spid="75"/>
                                        </p:tgtEl>
                                        <p:attrNameLst>
                                          <p:attrName>ppt_h</p:attrName>
                                        </p:attrNameLst>
                                      </p:cBhvr>
                                      <p:tavLst>
                                        <p:tav tm="0">
                                          <p:val>
                                            <p:fltVal val="0"/>
                                          </p:val>
                                        </p:tav>
                                        <p:tav tm="100000">
                                          <p:val>
                                            <p:strVal val="#ppt_h"/>
                                          </p:val>
                                        </p:tav>
                                      </p:tavLst>
                                    </p:anim>
                                    <p:anim calcmode="lin" valueType="num">
                                      <p:cBhvr>
                                        <p:cTn id="81" dur="1000" fill="hold"/>
                                        <p:tgtEl>
                                          <p:spTgt spid="75"/>
                                        </p:tgtEl>
                                        <p:attrNameLst>
                                          <p:attrName>style.rotation</p:attrName>
                                        </p:attrNameLst>
                                      </p:cBhvr>
                                      <p:tavLst>
                                        <p:tav tm="0">
                                          <p:val>
                                            <p:fltVal val="90"/>
                                          </p:val>
                                        </p:tav>
                                        <p:tav tm="100000">
                                          <p:val>
                                            <p:fltVal val="0"/>
                                          </p:val>
                                        </p:tav>
                                      </p:tavLst>
                                    </p:anim>
                                    <p:animEffect transition="in" filter="fade">
                                      <p:cBhvr>
                                        <p:cTn id="82" dur="1000"/>
                                        <p:tgtEl>
                                          <p:spTgt spid="75"/>
                                        </p:tgtEl>
                                      </p:cBhvr>
                                    </p:animEffect>
                                  </p:childTnLst>
                                </p:cTn>
                              </p:par>
                              <p:par>
                                <p:cTn id="83" presetID="31" presetClass="entr" presetSubtype="0" fill="hold" grpId="0" nodeType="withEffect">
                                  <p:stCondLst>
                                    <p:cond delay="1500"/>
                                  </p:stCondLst>
                                  <p:childTnLst>
                                    <p:set>
                                      <p:cBhvr>
                                        <p:cTn id="84" dur="1" fill="hold">
                                          <p:stCondLst>
                                            <p:cond delay="0"/>
                                          </p:stCondLst>
                                        </p:cTn>
                                        <p:tgtEl>
                                          <p:spTgt spid="71"/>
                                        </p:tgtEl>
                                        <p:attrNameLst>
                                          <p:attrName>style.visibility</p:attrName>
                                        </p:attrNameLst>
                                      </p:cBhvr>
                                      <p:to>
                                        <p:strVal val="visible"/>
                                      </p:to>
                                    </p:set>
                                    <p:anim calcmode="lin" valueType="num">
                                      <p:cBhvr>
                                        <p:cTn id="85" dur="1000" fill="hold"/>
                                        <p:tgtEl>
                                          <p:spTgt spid="71"/>
                                        </p:tgtEl>
                                        <p:attrNameLst>
                                          <p:attrName>ppt_w</p:attrName>
                                        </p:attrNameLst>
                                      </p:cBhvr>
                                      <p:tavLst>
                                        <p:tav tm="0">
                                          <p:val>
                                            <p:fltVal val="0"/>
                                          </p:val>
                                        </p:tav>
                                        <p:tav tm="100000">
                                          <p:val>
                                            <p:strVal val="#ppt_w"/>
                                          </p:val>
                                        </p:tav>
                                      </p:tavLst>
                                    </p:anim>
                                    <p:anim calcmode="lin" valueType="num">
                                      <p:cBhvr>
                                        <p:cTn id="86" dur="1000" fill="hold"/>
                                        <p:tgtEl>
                                          <p:spTgt spid="71"/>
                                        </p:tgtEl>
                                        <p:attrNameLst>
                                          <p:attrName>ppt_h</p:attrName>
                                        </p:attrNameLst>
                                      </p:cBhvr>
                                      <p:tavLst>
                                        <p:tav tm="0">
                                          <p:val>
                                            <p:fltVal val="0"/>
                                          </p:val>
                                        </p:tav>
                                        <p:tav tm="100000">
                                          <p:val>
                                            <p:strVal val="#ppt_h"/>
                                          </p:val>
                                        </p:tav>
                                      </p:tavLst>
                                    </p:anim>
                                    <p:anim calcmode="lin" valueType="num">
                                      <p:cBhvr>
                                        <p:cTn id="87" dur="1000" fill="hold"/>
                                        <p:tgtEl>
                                          <p:spTgt spid="71"/>
                                        </p:tgtEl>
                                        <p:attrNameLst>
                                          <p:attrName>style.rotation</p:attrName>
                                        </p:attrNameLst>
                                      </p:cBhvr>
                                      <p:tavLst>
                                        <p:tav tm="0">
                                          <p:val>
                                            <p:fltVal val="90"/>
                                          </p:val>
                                        </p:tav>
                                        <p:tav tm="100000">
                                          <p:val>
                                            <p:fltVal val="0"/>
                                          </p:val>
                                        </p:tav>
                                      </p:tavLst>
                                    </p:anim>
                                    <p:animEffect transition="in" filter="fade">
                                      <p:cBhvr>
                                        <p:cTn id="88" dur="1000"/>
                                        <p:tgtEl>
                                          <p:spTgt spid="71"/>
                                        </p:tgtEl>
                                      </p:cBhvr>
                                    </p:animEffect>
                                  </p:childTnLst>
                                </p:cTn>
                              </p:par>
                              <p:par>
                                <p:cTn id="89" presetID="31" presetClass="entr" presetSubtype="0" fill="hold" grpId="0" nodeType="withEffect">
                                  <p:stCondLst>
                                    <p:cond delay="1500"/>
                                  </p:stCondLst>
                                  <p:childTnLst>
                                    <p:set>
                                      <p:cBhvr>
                                        <p:cTn id="90" dur="1" fill="hold">
                                          <p:stCondLst>
                                            <p:cond delay="0"/>
                                          </p:stCondLst>
                                        </p:cTn>
                                        <p:tgtEl>
                                          <p:spTgt spid="72"/>
                                        </p:tgtEl>
                                        <p:attrNameLst>
                                          <p:attrName>style.visibility</p:attrName>
                                        </p:attrNameLst>
                                      </p:cBhvr>
                                      <p:to>
                                        <p:strVal val="visible"/>
                                      </p:to>
                                    </p:set>
                                    <p:anim calcmode="lin" valueType="num">
                                      <p:cBhvr>
                                        <p:cTn id="91" dur="1000" fill="hold"/>
                                        <p:tgtEl>
                                          <p:spTgt spid="72"/>
                                        </p:tgtEl>
                                        <p:attrNameLst>
                                          <p:attrName>ppt_w</p:attrName>
                                        </p:attrNameLst>
                                      </p:cBhvr>
                                      <p:tavLst>
                                        <p:tav tm="0">
                                          <p:val>
                                            <p:fltVal val="0"/>
                                          </p:val>
                                        </p:tav>
                                        <p:tav tm="100000">
                                          <p:val>
                                            <p:strVal val="#ppt_w"/>
                                          </p:val>
                                        </p:tav>
                                      </p:tavLst>
                                    </p:anim>
                                    <p:anim calcmode="lin" valueType="num">
                                      <p:cBhvr>
                                        <p:cTn id="92" dur="1000" fill="hold"/>
                                        <p:tgtEl>
                                          <p:spTgt spid="72"/>
                                        </p:tgtEl>
                                        <p:attrNameLst>
                                          <p:attrName>ppt_h</p:attrName>
                                        </p:attrNameLst>
                                      </p:cBhvr>
                                      <p:tavLst>
                                        <p:tav tm="0">
                                          <p:val>
                                            <p:fltVal val="0"/>
                                          </p:val>
                                        </p:tav>
                                        <p:tav tm="100000">
                                          <p:val>
                                            <p:strVal val="#ppt_h"/>
                                          </p:val>
                                        </p:tav>
                                      </p:tavLst>
                                    </p:anim>
                                    <p:anim calcmode="lin" valueType="num">
                                      <p:cBhvr>
                                        <p:cTn id="93" dur="1000" fill="hold"/>
                                        <p:tgtEl>
                                          <p:spTgt spid="72"/>
                                        </p:tgtEl>
                                        <p:attrNameLst>
                                          <p:attrName>style.rotation</p:attrName>
                                        </p:attrNameLst>
                                      </p:cBhvr>
                                      <p:tavLst>
                                        <p:tav tm="0">
                                          <p:val>
                                            <p:fltVal val="90"/>
                                          </p:val>
                                        </p:tav>
                                        <p:tav tm="100000">
                                          <p:val>
                                            <p:fltVal val="0"/>
                                          </p:val>
                                        </p:tav>
                                      </p:tavLst>
                                    </p:anim>
                                    <p:animEffect transition="in" filter="fade">
                                      <p:cBhvr>
                                        <p:cTn id="94" dur="1000"/>
                                        <p:tgtEl>
                                          <p:spTgt spid="72"/>
                                        </p:tgtEl>
                                      </p:cBhvr>
                                    </p:animEffect>
                                  </p:childTnLst>
                                </p:cTn>
                              </p:par>
                            </p:childTnLst>
                          </p:cTn>
                        </p:par>
                        <p:par>
                          <p:cTn id="95" fill="hold">
                            <p:stCondLst>
                              <p:cond delay="2500"/>
                            </p:stCondLst>
                            <p:childTnLst>
                              <p:par>
                                <p:cTn id="96" presetID="23" presetClass="entr" presetSubtype="32" fill="hold" grpId="0" nodeType="afterEffect">
                                  <p:stCondLst>
                                    <p:cond delay="0"/>
                                  </p:stCondLst>
                                  <p:iterate type="lt">
                                    <p:tmPct val="4000"/>
                                  </p:iterate>
                                  <p:childTnLst>
                                    <p:set>
                                      <p:cBhvr>
                                        <p:cTn id="97" dur="1" fill="hold">
                                          <p:stCondLst>
                                            <p:cond delay="0"/>
                                          </p:stCondLst>
                                        </p:cTn>
                                        <p:tgtEl>
                                          <p:spTgt spid="95"/>
                                        </p:tgtEl>
                                        <p:attrNameLst>
                                          <p:attrName>style.visibility</p:attrName>
                                        </p:attrNameLst>
                                      </p:cBhvr>
                                      <p:to>
                                        <p:strVal val="visible"/>
                                      </p:to>
                                    </p:set>
                                    <p:anim calcmode="lin" valueType="num">
                                      <p:cBhvr>
                                        <p:cTn id="98" dur="1000" fill="hold"/>
                                        <p:tgtEl>
                                          <p:spTgt spid="95"/>
                                        </p:tgtEl>
                                        <p:attrNameLst>
                                          <p:attrName>ppt_w</p:attrName>
                                        </p:attrNameLst>
                                      </p:cBhvr>
                                      <p:tavLst>
                                        <p:tav tm="0">
                                          <p:val>
                                            <p:strVal val="4*#ppt_w"/>
                                          </p:val>
                                        </p:tav>
                                        <p:tav tm="100000">
                                          <p:val>
                                            <p:strVal val="#ppt_w"/>
                                          </p:val>
                                        </p:tav>
                                      </p:tavLst>
                                    </p:anim>
                                    <p:anim calcmode="lin" valueType="num">
                                      <p:cBhvr>
                                        <p:cTn id="99" dur="1000" fill="hold"/>
                                        <p:tgtEl>
                                          <p:spTgt spid="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6" grpId="0" bldLvl="0" animBg="1"/>
      <p:bldP spid="47" grpId="0" bldLvl="0" animBg="1"/>
      <p:bldP spid="48" grpId="0" bldLvl="0" animBg="1"/>
      <p:bldP spid="63" grpId="0" bldLvl="0" animBg="1"/>
      <p:bldP spid="64" grpId="0" bldLvl="0" animBg="1"/>
      <p:bldP spid="66" grpId="0" bldLvl="0" animBg="1"/>
      <p:bldP spid="67" grpId="0" bldLvl="0" animBg="1"/>
      <p:bldP spid="68" grpId="0" bldLvl="0" animBg="1"/>
      <p:bldP spid="69" grpId="0" bldLvl="0" animBg="1"/>
      <p:bldP spid="70" grpId="0" bldLvl="0" animBg="1"/>
      <p:bldP spid="72" grpId="0" bldLvl="0" animBg="1"/>
      <p:bldP spid="75" grpId="0" bldLvl="0" animBg="1"/>
      <p:bldP spid="95" grpId="0" bldLvl="0" autoUpdateAnimBg="0"/>
      <p:bldP spid="71" grpId="0" bldLvl="0" animBg="1"/>
      <p:bldP spid="6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anose="020B0503020204020204" charset="-122"/>
                <a:ea typeface="微软雅黑" panose="020B0503020204020204" charset="-122"/>
              </a:rPr>
              <a:t>第一章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9" name="Freeform 10"/>
          <p:cNvSpPr>
            <a:spLocks noEditPoints="1"/>
          </p:cNvSpPr>
          <p:nvPr/>
        </p:nvSpPr>
        <p:spPr bwMode="auto">
          <a:xfrm>
            <a:off x="3437572" y="2165383"/>
            <a:ext cx="1081674" cy="1043449"/>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endParaRPr>
          </a:p>
        </p:txBody>
      </p:sp>
      <p:sp>
        <p:nvSpPr>
          <p:cNvPr id="13" name="标题 4"/>
          <p:cNvSpPr txBox="1"/>
          <p:nvPr/>
        </p:nvSpPr>
        <p:spPr>
          <a:xfrm>
            <a:off x="5015859" y="2801115"/>
            <a:ext cx="4432503" cy="473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B28A35"/>
                </a:solidFill>
                <a:latin typeface="微软雅黑" panose="020B0503020204020204" charset="-122"/>
                <a:ea typeface="微软雅黑" panose="020B0503020204020204" charset="-122"/>
              </a:rPr>
              <a:t>    </a:t>
            </a:r>
            <a:r>
              <a:rPr lang="en-US" altLang="zh-CN" sz="5400" b="1" dirty="0" smtClean="0">
                <a:solidFill>
                  <a:srgbClr val="B28A35"/>
                </a:solidFill>
                <a:latin typeface="微软雅黑" panose="020B0503020204020204" charset="-122"/>
                <a:ea typeface="微软雅黑" panose="020B0503020204020204" charset="-122"/>
              </a:rPr>
              <a:t>Abstract</a:t>
            </a:r>
            <a:endParaRPr lang="en-US" altLang="zh-CN" sz="5400" b="1" dirty="0" smtClean="0">
              <a:solidFill>
                <a:srgbClr val="B28A35"/>
              </a:solidFill>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bldLvl="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47"/>
          <p:cNvSpPr>
            <a:spLocks noChangeArrowheads="1"/>
          </p:cNvSpPr>
          <p:nvPr/>
        </p:nvSpPr>
        <p:spPr bwMode="auto">
          <a:xfrm>
            <a:off x="2000250" y="4415155"/>
            <a:ext cx="81915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01" tIns="45701" rIns="91401" bIns="45701">
            <a:spAutoFit/>
          </a:bodyPr>
          <a:lstStyle/>
          <a:p>
            <a:pPr algn="l">
              <a:lnSpc>
                <a:spcPct val="13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rPr>
              <a:t>位置数据的暴露对用户构成了重大的隐私风险，可能会导致去匿名化、敏感信息的泄露，甚至是物理威胁。</a:t>
            </a: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gn="l">
              <a:lnSpc>
                <a:spcPct val="13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rPr>
              <a:t>在本文中，作者提出了一个名叫LPAuditor的工具，它可以对公共位置元数据造成的隐私损失进行全面的评估，并利用Twitter数据和公共api进行了大规模的研究。</a:t>
            </a: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gn="l">
              <a:lnSpc>
                <a:spcPct val="13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rPr>
              <a:t>LPAuditor可被多种服务作为审计工具引用，告知用户通过位置元数据(间接地)公开的敏感信息。</a:t>
            </a: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3" name="组合 2"/>
          <p:cNvGrpSpPr/>
          <p:nvPr/>
        </p:nvGrpSpPr>
        <p:grpSpPr>
          <a:xfrm>
            <a:off x="2005" y="252525"/>
            <a:ext cx="12206800" cy="6612600"/>
            <a:chOff x="794" y="265448"/>
            <a:chExt cx="12877006" cy="6975660"/>
          </a:xfrm>
        </p:grpSpPr>
        <p:grpSp>
          <p:nvGrpSpPr>
            <p:cNvPr id="46" name="Group 28"/>
            <p:cNvGrpSpPr/>
            <p:nvPr/>
          </p:nvGrpSpPr>
          <p:grpSpPr bwMode="auto">
            <a:xfrm>
              <a:off x="794" y="265448"/>
              <a:ext cx="455358" cy="607144"/>
              <a:chOff x="0" y="0"/>
              <a:chExt cx="204" cy="318"/>
            </a:xfrm>
          </p:grpSpPr>
          <p:sp>
            <p:nvSpPr>
              <p:cNvPr id="47"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48"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50" name="组合 49"/>
            <p:cNvGrpSpPr/>
            <p:nvPr/>
          </p:nvGrpSpPr>
          <p:grpSpPr>
            <a:xfrm>
              <a:off x="2468935" y="7195389"/>
              <a:ext cx="10408865" cy="45719"/>
              <a:chOff x="2650856" y="7186888"/>
              <a:chExt cx="10209035" cy="45762"/>
            </a:xfrm>
          </p:grpSpPr>
          <p:sp>
            <p:nvSpPr>
              <p:cNvPr id="52" name="矩形 51"/>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4" name="矩形 53"/>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6" name="矩形 5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8" name="矩形 57"/>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0" name="矩形 59"/>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62"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1895" b="1" dirty="0">
                <a:solidFill>
                  <a:srgbClr val="AD5410"/>
                </a:solidFill>
                <a:latin typeface="Arial" panose="020B0604020202020204" pitchFamily="34" charset="0"/>
                <a:ea typeface="微软雅黑" panose="020B0503020204020204" charset="-122"/>
              </a:rPr>
              <a:t>Abstract</a:t>
            </a:r>
            <a:endParaRPr lang="en-US" altLang="zh-CN" sz="1895" b="1" dirty="0">
              <a:solidFill>
                <a:srgbClr val="AD5410"/>
              </a:solidFill>
              <a:latin typeface="Arial" panose="020B0604020202020204" pitchFamily="34" charset="0"/>
              <a:ea typeface="微软雅黑" panose="020B0503020204020204" charset="-122"/>
            </a:endParaRPr>
          </a:p>
        </p:txBody>
      </p:sp>
      <p:grpSp>
        <p:nvGrpSpPr>
          <p:cNvPr id="9" name="组合 8"/>
          <p:cNvGrpSpPr/>
          <p:nvPr/>
        </p:nvGrpSpPr>
        <p:grpSpPr>
          <a:xfrm>
            <a:off x="1229995" y="1287145"/>
            <a:ext cx="1801495" cy="506095"/>
            <a:chOff x="1937" y="2027"/>
            <a:chExt cx="2837" cy="797"/>
          </a:xfrm>
        </p:grpSpPr>
        <p:sp>
          <p:nvSpPr>
            <p:cNvPr id="5" name="六边形 4"/>
            <p:cNvSpPr/>
            <p:nvPr/>
          </p:nvSpPr>
          <p:spPr>
            <a:xfrm>
              <a:off x="1937" y="2027"/>
              <a:ext cx="2837" cy="797"/>
            </a:xfrm>
            <a:prstGeom prst="hexagon">
              <a:avLst/>
            </a:prstGeom>
            <a:solidFill>
              <a:srgbClr val="A957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705">
                <a:latin typeface="Arial" panose="020B0604020202020204" pitchFamily="34" charset="0"/>
                <a:ea typeface="微软雅黑" panose="020B0503020204020204" charset="-122"/>
              </a:endParaRPr>
            </a:p>
          </p:txBody>
        </p:sp>
        <p:sp>
          <p:nvSpPr>
            <p:cNvPr id="7" name="Rectangle 60"/>
            <p:cNvSpPr>
              <a:spLocks noChangeArrowheads="1"/>
            </p:cNvSpPr>
            <p:nvPr/>
          </p:nvSpPr>
          <p:spPr bwMode="auto">
            <a:xfrm>
              <a:off x="1937" y="2124"/>
              <a:ext cx="2830"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defRPr/>
              </a:pPr>
              <a:r>
                <a:rPr lang="zh-CN" altLang="en-US" sz="1895" dirty="0">
                  <a:solidFill>
                    <a:schemeClr val="bg1"/>
                  </a:solidFill>
                  <a:latin typeface="Arial" panose="020B0604020202020204" pitchFamily="34" charset="0"/>
                  <a:ea typeface="微软雅黑" panose="020B0503020204020204" charset="-122"/>
                </a:rPr>
                <a:t>文章来源</a:t>
              </a:r>
              <a:endParaRPr lang="zh-CN" altLang="en-US" sz="1895" dirty="0">
                <a:solidFill>
                  <a:schemeClr val="bg1"/>
                </a:solidFill>
                <a:latin typeface="Arial" panose="020B0604020202020204" pitchFamily="34" charset="0"/>
                <a:ea typeface="微软雅黑" panose="020B0503020204020204" charset="-122"/>
              </a:endParaRPr>
            </a:p>
          </p:txBody>
        </p:sp>
      </p:grpSp>
      <p:grpSp>
        <p:nvGrpSpPr>
          <p:cNvPr id="10" name="组合 9"/>
          <p:cNvGrpSpPr/>
          <p:nvPr/>
        </p:nvGrpSpPr>
        <p:grpSpPr>
          <a:xfrm>
            <a:off x="1229995" y="3524885"/>
            <a:ext cx="1801495" cy="506095"/>
            <a:chOff x="1937" y="2027"/>
            <a:chExt cx="2837" cy="797"/>
          </a:xfrm>
        </p:grpSpPr>
        <p:sp>
          <p:nvSpPr>
            <p:cNvPr id="11" name="六边形 10"/>
            <p:cNvSpPr/>
            <p:nvPr/>
          </p:nvSpPr>
          <p:spPr>
            <a:xfrm>
              <a:off x="1937" y="2027"/>
              <a:ext cx="2837" cy="797"/>
            </a:xfrm>
            <a:prstGeom prst="hexagon">
              <a:avLst/>
            </a:prstGeom>
            <a:solidFill>
              <a:srgbClr val="A957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705">
                <a:latin typeface="Arial" panose="020B0604020202020204" pitchFamily="34" charset="0"/>
                <a:ea typeface="微软雅黑" panose="020B0503020204020204" charset="-122"/>
              </a:endParaRPr>
            </a:p>
          </p:txBody>
        </p:sp>
        <p:sp>
          <p:nvSpPr>
            <p:cNvPr id="12" name="Rectangle 60"/>
            <p:cNvSpPr>
              <a:spLocks noChangeArrowheads="1"/>
            </p:cNvSpPr>
            <p:nvPr/>
          </p:nvSpPr>
          <p:spPr bwMode="auto">
            <a:xfrm>
              <a:off x="1937" y="2123"/>
              <a:ext cx="2830"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defRPr/>
              </a:pPr>
              <a:r>
                <a:rPr lang="zh-CN" altLang="en-US" sz="1895" dirty="0">
                  <a:solidFill>
                    <a:schemeClr val="bg1"/>
                  </a:solidFill>
                  <a:latin typeface="Arial" panose="020B0604020202020204" pitchFamily="34" charset="0"/>
                  <a:ea typeface="微软雅黑" panose="020B0503020204020204" charset="-122"/>
                </a:rPr>
                <a:t>摘要</a:t>
              </a:r>
              <a:endParaRPr lang="zh-CN" altLang="en-US" sz="1895" dirty="0">
                <a:solidFill>
                  <a:schemeClr val="bg1"/>
                </a:solidFill>
                <a:latin typeface="Arial" panose="020B0604020202020204" pitchFamily="34" charset="0"/>
                <a:ea typeface="微软雅黑" panose="020B0503020204020204" charset="-122"/>
              </a:endParaRPr>
            </a:p>
          </p:txBody>
        </p:sp>
      </p:grpSp>
      <p:sp>
        <p:nvSpPr>
          <p:cNvPr id="13" name="矩形 47"/>
          <p:cNvSpPr>
            <a:spLocks noChangeArrowheads="1"/>
          </p:cNvSpPr>
          <p:nvPr/>
        </p:nvSpPr>
        <p:spPr bwMode="auto">
          <a:xfrm>
            <a:off x="2000250" y="2089150"/>
            <a:ext cx="8191500" cy="104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01" tIns="45701" rIns="91401" bIns="45701">
            <a:spAutoFit/>
          </a:bodyPr>
          <a:p>
            <a:pPr algn="l">
              <a:lnSpc>
                <a:spcPct val="13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rPr>
              <a:t>Network and Distributed Systems Security (NDSS) Symposium 2019</a:t>
            </a: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gn="l">
              <a:lnSpc>
                <a:spcPct val="130000"/>
              </a:lnSpc>
            </a:pP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gn="l">
              <a:lnSpc>
                <a:spcPct val="13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rPr>
              <a:t>Kostas Drakonakis,∗ Panagiotis Ilia,∗ Sotiris Ioannidis,∗Jason Polakis†</a:t>
            </a:r>
            <a:endParaRPr lang="zh-CN" altLang="en-US" sz="16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bg1"/>
                </a:solidFill>
                <a:latin typeface="微软雅黑" panose="020B0503020204020204" charset="-122"/>
                <a:ea typeface="微软雅黑" panose="020B0503020204020204" charset="-122"/>
              </a:rPr>
              <a:t>第</a:t>
            </a:r>
            <a:r>
              <a:rPr lang="zh-CN" altLang="en-US" sz="2800" b="1" dirty="0">
                <a:solidFill>
                  <a:schemeClr val="bg1"/>
                </a:solidFill>
                <a:latin typeface="微软雅黑" panose="020B0503020204020204" charset="-122"/>
                <a:ea typeface="微软雅黑" panose="020B0503020204020204" charset="-122"/>
              </a:rPr>
              <a:t>二</a:t>
            </a:r>
            <a:r>
              <a:rPr lang="zh-CN" altLang="en-US" sz="2800" b="1" dirty="0" smtClean="0">
                <a:solidFill>
                  <a:schemeClr val="bg1"/>
                </a:solidFill>
                <a:latin typeface="微软雅黑" panose="020B0503020204020204" charset="-122"/>
                <a:ea typeface="微软雅黑" panose="020B0503020204020204" charset="-122"/>
              </a:rPr>
              <a:t>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13" name="标题 4"/>
          <p:cNvSpPr txBox="1"/>
          <p:nvPr/>
        </p:nvSpPr>
        <p:spPr>
          <a:xfrm>
            <a:off x="4759319" y="2544425"/>
            <a:ext cx="4432503" cy="57765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B28A35"/>
                </a:solidFill>
                <a:latin typeface="微软雅黑" panose="020B0503020204020204" charset="-122"/>
                <a:ea typeface="微软雅黑" panose="020B0503020204020204" charset="-122"/>
              </a:rPr>
              <a:t>   </a:t>
            </a:r>
            <a:r>
              <a:rPr lang="zh-CN" altLang="en-US" b="1" dirty="0" smtClean="0">
                <a:solidFill>
                  <a:srgbClr val="B28A35"/>
                </a:solidFill>
                <a:latin typeface="微软雅黑" panose="020B0503020204020204" charset="-122"/>
                <a:ea typeface="微软雅黑" panose="020B0503020204020204" charset="-122"/>
              </a:rPr>
              <a:t> </a:t>
            </a:r>
            <a:r>
              <a:rPr lang="en-US" b="1" dirty="0" smtClean="0">
                <a:solidFill>
                  <a:srgbClr val="B28A35"/>
                </a:solidFill>
                <a:latin typeface="微软雅黑" panose="020B0503020204020204" charset="-122"/>
                <a:ea typeface="微软雅黑" panose="020B0503020204020204" charset="-122"/>
              </a:rPr>
              <a:t>Introduction</a:t>
            </a:r>
            <a:endParaRPr lang="en-US" b="1" dirty="0" smtClean="0">
              <a:solidFill>
                <a:srgbClr val="B28A35"/>
              </a:solidFill>
              <a:latin typeface="微软雅黑" panose="020B0503020204020204" charset="-122"/>
              <a:ea typeface="微软雅黑" panose="020B0503020204020204" charset="-122"/>
            </a:endParaRPr>
          </a:p>
        </p:txBody>
      </p:sp>
      <p:grpSp>
        <p:nvGrpSpPr>
          <p:cNvPr id="15" name="组合 14"/>
          <p:cNvGrpSpPr/>
          <p:nvPr/>
        </p:nvGrpSpPr>
        <p:grpSpPr>
          <a:xfrm>
            <a:off x="5499815" y="3371464"/>
            <a:ext cx="1436301" cy="215265"/>
            <a:chOff x="4369395" y="3284984"/>
            <a:chExt cx="1436675" cy="215321"/>
          </a:xfrm>
        </p:grpSpPr>
        <p:sp>
          <p:nvSpPr>
            <p:cNvPr id="16" name="文本框 9"/>
            <p:cNvSpPr txBox="1"/>
            <p:nvPr/>
          </p:nvSpPr>
          <p:spPr>
            <a:xfrm>
              <a:off x="4581935" y="3284984"/>
              <a:ext cx="1224135"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背景</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17" name="组合 16"/>
            <p:cNvGrpSpPr/>
            <p:nvPr/>
          </p:nvGrpSpPr>
          <p:grpSpPr>
            <a:xfrm>
              <a:off x="4369395" y="3316401"/>
              <a:ext cx="168551" cy="168551"/>
              <a:chOff x="5005199" y="3717032"/>
              <a:chExt cx="168551" cy="168551"/>
            </a:xfrm>
          </p:grpSpPr>
          <p:sp>
            <p:nvSpPr>
              <p:cNvPr id="18" name="椭圆 1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19" name="等腰三角形 1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0" name="组合 19"/>
          <p:cNvGrpSpPr/>
          <p:nvPr/>
        </p:nvGrpSpPr>
        <p:grpSpPr>
          <a:xfrm>
            <a:off x="6998273" y="3376544"/>
            <a:ext cx="1436301" cy="215265"/>
            <a:chOff x="4369395" y="3284984"/>
            <a:chExt cx="1436675" cy="215321"/>
          </a:xfrm>
        </p:grpSpPr>
        <p:sp>
          <p:nvSpPr>
            <p:cNvPr id="21" name="文本框 9"/>
            <p:cNvSpPr txBox="1"/>
            <p:nvPr/>
          </p:nvSpPr>
          <p:spPr>
            <a:xfrm>
              <a:off x="4581935" y="3284984"/>
              <a:ext cx="1224135"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主要贡献</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sp>
        <p:nvSpPr>
          <p:cNvPr id="47" name="KSO_Shape"/>
          <p:cNvSpPr/>
          <p:nvPr/>
        </p:nvSpPr>
        <p:spPr bwMode="auto">
          <a:xfrm>
            <a:off x="3435528" y="2388850"/>
            <a:ext cx="1044127" cy="8892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E4C874"/>
              </a:solidFill>
              <a:ea typeface="宋体" panose="0201060003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par>
                          <p:cTn id="27" fill="hold">
                            <p:stCondLst>
                              <p:cond delay="1600"/>
                            </p:stCondLst>
                            <p:childTnLst>
                              <p:par>
                                <p:cTn id="28" presetID="52"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Scale>
                                      <p:cBhvr>
                                        <p:cTn id="30"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5"/>
                                        </p:tgtEl>
                                        <p:attrNameLst>
                                          <p:attrName>ppt_x</p:attrName>
                                          <p:attrName>ppt_y</p:attrName>
                                        </p:attrNameLst>
                                      </p:cBhvr>
                                    </p:animMotion>
                                    <p:animEffect transition="in" filter="fade">
                                      <p:cBhvr>
                                        <p:cTn id="32" dur="1000"/>
                                        <p:tgtEl>
                                          <p:spTgt spid="15"/>
                                        </p:tgtEl>
                                      </p:cBhvr>
                                    </p:animEffect>
                                  </p:childTnLst>
                                </p:cTn>
                              </p:par>
                            </p:childTnLst>
                          </p:cTn>
                        </p:par>
                        <p:par>
                          <p:cTn id="33" fill="hold">
                            <p:stCondLst>
                              <p:cond delay="2600"/>
                            </p:stCondLst>
                            <p:childTnLst>
                              <p:par>
                                <p:cTn id="34" presetID="52"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Scale>
                                      <p:cBhvr>
                                        <p:cTn id="3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0"/>
                                        </p:tgtEl>
                                        <p:attrNameLst>
                                          <p:attrName>ppt_x</p:attrName>
                                          <p:attrName>ppt_y</p:attrName>
                                        </p:attrNameLst>
                                      </p:cBhvr>
                                    </p:animMotion>
                                    <p:animEffect transition="in" filter="fade">
                                      <p:cBhvr>
                                        <p:cTn id="3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13" grpId="0"/>
      <p:bldP spid="4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矩形 37"/>
          <p:cNvSpPr>
            <a:spLocks noChangeArrowheads="1"/>
          </p:cNvSpPr>
          <p:nvPr/>
        </p:nvSpPr>
        <p:spPr bwMode="auto">
          <a:xfrm>
            <a:off x="1300464" y="1426689"/>
            <a:ext cx="9590107" cy="280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01" tIns="45701" rIns="91401" bIns="45701">
            <a:spAutoFit/>
          </a:bodyPr>
          <a:lstStyle/>
          <a:p>
            <a:pPr>
              <a:lnSpc>
                <a:spcPct val="140000"/>
              </a:lnSpc>
            </a:pPr>
            <a:r>
              <a:rPr lang="zh-CN" altLang="en-US" sz="14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lt"/>
              </a:rPr>
              <a:t>•</a:t>
            </a: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现代智能手机能够提供细粒度的位置信息，这使得在线服务能够部署范围广泛的新功能。在Twitter中，用户可以在他们的tweet中加入位置信息，以提供更丰富的内容。然而，位置元数据在公共数据流(如Twitter)中的存在构成了重大的隐私风险，除了潜在的物理威胁，也可以与从网上收集的其他信息相结合。</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40000"/>
              </a:lnSpc>
            </a:pP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40000"/>
              </a:lnSpc>
            </a:pPr>
            <a:r>
              <a:rPr lang="zh-CN" altLang="en-US" sz="14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lt"/>
              </a:rPr>
              <a:t>•</a:t>
            </a: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之前的工作集中在如何在发布地址或非常粗粒度级别的上识别用户的关键位置(即家庭和工作)。然而，这种粗粒度并没有突出用户tweets中地理信息的公共可用性所带来的隐私风险的真实程度。</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40000"/>
              </a:lnSpc>
            </a:pP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40000"/>
              </a:lnSpc>
            </a:pPr>
            <a:r>
              <a:rPr lang="zh-CN" altLang="en-US" sz="1400" dirty="0">
                <a:solidFill>
                  <a:schemeClr val="tx1">
                    <a:lumMod val="85000"/>
                    <a:lumOff val="15000"/>
                  </a:schemeClr>
                </a:solidFill>
                <a:latin typeface="Calibri" panose="020F0502020204030204" pitchFamily="34" charset="0"/>
                <a:ea typeface="微软雅黑" panose="020B0503020204020204" charset="-122"/>
                <a:cs typeface="Calibri" panose="020F0502020204030204" pitchFamily="34" charset="0"/>
                <a:sym typeface="+mn-lt"/>
              </a:rPr>
              <a:t>•</a:t>
            </a:r>
            <a:r>
              <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rPr>
              <a:t>老版本的Twitter应用程序实施了侵犯隐私的策略。具体来说，用户发布的包含粗粒度地理标记的tweet包括tweet元数据中用户的确切坐标。这种隐私侵犯对用户是不可见的。历史位置元数据目前仍然可以通过API公开访问。</a:t>
            </a:r>
            <a:endParaRPr lang="zh-CN" altLang="en-US" sz="14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21" name="组合 20"/>
          <p:cNvGrpSpPr/>
          <p:nvPr/>
        </p:nvGrpSpPr>
        <p:grpSpPr>
          <a:xfrm>
            <a:off x="2005" y="252525"/>
            <a:ext cx="12206800" cy="6612600"/>
            <a:chOff x="794" y="265448"/>
            <a:chExt cx="12877006" cy="6975660"/>
          </a:xfrm>
        </p:grpSpPr>
        <p:grpSp>
          <p:nvGrpSpPr>
            <p:cNvPr id="22" name="Group 28"/>
            <p:cNvGrpSpPr/>
            <p:nvPr/>
          </p:nvGrpSpPr>
          <p:grpSpPr bwMode="auto">
            <a:xfrm>
              <a:off x="794" y="265448"/>
              <a:ext cx="455358" cy="607144"/>
              <a:chOff x="0" y="0"/>
              <a:chExt cx="204" cy="318"/>
            </a:xfrm>
          </p:grpSpPr>
          <p:sp>
            <p:nvSpPr>
              <p:cNvPr id="2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3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23" name="组合 22"/>
            <p:cNvGrpSpPr/>
            <p:nvPr/>
          </p:nvGrpSpPr>
          <p:grpSpPr>
            <a:xfrm>
              <a:off x="2468935" y="7195389"/>
              <a:ext cx="10408865" cy="45719"/>
              <a:chOff x="2650856" y="7186888"/>
              <a:chExt cx="10209035" cy="45762"/>
            </a:xfrm>
          </p:grpSpPr>
          <p:sp>
            <p:nvSpPr>
              <p:cNvPr id="24" name="矩形 23"/>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5" name="矩形 2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6" name="矩形 2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7" name="矩形 2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8" name="矩形 2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31"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背景</a:t>
            </a:r>
            <a:endParaRPr lang="zh-CN" altLang="en-US" sz="1895" b="1" dirty="0">
              <a:solidFill>
                <a:srgbClr val="AD541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barn(inVertical)">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bwMode="auto">
          <a:xfrm>
            <a:off x="4666550" y="2061299"/>
            <a:ext cx="2858900" cy="1531298"/>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5">
              <a:latin typeface="Arial" panose="020B0604020202020204" pitchFamily="34" charset="0"/>
              <a:ea typeface="微软雅黑" panose="020B0503020204020204" charset="-122"/>
            </a:endParaRPr>
          </a:p>
        </p:txBody>
      </p:sp>
      <p:sp>
        <p:nvSpPr>
          <p:cNvPr id="69" name="圆角矩形 68"/>
          <p:cNvSpPr/>
          <p:nvPr/>
        </p:nvSpPr>
        <p:spPr bwMode="auto">
          <a:xfrm>
            <a:off x="4666550" y="3932892"/>
            <a:ext cx="2858900" cy="1531298"/>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5">
              <a:latin typeface="Arial" panose="020B0604020202020204" pitchFamily="34" charset="0"/>
              <a:ea typeface="微软雅黑" panose="020B0503020204020204" charset="-122"/>
            </a:endParaRPr>
          </a:p>
        </p:txBody>
      </p:sp>
      <p:grpSp>
        <p:nvGrpSpPr>
          <p:cNvPr id="44" name="组合 43"/>
          <p:cNvGrpSpPr/>
          <p:nvPr/>
        </p:nvGrpSpPr>
        <p:grpSpPr>
          <a:xfrm>
            <a:off x="2485735" y="2277250"/>
            <a:ext cx="2763317" cy="1132122"/>
            <a:chOff x="4304043" y="1286668"/>
            <a:chExt cx="3837944" cy="2757793"/>
          </a:xfrm>
          <a:solidFill>
            <a:srgbClr val="A95711"/>
          </a:solidFill>
          <a:effectLst>
            <a:outerShdw blurRad="381000" dist="254000" dir="8100000" algn="tr" rotWithShape="0">
              <a:prstClr val="black">
                <a:alpha val="40000"/>
              </a:prstClr>
            </a:outerShdw>
          </a:effectLst>
        </p:grpSpPr>
        <p:sp>
          <p:nvSpPr>
            <p:cNvPr id="45" name="圆角矩形 44"/>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46" name="圆角矩形 45"/>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48" name="组合 47"/>
          <p:cNvGrpSpPr/>
          <p:nvPr/>
        </p:nvGrpSpPr>
        <p:grpSpPr>
          <a:xfrm>
            <a:off x="2485735" y="4168470"/>
            <a:ext cx="2763317" cy="1132122"/>
            <a:chOff x="4304043" y="1286668"/>
            <a:chExt cx="3837944" cy="2757793"/>
          </a:xfrm>
          <a:solidFill>
            <a:srgbClr val="CC7E33"/>
          </a:solidFill>
          <a:effectLst>
            <a:outerShdw blurRad="381000" dist="254000" dir="8100000" algn="tr" rotWithShape="0">
              <a:prstClr val="black">
                <a:alpha val="40000"/>
              </a:prstClr>
            </a:outerShdw>
          </a:effectLst>
        </p:grpSpPr>
        <p:sp>
          <p:nvSpPr>
            <p:cNvPr id="49" name="圆角矩形 48"/>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50" name="圆角矩形 49"/>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57" name="组合 56"/>
          <p:cNvGrpSpPr/>
          <p:nvPr/>
        </p:nvGrpSpPr>
        <p:grpSpPr>
          <a:xfrm>
            <a:off x="1172845" y="2165985"/>
            <a:ext cx="3737610" cy="1315085"/>
            <a:chOff x="4304043" y="1286668"/>
            <a:chExt cx="3837944" cy="2757793"/>
          </a:xfrm>
          <a:effectLst>
            <a:outerShdw blurRad="381000" dist="254000" dir="8100000" algn="tr" rotWithShape="0">
              <a:prstClr val="black">
                <a:alpha val="40000"/>
              </a:prstClr>
            </a:outerShdw>
          </a:effectLst>
        </p:grpSpPr>
        <p:sp>
          <p:nvSpPr>
            <p:cNvPr id="58" name="圆角矩形 5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59" name="圆角矩形 5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60" name="组合 59"/>
          <p:cNvGrpSpPr/>
          <p:nvPr/>
        </p:nvGrpSpPr>
        <p:grpSpPr>
          <a:xfrm>
            <a:off x="1138555" y="4057015"/>
            <a:ext cx="3724910" cy="1315085"/>
            <a:chOff x="4304043" y="1286668"/>
            <a:chExt cx="3837944" cy="2757793"/>
          </a:xfrm>
          <a:effectLst>
            <a:outerShdw blurRad="381000" dist="254000" dir="8100000" algn="tr" rotWithShape="0">
              <a:prstClr val="black">
                <a:alpha val="40000"/>
              </a:prstClr>
            </a:outerShdw>
          </a:effectLst>
        </p:grpSpPr>
        <p:sp>
          <p:nvSpPr>
            <p:cNvPr id="61" name="圆角矩形 6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62" name="圆角矩形 6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51" name="组合 50"/>
          <p:cNvGrpSpPr/>
          <p:nvPr/>
        </p:nvGrpSpPr>
        <p:grpSpPr>
          <a:xfrm>
            <a:off x="6956541" y="2246856"/>
            <a:ext cx="2763317" cy="1132122"/>
            <a:chOff x="4304043" y="1286668"/>
            <a:chExt cx="3837944" cy="2757793"/>
          </a:xfrm>
          <a:solidFill>
            <a:srgbClr val="FFA52A"/>
          </a:solidFill>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53" name="圆角矩形 52"/>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54" name="组合 53"/>
          <p:cNvGrpSpPr/>
          <p:nvPr/>
        </p:nvGrpSpPr>
        <p:grpSpPr>
          <a:xfrm>
            <a:off x="6971781" y="4138076"/>
            <a:ext cx="2763317" cy="1132122"/>
            <a:chOff x="4304043" y="1286668"/>
            <a:chExt cx="3837944" cy="2757793"/>
          </a:xfrm>
          <a:solidFill>
            <a:srgbClr val="FFC633"/>
          </a:solidFill>
          <a:effectLst>
            <a:outerShdw blurRad="381000" dist="254000" dir="8100000" algn="tr" rotWithShape="0">
              <a:prstClr val="black">
                <a:alpha val="40000"/>
              </a:prstClr>
            </a:outerShdw>
          </a:effectLst>
        </p:grpSpPr>
        <p:sp>
          <p:nvSpPr>
            <p:cNvPr id="55" name="圆角矩形 54"/>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56" name="圆角矩形 55"/>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70" name="组合 69"/>
          <p:cNvGrpSpPr/>
          <p:nvPr/>
        </p:nvGrpSpPr>
        <p:grpSpPr>
          <a:xfrm>
            <a:off x="7285960" y="2154581"/>
            <a:ext cx="3210538" cy="1315345"/>
            <a:chOff x="4304043" y="1286668"/>
            <a:chExt cx="3837944" cy="2757793"/>
          </a:xfrm>
          <a:effectLst>
            <a:outerShdw blurRad="381000" dist="254000" dir="8100000" algn="tr" rotWithShape="0">
              <a:prstClr val="black">
                <a:alpha val="40000"/>
              </a:prstClr>
            </a:outerShdw>
          </a:effectLst>
        </p:grpSpPr>
        <p:sp>
          <p:nvSpPr>
            <p:cNvPr id="71" name="圆角矩形 7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72" name="圆角矩形 7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grpSp>
        <p:nvGrpSpPr>
          <p:cNvPr id="73" name="组合 72"/>
          <p:cNvGrpSpPr/>
          <p:nvPr/>
        </p:nvGrpSpPr>
        <p:grpSpPr>
          <a:xfrm>
            <a:off x="7285773" y="4041356"/>
            <a:ext cx="3210538" cy="1315345"/>
            <a:chOff x="4304043" y="1286668"/>
            <a:chExt cx="3837944" cy="2757793"/>
          </a:xfrm>
          <a:effectLst>
            <a:outerShdw blurRad="381000" dist="254000" dir="8100000" algn="tr" rotWithShape="0">
              <a:prstClr val="black">
                <a:alpha val="40000"/>
              </a:prstClr>
            </a:outerShdw>
          </a:effectLst>
        </p:grpSpPr>
        <p:sp>
          <p:nvSpPr>
            <p:cNvPr id="74" name="圆角矩形 7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sp>
          <p:nvSpPr>
            <p:cNvPr id="75" name="圆角矩形 7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endParaRPr>
            </a:p>
          </p:txBody>
        </p:sp>
      </p:grpSp>
      <p:sp>
        <p:nvSpPr>
          <p:cNvPr id="80" name="TextBox 79"/>
          <p:cNvSpPr txBox="1"/>
          <p:nvPr/>
        </p:nvSpPr>
        <p:spPr>
          <a:xfrm>
            <a:off x="1536700" y="2319020"/>
            <a:ext cx="3129915" cy="1049020"/>
          </a:xfrm>
          <a:prstGeom prst="rect">
            <a:avLst/>
          </a:prstGeom>
          <a:noFill/>
        </p:spPr>
        <p:txBody>
          <a:bodyPr wrap="square" lIns="91375" tIns="45687" rIns="91375" bIns="45687" rtlCol="0">
            <a:spAutoFit/>
          </a:bodyPr>
          <a:lstStyle/>
          <a:p>
            <a:pPr algn="l">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进行了一次全面的、经irb批准的、大规模的隐私风险探索，即当位置数据在公共数据流(如Twitter的API)中被明确或无意地共享时，用户所面临的隐私风险。</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81" name="TextBox 80"/>
          <p:cNvSpPr txBox="1"/>
          <p:nvPr/>
        </p:nvSpPr>
        <p:spPr>
          <a:xfrm>
            <a:off x="7425690" y="2319020"/>
            <a:ext cx="2931160" cy="1049020"/>
          </a:xfrm>
          <a:prstGeom prst="rect">
            <a:avLst/>
          </a:prstGeom>
          <a:noFill/>
        </p:spPr>
        <p:txBody>
          <a:bodyPr wrap="square" lIns="91375" tIns="45687" rIns="91375" bIns="45687" rtlCol="0">
            <a:spAutoFit/>
          </a:bodyPr>
          <a:lstStyle/>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对基于位置的自动推理攻击的可行性进行了研究。利用基于内容和时空的技术来推断敏感的用户信息，验证了位置隐私研究的必要性。</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82" name="TextBox 81"/>
          <p:cNvSpPr txBox="1"/>
          <p:nvPr/>
        </p:nvSpPr>
        <p:spPr>
          <a:xfrm>
            <a:off x="1536700" y="4096385"/>
            <a:ext cx="3129915" cy="1049020"/>
          </a:xfrm>
          <a:prstGeom prst="rect">
            <a:avLst/>
          </a:prstGeom>
          <a:noFill/>
        </p:spPr>
        <p:txBody>
          <a:bodyPr wrap="square" lIns="91375" tIns="45687" rIns="91375" bIns="45687" rtlCol="0">
            <a:spAutoFit/>
          </a:bodyPr>
          <a:lstStyle/>
          <a:p>
            <a:pPr algn="l">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开发了利用位置元数据高精度识别关键位置的系统LPAuditor，性能优于最先进的方法。运用聚类方法，使系统对GPS读数或由于用户移动而产生的空间位移的错误具有鲁棒性。</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sp>
        <p:nvSpPr>
          <p:cNvPr id="83" name="TextBox 82"/>
          <p:cNvSpPr txBox="1"/>
          <p:nvPr/>
        </p:nvSpPr>
        <p:spPr>
          <a:xfrm>
            <a:off x="7475220" y="4290695"/>
            <a:ext cx="2832100" cy="808990"/>
          </a:xfrm>
          <a:prstGeom prst="rect">
            <a:avLst/>
          </a:prstGeom>
          <a:noFill/>
        </p:spPr>
        <p:txBody>
          <a:bodyPr wrap="square" lIns="91375" tIns="45687" rIns="91375" bIns="45687" rtlCol="0">
            <a:spAutoFit/>
          </a:bodyPr>
          <a:lstStyle/>
          <a:p>
            <a:pPr>
              <a:lnSpc>
                <a:spcPct val="130000"/>
              </a:lnSpc>
            </a:pPr>
            <a:r>
              <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rPr>
              <a:t>衡量Twitter的侵入性政策对收集和共享精确位置数据的影响，并量化其挥之不去的影响。</a:t>
            </a:r>
            <a:endParaRPr lang="zh-CN" altLang="en-US" sz="1200"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nvGrpSpPr>
          <p:cNvPr id="34" name="组合 33"/>
          <p:cNvGrpSpPr/>
          <p:nvPr/>
        </p:nvGrpSpPr>
        <p:grpSpPr>
          <a:xfrm>
            <a:off x="2005" y="252525"/>
            <a:ext cx="12206800" cy="6612600"/>
            <a:chOff x="794" y="265448"/>
            <a:chExt cx="12877006" cy="6975660"/>
          </a:xfrm>
        </p:grpSpPr>
        <p:grpSp>
          <p:nvGrpSpPr>
            <p:cNvPr id="35" name="Group 28"/>
            <p:cNvGrpSpPr/>
            <p:nvPr/>
          </p:nvGrpSpPr>
          <p:grpSpPr bwMode="auto">
            <a:xfrm>
              <a:off x="794" y="265448"/>
              <a:ext cx="455358" cy="607144"/>
              <a:chOff x="0" y="0"/>
              <a:chExt cx="204" cy="318"/>
            </a:xfrm>
          </p:grpSpPr>
          <p:sp>
            <p:nvSpPr>
              <p:cNvPr id="42"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43"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36" name="组合 35"/>
            <p:cNvGrpSpPr/>
            <p:nvPr/>
          </p:nvGrpSpPr>
          <p:grpSpPr>
            <a:xfrm>
              <a:off x="2468935" y="7195389"/>
              <a:ext cx="10408865" cy="45719"/>
              <a:chOff x="2650856" y="7186888"/>
              <a:chExt cx="10209035" cy="45762"/>
            </a:xfrm>
          </p:grpSpPr>
          <p:sp>
            <p:nvSpPr>
              <p:cNvPr id="37" name="矩形 36"/>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8" name="矩形 37"/>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9" name="矩形 38"/>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40" name="矩形 39"/>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41" name="矩形 40"/>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63" name="Rectangle 60"/>
          <p:cNvSpPr>
            <a:spLocks noChangeArrowheads="1"/>
          </p:cNvSpPr>
          <p:nvPr/>
        </p:nvSpPr>
        <p:spPr bwMode="auto">
          <a:xfrm>
            <a:off x="533492" y="350655"/>
            <a:ext cx="1796815"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主要贡献</a:t>
            </a:r>
            <a:endParaRPr lang="zh-CN" altLang="en-US" sz="1895" b="1" dirty="0">
              <a:solidFill>
                <a:srgbClr val="AD541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right)">
                                      <p:cBhvr>
                                        <p:cTn id="16" dur="500"/>
                                        <p:tgtEl>
                                          <p:spTgt spid="44"/>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right)">
                                      <p:cBhvr>
                                        <p:cTn id="20" dur="500"/>
                                        <p:tgtEl>
                                          <p:spTgt spid="57"/>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1000"/>
                                        <p:tgtEl>
                                          <p:spTgt spid="80"/>
                                        </p:tgtEl>
                                      </p:cBhvr>
                                    </p:animEffect>
                                    <p:anim calcmode="lin" valueType="num">
                                      <p:cBhvr>
                                        <p:cTn id="24" dur="1000" fill="hold"/>
                                        <p:tgtEl>
                                          <p:spTgt spid="80"/>
                                        </p:tgtEl>
                                        <p:attrNameLst>
                                          <p:attrName>ppt_x</p:attrName>
                                        </p:attrNameLst>
                                      </p:cBhvr>
                                      <p:tavLst>
                                        <p:tav tm="0">
                                          <p:val>
                                            <p:strVal val="#ppt_x"/>
                                          </p:val>
                                        </p:tav>
                                        <p:tav tm="100000">
                                          <p:val>
                                            <p:strVal val="#ppt_x"/>
                                          </p:val>
                                        </p:tav>
                                      </p:tavLst>
                                    </p:anim>
                                    <p:anim calcmode="lin" valueType="num">
                                      <p:cBhvr>
                                        <p:cTn id="25" dur="1000" fill="hold"/>
                                        <p:tgtEl>
                                          <p:spTgt spid="80"/>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1000"/>
                                        <p:tgtEl>
                                          <p:spTgt spid="81"/>
                                        </p:tgtEl>
                                      </p:cBhvr>
                                    </p:animEffect>
                                    <p:anim calcmode="lin" valueType="num">
                                      <p:cBhvr>
                                        <p:cTn id="37" dur="1000" fill="hold"/>
                                        <p:tgtEl>
                                          <p:spTgt spid="81"/>
                                        </p:tgtEl>
                                        <p:attrNameLst>
                                          <p:attrName>ppt_x</p:attrName>
                                        </p:attrNameLst>
                                      </p:cBhvr>
                                      <p:tavLst>
                                        <p:tav tm="0">
                                          <p:val>
                                            <p:strVal val="#ppt_x"/>
                                          </p:val>
                                        </p:tav>
                                        <p:tav tm="100000">
                                          <p:val>
                                            <p:strVal val="#ppt_x"/>
                                          </p:val>
                                        </p:tav>
                                      </p:tavLst>
                                    </p:anim>
                                    <p:anim calcmode="lin" valueType="num">
                                      <p:cBhvr>
                                        <p:cTn id="38" dur="100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22" presetClass="entr" presetSubtype="2" fill="hold"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right)">
                                      <p:cBhvr>
                                        <p:cTn id="42" dur="500"/>
                                        <p:tgtEl>
                                          <p:spTgt spid="48"/>
                                        </p:tgtEl>
                                      </p:cBhvr>
                                    </p:animEffec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wipe(right)">
                                      <p:cBhvr>
                                        <p:cTn id="46" dur="500"/>
                                        <p:tgtEl>
                                          <p:spTgt spid="60"/>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1000"/>
                                        <p:tgtEl>
                                          <p:spTgt spid="82"/>
                                        </p:tgtEl>
                                      </p:cBhvr>
                                    </p:animEffect>
                                    <p:anim calcmode="lin" valueType="num">
                                      <p:cBhvr>
                                        <p:cTn id="50" dur="1000" fill="hold"/>
                                        <p:tgtEl>
                                          <p:spTgt spid="82"/>
                                        </p:tgtEl>
                                        <p:attrNameLst>
                                          <p:attrName>ppt_x</p:attrName>
                                        </p:attrNameLst>
                                      </p:cBhvr>
                                      <p:tavLst>
                                        <p:tav tm="0">
                                          <p:val>
                                            <p:strVal val="#ppt_x"/>
                                          </p:val>
                                        </p:tav>
                                        <p:tav tm="100000">
                                          <p:val>
                                            <p:strVal val="#ppt_x"/>
                                          </p:val>
                                        </p:tav>
                                      </p:tavLst>
                                    </p:anim>
                                    <p:anim calcmode="lin" valueType="num">
                                      <p:cBhvr>
                                        <p:cTn id="51" dur="1000" fill="hold"/>
                                        <p:tgtEl>
                                          <p:spTgt spid="8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left)">
                                      <p:cBhvr>
                                        <p:cTn id="59" dur="500"/>
                                        <p:tgtEl>
                                          <p:spTgt spid="73"/>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1000"/>
                                        <p:tgtEl>
                                          <p:spTgt spid="83"/>
                                        </p:tgtEl>
                                      </p:cBhvr>
                                    </p:animEffect>
                                    <p:anim calcmode="lin" valueType="num">
                                      <p:cBhvr>
                                        <p:cTn id="63" dur="1000" fill="hold"/>
                                        <p:tgtEl>
                                          <p:spTgt spid="83"/>
                                        </p:tgtEl>
                                        <p:attrNameLst>
                                          <p:attrName>ppt_x</p:attrName>
                                        </p:attrNameLst>
                                      </p:cBhvr>
                                      <p:tavLst>
                                        <p:tav tm="0">
                                          <p:val>
                                            <p:strVal val="#ppt_x"/>
                                          </p:val>
                                        </p:tav>
                                        <p:tav tm="100000">
                                          <p:val>
                                            <p:strVal val="#ppt_x"/>
                                          </p:val>
                                        </p:tav>
                                      </p:tavLst>
                                    </p:anim>
                                    <p:anim calcmode="lin" valueType="num">
                                      <p:cBhvr>
                                        <p:cTn id="6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69" grpId="0" bldLvl="0" animBg="1"/>
      <p:bldP spid="80" grpId="0"/>
      <p:bldP spid="81" grpId="0"/>
      <p:bldP spid="82"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99026" y="1917226"/>
            <a:ext cx="2117134" cy="2117134"/>
          </a:xfrm>
          <a:prstGeom prst="ellipse">
            <a:avLst/>
          </a:prstGeom>
          <a:solidFill>
            <a:schemeClr val="accent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p:nvPr/>
        </p:nvSpPr>
        <p:spPr>
          <a:xfrm>
            <a:off x="3360408" y="3273970"/>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anose="020B0503020204020204" charset="-122"/>
                <a:ea typeface="微软雅黑" panose="020B0503020204020204" charset="-122"/>
              </a:rPr>
              <a:t>第三章</a:t>
            </a:r>
            <a:endParaRPr lang="zh-CN" altLang="en-US" sz="1100" b="1" dirty="0">
              <a:solidFill>
                <a:schemeClr val="bg1"/>
              </a:solidFill>
              <a:latin typeface="微软雅黑" panose="020B0503020204020204" charset="-122"/>
              <a:ea typeface="微软雅黑" panose="020B0503020204020204" charset="-122"/>
            </a:endParaRPr>
          </a:p>
          <a:p>
            <a:pPr algn="l"/>
            <a:endParaRPr lang="en-US" altLang="zh-CN" sz="1400" b="1" dirty="0">
              <a:solidFill>
                <a:schemeClr val="bg1"/>
              </a:solidFill>
              <a:latin typeface="微软雅黑" panose="020B0503020204020204" charset="-122"/>
              <a:ea typeface="微软雅黑" panose="020B0503020204020204" charset="-122"/>
            </a:endParaRPr>
          </a:p>
        </p:txBody>
      </p:sp>
      <p:sp>
        <p:nvSpPr>
          <p:cNvPr id="9" name="Freeform 10"/>
          <p:cNvSpPr>
            <a:spLocks noEditPoints="1"/>
          </p:cNvSpPr>
          <p:nvPr/>
        </p:nvSpPr>
        <p:spPr bwMode="auto">
          <a:xfrm>
            <a:off x="3437572" y="2165383"/>
            <a:ext cx="1081674" cy="1043449"/>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endParaRPr>
          </a:p>
        </p:txBody>
      </p:sp>
      <p:sp>
        <p:nvSpPr>
          <p:cNvPr id="13" name="标题 4"/>
          <p:cNvSpPr txBox="1"/>
          <p:nvPr/>
        </p:nvSpPr>
        <p:spPr>
          <a:xfrm>
            <a:off x="4606290" y="2493010"/>
            <a:ext cx="6163310" cy="473075"/>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B28A35"/>
                </a:solidFill>
                <a:latin typeface="微软雅黑" panose="020B0503020204020204" charset="-122"/>
                <a:ea typeface="微软雅黑" panose="020B0503020204020204" charset="-122"/>
              </a:rPr>
              <a:t>     </a:t>
            </a:r>
            <a:r>
              <a:rPr lang="zh-CN" altLang="en-US" sz="4000" b="1" dirty="0" smtClean="0">
                <a:solidFill>
                  <a:srgbClr val="B28A35"/>
                </a:solidFill>
                <a:latin typeface="微软雅黑" panose="020B0503020204020204" charset="-122"/>
                <a:ea typeface="微软雅黑" panose="020B0503020204020204" charset="-122"/>
              </a:rPr>
              <a:t>SYSTEM OVERVIEW</a:t>
            </a:r>
            <a:endParaRPr lang="zh-CN" altLang="en-US" sz="3600" b="1" dirty="0" smtClean="0">
              <a:solidFill>
                <a:srgbClr val="B28A35"/>
              </a:solidFill>
              <a:latin typeface="微软雅黑" panose="020B0503020204020204" charset="-122"/>
              <a:ea typeface="微软雅黑" panose="020B0503020204020204" charset="-122"/>
            </a:endParaRPr>
          </a:p>
          <a:p>
            <a:pPr algn="l"/>
            <a:endParaRPr lang="en-US" altLang="zh-CN" sz="1800" b="1" dirty="0">
              <a:solidFill>
                <a:srgbClr val="B28A35"/>
              </a:solidFill>
              <a:latin typeface="微软雅黑" panose="020B0503020204020204" charset="-122"/>
              <a:ea typeface="微软雅黑" panose="020B0503020204020204" charset="-122"/>
            </a:endParaRPr>
          </a:p>
        </p:txBody>
      </p:sp>
      <p:grpSp>
        <p:nvGrpSpPr>
          <p:cNvPr id="15" name="组合 14"/>
          <p:cNvGrpSpPr/>
          <p:nvPr/>
        </p:nvGrpSpPr>
        <p:grpSpPr>
          <a:xfrm>
            <a:off x="5417265" y="3110479"/>
            <a:ext cx="1544955" cy="215265"/>
            <a:chOff x="4369395" y="3284984"/>
            <a:chExt cx="1545357" cy="215321"/>
          </a:xfrm>
        </p:grpSpPr>
        <p:sp>
          <p:nvSpPr>
            <p:cNvPr id="16" name="文本框 9"/>
            <p:cNvSpPr txBox="1"/>
            <p:nvPr/>
          </p:nvSpPr>
          <p:spPr>
            <a:xfrm>
              <a:off x="4582175" y="3284984"/>
              <a:ext cx="1332577"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数据标记和聚类</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17" name="组合 16"/>
            <p:cNvGrpSpPr/>
            <p:nvPr/>
          </p:nvGrpSpPr>
          <p:grpSpPr>
            <a:xfrm>
              <a:off x="4369395" y="3316401"/>
              <a:ext cx="168551" cy="168551"/>
              <a:chOff x="5005199" y="3717032"/>
              <a:chExt cx="168551" cy="168551"/>
            </a:xfrm>
          </p:grpSpPr>
          <p:sp>
            <p:nvSpPr>
              <p:cNvPr id="18" name="椭圆 1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19" name="等腰三角形 1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0" name="组合 19"/>
          <p:cNvGrpSpPr/>
          <p:nvPr/>
        </p:nvGrpSpPr>
        <p:grpSpPr>
          <a:xfrm>
            <a:off x="7449432" y="3110479"/>
            <a:ext cx="1685925" cy="215265"/>
            <a:chOff x="4369395" y="3284984"/>
            <a:chExt cx="1686364" cy="215321"/>
          </a:xfrm>
        </p:grpSpPr>
        <p:sp>
          <p:nvSpPr>
            <p:cNvPr id="21" name="文本框 9"/>
            <p:cNvSpPr txBox="1"/>
            <p:nvPr/>
          </p:nvSpPr>
          <p:spPr>
            <a:xfrm>
              <a:off x="4582175" y="3284984"/>
              <a:ext cx="1473584"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识别关键用户位置</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25" name="组合 24"/>
          <p:cNvGrpSpPr/>
          <p:nvPr/>
        </p:nvGrpSpPr>
        <p:grpSpPr>
          <a:xfrm>
            <a:off x="5417265" y="3501569"/>
            <a:ext cx="1833245" cy="215265"/>
            <a:chOff x="4369395" y="3284984"/>
            <a:chExt cx="1833722" cy="215321"/>
          </a:xfrm>
        </p:grpSpPr>
        <p:sp>
          <p:nvSpPr>
            <p:cNvPr id="26" name="文本框 9"/>
            <p:cNvSpPr txBox="1"/>
            <p:nvPr/>
          </p:nvSpPr>
          <p:spPr>
            <a:xfrm>
              <a:off x="4582175" y="3284984"/>
              <a:ext cx="1620942"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识别高度敏感的地方</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27" name="组合 26"/>
            <p:cNvGrpSpPr/>
            <p:nvPr/>
          </p:nvGrpSpPr>
          <p:grpSpPr>
            <a:xfrm>
              <a:off x="4369395" y="3316401"/>
              <a:ext cx="168551" cy="168551"/>
              <a:chOff x="5005199" y="3717032"/>
              <a:chExt cx="168551" cy="168551"/>
            </a:xfrm>
          </p:grpSpPr>
          <p:sp>
            <p:nvSpPr>
              <p:cNvPr id="28" name="椭圆 27"/>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29" name="等腰三角形 2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grpSp>
        <p:nvGrpSpPr>
          <p:cNvPr id="30" name="组合 29"/>
          <p:cNvGrpSpPr/>
          <p:nvPr/>
        </p:nvGrpSpPr>
        <p:grpSpPr>
          <a:xfrm>
            <a:off x="7449432" y="3501624"/>
            <a:ext cx="1436301" cy="215265"/>
            <a:chOff x="4369395" y="3284984"/>
            <a:chExt cx="1436675" cy="215321"/>
          </a:xfrm>
        </p:grpSpPr>
        <p:sp>
          <p:nvSpPr>
            <p:cNvPr id="31" name="文本框 9"/>
            <p:cNvSpPr txBox="1"/>
            <p:nvPr/>
          </p:nvSpPr>
          <p:spPr>
            <a:xfrm>
              <a:off x="4581935" y="3284984"/>
              <a:ext cx="1224135" cy="215321"/>
            </a:xfrm>
            <a:prstGeom prst="rect">
              <a:avLst/>
            </a:prstGeom>
            <a:noFill/>
          </p:spPr>
          <p:txBody>
            <a:bodyPr wrap="square" lIns="0" tIns="0" rIns="0" bIns="0" rtlCol="0">
              <a:spAutoFit/>
            </a:bodyPr>
            <a:lstStyle/>
            <a:p>
              <a:pPr marL="0" lvl="1"/>
              <a:r>
                <a:rPr lang="zh-CN" altLang="en-US" sz="1400" dirty="0" smtClean="0">
                  <a:solidFill>
                    <a:srgbClr val="B28A35"/>
                  </a:solidFill>
                  <a:latin typeface="微软雅黑" panose="020B0503020204020204" charset="-122"/>
                  <a:ea typeface="微软雅黑" panose="020B0503020204020204" charset="-122"/>
                </a:rPr>
                <a:t>实现细节</a:t>
              </a:r>
              <a:endParaRPr lang="zh-CN" altLang="en-US" sz="1400" dirty="0" smtClean="0">
                <a:solidFill>
                  <a:srgbClr val="B28A35"/>
                </a:solidFill>
                <a:latin typeface="微软雅黑" panose="020B0503020204020204" charset="-122"/>
                <a:ea typeface="微软雅黑" panose="020B0503020204020204" charset="-122"/>
              </a:endParaRPr>
            </a:p>
          </p:txBody>
        </p:sp>
        <p:grpSp>
          <p:nvGrpSpPr>
            <p:cNvPr id="32" name="组合 31"/>
            <p:cNvGrpSpPr/>
            <p:nvPr/>
          </p:nvGrpSpPr>
          <p:grpSpPr>
            <a:xfrm>
              <a:off x="4369395" y="3316401"/>
              <a:ext cx="168551" cy="168551"/>
              <a:chOff x="5005199" y="3717032"/>
              <a:chExt cx="168551" cy="168551"/>
            </a:xfrm>
          </p:grpSpPr>
          <p:sp>
            <p:nvSpPr>
              <p:cNvPr id="33" name="椭圆 32"/>
              <p:cNvSpPr/>
              <p:nvPr/>
            </p:nvSpPr>
            <p:spPr>
              <a:xfrm>
                <a:off x="5005199" y="3717032"/>
                <a:ext cx="168551" cy="168551"/>
              </a:xfrm>
              <a:prstGeom prst="ellipse">
                <a:avLst/>
              </a:prstGeom>
              <a:solidFill>
                <a:srgbClr val="B28A35"/>
              </a:solidFill>
              <a:ln>
                <a:solidFill>
                  <a:srgbClr val="B28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sp>
            <p:nvSpPr>
              <p:cNvPr id="34" name="等腰三角形 3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28A35"/>
                  </a:solidFill>
                </a:endParaRPr>
              </a:p>
            </p:txBody>
          </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par>
                          <p:cTn id="27" fill="hold">
                            <p:stCondLst>
                              <p:cond delay="1600"/>
                            </p:stCondLst>
                            <p:childTnLst>
                              <p:par>
                                <p:cTn id="28" presetID="52"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Scale>
                                      <p:cBhvr>
                                        <p:cTn id="30"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5"/>
                                        </p:tgtEl>
                                        <p:attrNameLst>
                                          <p:attrName>ppt_x</p:attrName>
                                          <p:attrName>ppt_y</p:attrName>
                                        </p:attrNameLst>
                                      </p:cBhvr>
                                    </p:animMotion>
                                    <p:animEffect transition="in" filter="fade">
                                      <p:cBhvr>
                                        <p:cTn id="32" dur="1000"/>
                                        <p:tgtEl>
                                          <p:spTgt spid="15"/>
                                        </p:tgtEl>
                                      </p:cBhvr>
                                    </p:animEffect>
                                  </p:childTnLst>
                                </p:cTn>
                              </p:par>
                            </p:childTnLst>
                          </p:cTn>
                        </p:par>
                        <p:par>
                          <p:cTn id="33" fill="hold">
                            <p:stCondLst>
                              <p:cond delay="2600"/>
                            </p:stCondLst>
                            <p:childTnLst>
                              <p:par>
                                <p:cTn id="34" presetID="52"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Scale>
                                      <p:cBhvr>
                                        <p:cTn id="3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0"/>
                                        </p:tgtEl>
                                        <p:attrNameLst>
                                          <p:attrName>ppt_x</p:attrName>
                                          <p:attrName>ppt_y</p:attrName>
                                        </p:attrNameLst>
                                      </p:cBhvr>
                                    </p:animMotion>
                                    <p:animEffect transition="in" filter="fade">
                                      <p:cBhvr>
                                        <p:cTn id="38" dur="1000"/>
                                        <p:tgtEl>
                                          <p:spTgt spid="20"/>
                                        </p:tgtEl>
                                      </p:cBhvr>
                                    </p:animEffect>
                                  </p:childTnLst>
                                </p:cTn>
                              </p:par>
                            </p:childTnLst>
                          </p:cTn>
                        </p:par>
                        <p:par>
                          <p:cTn id="39" fill="hold">
                            <p:stCondLst>
                              <p:cond delay="3600"/>
                            </p:stCondLst>
                            <p:childTnLst>
                              <p:par>
                                <p:cTn id="40" presetID="52"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Scale>
                                      <p:cBhvr>
                                        <p:cTn id="42"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5"/>
                                        </p:tgtEl>
                                        <p:attrNameLst>
                                          <p:attrName>ppt_x</p:attrName>
                                          <p:attrName>ppt_y</p:attrName>
                                        </p:attrNameLst>
                                      </p:cBhvr>
                                    </p:animMotion>
                                    <p:animEffect transition="in" filter="fade">
                                      <p:cBhvr>
                                        <p:cTn id="44" dur="1000"/>
                                        <p:tgtEl>
                                          <p:spTgt spid="25"/>
                                        </p:tgtEl>
                                      </p:cBhvr>
                                    </p:animEffect>
                                  </p:childTnLst>
                                </p:cTn>
                              </p:par>
                            </p:childTnLst>
                          </p:cTn>
                        </p:par>
                        <p:par>
                          <p:cTn id="45" fill="hold">
                            <p:stCondLst>
                              <p:cond delay="4600"/>
                            </p:stCondLst>
                            <p:childTnLst>
                              <p:par>
                                <p:cTn id="46" presetID="52"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Scale>
                                      <p:cBhvr>
                                        <p:cTn id="48"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30"/>
                                        </p:tgtEl>
                                        <p:attrNameLst>
                                          <p:attrName>ppt_x</p:attrName>
                                          <p:attrName>ppt_y</p:attrName>
                                        </p:attrNameLst>
                                      </p:cBhvr>
                                    </p:animMotion>
                                    <p:animEffect transition="in" filter="fade">
                                      <p:cBhvr>
                                        <p:cTn id="5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9" grpId="0" bldLvl="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7"/>
          <p:cNvSpPr>
            <a:spLocks noChangeArrowheads="1"/>
          </p:cNvSpPr>
          <p:nvPr/>
        </p:nvSpPr>
        <p:spPr bwMode="auto">
          <a:xfrm>
            <a:off x="904240" y="2878455"/>
            <a:ext cx="9718675" cy="1098550"/>
          </a:xfrm>
          <a:prstGeom prst="homePlate">
            <a:avLst>
              <a:gd name="adj" fmla="val 40030"/>
            </a:avLst>
          </a:prstGeom>
          <a:gradFill rotWithShape="1">
            <a:gsLst>
              <a:gs pos="0">
                <a:srgbClr val="B2B2B2">
                  <a:gamma/>
                  <a:tint val="5882"/>
                  <a:invGamma/>
                </a:srgbClr>
              </a:gs>
              <a:gs pos="100000">
                <a:srgbClr val="EAEAEA"/>
              </a:gs>
            </a:gsLst>
            <a:lin ang="5400000" scaled="1"/>
          </a:gradFill>
          <a:ln w="9525">
            <a:solidFill>
              <a:srgbClr val="EAEAEA"/>
            </a:solidFill>
            <a:miter lim="800000"/>
          </a:ln>
          <a:effectLst>
            <a:outerShdw blurRad="508000" dist="177800" dir="1860000" algn="ctr" rotWithShape="0">
              <a:srgbClr val="000000">
                <a:alpha val="43000"/>
              </a:srgbClr>
            </a:outerShdw>
          </a:effectLst>
        </p:spPr>
        <p:txBody>
          <a:bodyPr wrap="none" anchor="ctr"/>
          <a:lstStyle/>
          <a:p>
            <a:pPr marL="428625" indent="-428625">
              <a:lnSpc>
                <a:spcPct val="120000"/>
              </a:lnSpc>
              <a:defRPr/>
            </a:pPr>
            <a:endParaRPr lang="zh-CN" altLang="en-US" sz="1440" kern="0" dirty="0">
              <a:solidFill>
                <a:srgbClr val="646464"/>
              </a:solidFill>
              <a:latin typeface="Arial" panose="020B0604020202020204" pitchFamily="34" charset="0"/>
              <a:ea typeface="微软雅黑" panose="020B0503020204020204" charset="-122"/>
            </a:endParaRPr>
          </a:p>
        </p:txBody>
      </p:sp>
      <p:sp>
        <p:nvSpPr>
          <p:cNvPr id="61" name="AutoShape 8"/>
          <p:cNvSpPr>
            <a:spLocks noChangeArrowheads="1"/>
          </p:cNvSpPr>
          <p:nvPr/>
        </p:nvSpPr>
        <p:spPr bwMode="auto">
          <a:xfrm>
            <a:off x="6836634" y="2864948"/>
            <a:ext cx="680533" cy="1125422"/>
          </a:xfrm>
          <a:prstGeom prst="chevron">
            <a:avLst>
              <a:gd name="adj" fmla="val 55472"/>
            </a:avLst>
          </a:prstGeom>
          <a:solidFill>
            <a:srgbClr val="C98033"/>
          </a:solidFill>
          <a:ln w="25400" cap="flat" cmpd="sng" algn="ctr">
            <a:noFill/>
            <a:prstDash val="solid"/>
          </a:ln>
          <a:effectLst>
            <a:outerShdw blurRad="508000" dist="177800" dir="1860000" algn="ctr" rotWithShape="0">
              <a:srgbClr val="000000">
                <a:alpha val="43000"/>
              </a:srgbClr>
            </a:outerShdw>
          </a:effectLst>
        </p:spPr>
        <p:txBody>
          <a:bodyPr rtlCol="0" anchor="ctr"/>
          <a:lstStyle/>
          <a:p>
            <a:pPr algn="ctr"/>
            <a:endParaRPr lang="zh-CN" altLang="en-US" sz="2400" b="1" kern="0" dirty="0">
              <a:solidFill>
                <a:sysClr val="window" lastClr="FFFFFF"/>
              </a:solidFill>
              <a:latin typeface="Arial" panose="020B0604020202020204" pitchFamily="34" charset="0"/>
              <a:ea typeface="微软雅黑" panose="020B0503020204020204" charset="-122"/>
            </a:endParaRPr>
          </a:p>
        </p:txBody>
      </p:sp>
      <p:sp>
        <p:nvSpPr>
          <p:cNvPr id="62" name="AutoShape 8"/>
          <p:cNvSpPr>
            <a:spLocks noChangeArrowheads="1"/>
          </p:cNvSpPr>
          <p:nvPr/>
        </p:nvSpPr>
        <p:spPr bwMode="auto">
          <a:xfrm>
            <a:off x="3601661" y="2878283"/>
            <a:ext cx="680533" cy="1125422"/>
          </a:xfrm>
          <a:prstGeom prst="chevron">
            <a:avLst>
              <a:gd name="adj" fmla="val 55472"/>
            </a:avLst>
          </a:prstGeom>
          <a:solidFill>
            <a:srgbClr val="AD5410"/>
          </a:solidFill>
          <a:ln w="25400" cap="flat" cmpd="sng" algn="ctr">
            <a:noFill/>
            <a:prstDash val="solid"/>
          </a:ln>
          <a:effectLst>
            <a:outerShdw blurRad="508000" dist="177800" dir="1860000" algn="ctr" rotWithShape="0">
              <a:srgbClr val="000000">
                <a:alpha val="43000"/>
              </a:srgbClr>
            </a:outerShdw>
          </a:effectLst>
        </p:spPr>
        <p:txBody>
          <a:bodyPr rtlCol="0" anchor="ctr"/>
          <a:lstStyle/>
          <a:p>
            <a:pPr algn="ctr"/>
            <a:endParaRPr lang="zh-CN" altLang="en-US" sz="2400" b="1" kern="0" dirty="0">
              <a:solidFill>
                <a:sysClr val="window" lastClr="FFFFFF"/>
              </a:solidFill>
              <a:latin typeface="Arial" panose="020B0604020202020204" pitchFamily="34" charset="0"/>
              <a:ea typeface="微软雅黑" panose="020B0503020204020204" charset="-122"/>
            </a:endParaRPr>
          </a:p>
        </p:txBody>
      </p:sp>
      <p:sp>
        <p:nvSpPr>
          <p:cNvPr id="63" name="AutoShape 8"/>
          <p:cNvSpPr>
            <a:spLocks noChangeArrowheads="1"/>
          </p:cNvSpPr>
          <p:nvPr/>
        </p:nvSpPr>
        <p:spPr bwMode="auto">
          <a:xfrm>
            <a:off x="10071255" y="2878283"/>
            <a:ext cx="680533" cy="1125422"/>
          </a:xfrm>
          <a:prstGeom prst="chevron">
            <a:avLst>
              <a:gd name="adj" fmla="val 55472"/>
            </a:avLst>
          </a:prstGeom>
          <a:solidFill>
            <a:srgbClr val="FFC633"/>
          </a:solidFill>
          <a:ln w="25400" cap="flat" cmpd="sng" algn="ctr">
            <a:noFill/>
            <a:prstDash val="solid"/>
          </a:ln>
          <a:effectLst>
            <a:outerShdw blurRad="508000" dist="177800" dir="1860000" algn="ctr" rotWithShape="0">
              <a:srgbClr val="000000">
                <a:alpha val="43000"/>
              </a:srgbClr>
            </a:outerShdw>
          </a:effectLst>
        </p:spPr>
        <p:txBody>
          <a:bodyPr rtlCol="0" anchor="ctr"/>
          <a:lstStyle/>
          <a:p>
            <a:pPr algn="ctr"/>
            <a:endParaRPr lang="zh-CN" altLang="en-US" sz="2400" b="1" kern="0" dirty="0">
              <a:solidFill>
                <a:sysClr val="window" lastClr="FFFFFF"/>
              </a:solidFill>
              <a:latin typeface="Arial" panose="020B0604020202020204" pitchFamily="34" charset="0"/>
              <a:ea typeface="微软雅黑" panose="020B0503020204020204" charset="-122"/>
            </a:endParaRPr>
          </a:p>
        </p:txBody>
      </p:sp>
      <p:sp>
        <p:nvSpPr>
          <p:cNvPr id="64" name="TextBox 63"/>
          <p:cNvSpPr txBox="1"/>
          <p:nvPr/>
        </p:nvSpPr>
        <p:spPr>
          <a:xfrm>
            <a:off x="2018671" y="3206601"/>
            <a:ext cx="774065" cy="354330"/>
          </a:xfrm>
          <a:prstGeom prst="rect">
            <a:avLst/>
          </a:prstGeom>
          <a:noFill/>
        </p:spPr>
        <p:txBody>
          <a:bodyPr wrap="none" rtlCol="0">
            <a:spAutoFit/>
          </a:bodyPr>
          <a:lstStyle>
            <a:defPPr>
              <a:defRPr lang="zh-CN"/>
            </a:defPPr>
            <a:lvl1pPr>
              <a:defRPr i="1">
                <a:solidFill>
                  <a:srgbClr val="646464"/>
                </a:solidFill>
              </a:defRPr>
            </a:lvl1pPr>
          </a:lstStyle>
          <a:p>
            <a:pPr>
              <a:defRPr/>
            </a:pPr>
            <a:r>
              <a:rPr lang="en-US" sz="1705" kern="0" dirty="0">
                <a:solidFill>
                  <a:schemeClr val="tx1"/>
                </a:solidFill>
                <a:latin typeface="Arial" panose="020B0604020202020204" pitchFamily="34" charset="0"/>
                <a:ea typeface="微软雅黑" panose="020B0503020204020204" charset="-122"/>
              </a:rPr>
              <a:t>step 1</a:t>
            </a:r>
            <a:endParaRPr lang="en-US" sz="1705" kern="0" dirty="0">
              <a:solidFill>
                <a:schemeClr val="tx1"/>
              </a:solidFill>
              <a:latin typeface="Arial" panose="020B0604020202020204" pitchFamily="34" charset="0"/>
              <a:ea typeface="微软雅黑" panose="020B0503020204020204" charset="-122"/>
            </a:endParaRPr>
          </a:p>
        </p:txBody>
      </p:sp>
      <p:sp>
        <p:nvSpPr>
          <p:cNvPr id="65" name="TextBox 64"/>
          <p:cNvSpPr txBox="1"/>
          <p:nvPr/>
        </p:nvSpPr>
        <p:spPr>
          <a:xfrm>
            <a:off x="5221893" y="3206601"/>
            <a:ext cx="774065" cy="354330"/>
          </a:xfrm>
          <a:prstGeom prst="rect">
            <a:avLst/>
          </a:prstGeom>
          <a:noFill/>
        </p:spPr>
        <p:txBody>
          <a:bodyPr wrap="none" rtlCol="0">
            <a:spAutoFit/>
          </a:bodyPr>
          <a:lstStyle>
            <a:defPPr>
              <a:defRPr lang="zh-CN"/>
            </a:defPPr>
            <a:lvl1pPr>
              <a:defRPr i="1">
                <a:solidFill>
                  <a:srgbClr val="646464"/>
                </a:solidFill>
              </a:defRPr>
            </a:lvl1pPr>
          </a:lstStyle>
          <a:p>
            <a:pPr>
              <a:defRPr/>
            </a:pPr>
            <a:r>
              <a:rPr lang="en-US" sz="1705" kern="0" dirty="0">
                <a:solidFill>
                  <a:schemeClr val="tx1"/>
                </a:solidFill>
                <a:latin typeface="Arial" panose="020B0604020202020204" pitchFamily="34" charset="0"/>
                <a:ea typeface="微软雅黑" panose="020B0503020204020204" charset="-122"/>
              </a:rPr>
              <a:t>step 2</a:t>
            </a:r>
            <a:endParaRPr lang="en-US" sz="1705" kern="0" dirty="0">
              <a:solidFill>
                <a:schemeClr val="tx1"/>
              </a:solidFill>
              <a:latin typeface="Arial" panose="020B0604020202020204" pitchFamily="34" charset="0"/>
              <a:ea typeface="微软雅黑" panose="020B0503020204020204" charset="-122"/>
            </a:endParaRPr>
          </a:p>
        </p:txBody>
      </p:sp>
      <p:sp>
        <p:nvSpPr>
          <p:cNvPr id="66" name="TextBox 65"/>
          <p:cNvSpPr txBox="1"/>
          <p:nvPr/>
        </p:nvSpPr>
        <p:spPr>
          <a:xfrm>
            <a:off x="8432099" y="3206601"/>
            <a:ext cx="774065" cy="354330"/>
          </a:xfrm>
          <a:prstGeom prst="rect">
            <a:avLst/>
          </a:prstGeom>
          <a:noFill/>
        </p:spPr>
        <p:txBody>
          <a:bodyPr wrap="none" rtlCol="0">
            <a:spAutoFit/>
          </a:bodyPr>
          <a:lstStyle/>
          <a:p>
            <a:pPr>
              <a:defRPr/>
            </a:pPr>
            <a:r>
              <a:rPr lang="en-US" sz="1705" i="1" kern="0" dirty="0">
                <a:latin typeface="Arial" panose="020B0604020202020204" pitchFamily="34" charset="0"/>
                <a:ea typeface="微软雅黑" panose="020B0503020204020204" charset="-122"/>
              </a:rPr>
              <a:t>step 3</a:t>
            </a:r>
            <a:endParaRPr lang="en-US" sz="1705" i="1" kern="0" dirty="0">
              <a:latin typeface="Arial" panose="020B0604020202020204" pitchFamily="34" charset="0"/>
              <a:ea typeface="微软雅黑" panose="020B0503020204020204" charset="-122"/>
            </a:endParaRPr>
          </a:p>
        </p:txBody>
      </p:sp>
      <p:grpSp>
        <p:nvGrpSpPr>
          <p:cNvPr id="71" name="组合 70"/>
          <p:cNvGrpSpPr/>
          <p:nvPr/>
        </p:nvGrpSpPr>
        <p:grpSpPr>
          <a:xfrm>
            <a:off x="1209518" y="1229404"/>
            <a:ext cx="2391728" cy="1887475"/>
            <a:chOff x="2293144" y="1845881"/>
            <a:chExt cx="1993872" cy="1573500"/>
          </a:xfrm>
        </p:grpSpPr>
        <p:cxnSp>
          <p:nvCxnSpPr>
            <p:cNvPr id="72" name="直接连接符 71"/>
            <p:cNvCxnSpPr/>
            <p:nvPr/>
          </p:nvCxnSpPr>
          <p:spPr>
            <a:xfrm>
              <a:off x="2293144" y="2060848"/>
              <a:ext cx="0" cy="1358533"/>
            </a:xfrm>
            <a:prstGeom prst="line">
              <a:avLst/>
            </a:prstGeom>
            <a:noFill/>
            <a:ln w="6350" cap="flat" cmpd="sng" algn="ctr">
              <a:solidFill>
                <a:schemeClr val="tx1">
                  <a:lumMod val="50000"/>
                  <a:lumOff val="50000"/>
                </a:schemeClr>
              </a:solidFill>
              <a:prstDash val="solid"/>
              <a:headEnd type="oval" w="med" len="med"/>
              <a:tailEnd type="oval" w="med" len="med"/>
            </a:ln>
            <a:effectLst/>
          </p:spPr>
        </p:cxnSp>
        <p:sp>
          <p:nvSpPr>
            <p:cNvPr id="73" name="TextBox 72"/>
            <p:cNvSpPr txBox="1"/>
            <p:nvPr/>
          </p:nvSpPr>
          <p:spPr>
            <a:xfrm>
              <a:off x="2361085" y="1845881"/>
              <a:ext cx="1925931" cy="1320248"/>
            </a:xfrm>
            <a:prstGeom prst="rect">
              <a:avLst/>
            </a:prstGeom>
            <a:noFill/>
          </p:spPr>
          <p:txBody>
            <a:bodyPr wrap="square" rtlCol="0">
              <a:spAutoFit/>
            </a:bodyPr>
            <a:lstStyle/>
            <a:p>
              <a:pPr>
                <a:defRPr/>
              </a:pPr>
              <a:r>
                <a:rPr lang="en-US" altLang="zh-CN" sz="1895" dirty="0">
                  <a:solidFill>
                    <a:schemeClr val="tx1">
                      <a:lumMod val="85000"/>
                      <a:lumOff val="15000"/>
                    </a:schemeClr>
                  </a:solidFill>
                  <a:latin typeface="Arial" panose="020B0604020202020204" pitchFamily="34" charset="0"/>
                  <a:ea typeface="微软雅黑" panose="020B0503020204020204" charset="-122"/>
                </a:rPr>
                <a:t>标记推文</a:t>
              </a:r>
              <a:endParaRPr lang="en-US" altLang="zh-CN" sz="1895" dirty="0">
                <a:solidFill>
                  <a:schemeClr val="tx1">
                    <a:lumMod val="85000"/>
                    <a:lumOff val="15000"/>
                  </a:schemeClr>
                </a:solidFill>
                <a:latin typeface="Arial" panose="020B0604020202020204" pitchFamily="34" charset="0"/>
                <a:ea typeface="微软雅黑" panose="020B0503020204020204" charset="-122"/>
              </a:endParaRPr>
            </a:p>
            <a:p>
              <a:pPr>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用</a:t>
              </a:r>
              <a:r>
                <a:rPr lang="en-US" altLang="zh-CN" sz="995" dirty="0">
                  <a:solidFill>
                    <a:schemeClr val="tx1">
                      <a:lumMod val="85000"/>
                      <a:lumOff val="15000"/>
                    </a:schemeClr>
                  </a:solidFill>
                  <a:latin typeface="Arial" panose="020B0604020202020204" pitchFamily="34" charset="0"/>
                  <a:ea typeface="微软雅黑" panose="020B0503020204020204" charset="-122"/>
                  <a:cs typeface="+mn-ea"/>
                  <a:sym typeface="+mn-lt"/>
                </a:rPr>
                <a:t>postal address</a:t>
              </a: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标记带有定位的推文；</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对大多数标签使用ArcGIS的反向地理编码API，而对准确性更关键的标签子集使用更精确但速度有限的谷歌地图地理编码API；</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a:p>
              <a:pPr>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使用缓存形式避免不必要的API调用。</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grpSp>
        <p:nvGrpSpPr>
          <p:cNvPr id="74" name="组合 73"/>
          <p:cNvGrpSpPr/>
          <p:nvPr/>
        </p:nvGrpSpPr>
        <p:grpSpPr>
          <a:xfrm>
            <a:off x="4516095" y="3819430"/>
            <a:ext cx="2328925" cy="1711301"/>
            <a:chOff x="3648596" y="3980384"/>
            <a:chExt cx="1941516" cy="1426630"/>
          </a:xfrm>
        </p:grpSpPr>
        <p:cxnSp>
          <p:nvCxnSpPr>
            <p:cNvPr id="75" name="直接连接符 74"/>
            <p:cNvCxnSpPr/>
            <p:nvPr/>
          </p:nvCxnSpPr>
          <p:spPr>
            <a:xfrm>
              <a:off x="3648596" y="3980384"/>
              <a:ext cx="0" cy="1358533"/>
            </a:xfrm>
            <a:prstGeom prst="line">
              <a:avLst/>
            </a:prstGeom>
            <a:noFill/>
            <a:ln w="6350" cap="flat" cmpd="sng" algn="ctr">
              <a:solidFill>
                <a:srgbClr val="888888"/>
              </a:solidFill>
              <a:prstDash val="solid"/>
              <a:headEnd type="oval" w="med" len="med"/>
              <a:tailEnd type="oval" w="med" len="med"/>
            </a:ln>
            <a:effectLst/>
          </p:spPr>
        </p:cxnSp>
        <p:sp>
          <p:nvSpPr>
            <p:cNvPr id="76" name="TextBox 75"/>
            <p:cNvSpPr txBox="1"/>
            <p:nvPr/>
          </p:nvSpPr>
          <p:spPr>
            <a:xfrm>
              <a:off x="3664181" y="4253518"/>
              <a:ext cx="1925931" cy="1153496"/>
            </a:xfrm>
            <a:prstGeom prst="rect">
              <a:avLst/>
            </a:prstGeom>
            <a:noFill/>
          </p:spPr>
          <p:txBody>
            <a:bodyPr wrap="square" rtlCol="0">
              <a:spAutoFit/>
            </a:bodyPr>
            <a:lstStyle/>
            <a:p>
              <a:pPr>
                <a:defRPr/>
              </a:pPr>
              <a:r>
                <a:rPr lang="en-US" altLang="zh-CN" sz="1895" dirty="0">
                  <a:solidFill>
                    <a:schemeClr val="tx1">
                      <a:lumMod val="85000"/>
                      <a:lumOff val="15000"/>
                    </a:schemeClr>
                  </a:solidFill>
                  <a:latin typeface="Arial" panose="020B0604020202020204" pitchFamily="34" charset="0"/>
                  <a:ea typeface="微软雅黑" panose="020B0503020204020204" charset="-122"/>
                </a:rPr>
                <a:t>初始聚类</a:t>
              </a:r>
              <a:endParaRPr lang="en-US" altLang="zh-CN" sz="1895" dirty="0">
                <a:solidFill>
                  <a:schemeClr val="tx1">
                    <a:lumMod val="85000"/>
                    <a:lumOff val="15000"/>
                  </a:schemeClr>
                </a:solidFill>
                <a:latin typeface="Arial" panose="020B0604020202020204" pitchFamily="34" charset="0"/>
                <a:ea typeface="微软雅黑" panose="020B0503020204020204" charset="-122"/>
              </a:endParaRPr>
            </a:p>
            <a:p>
              <a:pPr>
                <a:lnSpc>
                  <a:spcPct val="130000"/>
                </a:lnSpc>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LPAuditor将分配到相同地址的tweet分组到一个集群中。然后，通过考虑集群中所有tweet的坐标，计算集群的中点。用谷歌映射API来检索集群的中点坐标地址进行验证。</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grpSp>
        <p:nvGrpSpPr>
          <p:cNvPr id="77" name="组合 76"/>
          <p:cNvGrpSpPr/>
          <p:nvPr/>
        </p:nvGrpSpPr>
        <p:grpSpPr>
          <a:xfrm>
            <a:off x="7663812" y="1229404"/>
            <a:ext cx="2310230" cy="1802367"/>
            <a:chOff x="5044092" y="1916832"/>
            <a:chExt cx="1925931" cy="1502549"/>
          </a:xfrm>
        </p:grpSpPr>
        <p:cxnSp>
          <p:nvCxnSpPr>
            <p:cNvPr id="78" name="直接连接符 77"/>
            <p:cNvCxnSpPr/>
            <p:nvPr/>
          </p:nvCxnSpPr>
          <p:spPr>
            <a:xfrm>
              <a:off x="5044092" y="2060848"/>
              <a:ext cx="0" cy="1358533"/>
            </a:xfrm>
            <a:prstGeom prst="line">
              <a:avLst/>
            </a:prstGeom>
            <a:noFill/>
            <a:ln w="6350" cap="flat" cmpd="sng" algn="ctr">
              <a:solidFill>
                <a:srgbClr val="888888"/>
              </a:solidFill>
              <a:prstDash val="solid"/>
              <a:headEnd type="oval" w="med" len="med"/>
              <a:tailEnd type="oval" w="med" len="med"/>
            </a:ln>
            <a:effectLst/>
          </p:spPr>
        </p:cxnSp>
        <p:sp>
          <p:nvSpPr>
            <p:cNvPr id="79" name="TextBox 78"/>
            <p:cNvSpPr txBox="1"/>
            <p:nvPr/>
          </p:nvSpPr>
          <p:spPr>
            <a:xfrm>
              <a:off x="5044092" y="1916832"/>
              <a:ext cx="1925931" cy="1217551"/>
            </a:xfrm>
            <a:prstGeom prst="rect">
              <a:avLst/>
            </a:prstGeom>
            <a:noFill/>
          </p:spPr>
          <p:txBody>
            <a:bodyPr wrap="square" rtlCol="0">
              <a:spAutoFit/>
            </a:bodyPr>
            <a:lstStyle/>
            <a:p>
              <a:pPr>
                <a:defRPr/>
              </a:pPr>
              <a:r>
                <a:rPr lang="en-US" altLang="zh-CN" sz="1895" dirty="0">
                  <a:solidFill>
                    <a:schemeClr val="tx1">
                      <a:lumMod val="65000"/>
                      <a:lumOff val="35000"/>
                    </a:schemeClr>
                  </a:solidFill>
                  <a:latin typeface="Arial" panose="020B0604020202020204" pitchFamily="34" charset="0"/>
                  <a:ea typeface="微软雅黑" panose="020B0503020204020204" charset="-122"/>
                </a:rPr>
                <a:t>二级聚类</a:t>
              </a:r>
              <a:endParaRPr lang="en-US" altLang="zh-CN" sz="1895" dirty="0">
                <a:solidFill>
                  <a:schemeClr val="tx1">
                    <a:lumMod val="65000"/>
                    <a:lumOff val="35000"/>
                  </a:schemeClr>
                </a:solidFill>
                <a:latin typeface="Arial" panose="020B0604020202020204" pitchFamily="34" charset="0"/>
                <a:ea typeface="微软雅黑" panose="020B0503020204020204" charset="-122"/>
              </a:endParaRPr>
            </a:p>
            <a:p>
              <a:pPr>
                <a:defRPr/>
              </a:pPr>
              <a:r>
                <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rPr>
                <a:t>初始聚类方法可能导致一个特定位置出现多个邻近聚类。这些紧密相邻的集群通常与单个用户位置对应，但却被映射到相邻地址。由于这些邻近的集群很可能对应于同一个位置，因此我们实现了一个二级集群，将邻近的集群分组为一个更大的集群。</a:t>
              </a:r>
              <a:endParaRPr lang="zh-CN" altLang="en-US" sz="995" dirty="0">
                <a:solidFill>
                  <a:schemeClr val="tx1">
                    <a:lumMod val="85000"/>
                    <a:lumOff val="15000"/>
                  </a:schemeClr>
                </a:solidFill>
                <a:latin typeface="Arial" panose="020B0604020202020204" pitchFamily="34" charset="0"/>
                <a:ea typeface="微软雅黑" panose="020B0503020204020204" charset="-122"/>
                <a:cs typeface="+mn-ea"/>
                <a:sym typeface="+mn-lt"/>
              </a:endParaRPr>
            </a:p>
          </p:txBody>
        </p:sp>
      </p:grpSp>
      <p:grpSp>
        <p:nvGrpSpPr>
          <p:cNvPr id="28" name="组合 27"/>
          <p:cNvGrpSpPr/>
          <p:nvPr/>
        </p:nvGrpSpPr>
        <p:grpSpPr>
          <a:xfrm>
            <a:off x="2005" y="252525"/>
            <a:ext cx="12206800" cy="6612600"/>
            <a:chOff x="794" y="265448"/>
            <a:chExt cx="12877006" cy="6975660"/>
          </a:xfrm>
        </p:grpSpPr>
        <p:grpSp>
          <p:nvGrpSpPr>
            <p:cNvPr id="29" name="Group 28"/>
            <p:cNvGrpSpPr/>
            <p:nvPr/>
          </p:nvGrpSpPr>
          <p:grpSpPr bwMode="auto">
            <a:xfrm>
              <a:off x="794" y="265448"/>
              <a:ext cx="455358" cy="607144"/>
              <a:chOff x="0" y="0"/>
              <a:chExt cx="204" cy="318"/>
            </a:xfrm>
          </p:grpSpPr>
          <p:sp>
            <p:nvSpPr>
              <p:cNvPr id="39" name="Rectangle 29"/>
              <p:cNvSpPr>
                <a:spLocks noChangeArrowheads="1"/>
              </p:cNvSpPr>
              <p:nvPr/>
            </p:nvSpPr>
            <p:spPr bwMode="auto">
              <a:xfrm>
                <a:off x="158" y="0"/>
                <a:ext cx="46" cy="318"/>
              </a:xfrm>
              <a:prstGeom prst="rect">
                <a:avLst/>
              </a:prstGeom>
              <a:solidFill>
                <a:srgbClr val="FFC6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sp>
            <p:nvSpPr>
              <p:cNvPr id="40" name="Rectangle 30"/>
              <p:cNvSpPr>
                <a:spLocks noChangeArrowheads="1"/>
              </p:cNvSpPr>
              <p:nvPr/>
            </p:nvSpPr>
            <p:spPr bwMode="auto">
              <a:xfrm>
                <a:off x="0" y="0"/>
                <a:ext cx="158" cy="318"/>
              </a:xfrm>
              <a:prstGeom prst="rect">
                <a:avLst/>
              </a:prstGeom>
              <a:solidFill>
                <a:srgbClr val="AD541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705"/>
              </a:p>
            </p:txBody>
          </p:sp>
        </p:grpSp>
        <p:grpSp>
          <p:nvGrpSpPr>
            <p:cNvPr id="30" name="组合 29"/>
            <p:cNvGrpSpPr/>
            <p:nvPr/>
          </p:nvGrpSpPr>
          <p:grpSpPr>
            <a:xfrm>
              <a:off x="2468935" y="7195389"/>
              <a:ext cx="10408865" cy="45719"/>
              <a:chOff x="2650856" y="7186888"/>
              <a:chExt cx="10209035" cy="45762"/>
            </a:xfrm>
          </p:grpSpPr>
          <p:sp>
            <p:nvSpPr>
              <p:cNvPr id="31" name="矩形 30"/>
              <p:cNvSpPr/>
              <p:nvPr/>
            </p:nvSpPr>
            <p:spPr>
              <a:xfrm>
                <a:off x="4701112" y="7186888"/>
                <a:ext cx="2008010" cy="45762"/>
              </a:xfrm>
              <a:prstGeom prst="rect">
                <a:avLst/>
              </a:prstGeom>
              <a:solidFill>
                <a:srgbClr val="C9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5" name="矩形 34"/>
              <p:cNvSpPr/>
              <p:nvPr/>
            </p:nvSpPr>
            <p:spPr>
              <a:xfrm>
                <a:off x="6751368" y="7186888"/>
                <a:ext cx="2008010" cy="45762"/>
              </a:xfrm>
              <a:prstGeom prst="rect">
                <a:avLst/>
              </a:prstGeom>
              <a:solidFill>
                <a:srgbClr val="FCA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6" name="矩形 35"/>
              <p:cNvSpPr/>
              <p:nvPr/>
            </p:nvSpPr>
            <p:spPr>
              <a:xfrm>
                <a:off x="8801624" y="7186888"/>
                <a:ext cx="2008010" cy="45762"/>
              </a:xfrm>
              <a:prstGeom prst="rect">
                <a:avLst/>
              </a:prstGeom>
              <a:solidFill>
                <a:srgbClr val="FFC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7" name="矩形 36"/>
              <p:cNvSpPr/>
              <p:nvPr/>
            </p:nvSpPr>
            <p:spPr>
              <a:xfrm>
                <a:off x="10851881"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8" name="矩形 37"/>
              <p:cNvSpPr/>
              <p:nvPr/>
            </p:nvSpPr>
            <p:spPr>
              <a:xfrm>
                <a:off x="2650856" y="7186888"/>
                <a:ext cx="2008010" cy="45762"/>
              </a:xfrm>
              <a:prstGeom prst="rect">
                <a:avLst/>
              </a:prstGeom>
              <a:solidFill>
                <a:srgbClr val="AD54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grpSp>
      <p:sp>
        <p:nvSpPr>
          <p:cNvPr id="41" name="Rectangle 60"/>
          <p:cNvSpPr>
            <a:spLocks noChangeArrowheads="1"/>
          </p:cNvSpPr>
          <p:nvPr/>
        </p:nvSpPr>
        <p:spPr bwMode="auto">
          <a:xfrm>
            <a:off x="533400" y="350520"/>
            <a:ext cx="210947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95" b="1" dirty="0">
                <a:solidFill>
                  <a:srgbClr val="AD5410"/>
                </a:solidFill>
                <a:latin typeface="Arial" panose="020B0604020202020204" pitchFamily="34" charset="0"/>
                <a:ea typeface="微软雅黑" panose="020B0503020204020204" charset="-122"/>
              </a:rPr>
              <a:t>数据标记与聚类</a:t>
            </a:r>
            <a:endParaRPr lang="zh-CN" altLang="en-US" sz="1895" b="1" dirty="0">
              <a:solidFill>
                <a:srgbClr val="AD541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250" fill="hold"/>
                                        <p:tgtEl>
                                          <p:spTgt spid="62"/>
                                        </p:tgtEl>
                                        <p:attrNameLst>
                                          <p:attrName>ppt_x</p:attrName>
                                        </p:attrNameLst>
                                      </p:cBhvr>
                                      <p:tavLst>
                                        <p:tav tm="0">
                                          <p:val>
                                            <p:strVal val="0-#ppt_w/2"/>
                                          </p:val>
                                        </p:tav>
                                        <p:tav tm="100000">
                                          <p:val>
                                            <p:strVal val="#ppt_x"/>
                                          </p:val>
                                        </p:tav>
                                      </p:tavLst>
                                    </p:anim>
                                    <p:anim calcmode="lin" valueType="num">
                                      <p:cBhvr additive="base">
                                        <p:cTn id="13" dur="250" fill="hold"/>
                                        <p:tgtEl>
                                          <p:spTgt spid="6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250" fill="hold"/>
                                        <p:tgtEl>
                                          <p:spTgt spid="61"/>
                                        </p:tgtEl>
                                        <p:attrNameLst>
                                          <p:attrName>ppt_x</p:attrName>
                                        </p:attrNameLst>
                                      </p:cBhvr>
                                      <p:tavLst>
                                        <p:tav tm="0">
                                          <p:val>
                                            <p:strVal val="0-#ppt_w/2"/>
                                          </p:val>
                                        </p:tav>
                                        <p:tav tm="100000">
                                          <p:val>
                                            <p:strVal val="#ppt_x"/>
                                          </p:val>
                                        </p:tav>
                                      </p:tavLst>
                                    </p:anim>
                                    <p:anim calcmode="lin" valueType="num">
                                      <p:cBhvr additive="base">
                                        <p:cTn id="17" dur="250" fill="hold"/>
                                        <p:tgtEl>
                                          <p:spTgt spid="6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75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250" fill="hold"/>
                                        <p:tgtEl>
                                          <p:spTgt spid="63"/>
                                        </p:tgtEl>
                                        <p:attrNameLst>
                                          <p:attrName>ppt_x</p:attrName>
                                        </p:attrNameLst>
                                      </p:cBhvr>
                                      <p:tavLst>
                                        <p:tav tm="0">
                                          <p:val>
                                            <p:strVal val="0-#ppt_w/2"/>
                                          </p:val>
                                        </p:tav>
                                        <p:tav tm="100000">
                                          <p:val>
                                            <p:strVal val="#ppt_x"/>
                                          </p:val>
                                        </p:tav>
                                      </p:tavLst>
                                    </p:anim>
                                    <p:anim calcmode="lin" valueType="num">
                                      <p:cBhvr additive="base">
                                        <p:cTn id="21" dur="25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anim calcmode="lin" valueType="num">
                                      <p:cBhvr>
                                        <p:cTn id="31" dur="500" fill="hold"/>
                                        <p:tgtEl>
                                          <p:spTgt spid="65"/>
                                        </p:tgtEl>
                                        <p:attrNameLst>
                                          <p:attrName>ppt_x</p:attrName>
                                        </p:attrNameLst>
                                      </p:cBhvr>
                                      <p:tavLst>
                                        <p:tav tm="0">
                                          <p:val>
                                            <p:strVal val="#ppt_x"/>
                                          </p:val>
                                        </p:tav>
                                        <p:tav tm="100000">
                                          <p:val>
                                            <p:strVal val="#ppt_x"/>
                                          </p:val>
                                        </p:tav>
                                      </p:tavLst>
                                    </p:anim>
                                    <p:anim calcmode="lin" valueType="num">
                                      <p:cBhvr>
                                        <p:cTn id="32" dur="500" fill="hold"/>
                                        <p:tgtEl>
                                          <p:spTgt spid="6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anim calcmode="lin" valueType="num">
                                      <p:cBhvr>
                                        <p:cTn id="36" dur="500" fill="hold"/>
                                        <p:tgtEl>
                                          <p:spTgt spid="66"/>
                                        </p:tgtEl>
                                        <p:attrNameLst>
                                          <p:attrName>ppt_x</p:attrName>
                                        </p:attrNameLst>
                                      </p:cBhvr>
                                      <p:tavLst>
                                        <p:tav tm="0">
                                          <p:val>
                                            <p:strVal val="#ppt_x"/>
                                          </p:val>
                                        </p:tav>
                                        <p:tav tm="100000">
                                          <p:val>
                                            <p:strVal val="#ppt_x"/>
                                          </p:val>
                                        </p:tav>
                                      </p:tavLst>
                                    </p:anim>
                                    <p:anim calcmode="lin" valueType="num">
                                      <p:cBhvr>
                                        <p:cTn id="37" dur="500" fill="hold"/>
                                        <p:tgtEl>
                                          <p:spTgt spid="66"/>
                                        </p:tgtEl>
                                        <p:attrNameLst>
                                          <p:attrName>ppt_y</p:attrName>
                                        </p:attrNameLst>
                                      </p:cBhvr>
                                      <p:tavLst>
                                        <p:tav tm="0">
                                          <p:val>
                                            <p:strVal val="#ppt_y-.1"/>
                                          </p:val>
                                        </p:tav>
                                        <p:tav tm="100000">
                                          <p:val>
                                            <p:strVal val="#ppt_y"/>
                                          </p:val>
                                        </p:tav>
                                      </p:tavLst>
                                    </p:anim>
                                  </p:childTnLst>
                                </p:cTn>
                              </p:par>
                              <p:par>
                                <p:cTn id="38" presetID="22" presetClass="entr" presetSubtype="4" fill="hold"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250"/>
                                        <p:tgtEl>
                                          <p:spTgt spid="71"/>
                                        </p:tgtEl>
                                      </p:cBhvr>
                                    </p:animEffect>
                                  </p:childTnLst>
                                </p:cTn>
                              </p:par>
                              <p:par>
                                <p:cTn id="41" presetID="22" presetClass="entr" presetSubtype="4"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250"/>
                                        <p:tgtEl>
                                          <p:spTgt spid="74"/>
                                        </p:tgtEl>
                                      </p:cBhvr>
                                    </p:animEffect>
                                  </p:childTnLst>
                                </p:cTn>
                              </p:par>
                              <p:par>
                                <p:cTn id="44" presetID="22" presetClass="entr" presetSubtype="4"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down)">
                                      <p:cBhvr>
                                        <p:cTn id="46"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1" grpId="0" bldLvl="0" animBg="1"/>
      <p:bldP spid="62" grpId="0" bldLvl="0" animBg="1"/>
      <p:bldP spid="63" grpId="0" bldLvl="0" animBg="1"/>
      <p:bldP spid="64" grpId="0"/>
      <p:bldP spid="65" grpId="0"/>
      <p:bldP spid="66" grpId="0"/>
    </p:bld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5265</Words>
  <Application>WPS 演示</Application>
  <PresentationFormat>宽屏</PresentationFormat>
  <Paragraphs>308</Paragraphs>
  <Slides>25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微软雅黑</vt:lpstr>
      <vt:lpstr>Calibri</vt:lpstr>
      <vt:lpstr>Arial Unicode MS</vt:lpstr>
      <vt:lpstr>等线</vt:lpstr>
      <vt:lpstr>迷你简粗倩</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Befree</cp:lastModifiedBy>
  <cp:revision>457</cp:revision>
  <dcterms:created xsi:type="dcterms:W3CDTF">2017-08-03T09:01:00Z</dcterms:created>
  <dcterms:modified xsi:type="dcterms:W3CDTF">2019-10-24T03:15:22Z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