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60" r:id="rId5"/>
  </p:sldIdLst>
  <p:sldSz cx="29041725" cy="434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34C445-054C-4505-81F8-E49E103187E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FC"/>
    <a:srgbClr val="9189F7"/>
    <a:srgbClr val="FFF8DC"/>
    <a:srgbClr val="E6E6E6"/>
    <a:srgbClr val="DCDCDC"/>
    <a:srgbClr val="C0C0C0"/>
    <a:srgbClr val="E4E4E4"/>
    <a:srgbClr val="F6E8FE"/>
    <a:srgbClr val="F8F8FF"/>
    <a:srgbClr val="F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C05E0-3302-43BE-B7C2-FEA7FEA9419E}" v="374" dt="2020-04-02T12:17:2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57" autoAdjust="0"/>
    <p:restoredTop sz="94660"/>
  </p:normalViewPr>
  <p:slideViewPr>
    <p:cSldViewPr snapToGrid="0">
      <p:cViewPr>
        <p:scale>
          <a:sx n="10" d="100"/>
          <a:sy n="10" d="100"/>
        </p:scale>
        <p:origin x="2796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130" y="7102843"/>
            <a:ext cx="24685466" cy="15109860"/>
          </a:xfrm>
        </p:spPr>
        <p:txBody>
          <a:bodyPr anchor="b"/>
          <a:lstStyle>
            <a:lvl1pPr algn="ctr">
              <a:defRPr sz="19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0216" y="22795398"/>
            <a:ext cx="21781294" cy="10478444"/>
          </a:xfrm>
        </p:spPr>
        <p:txBody>
          <a:bodyPr/>
          <a:lstStyle>
            <a:lvl1pPr marL="0" indent="0" algn="ctr">
              <a:buNone/>
              <a:defRPr sz="7622"/>
            </a:lvl1pPr>
            <a:lvl2pPr marL="1452067" indent="0" algn="ctr">
              <a:buNone/>
              <a:defRPr sz="6352"/>
            </a:lvl2pPr>
            <a:lvl3pPr marL="2904134" indent="0" algn="ctr">
              <a:buNone/>
              <a:defRPr sz="5717"/>
            </a:lvl3pPr>
            <a:lvl4pPr marL="4356202" indent="0" algn="ctr">
              <a:buNone/>
              <a:defRPr sz="5082"/>
            </a:lvl4pPr>
            <a:lvl5pPr marL="5808269" indent="0" algn="ctr">
              <a:buNone/>
              <a:defRPr sz="5082"/>
            </a:lvl5pPr>
            <a:lvl6pPr marL="7260336" indent="0" algn="ctr">
              <a:buNone/>
              <a:defRPr sz="5082"/>
            </a:lvl6pPr>
            <a:lvl7pPr marL="8712403" indent="0" algn="ctr">
              <a:buNone/>
              <a:defRPr sz="5082"/>
            </a:lvl7pPr>
            <a:lvl8pPr marL="10164470" indent="0" algn="ctr">
              <a:buNone/>
              <a:defRPr sz="5082"/>
            </a:lvl8pPr>
            <a:lvl9pPr marL="11616538" indent="0" algn="ctr">
              <a:buNone/>
              <a:defRPr sz="50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4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82986" y="2310683"/>
            <a:ext cx="6262122" cy="36780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6620" y="2310683"/>
            <a:ext cx="18423344" cy="36780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7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494" y="10820039"/>
            <a:ext cx="25048488" cy="18053467"/>
          </a:xfrm>
        </p:spPr>
        <p:txBody>
          <a:bodyPr anchor="b"/>
          <a:lstStyle>
            <a:lvl1pPr>
              <a:defRPr sz="19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494" y="29044299"/>
            <a:ext cx="25048488" cy="9493892"/>
          </a:xfrm>
        </p:spPr>
        <p:txBody>
          <a:bodyPr/>
          <a:lstStyle>
            <a:lvl1pPr marL="0" indent="0">
              <a:buNone/>
              <a:defRPr sz="7622">
                <a:solidFill>
                  <a:schemeClr val="tx1"/>
                </a:solidFill>
              </a:defRPr>
            </a:lvl1pPr>
            <a:lvl2pPr marL="1452067" indent="0">
              <a:buNone/>
              <a:defRPr sz="6352">
                <a:solidFill>
                  <a:schemeClr val="tx1">
                    <a:tint val="75000"/>
                  </a:schemeClr>
                </a:solidFill>
              </a:defRPr>
            </a:lvl2pPr>
            <a:lvl3pPr marL="2904134" indent="0">
              <a:buNone/>
              <a:defRPr sz="5717">
                <a:solidFill>
                  <a:schemeClr val="tx1">
                    <a:tint val="75000"/>
                  </a:schemeClr>
                </a:solidFill>
              </a:defRPr>
            </a:lvl3pPr>
            <a:lvl4pPr marL="4356202" indent="0">
              <a:buNone/>
              <a:defRPr sz="5082">
                <a:solidFill>
                  <a:schemeClr val="tx1">
                    <a:tint val="75000"/>
                  </a:schemeClr>
                </a:solidFill>
              </a:defRPr>
            </a:lvl4pPr>
            <a:lvl5pPr marL="5808269" indent="0">
              <a:buNone/>
              <a:defRPr sz="5082">
                <a:solidFill>
                  <a:schemeClr val="tx1">
                    <a:tint val="75000"/>
                  </a:schemeClr>
                </a:solidFill>
              </a:defRPr>
            </a:lvl5pPr>
            <a:lvl6pPr marL="7260336" indent="0">
              <a:buNone/>
              <a:defRPr sz="5082">
                <a:solidFill>
                  <a:schemeClr val="tx1">
                    <a:tint val="75000"/>
                  </a:schemeClr>
                </a:solidFill>
              </a:defRPr>
            </a:lvl6pPr>
            <a:lvl7pPr marL="8712403" indent="0">
              <a:buNone/>
              <a:defRPr sz="5082">
                <a:solidFill>
                  <a:schemeClr val="tx1">
                    <a:tint val="75000"/>
                  </a:schemeClr>
                </a:solidFill>
              </a:defRPr>
            </a:lvl7pPr>
            <a:lvl8pPr marL="10164470" indent="0">
              <a:buNone/>
              <a:defRPr sz="5082">
                <a:solidFill>
                  <a:schemeClr val="tx1">
                    <a:tint val="75000"/>
                  </a:schemeClr>
                </a:solidFill>
              </a:defRPr>
            </a:lvl8pPr>
            <a:lvl9pPr marL="11616538" indent="0">
              <a:buNone/>
              <a:defRPr sz="50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6619" y="11553417"/>
            <a:ext cx="12342733" cy="27537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2373" y="11553417"/>
            <a:ext cx="12342733" cy="27537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5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01" y="2310693"/>
            <a:ext cx="25048488" cy="8388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404" y="10639194"/>
            <a:ext cx="12286009" cy="5214104"/>
          </a:xfrm>
        </p:spPr>
        <p:txBody>
          <a:bodyPr anchor="b"/>
          <a:lstStyle>
            <a:lvl1pPr marL="0" indent="0">
              <a:buNone/>
              <a:defRPr sz="7622" b="1"/>
            </a:lvl1pPr>
            <a:lvl2pPr marL="1452067" indent="0">
              <a:buNone/>
              <a:defRPr sz="6352" b="1"/>
            </a:lvl2pPr>
            <a:lvl3pPr marL="2904134" indent="0">
              <a:buNone/>
              <a:defRPr sz="5717" b="1"/>
            </a:lvl3pPr>
            <a:lvl4pPr marL="4356202" indent="0">
              <a:buNone/>
              <a:defRPr sz="5082" b="1"/>
            </a:lvl4pPr>
            <a:lvl5pPr marL="5808269" indent="0">
              <a:buNone/>
              <a:defRPr sz="5082" b="1"/>
            </a:lvl5pPr>
            <a:lvl6pPr marL="7260336" indent="0">
              <a:buNone/>
              <a:defRPr sz="5082" b="1"/>
            </a:lvl6pPr>
            <a:lvl7pPr marL="8712403" indent="0">
              <a:buNone/>
              <a:defRPr sz="5082" b="1"/>
            </a:lvl7pPr>
            <a:lvl8pPr marL="10164470" indent="0">
              <a:buNone/>
              <a:defRPr sz="5082" b="1"/>
            </a:lvl8pPr>
            <a:lvl9pPr marL="11616538" indent="0">
              <a:buNone/>
              <a:defRPr sz="50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0404" y="15853298"/>
            <a:ext cx="12286009" cy="23317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02375" y="10639194"/>
            <a:ext cx="12346516" cy="5214104"/>
          </a:xfrm>
        </p:spPr>
        <p:txBody>
          <a:bodyPr anchor="b"/>
          <a:lstStyle>
            <a:lvl1pPr marL="0" indent="0">
              <a:buNone/>
              <a:defRPr sz="7622" b="1"/>
            </a:lvl1pPr>
            <a:lvl2pPr marL="1452067" indent="0">
              <a:buNone/>
              <a:defRPr sz="6352" b="1"/>
            </a:lvl2pPr>
            <a:lvl3pPr marL="2904134" indent="0">
              <a:buNone/>
              <a:defRPr sz="5717" b="1"/>
            </a:lvl3pPr>
            <a:lvl4pPr marL="4356202" indent="0">
              <a:buNone/>
              <a:defRPr sz="5082" b="1"/>
            </a:lvl4pPr>
            <a:lvl5pPr marL="5808269" indent="0">
              <a:buNone/>
              <a:defRPr sz="5082" b="1"/>
            </a:lvl5pPr>
            <a:lvl6pPr marL="7260336" indent="0">
              <a:buNone/>
              <a:defRPr sz="5082" b="1"/>
            </a:lvl6pPr>
            <a:lvl7pPr marL="8712403" indent="0">
              <a:buNone/>
              <a:defRPr sz="5082" b="1"/>
            </a:lvl7pPr>
            <a:lvl8pPr marL="10164470" indent="0">
              <a:buNone/>
              <a:defRPr sz="5082" b="1"/>
            </a:lvl8pPr>
            <a:lvl9pPr marL="11616538" indent="0">
              <a:buNone/>
              <a:defRPr sz="50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02375" y="15853298"/>
            <a:ext cx="12346516" cy="23317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5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9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01" y="2893378"/>
            <a:ext cx="9366712" cy="10126821"/>
          </a:xfrm>
        </p:spPr>
        <p:txBody>
          <a:bodyPr anchor="b"/>
          <a:lstStyle>
            <a:lvl1pPr>
              <a:defRPr sz="101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6516" y="6248901"/>
            <a:ext cx="14702373" cy="30842601"/>
          </a:xfrm>
        </p:spPr>
        <p:txBody>
          <a:bodyPr/>
          <a:lstStyle>
            <a:lvl1pPr>
              <a:defRPr sz="10163"/>
            </a:lvl1pPr>
            <a:lvl2pPr>
              <a:defRPr sz="8893"/>
            </a:lvl2pPr>
            <a:lvl3pPr>
              <a:defRPr sz="7622"/>
            </a:lvl3pPr>
            <a:lvl4pPr>
              <a:defRPr sz="6352"/>
            </a:lvl4pPr>
            <a:lvl5pPr>
              <a:defRPr sz="6352"/>
            </a:lvl5pPr>
            <a:lvl6pPr>
              <a:defRPr sz="6352"/>
            </a:lvl6pPr>
            <a:lvl7pPr>
              <a:defRPr sz="6352"/>
            </a:lvl7pPr>
            <a:lvl8pPr>
              <a:defRPr sz="6352"/>
            </a:lvl8pPr>
            <a:lvl9pPr>
              <a:defRPr sz="63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0401" y="13020199"/>
            <a:ext cx="9366712" cy="24121529"/>
          </a:xfrm>
        </p:spPr>
        <p:txBody>
          <a:bodyPr/>
          <a:lstStyle>
            <a:lvl1pPr marL="0" indent="0">
              <a:buNone/>
              <a:defRPr sz="5082"/>
            </a:lvl1pPr>
            <a:lvl2pPr marL="1452067" indent="0">
              <a:buNone/>
              <a:defRPr sz="4446"/>
            </a:lvl2pPr>
            <a:lvl3pPr marL="2904134" indent="0">
              <a:buNone/>
              <a:defRPr sz="3811"/>
            </a:lvl3pPr>
            <a:lvl4pPr marL="4356202" indent="0">
              <a:buNone/>
              <a:defRPr sz="3176"/>
            </a:lvl4pPr>
            <a:lvl5pPr marL="5808269" indent="0">
              <a:buNone/>
              <a:defRPr sz="3176"/>
            </a:lvl5pPr>
            <a:lvl6pPr marL="7260336" indent="0">
              <a:buNone/>
              <a:defRPr sz="3176"/>
            </a:lvl6pPr>
            <a:lvl7pPr marL="8712403" indent="0">
              <a:buNone/>
              <a:defRPr sz="3176"/>
            </a:lvl7pPr>
            <a:lvl8pPr marL="10164470" indent="0">
              <a:buNone/>
              <a:defRPr sz="3176"/>
            </a:lvl8pPr>
            <a:lvl9pPr marL="11616538" indent="0">
              <a:buNone/>
              <a:defRPr sz="3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01" y="2893378"/>
            <a:ext cx="9366712" cy="10126821"/>
          </a:xfrm>
        </p:spPr>
        <p:txBody>
          <a:bodyPr anchor="b"/>
          <a:lstStyle>
            <a:lvl1pPr>
              <a:defRPr sz="101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46516" y="6248901"/>
            <a:ext cx="14702373" cy="30842601"/>
          </a:xfrm>
        </p:spPr>
        <p:txBody>
          <a:bodyPr anchor="t"/>
          <a:lstStyle>
            <a:lvl1pPr marL="0" indent="0">
              <a:buNone/>
              <a:defRPr sz="10163"/>
            </a:lvl1pPr>
            <a:lvl2pPr marL="1452067" indent="0">
              <a:buNone/>
              <a:defRPr sz="8893"/>
            </a:lvl2pPr>
            <a:lvl3pPr marL="2904134" indent="0">
              <a:buNone/>
              <a:defRPr sz="7622"/>
            </a:lvl3pPr>
            <a:lvl4pPr marL="4356202" indent="0">
              <a:buNone/>
              <a:defRPr sz="6352"/>
            </a:lvl4pPr>
            <a:lvl5pPr marL="5808269" indent="0">
              <a:buNone/>
              <a:defRPr sz="6352"/>
            </a:lvl5pPr>
            <a:lvl6pPr marL="7260336" indent="0">
              <a:buNone/>
              <a:defRPr sz="6352"/>
            </a:lvl6pPr>
            <a:lvl7pPr marL="8712403" indent="0">
              <a:buNone/>
              <a:defRPr sz="6352"/>
            </a:lvl7pPr>
            <a:lvl8pPr marL="10164470" indent="0">
              <a:buNone/>
              <a:defRPr sz="6352"/>
            </a:lvl8pPr>
            <a:lvl9pPr marL="11616538" indent="0">
              <a:buNone/>
              <a:defRPr sz="63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0401" y="13020199"/>
            <a:ext cx="9366712" cy="24121529"/>
          </a:xfrm>
        </p:spPr>
        <p:txBody>
          <a:bodyPr/>
          <a:lstStyle>
            <a:lvl1pPr marL="0" indent="0">
              <a:buNone/>
              <a:defRPr sz="5082"/>
            </a:lvl1pPr>
            <a:lvl2pPr marL="1452067" indent="0">
              <a:buNone/>
              <a:defRPr sz="4446"/>
            </a:lvl2pPr>
            <a:lvl3pPr marL="2904134" indent="0">
              <a:buNone/>
              <a:defRPr sz="3811"/>
            </a:lvl3pPr>
            <a:lvl4pPr marL="4356202" indent="0">
              <a:buNone/>
              <a:defRPr sz="3176"/>
            </a:lvl4pPr>
            <a:lvl5pPr marL="5808269" indent="0">
              <a:buNone/>
              <a:defRPr sz="3176"/>
            </a:lvl5pPr>
            <a:lvl6pPr marL="7260336" indent="0">
              <a:buNone/>
              <a:defRPr sz="3176"/>
            </a:lvl6pPr>
            <a:lvl7pPr marL="8712403" indent="0">
              <a:buNone/>
              <a:defRPr sz="3176"/>
            </a:lvl7pPr>
            <a:lvl8pPr marL="10164470" indent="0">
              <a:buNone/>
              <a:defRPr sz="3176"/>
            </a:lvl8pPr>
            <a:lvl9pPr marL="11616538" indent="0">
              <a:buNone/>
              <a:defRPr sz="3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6619" y="2310693"/>
            <a:ext cx="25048488" cy="838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619" y="11553417"/>
            <a:ext cx="25048488" cy="27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6619" y="40225995"/>
            <a:ext cx="6534388" cy="231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F417-C8DF-4EB0-A75E-7BF21408988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20072" y="40225995"/>
            <a:ext cx="9801582" cy="231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10718" y="40225995"/>
            <a:ext cx="6534388" cy="231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0708-5C49-450E-A68A-0A770CDF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04134" rtl="0" eaLnBrk="1" latinLnBrk="0" hangingPunct="1">
        <a:lnSpc>
          <a:spcPct val="90000"/>
        </a:lnSpc>
        <a:spcBef>
          <a:spcPct val="0"/>
        </a:spcBef>
        <a:buNone/>
        <a:defRPr sz="139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6034" indent="-726034" algn="l" defTabSz="2904134" rtl="0" eaLnBrk="1" latinLnBrk="0" hangingPunct="1">
        <a:lnSpc>
          <a:spcPct val="90000"/>
        </a:lnSpc>
        <a:spcBef>
          <a:spcPts val="3176"/>
        </a:spcBef>
        <a:buFont typeface="Arial" panose="020B0604020202020204" pitchFamily="34" charset="0"/>
        <a:buChar char="•"/>
        <a:defRPr sz="8893" kern="1200">
          <a:solidFill>
            <a:schemeClr val="tx1"/>
          </a:solidFill>
          <a:latin typeface="+mn-lt"/>
          <a:ea typeface="+mn-ea"/>
          <a:cs typeface="+mn-cs"/>
        </a:defRPr>
      </a:lvl1pPr>
      <a:lvl2pPr marL="2178101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7622" kern="1200">
          <a:solidFill>
            <a:schemeClr val="tx1"/>
          </a:solidFill>
          <a:latin typeface="+mn-lt"/>
          <a:ea typeface="+mn-ea"/>
          <a:cs typeface="+mn-cs"/>
        </a:defRPr>
      </a:lvl2pPr>
      <a:lvl3pPr marL="3630168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6352" kern="1200">
          <a:solidFill>
            <a:schemeClr val="tx1"/>
          </a:solidFill>
          <a:latin typeface="+mn-lt"/>
          <a:ea typeface="+mn-ea"/>
          <a:cs typeface="+mn-cs"/>
        </a:defRPr>
      </a:lvl3pPr>
      <a:lvl4pPr marL="5082235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4pPr>
      <a:lvl5pPr marL="6534302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5pPr>
      <a:lvl6pPr marL="7986370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6pPr>
      <a:lvl7pPr marL="9438437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7pPr>
      <a:lvl8pPr marL="10890504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8pPr>
      <a:lvl9pPr marL="12342571" indent="-726034" algn="l" defTabSz="2904134" rtl="0" eaLnBrk="1" latinLnBrk="0" hangingPunct="1">
        <a:lnSpc>
          <a:spcPct val="90000"/>
        </a:lnSpc>
        <a:spcBef>
          <a:spcPts val="1588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1pPr>
      <a:lvl2pPr marL="1452067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2pPr>
      <a:lvl3pPr marL="2904134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3pPr>
      <a:lvl4pPr marL="4356202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4pPr>
      <a:lvl5pPr marL="5808269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5pPr>
      <a:lvl6pPr marL="7260336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6pPr>
      <a:lvl7pPr marL="8712403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7pPr>
      <a:lvl8pPr marL="10164470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8pPr>
      <a:lvl9pPr marL="11616538" algn="l" defTabSz="2904134" rtl="0" eaLnBrk="1" latinLnBrk="0" hangingPunct="1">
        <a:defRPr sz="57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anvas.sussex.ac.uk/courses/9242/pages/How%20to%20Get%20a%20First?titleize=0" TargetMode="External"/><Relationship Id="rId3" Type="http://schemas.openxmlformats.org/officeDocument/2006/relationships/hyperlink" Target="https://canvas.sussex.ac.uk/courses/9242/pages/lab-report-information-and-resources" TargetMode="External"/><Relationship Id="rId7" Type="http://schemas.openxmlformats.org/officeDocument/2006/relationships/hyperlink" Target="https://canvas.sussex.ac.uk/courses/9242/pages/week-7?module_item_id=612285" TargetMode="External"/><Relationship Id="rId12" Type="http://schemas.openxmlformats.org/officeDocument/2006/relationships/hyperlink" Target="https://canvas.sussex.ac.uk/courses/9242/pages/week-7" TargetMode="External"/><Relationship Id="rId2" Type="http://schemas.openxmlformats.org/officeDocument/2006/relationships/hyperlink" Target="https://canvas.sussex.ac.uk/courses/9242/pages/week-2?module_item_id=6122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nvas.sussex.ac.uk/courses/9242/pages/week-6?module_item_id=612284" TargetMode="External"/><Relationship Id="rId11" Type="http://schemas.openxmlformats.org/officeDocument/2006/relationships/hyperlink" Target="https://canvas.sussex.ac.uk/courses/9242/external_tools/4864" TargetMode="External"/><Relationship Id="rId5" Type="http://schemas.openxmlformats.org/officeDocument/2006/relationships/hyperlink" Target="https://canvas.sussex.ac.uk/courses/9242/pages/week-5?module_item_id=612283" TargetMode="External"/><Relationship Id="rId10" Type="http://schemas.openxmlformats.org/officeDocument/2006/relationships/hyperlink" Target="https://canvas.sussex.ac.uk/courses/9242/pages/r-resources" TargetMode="External"/><Relationship Id="rId4" Type="http://schemas.openxmlformats.org/officeDocument/2006/relationships/hyperlink" Target="https://canvas.sussex.ac.uk/courses/9242/pages/week-3" TargetMode="External"/><Relationship Id="rId9" Type="http://schemas.openxmlformats.org/officeDocument/2006/relationships/hyperlink" Target="https://sussex.app.box.com/s/o5nalmzuj6u26w6hh12dq2ni4bks1a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5BB1BD9-ECA0-4771-A3C4-8B7E7A186576}"/>
              </a:ext>
            </a:extLst>
          </p:cNvPr>
          <p:cNvSpPr/>
          <p:nvPr/>
        </p:nvSpPr>
        <p:spPr>
          <a:xfrm>
            <a:off x="-16142336" y="310458"/>
            <a:ext cx="16607480" cy="99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include:</a:t>
            </a:r>
          </a:p>
          <a:p>
            <a:pPr algn="ctr"/>
            <a:r>
              <a:rPr lang="en-GB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steps will apply (depending on your data/study)</a:t>
            </a:r>
          </a:p>
          <a:p>
            <a:pPr algn="ctr"/>
            <a:endParaRPr lang="en-GB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are minimal – there may be more you chose to do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16400-58D3-41F6-9576-A5DA0131E408}"/>
              </a:ext>
            </a:extLst>
          </p:cNvPr>
          <p:cNvGrpSpPr/>
          <p:nvPr/>
        </p:nvGrpSpPr>
        <p:grpSpPr>
          <a:xfrm>
            <a:off x="800100" y="374968"/>
            <a:ext cx="25627526" cy="41964437"/>
            <a:chOff x="800100" y="374968"/>
            <a:chExt cx="25627526" cy="419644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C5FFCF-9E4B-411A-8BA1-73A36EF47D33}"/>
                </a:ext>
              </a:extLst>
            </p:cNvPr>
            <p:cNvGrpSpPr/>
            <p:nvPr/>
          </p:nvGrpSpPr>
          <p:grpSpPr>
            <a:xfrm>
              <a:off x="800100" y="374968"/>
              <a:ext cx="25627526" cy="41964437"/>
              <a:chOff x="690562" y="298121"/>
              <a:chExt cx="25627526" cy="4196443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3688CD4-2CE6-485D-AEA0-5AE595003CFA}"/>
                  </a:ext>
                </a:extLst>
              </p:cNvPr>
              <p:cNvGrpSpPr/>
              <p:nvPr/>
            </p:nvGrpSpPr>
            <p:grpSpPr>
              <a:xfrm>
                <a:off x="690562" y="298121"/>
                <a:ext cx="13830300" cy="41964437"/>
                <a:chOff x="405606" y="361649"/>
                <a:chExt cx="13830300" cy="41964437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8EF824E2-F1F5-4C38-9603-843757E264BA}"/>
                    </a:ext>
                  </a:extLst>
                </p:cNvPr>
                <p:cNvSpPr/>
                <p:nvPr/>
              </p:nvSpPr>
              <p:spPr>
                <a:xfrm>
                  <a:off x="6413311" y="41198885"/>
                  <a:ext cx="1828529" cy="1127201"/>
                </a:xfrm>
                <a:prstGeom prst="rect">
                  <a:avLst/>
                </a:prstGeom>
                <a:solidFill>
                  <a:srgbClr val="D0D0D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FINISH!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5A2BEEB-B2CA-4A5F-8CD8-6F9E05F969DE}"/>
                    </a:ext>
                  </a:extLst>
                </p:cNvPr>
                <p:cNvSpPr/>
                <p:nvPr/>
              </p:nvSpPr>
              <p:spPr>
                <a:xfrm>
                  <a:off x="6406492" y="361649"/>
                  <a:ext cx="1828529" cy="1127201"/>
                </a:xfrm>
                <a:prstGeom prst="rect">
                  <a:avLst/>
                </a:prstGeom>
                <a:solidFill>
                  <a:srgbClr val="D0D0D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5AE3E98A-0D37-45F3-B496-A0B99F004608}"/>
                    </a:ext>
                  </a:extLst>
                </p:cNvPr>
                <p:cNvGrpSpPr/>
                <p:nvPr/>
              </p:nvGrpSpPr>
              <p:grpSpPr>
                <a:xfrm>
                  <a:off x="3449555" y="27037856"/>
                  <a:ext cx="7742403" cy="6948903"/>
                  <a:chOff x="3449555" y="26321198"/>
                  <a:chExt cx="7742403" cy="6948903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5F5BD5B9-F148-44F6-A70D-0205B14108EA}"/>
                      </a:ext>
                    </a:extLst>
                  </p:cNvPr>
                  <p:cNvGrpSpPr/>
                  <p:nvPr/>
                </p:nvGrpSpPr>
                <p:grpSpPr>
                  <a:xfrm>
                    <a:off x="3449555" y="26321199"/>
                    <a:ext cx="7742403" cy="6948902"/>
                    <a:chOff x="3449555" y="26321199"/>
                    <a:chExt cx="7742403" cy="6948902"/>
                  </a:xfrm>
                </p:grpSpPr>
                <p:sp>
                  <p:nvSpPr>
                    <p:cNvPr id="81" name="Rectangle: Rounded Corners 80">
                      <a:extLst>
                        <a:ext uri="{FF2B5EF4-FFF2-40B4-BE49-F238E27FC236}">
                          <a16:creationId xmlns:a16="http://schemas.microsoft.com/office/drawing/2014/main" id="{7E6A8E60-1B5D-4CEA-AA58-AED652BD3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9555" y="26321199"/>
                      <a:ext cx="7742403" cy="6948902"/>
                    </a:xfrm>
                    <a:prstGeom prst="roundRect">
                      <a:avLst>
                        <a:gd name="adj" fmla="val 10480"/>
                      </a:avLst>
                    </a:prstGeom>
                    <a:solidFill>
                      <a:srgbClr val="9189F7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 sz="2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33" name="Group 232">
                      <a:extLst>
                        <a:ext uri="{FF2B5EF4-FFF2-40B4-BE49-F238E27FC236}">
                          <a16:creationId xmlns:a16="http://schemas.microsoft.com/office/drawing/2014/main" id="{A915E999-C5FF-4ADA-8A0B-3C10B624B9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29571" y="27342501"/>
                      <a:ext cx="6982371" cy="5366209"/>
                      <a:chOff x="3719991" y="27342501"/>
                      <a:chExt cx="6982371" cy="5366209"/>
                    </a:xfrm>
                  </p:grpSpPr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55CC9452-5AFA-47C8-9C0B-0DEEF083E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2846" y="27342501"/>
                        <a:ext cx="4836661" cy="998660"/>
                      </a:xfrm>
                      <a:prstGeom prst="rect">
                        <a:avLst/>
                      </a:prstGeom>
                      <a:solidFill>
                        <a:srgbClr val="D7D4FC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sz="2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Short summary of main findings</a:t>
                        </a:r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27D8E3F1-3B24-417B-8302-93504DFEE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9991" y="28797694"/>
                        <a:ext cx="6982371" cy="998660"/>
                      </a:xfrm>
                      <a:prstGeom prst="rect">
                        <a:avLst/>
                      </a:prstGeom>
                      <a:solidFill>
                        <a:srgbClr val="D7D4FC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sz="2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Implications for research area and future research</a:t>
                        </a: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C8093B4E-6835-405C-A636-50C5C2BB63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8195" y="30252888"/>
                        <a:ext cx="5425963" cy="998660"/>
                      </a:xfrm>
                      <a:prstGeom prst="rect">
                        <a:avLst/>
                      </a:prstGeom>
                      <a:solidFill>
                        <a:srgbClr val="D7D4FC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sz="2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Strengths &amp; limitations of the study</a:t>
                        </a: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EBF8DAE6-99C3-4805-8BF9-148D6730B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2140" y="31710050"/>
                        <a:ext cx="3058072" cy="998660"/>
                      </a:xfrm>
                      <a:prstGeom prst="rect">
                        <a:avLst/>
                      </a:prstGeom>
                      <a:solidFill>
                        <a:srgbClr val="D7D4FC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GB" sz="2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Overall conclusion</a:t>
                        </a:r>
                      </a:p>
                    </p:txBody>
                  </p:sp>
                </p:grp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7CD7ADF4-0631-4A8C-A0F8-6E67DEDB275C}"/>
                      </a:ext>
                    </a:extLst>
                  </p:cNvPr>
                  <p:cNvSpPr/>
                  <p:nvPr/>
                </p:nvSpPr>
                <p:spPr>
                  <a:xfrm>
                    <a:off x="5817189" y="26321198"/>
                    <a:ext cx="2787975" cy="9970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Discussion</a:t>
                    </a:r>
                  </a:p>
                </p:txBody>
              </p:sp>
            </p:grp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DF6D995F-48CE-4A86-977C-B2D1A3852286}"/>
                    </a:ext>
                  </a:extLst>
                </p:cNvPr>
                <p:cNvCxnSpPr>
                  <a:cxnSpLocks/>
                  <a:stCxn id="66" idx="2"/>
                  <a:endCxn id="67" idx="0"/>
                </p:cNvCxnSpPr>
                <p:nvPr/>
              </p:nvCxnSpPr>
              <p:spPr>
                <a:xfrm>
                  <a:off x="4003443" y="20777501"/>
                  <a:ext cx="0" cy="45653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BA2F35A5-E3A3-4AC4-B660-8640955E3AE3}"/>
                    </a:ext>
                  </a:extLst>
                </p:cNvPr>
                <p:cNvCxnSpPr>
                  <a:cxnSpLocks/>
                  <a:stCxn id="67" idx="2"/>
                  <a:endCxn id="68" idx="0"/>
                </p:cNvCxnSpPr>
                <p:nvPr/>
              </p:nvCxnSpPr>
              <p:spPr>
                <a:xfrm>
                  <a:off x="4003443" y="22232695"/>
                  <a:ext cx="0" cy="45653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6FF9E314-A2FE-4256-9542-B28259708312}"/>
                    </a:ext>
                  </a:extLst>
                </p:cNvPr>
                <p:cNvCxnSpPr>
                  <a:cxnSpLocks/>
                  <a:stCxn id="75" idx="2"/>
                  <a:endCxn id="76" idx="0"/>
                </p:cNvCxnSpPr>
                <p:nvPr/>
              </p:nvCxnSpPr>
              <p:spPr>
                <a:xfrm>
                  <a:off x="10644526" y="20782592"/>
                  <a:ext cx="0" cy="45653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977824F7-E907-48E7-A376-4E359ADEA1F8}"/>
                    </a:ext>
                  </a:extLst>
                </p:cNvPr>
                <p:cNvCxnSpPr>
                  <a:cxnSpLocks/>
                  <a:stCxn id="76" idx="2"/>
                  <a:endCxn id="77" idx="0"/>
                </p:cNvCxnSpPr>
                <p:nvPr/>
              </p:nvCxnSpPr>
              <p:spPr>
                <a:xfrm>
                  <a:off x="10644526" y="22237786"/>
                  <a:ext cx="0" cy="45653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8A9375E8-9D6A-4D5F-918C-F40F64DB6CAE}"/>
                    </a:ext>
                  </a:extLst>
                </p:cNvPr>
                <p:cNvCxnSpPr>
                  <a:cxnSpLocks/>
                  <a:stCxn id="77" idx="2"/>
                  <a:endCxn id="73" idx="0"/>
                </p:cNvCxnSpPr>
                <p:nvPr/>
              </p:nvCxnSpPr>
              <p:spPr>
                <a:xfrm>
                  <a:off x="10644526" y="23692980"/>
                  <a:ext cx="0" cy="4585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DEEDD377-2469-4C5D-B0A1-734938AF3C5D}"/>
                    </a:ext>
                  </a:extLst>
                </p:cNvPr>
                <p:cNvCxnSpPr>
                  <a:cxnSpLocks/>
                  <a:stCxn id="86" idx="2"/>
                  <a:endCxn id="87" idx="0"/>
                </p:cNvCxnSpPr>
                <p:nvPr/>
              </p:nvCxnSpPr>
              <p:spPr>
                <a:xfrm>
                  <a:off x="7320757" y="29057819"/>
                  <a:ext cx="0" cy="45653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1733A7E4-D335-48DB-94B1-2E49289473EA}"/>
                    </a:ext>
                  </a:extLst>
                </p:cNvPr>
                <p:cNvCxnSpPr>
                  <a:cxnSpLocks/>
                  <a:stCxn id="87" idx="2"/>
                  <a:endCxn id="88" idx="0"/>
                </p:cNvCxnSpPr>
                <p:nvPr/>
              </p:nvCxnSpPr>
              <p:spPr>
                <a:xfrm>
                  <a:off x="7320757" y="30513012"/>
                  <a:ext cx="0" cy="45653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ED012E34-3C5D-41DF-8BED-A48E64A8A046}"/>
                    </a:ext>
                  </a:extLst>
                </p:cNvPr>
                <p:cNvCxnSpPr>
                  <a:cxnSpLocks/>
                  <a:stCxn id="88" idx="2"/>
                  <a:endCxn id="84" idx="0"/>
                </p:cNvCxnSpPr>
                <p:nvPr/>
              </p:nvCxnSpPr>
              <p:spPr>
                <a:xfrm flipH="1">
                  <a:off x="7320756" y="31968206"/>
                  <a:ext cx="1" cy="45850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BB2A1535-58C5-443B-AB45-A44F360989CF}"/>
                    </a:ext>
                  </a:extLst>
                </p:cNvPr>
                <p:cNvCxnSpPr>
                  <a:cxnSpLocks/>
                  <a:endCxn id="92" idx="0"/>
                </p:cNvCxnSpPr>
                <p:nvPr/>
              </p:nvCxnSpPr>
              <p:spPr>
                <a:xfrm>
                  <a:off x="7327576" y="40321841"/>
                  <a:ext cx="0" cy="87704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E8A3A024-D7CD-4090-94BF-8152FFCE536B}"/>
                    </a:ext>
                  </a:extLst>
                </p:cNvPr>
                <p:cNvCxnSpPr>
                  <a:cxnSpLocks/>
                  <a:stCxn id="93" idx="2"/>
                  <a:endCxn id="5" idx="0"/>
                </p:cNvCxnSpPr>
                <p:nvPr/>
              </p:nvCxnSpPr>
              <p:spPr>
                <a:xfrm>
                  <a:off x="7320757" y="1488850"/>
                  <a:ext cx="0" cy="85279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C9CA2F3B-4AE2-4AB9-81E7-E5AD7DF425F4}"/>
                    </a:ext>
                  </a:extLst>
                </p:cNvPr>
                <p:cNvGrpSpPr/>
                <p:nvPr/>
              </p:nvGrpSpPr>
              <p:grpSpPr>
                <a:xfrm>
                  <a:off x="1082136" y="2341647"/>
                  <a:ext cx="12477241" cy="5458038"/>
                  <a:chOff x="1075316" y="1088137"/>
                  <a:chExt cx="12477241" cy="5458038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ED1E1FA3-7FC7-4ED5-B669-350846A6D082}"/>
                      </a:ext>
                    </a:extLst>
                  </p:cNvPr>
                  <p:cNvSpPr/>
                  <p:nvPr/>
                </p:nvSpPr>
                <p:spPr>
                  <a:xfrm>
                    <a:off x="1075316" y="1088137"/>
                    <a:ext cx="12477241" cy="5458038"/>
                  </a:xfrm>
                  <a:prstGeom prst="roundRect">
                    <a:avLst/>
                  </a:prstGeom>
                  <a:solidFill>
                    <a:srgbClr val="AFEEE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5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56D806F-B99C-4A01-822C-DED1321FE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17858" y="2085190"/>
                    <a:ext cx="11392156" cy="998660"/>
                  </a:xfrm>
                  <a:prstGeom prst="rect">
                    <a:avLst/>
                  </a:prstGeom>
                  <a:solidFill>
                    <a:srgbClr val="F0FFF0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Download report Markdown file &amp; save with your candidate number as the file name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B556628-8726-4438-B8F2-FBC8F562DFFE}"/>
                      </a:ext>
                    </a:extLst>
                  </p:cNvPr>
                  <p:cNvSpPr/>
                  <p:nvPr/>
                </p:nvSpPr>
                <p:spPr>
                  <a:xfrm>
                    <a:off x="5097642" y="3540381"/>
                    <a:ext cx="4432588" cy="998660"/>
                  </a:xfrm>
                  <a:prstGeom prst="rect">
                    <a:avLst/>
                  </a:prstGeom>
                  <a:solidFill>
                    <a:srgbClr val="F0FFF0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Read in data in Markdown file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09E59A-1568-47DC-BC53-CB65A52260C8}"/>
                      </a:ext>
                    </a:extLst>
                  </p:cNvPr>
                  <p:cNvSpPr/>
                  <p:nvPr/>
                </p:nvSpPr>
                <p:spPr>
                  <a:xfrm>
                    <a:off x="4205880" y="4995574"/>
                    <a:ext cx="6216112" cy="998660"/>
                  </a:xfrm>
                  <a:prstGeom prst="rect">
                    <a:avLst/>
                  </a:prstGeom>
                  <a:solidFill>
                    <a:srgbClr val="F0FFF0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Set document options and load all packages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7FC8BED-8981-4FE5-8EF6-830F7D960B3C}"/>
                      </a:ext>
                    </a:extLst>
                  </p:cNvPr>
                  <p:cNvSpPr/>
                  <p:nvPr/>
                </p:nvSpPr>
                <p:spPr>
                  <a:xfrm>
                    <a:off x="6406491" y="1088137"/>
                    <a:ext cx="1828528" cy="9970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Setup</a:t>
                    </a:r>
                  </a:p>
                </p:txBody>
              </p: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098D35DB-B5D9-46F5-B273-01C10A373718}"/>
                      </a:ext>
                    </a:extLst>
                  </p:cNvPr>
                  <p:cNvCxnSpPr>
                    <a:cxnSpLocks/>
                    <a:stCxn id="7" idx="2"/>
                    <a:endCxn id="9" idx="0"/>
                  </p:cNvCxnSpPr>
                  <p:nvPr/>
                </p:nvCxnSpPr>
                <p:spPr>
                  <a:xfrm>
                    <a:off x="7313936" y="3083850"/>
                    <a:ext cx="0" cy="45653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Arrow Connector 174">
                    <a:extLst>
                      <a:ext uri="{FF2B5EF4-FFF2-40B4-BE49-F238E27FC236}">
                        <a16:creationId xmlns:a16="http://schemas.microsoft.com/office/drawing/2014/main" id="{24C50B60-7148-4AB7-879C-C67EBD6F6D3E}"/>
                      </a:ext>
                    </a:extLst>
                  </p:cNvPr>
                  <p:cNvCxnSpPr>
                    <a:cxnSpLocks/>
                    <a:stCxn id="9" idx="2"/>
                    <a:endCxn id="11" idx="0"/>
                  </p:cNvCxnSpPr>
                  <p:nvPr/>
                </p:nvCxnSpPr>
                <p:spPr>
                  <a:xfrm>
                    <a:off x="7313936" y="4539041"/>
                    <a:ext cx="0" cy="45653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8AE3EE00-2AD3-40FF-87A3-736AB7C45E40}"/>
                    </a:ext>
                  </a:extLst>
                </p:cNvPr>
                <p:cNvCxnSpPr>
                  <a:cxnSpLocks/>
                  <a:stCxn id="5" idx="2"/>
                  <a:endCxn id="16" idx="0"/>
                </p:cNvCxnSpPr>
                <p:nvPr/>
              </p:nvCxnSpPr>
              <p:spPr>
                <a:xfrm flipH="1">
                  <a:off x="7320756" y="7799685"/>
                  <a:ext cx="1" cy="85279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B52206D4-BD3A-4AB0-A1C7-2C395A68FF57}"/>
                    </a:ext>
                  </a:extLst>
                </p:cNvPr>
                <p:cNvGrpSpPr/>
                <p:nvPr/>
              </p:nvGrpSpPr>
              <p:grpSpPr>
                <a:xfrm>
                  <a:off x="2276808" y="8652482"/>
                  <a:ext cx="10087896" cy="8339890"/>
                  <a:chOff x="2271252" y="7314787"/>
                  <a:chExt cx="10087896" cy="8339890"/>
                </a:xfrm>
              </p:grpSpPr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3143D7F7-79B7-40AF-9356-72BAC0547DAB}"/>
                      </a:ext>
                    </a:extLst>
                  </p:cNvPr>
                  <p:cNvSpPr/>
                  <p:nvPr/>
                </p:nvSpPr>
                <p:spPr>
                  <a:xfrm>
                    <a:off x="2271252" y="7314787"/>
                    <a:ext cx="10087896" cy="8339890"/>
                  </a:xfrm>
                  <a:prstGeom prst="roundRect">
                    <a:avLst>
                      <a:gd name="adj" fmla="val 10480"/>
                    </a:avLst>
                  </a:prstGeom>
                  <a:solidFill>
                    <a:srgbClr val="D8BFD8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5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A61CC7E-2F5F-46A0-A7AC-93E342E7E889}"/>
                      </a:ext>
                    </a:extLst>
                  </p:cNvPr>
                  <p:cNvSpPr/>
                  <p:nvPr/>
                </p:nvSpPr>
                <p:spPr>
                  <a:xfrm>
                    <a:off x="3578855" y="8359508"/>
                    <a:ext cx="7472691" cy="998660"/>
                  </a:xfrm>
                  <a:prstGeom prst="rect">
                    <a:avLst/>
                  </a:prstGeom>
                  <a:solidFill>
                    <a:srgbClr val="F6E8F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Remove typo in age variable and change to numeric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C1DEAB2-21D4-447D-AF8E-C10D537A1AAC}"/>
                      </a:ext>
                    </a:extLst>
                  </p:cNvPr>
                  <p:cNvSpPr/>
                  <p:nvPr/>
                </p:nvSpPr>
                <p:spPr>
                  <a:xfrm>
                    <a:off x="4678190" y="9814702"/>
                    <a:ext cx="5274020" cy="998660"/>
                  </a:xfrm>
                  <a:prstGeom prst="rect">
                    <a:avLst/>
                  </a:prstGeom>
                  <a:solidFill>
                    <a:srgbClr val="F6E8F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Remove unethical participant ages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364E452-DFD0-4742-A529-720A88B5FFA9}"/>
                      </a:ext>
                    </a:extLst>
                  </p:cNvPr>
                  <p:cNvSpPr/>
                  <p:nvPr/>
                </p:nvSpPr>
                <p:spPr>
                  <a:xfrm>
                    <a:off x="4678190" y="11269896"/>
                    <a:ext cx="5274020" cy="998660"/>
                  </a:xfrm>
                  <a:prstGeom prst="rect">
                    <a:avLst/>
                  </a:prstGeom>
                  <a:solidFill>
                    <a:srgbClr val="F6E8F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Recode typo in condition variable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75E2EBAF-61BB-4DA2-9C74-3E2586B255A5}"/>
                      </a:ext>
                    </a:extLst>
                  </p:cNvPr>
                  <p:cNvSpPr/>
                  <p:nvPr/>
                </p:nvSpPr>
                <p:spPr>
                  <a:xfrm>
                    <a:off x="2528386" y="12727057"/>
                    <a:ext cx="9573629" cy="998660"/>
                  </a:xfrm>
                  <a:prstGeom prst="rect">
                    <a:avLst/>
                  </a:prstGeom>
                  <a:solidFill>
                    <a:srgbClr val="F6E8F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Create </a:t>
                    </a:r>
                    <a:r>
                      <a:rPr lang="en-GB" sz="25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descriptives</a:t>
                    </a:r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table of age by condition &amp; gender (if in dataset)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4243FCD-3824-4290-B1DB-9B6E3046EFE6}"/>
                      </a:ext>
                    </a:extLst>
                  </p:cNvPr>
                  <p:cNvSpPr/>
                  <p:nvPr/>
                </p:nvSpPr>
                <p:spPr>
                  <a:xfrm>
                    <a:off x="4345752" y="14182251"/>
                    <a:ext cx="5938897" cy="998660"/>
                  </a:xfrm>
                  <a:prstGeom prst="rect">
                    <a:avLst/>
                  </a:prstGeom>
                  <a:solidFill>
                    <a:srgbClr val="F6E8F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Write up participants and design section</a:t>
                    </a: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B3E0C76-C84A-4E70-92BE-167171219DC9}"/>
                      </a:ext>
                    </a:extLst>
                  </p:cNvPr>
                  <p:cNvSpPr/>
                  <p:nvPr/>
                </p:nvSpPr>
                <p:spPr>
                  <a:xfrm>
                    <a:off x="4456275" y="7362455"/>
                    <a:ext cx="5717851" cy="9970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 cleaning &amp; Methods</a:t>
                    </a:r>
                  </a:p>
                </p:txBody>
              </p:sp>
              <p:cxnSp>
                <p:nvCxnSpPr>
                  <p:cNvPr id="183" name="Straight Arrow Connector 182">
                    <a:extLst>
                      <a:ext uri="{FF2B5EF4-FFF2-40B4-BE49-F238E27FC236}">
                        <a16:creationId xmlns:a16="http://schemas.microsoft.com/office/drawing/2014/main" id="{EC14F99B-AD59-4FBC-A46C-03B30C1014E3}"/>
                      </a:ext>
                    </a:extLst>
                  </p:cNvPr>
                  <p:cNvCxnSpPr>
                    <a:cxnSpLocks/>
                    <a:stCxn id="42" idx="2"/>
                    <a:endCxn id="43" idx="0"/>
                  </p:cNvCxnSpPr>
                  <p:nvPr/>
                </p:nvCxnSpPr>
                <p:spPr>
                  <a:xfrm flipH="1">
                    <a:off x="7315200" y="9358168"/>
                    <a:ext cx="1" cy="45653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Arrow Connector 185">
                    <a:extLst>
                      <a:ext uri="{FF2B5EF4-FFF2-40B4-BE49-F238E27FC236}">
                        <a16:creationId xmlns:a16="http://schemas.microsoft.com/office/drawing/2014/main" id="{2543E98D-9815-45F6-A9E2-C88DE1083DD9}"/>
                      </a:ext>
                    </a:extLst>
                  </p:cNvPr>
                  <p:cNvCxnSpPr>
                    <a:cxnSpLocks/>
                    <a:stCxn id="43" idx="2"/>
                    <a:endCxn id="44" idx="0"/>
                  </p:cNvCxnSpPr>
                  <p:nvPr/>
                </p:nvCxnSpPr>
                <p:spPr>
                  <a:xfrm>
                    <a:off x="7315200" y="10813362"/>
                    <a:ext cx="0" cy="45653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Arrow Connector 188">
                    <a:extLst>
                      <a:ext uri="{FF2B5EF4-FFF2-40B4-BE49-F238E27FC236}">
                        <a16:creationId xmlns:a16="http://schemas.microsoft.com/office/drawing/2014/main" id="{F5091ACC-B589-4FC1-BA00-68866F8E3261}"/>
                      </a:ext>
                    </a:extLst>
                  </p:cNvPr>
                  <p:cNvCxnSpPr>
                    <a:cxnSpLocks/>
                    <a:stCxn id="44" idx="2"/>
                    <a:endCxn id="47" idx="0"/>
                  </p:cNvCxnSpPr>
                  <p:nvPr/>
                </p:nvCxnSpPr>
                <p:spPr>
                  <a:xfrm>
                    <a:off x="7315200" y="12268556"/>
                    <a:ext cx="1" cy="45850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>
                    <a:extLst>
                      <a:ext uri="{FF2B5EF4-FFF2-40B4-BE49-F238E27FC236}">
                        <a16:creationId xmlns:a16="http://schemas.microsoft.com/office/drawing/2014/main" id="{BBFB85F3-4D5A-4727-B01B-172631B2810F}"/>
                      </a:ext>
                    </a:extLst>
                  </p:cNvPr>
                  <p:cNvCxnSpPr>
                    <a:cxnSpLocks/>
                    <a:stCxn id="47" idx="2"/>
                    <a:endCxn id="48" idx="0"/>
                  </p:cNvCxnSpPr>
                  <p:nvPr/>
                </p:nvCxnSpPr>
                <p:spPr>
                  <a:xfrm>
                    <a:off x="7315201" y="13725717"/>
                    <a:ext cx="0" cy="45653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809E133A-2458-4FEE-83C1-6FF2E1E437B9}"/>
                    </a:ext>
                  </a:extLst>
                </p:cNvPr>
                <p:cNvGrpSpPr/>
                <p:nvPr/>
              </p:nvGrpSpPr>
              <p:grpSpPr>
                <a:xfrm>
                  <a:off x="405606" y="17845168"/>
                  <a:ext cx="13830300" cy="8339891"/>
                  <a:chOff x="405606" y="17845168"/>
                  <a:chExt cx="13830300" cy="8339891"/>
                </a:xfrm>
              </p:grpSpPr>
              <p:grpSp>
                <p:nvGrpSpPr>
                  <p:cNvPr id="237" name="Group 236">
                    <a:extLst>
                      <a:ext uri="{FF2B5EF4-FFF2-40B4-BE49-F238E27FC236}">
                        <a16:creationId xmlns:a16="http://schemas.microsoft.com/office/drawing/2014/main" id="{8C30C9FA-0952-4C6E-B92A-1E9450D634A9}"/>
                      </a:ext>
                    </a:extLst>
                  </p:cNvPr>
                  <p:cNvGrpSpPr/>
                  <p:nvPr/>
                </p:nvGrpSpPr>
                <p:grpSpPr>
                  <a:xfrm>
                    <a:off x="405606" y="17845169"/>
                    <a:ext cx="13830300" cy="8339890"/>
                    <a:chOff x="405606" y="17845169"/>
                    <a:chExt cx="13830300" cy="8339890"/>
                  </a:xfrm>
                </p:grpSpPr>
                <p:grpSp>
                  <p:nvGrpSpPr>
                    <p:cNvPr id="226" name="Group 225">
                      <a:extLst>
                        <a:ext uri="{FF2B5EF4-FFF2-40B4-BE49-F238E27FC236}">
                          <a16:creationId xmlns:a16="http://schemas.microsoft.com/office/drawing/2014/main" id="{D470EB48-A329-4EDD-B2FD-E23F04EABC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06" y="17845169"/>
                      <a:ext cx="13830300" cy="8339890"/>
                      <a:chOff x="405606" y="17315083"/>
                      <a:chExt cx="13830300" cy="8339890"/>
                    </a:xfrm>
                  </p:grpSpPr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99B09E44-5B48-4DC3-BDA7-99C5E0F43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606" y="17315083"/>
                        <a:ext cx="13830300" cy="8339890"/>
                      </a:xfrm>
                      <a:prstGeom prst="roundRect">
                        <a:avLst>
                          <a:gd name="adj" fmla="val 10480"/>
                        </a:avLst>
                      </a:prstGeom>
                      <a:solidFill>
                        <a:srgbClr val="FFF8DC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25" name="Group 224">
                        <a:extLst>
                          <a:ext uri="{FF2B5EF4-FFF2-40B4-BE49-F238E27FC236}">
                            <a16:creationId xmlns:a16="http://schemas.microsoft.com/office/drawing/2014/main" id="{35945821-9D27-4213-B036-4CAF36473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5511" y="18312136"/>
                        <a:ext cx="12770491" cy="6845652"/>
                        <a:chOff x="935509" y="18312136"/>
                        <a:chExt cx="12770491" cy="6845652"/>
                      </a:xfrm>
                    </p:grpSpPr>
                    <p:grpSp>
                      <p:nvGrpSpPr>
                        <p:cNvPr id="118" name="Group 117">
                          <a:extLst>
                            <a:ext uri="{FF2B5EF4-FFF2-40B4-BE49-F238E27FC236}">
                              <a16:creationId xmlns:a16="http://schemas.microsoft.com/office/drawing/2014/main" id="{F0FAA9A4-C95F-4AD9-BCD9-3958504B65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5509" y="18312136"/>
                          <a:ext cx="6135862" cy="5556618"/>
                          <a:chOff x="1075312" y="18312136"/>
                          <a:chExt cx="6135862" cy="5556618"/>
                        </a:xfrm>
                      </p:grpSpPr>
                      <p:sp>
                        <p:nvSpPr>
                          <p:cNvPr id="61" name="Rectangle: Rounded Corners 60">
                            <a:extLst>
                              <a:ext uri="{FF2B5EF4-FFF2-40B4-BE49-F238E27FC236}">
                                <a16:creationId xmlns:a16="http://schemas.microsoft.com/office/drawing/2014/main" id="{A233CDEB-BB7B-4BB7-9FFC-39389C5D85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5312" y="18312136"/>
                            <a:ext cx="6135862" cy="5556618"/>
                          </a:xfrm>
                          <a:prstGeom prst="roundRect">
                            <a:avLst>
                              <a:gd name="adj" fmla="val 10480"/>
                            </a:avLst>
                          </a:prstGeom>
                          <a:solidFill>
                            <a:srgbClr val="79BA2D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en-GB" sz="25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6" name="Rectangle 65">
                            <a:extLst>
                              <a:ext uri="{FF2B5EF4-FFF2-40B4-BE49-F238E27FC236}">
                                <a16:creationId xmlns:a16="http://schemas.microsoft.com/office/drawing/2014/main" id="{BB0F122B-7DC6-4D2D-B32F-77F4032EEB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15119" y="19248755"/>
                            <a:ext cx="5856249" cy="998660"/>
                          </a:xfrm>
                          <a:prstGeom prst="rect">
                            <a:avLst/>
                          </a:prstGeom>
                          <a:solidFill>
                            <a:srgbClr val="E4FACA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Create bar plots of product choice by story type (one for each product)</a:t>
                            </a:r>
                          </a:p>
                        </p:txBody>
                      </p:sp>
                      <p:sp>
                        <p:nvSpPr>
                          <p:cNvPr id="67" name="Rectangle 66">
                            <a:extLst>
                              <a:ext uri="{FF2B5EF4-FFF2-40B4-BE49-F238E27FC236}">
                                <a16:creationId xmlns:a16="http://schemas.microsoft.com/office/drawing/2014/main" id="{43B31396-A496-4802-841A-AF439441A7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15119" y="20703949"/>
                            <a:ext cx="5856249" cy="998660"/>
                          </a:xfrm>
                          <a:prstGeom prst="rect">
                            <a:avLst/>
                          </a:prstGeom>
                          <a:solidFill>
                            <a:srgbClr val="E4FACA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Perform chi-squared test of product choice by story type (one for each product)</a:t>
                            </a:r>
                          </a:p>
                        </p:txBody>
                      </p:sp>
                      <p:sp>
                        <p:nvSpPr>
                          <p:cNvPr id="68" name="Rectangle 67">
                            <a:extLst>
                              <a:ext uri="{FF2B5EF4-FFF2-40B4-BE49-F238E27FC236}">
                                <a16:creationId xmlns:a16="http://schemas.microsoft.com/office/drawing/2014/main" id="{F1FA615B-8CD8-4660-869D-AA1DBB13CE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15119" y="22159143"/>
                            <a:ext cx="5856249" cy="998660"/>
                          </a:xfrm>
                          <a:prstGeom prst="rect">
                            <a:avLst/>
                          </a:prstGeom>
                          <a:solidFill>
                            <a:srgbClr val="E4FACA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Report results of chi-squared tests</a:t>
                            </a:r>
                          </a:p>
                        </p:txBody>
                      </p:sp>
                      <p:sp>
                        <p:nvSpPr>
                          <p:cNvPr id="113" name="Rectangle 112">
                            <a:extLst>
                              <a:ext uri="{FF2B5EF4-FFF2-40B4-BE49-F238E27FC236}">
                                <a16:creationId xmlns:a16="http://schemas.microsoft.com/office/drawing/2014/main" id="{7E2B8614-26BD-46A7-9228-A2BBCFBDBD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49256" y="18312136"/>
                            <a:ext cx="2787975" cy="9970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8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Green Study</a:t>
                            </a:r>
                          </a:p>
                        </p:txBody>
                      </p:sp>
                    </p:grpSp>
                    <p:grpSp>
                      <p:nvGrpSpPr>
                        <p:cNvPr id="119" name="Group 118">
                          <a:extLst>
                            <a:ext uri="{FF2B5EF4-FFF2-40B4-BE49-F238E27FC236}">
                              <a16:creationId xmlns:a16="http://schemas.microsoft.com/office/drawing/2014/main" id="{A6B7DFE4-6103-41D3-A0F8-5DB828B4D8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83049" y="18312136"/>
                          <a:ext cx="6122951" cy="6845652"/>
                          <a:chOff x="7443246" y="18312136"/>
                          <a:chExt cx="6122951" cy="6845652"/>
                        </a:xfrm>
                      </p:grpSpPr>
                      <p:sp>
                        <p:nvSpPr>
                          <p:cNvPr id="78" name="Rectangle: Rounded Corners 77">
                            <a:extLst>
                              <a:ext uri="{FF2B5EF4-FFF2-40B4-BE49-F238E27FC236}">
                                <a16:creationId xmlns:a16="http://schemas.microsoft.com/office/drawing/2014/main" id="{D698EE8C-8392-40B3-8534-9CC40890ED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43246" y="18312136"/>
                            <a:ext cx="6122951" cy="6845652"/>
                          </a:xfrm>
                          <a:prstGeom prst="roundRect">
                            <a:avLst>
                              <a:gd name="adj" fmla="val 10480"/>
                            </a:avLst>
                          </a:prstGeom>
                          <a:solidFill>
                            <a:srgbClr val="F08080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en-GB" sz="25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5" name="Rectangle 74">
                            <a:extLst>
                              <a:ext uri="{FF2B5EF4-FFF2-40B4-BE49-F238E27FC236}">
                                <a16:creationId xmlns:a16="http://schemas.microsoft.com/office/drawing/2014/main" id="{EBB869B0-6822-4D8D-8464-C3EA7B0451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6688" y="19253846"/>
                            <a:ext cx="5816066" cy="998660"/>
                          </a:xfrm>
                          <a:prstGeom prst="rect">
                            <a:avLst/>
                          </a:prstGeom>
                          <a:solidFill>
                            <a:srgbClr val="FFE4E1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Create composite score out of three rating variables</a:t>
                            </a:r>
                          </a:p>
                        </p:txBody>
                      </p:sp>
                      <p:sp>
                        <p:nvSpPr>
                          <p:cNvPr id="76" name="Rectangle 75">
                            <a:extLst>
                              <a:ext uri="{FF2B5EF4-FFF2-40B4-BE49-F238E27FC236}">
                                <a16:creationId xmlns:a16="http://schemas.microsoft.com/office/drawing/2014/main" id="{5045E903-E01F-482E-91ED-7C21743639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6688" y="20709040"/>
                            <a:ext cx="5816066" cy="998660"/>
                          </a:xfrm>
                          <a:prstGeom prst="rect">
                            <a:avLst/>
                          </a:prstGeom>
                          <a:solidFill>
                            <a:srgbClr val="FFE4E1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Create one means plot of composite score by colour group</a:t>
                            </a:r>
                          </a:p>
                        </p:txBody>
                      </p:sp>
                      <p:sp>
                        <p:nvSpPr>
                          <p:cNvPr id="77" name="Rectangle 76">
                            <a:extLst>
                              <a:ext uri="{FF2B5EF4-FFF2-40B4-BE49-F238E27FC236}">
                                <a16:creationId xmlns:a16="http://schemas.microsoft.com/office/drawing/2014/main" id="{852AC98C-7BAD-4FE9-92D3-430D6F88D5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6688" y="22164234"/>
                            <a:ext cx="5816066" cy="998660"/>
                          </a:xfrm>
                          <a:prstGeom prst="rect">
                            <a:avLst/>
                          </a:prstGeom>
                          <a:solidFill>
                            <a:srgbClr val="FFE4E1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Perform </a:t>
                            </a:r>
                            <a:r>
                              <a:rPr lang="en-GB" sz="2500" i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-test analysing composite score by colour group</a:t>
                            </a:r>
                          </a:p>
                        </p:txBody>
                      </p:sp>
                      <p:sp>
                        <p:nvSpPr>
                          <p:cNvPr id="73" name="Rectangle 72">
                            <a:extLst>
                              <a:ext uri="{FF2B5EF4-FFF2-40B4-BE49-F238E27FC236}">
                                <a16:creationId xmlns:a16="http://schemas.microsoft.com/office/drawing/2014/main" id="{8FE6670B-0342-4F6D-B6A1-3BBC1A0380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6688" y="23621395"/>
                            <a:ext cx="5816066" cy="998660"/>
                          </a:xfrm>
                          <a:prstGeom prst="rect">
                            <a:avLst/>
                          </a:prstGeom>
                          <a:solidFill>
                            <a:srgbClr val="FFE4E1"/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Report results of </a:t>
                            </a:r>
                            <a:r>
                              <a:rPr lang="en-GB" sz="2500" i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GB" sz="25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-test</a:t>
                            </a:r>
                          </a:p>
                        </p:txBody>
                      </p:sp>
                      <p:sp>
                        <p:nvSpPr>
                          <p:cNvPr id="114" name="Rectangle 113">
                            <a:extLst>
                              <a:ext uri="{FF2B5EF4-FFF2-40B4-BE49-F238E27FC236}">
                                <a16:creationId xmlns:a16="http://schemas.microsoft.com/office/drawing/2014/main" id="{D1272AD5-5861-4844-916B-A199F3B603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110734" y="18312136"/>
                            <a:ext cx="2787975" cy="9970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sz="28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Red Study</a:t>
                            </a:r>
                          </a:p>
                        </p:txBody>
                      </p:sp>
                    </p:grpSp>
                  </p:grpSp>
                </p:grp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978B8D6E-785F-4010-B315-46B792595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4599" y="17845169"/>
                      <a:ext cx="3812314" cy="9970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&amp; Results</a:t>
                      </a:r>
                    </a:p>
                  </p:txBody>
                </p:sp>
              </p:grp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0F003D1-01AC-4C70-ADE7-A8991A4B6198}"/>
                      </a:ext>
                    </a:extLst>
                  </p:cNvPr>
                  <p:cNvSpPr/>
                  <p:nvPr/>
                </p:nvSpPr>
                <p:spPr>
                  <a:xfrm>
                    <a:off x="2609455" y="17848541"/>
                    <a:ext cx="2787975" cy="9970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dirty="0">
                        <a:solidFill>
                          <a:srgbClr val="FFF8D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Green Study</a:t>
                    </a: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72312780-4720-4C3C-A1E7-095D8F2C8F21}"/>
                      </a:ext>
                    </a:extLst>
                  </p:cNvPr>
                  <p:cNvSpPr/>
                  <p:nvPr/>
                </p:nvSpPr>
                <p:spPr>
                  <a:xfrm>
                    <a:off x="9250539" y="17845168"/>
                    <a:ext cx="2787975" cy="9970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dirty="0">
                        <a:solidFill>
                          <a:srgbClr val="FFF8D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Red Study</a:t>
                    </a:r>
                  </a:p>
                </p:txBody>
              </p:sp>
            </p:grp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EA3D6CDA-2FC9-427B-AF1D-BDFEB029B004}"/>
                    </a:ext>
                  </a:extLst>
                </p:cNvPr>
                <p:cNvCxnSpPr>
                  <a:cxnSpLocks/>
                  <a:stCxn id="16" idx="2"/>
                  <a:endCxn id="238" idx="0"/>
                </p:cNvCxnSpPr>
                <p:nvPr/>
              </p:nvCxnSpPr>
              <p:spPr>
                <a:xfrm flipH="1">
                  <a:off x="4003443" y="16992372"/>
                  <a:ext cx="3317313" cy="85616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9A84D1DE-0447-44D6-9CE6-AC54BED626EC}"/>
                    </a:ext>
                  </a:extLst>
                </p:cNvPr>
                <p:cNvCxnSpPr>
                  <a:cxnSpLocks/>
                  <a:stCxn id="16" idx="2"/>
                  <a:endCxn id="239" idx="0"/>
                </p:cNvCxnSpPr>
                <p:nvPr/>
              </p:nvCxnSpPr>
              <p:spPr>
                <a:xfrm>
                  <a:off x="7320756" y="16992372"/>
                  <a:ext cx="3323771" cy="85279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F74C8FC-6653-4284-86B6-7ED7CBA1746E}"/>
                    </a:ext>
                  </a:extLst>
                </p:cNvPr>
                <p:cNvSpPr/>
                <p:nvPr/>
              </p:nvSpPr>
              <p:spPr>
                <a:xfrm>
                  <a:off x="9250539" y="25180777"/>
                  <a:ext cx="2787975" cy="9970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dirty="0">
                      <a:solidFill>
                        <a:srgbClr val="FFF8D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10A3B699-BDA5-40E7-85E3-026928BABF18}"/>
                    </a:ext>
                  </a:extLst>
                </p:cNvPr>
                <p:cNvCxnSpPr>
                  <a:cxnSpLocks/>
                  <a:stCxn id="52" idx="2"/>
                  <a:endCxn id="81" idx="0"/>
                </p:cNvCxnSpPr>
                <p:nvPr/>
              </p:nvCxnSpPr>
              <p:spPr>
                <a:xfrm>
                  <a:off x="7320756" y="26185059"/>
                  <a:ext cx="1" cy="85279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6CB17AD-9F0A-4532-B74F-8549F24415AD}"/>
                  </a:ext>
                </a:extLst>
              </p:cNvPr>
              <p:cNvSpPr/>
              <p:nvPr/>
            </p:nvSpPr>
            <p:spPr>
              <a:xfrm>
                <a:off x="15384945" y="2278119"/>
                <a:ext cx="10837883" cy="54580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 to: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Week 2 practical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“Getting the data and Markdown file” and “instructions for using this file” sections of </a:t>
                </a: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 report information and resources </a:t>
                </a: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5CFAD5DC-6A2E-418E-9357-30CEF2336C0D}"/>
                  </a:ext>
                </a:extLst>
              </p:cNvPr>
              <p:cNvSpPr/>
              <p:nvPr/>
            </p:nvSpPr>
            <p:spPr>
              <a:xfrm>
                <a:off x="15384945" y="8588952"/>
                <a:ext cx="10933143" cy="83398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 to: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Week 3 practical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26CC50A-8E0E-4501-9EBF-AA4AF7CE3F7C}"/>
                  </a:ext>
                </a:extLst>
              </p:cNvPr>
              <p:cNvSpPr/>
              <p:nvPr/>
            </p:nvSpPr>
            <p:spPr>
              <a:xfrm>
                <a:off x="15384945" y="17781640"/>
                <a:ext cx="5112855" cy="54580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study, refer to: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Week 5 lecture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Week 6 practical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[Relevant discussion boards</a:t>
                </a: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(to do with new ones)]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“The studies” section of </a:t>
                </a: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 report information and resources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8FA24109-7F63-4FE7-B26B-DB0EBE2A9168}"/>
                  </a:ext>
                </a:extLst>
              </p:cNvPr>
              <p:cNvSpPr/>
              <p:nvPr/>
            </p:nvSpPr>
            <p:spPr>
              <a:xfrm>
                <a:off x="21168403" y="17781640"/>
                <a:ext cx="5112855" cy="54580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study, refer to: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Week 6 lecture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Week 7 practical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[Relevant discussion boards</a:t>
                </a: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(to do with new ones)]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“The studies” section of </a:t>
                </a: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 report information and resources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04510966-A7A5-4AE0-A239-28DD5F48164C}"/>
                  </a:ext>
                </a:extLst>
              </p:cNvPr>
              <p:cNvSpPr/>
              <p:nvPr/>
            </p:nvSpPr>
            <p:spPr>
              <a:xfrm>
                <a:off x="15348115" y="26974328"/>
                <a:ext cx="10933143" cy="54580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 to: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 section of </a:t>
                </a: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 report information and resources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 section of </a:t>
                </a:r>
                <a:r>
                  <a:rPr lang="en-GB" sz="25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get a first</a:t>
                </a:r>
              </a:p>
              <a:p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6BB716-A550-4B3B-9D49-EA0C1D488D74}"/>
                </a:ext>
              </a:extLst>
            </p:cNvPr>
            <p:cNvGrpSpPr/>
            <p:nvPr/>
          </p:nvGrpSpPr>
          <p:grpSpPr>
            <a:xfrm>
              <a:off x="2671301" y="34000078"/>
              <a:ext cx="10087897" cy="6335082"/>
              <a:chOff x="8781589" y="35709277"/>
              <a:chExt cx="10087897" cy="6335082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3EAE173-62ED-4992-B19F-AA66A0C5D998}"/>
                  </a:ext>
                </a:extLst>
              </p:cNvPr>
              <p:cNvCxnSpPr>
                <a:cxnSpLocks/>
                <a:stCxn id="81" idx="2"/>
                <a:endCxn id="96" idx="0"/>
              </p:cNvCxnSpPr>
              <p:nvPr/>
            </p:nvCxnSpPr>
            <p:spPr>
              <a:xfrm flipH="1">
                <a:off x="13825538" y="35709277"/>
                <a:ext cx="1" cy="87704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3A30D94-0DC1-405E-83A2-27B6A7B83A51}"/>
                  </a:ext>
                </a:extLst>
              </p:cNvPr>
              <p:cNvSpPr/>
              <p:nvPr/>
            </p:nvSpPr>
            <p:spPr>
              <a:xfrm>
                <a:off x="8781589" y="36586321"/>
                <a:ext cx="10087897" cy="5458038"/>
              </a:xfrm>
              <a:prstGeom prst="roundRect">
                <a:avLst/>
              </a:prstGeom>
              <a:solidFill>
                <a:srgbClr val="AFEE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5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D2B96BB-4F2B-4B4B-80AE-B450D708C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91620" y="37583374"/>
                <a:ext cx="6654201" cy="998660"/>
              </a:xfrm>
              <a:prstGeom prst="rect">
                <a:avLst/>
              </a:prstGeom>
              <a:solidFill>
                <a:srgbClr val="F0FFF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your Markdown file knits without error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A66C4F3-AF3A-45DF-811D-54FB024B17B1}"/>
                  </a:ext>
                </a:extLst>
              </p:cNvPr>
              <p:cNvSpPr/>
              <p:nvPr/>
            </p:nvSpPr>
            <p:spPr>
              <a:xfrm>
                <a:off x="11392139" y="39038565"/>
                <a:ext cx="4853163" cy="998660"/>
              </a:xfrm>
              <a:prstGeom prst="rect">
                <a:avLst/>
              </a:prstGeom>
              <a:solidFill>
                <a:srgbClr val="F0FFF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Proof-read your knitted document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5C2B102-E76B-4725-821C-F7F5D8B2F3BE}"/>
                  </a:ext>
                </a:extLst>
              </p:cNvPr>
              <p:cNvSpPr/>
              <p:nvPr/>
            </p:nvSpPr>
            <p:spPr>
              <a:xfrm>
                <a:off x="9482485" y="40492240"/>
                <a:ext cx="8672471" cy="998660"/>
              </a:xfrm>
              <a:prstGeom prst="rect">
                <a:avLst/>
              </a:prstGeom>
              <a:solidFill>
                <a:srgbClr val="F0FFF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Submit completed Markdown file only – not the knitted output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732E4D4-9758-45B2-9462-EEA3845A3A5F}"/>
                  </a:ext>
                </a:extLst>
              </p:cNvPr>
              <p:cNvSpPr/>
              <p:nvPr/>
            </p:nvSpPr>
            <p:spPr>
              <a:xfrm>
                <a:off x="12613103" y="36586324"/>
                <a:ext cx="2411228" cy="997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Submission</a:t>
                </a:r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839889-A59D-42C3-BBB0-173F1EAE2A73}"/>
                </a:ext>
              </a:extLst>
            </p:cNvPr>
            <p:cNvSpPr/>
            <p:nvPr/>
          </p:nvSpPr>
          <p:spPr>
            <a:xfrm>
              <a:off x="15494483" y="34877122"/>
              <a:ext cx="10933143" cy="54580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 to: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25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Relevant discussion board for knitting errors </a:t>
              </a: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(to do with new ones)]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document includes the right information as detailed in </a:t>
              </a:r>
              <a:r>
                <a:rPr lang="en-GB" sz="25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 report information and resources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“What to submit” section of  </a:t>
              </a:r>
              <a:r>
                <a:rPr lang="en-GB" sz="25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 report information and resources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E21775-49A8-4A70-9A47-A53A235C33E8}"/>
              </a:ext>
            </a:extLst>
          </p:cNvPr>
          <p:cNvGrpSpPr/>
          <p:nvPr/>
        </p:nvGrpSpPr>
        <p:grpSpPr>
          <a:xfrm>
            <a:off x="27638433" y="1454498"/>
            <a:ext cx="11038277" cy="45391998"/>
            <a:chOff x="27638433" y="1454498"/>
            <a:chExt cx="11038277" cy="453919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FBCA2F-5560-4203-B13A-91DF100A6002}"/>
                </a:ext>
              </a:extLst>
            </p:cNvPr>
            <p:cNvGrpSpPr/>
            <p:nvPr/>
          </p:nvGrpSpPr>
          <p:grpSpPr>
            <a:xfrm>
              <a:off x="27686064" y="1454498"/>
              <a:ext cx="10990646" cy="31102382"/>
              <a:chOff x="27576526" y="1377654"/>
              <a:chExt cx="10990646" cy="311023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C2D9000-4022-477D-9972-0CF59C986AE5}"/>
                  </a:ext>
                </a:extLst>
              </p:cNvPr>
              <p:cNvGrpSpPr/>
              <p:nvPr/>
            </p:nvGrpSpPr>
            <p:grpSpPr>
              <a:xfrm>
                <a:off x="27576526" y="2278119"/>
                <a:ext cx="10990646" cy="30201917"/>
                <a:chOff x="27576526" y="2278119"/>
                <a:chExt cx="10990646" cy="30201917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68437A9-2C7B-4630-826B-A0287AF4CA18}"/>
                    </a:ext>
                  </a:extLst>
                </p:cNvPr>
                <p:cNvSpPr/>
                <p:nvPr/>
              </p:nvSpPr>
              <p:spPr>
                <a:xfrm>
                  <a:off x="27576526" y="2278119"/>
                  <a:ext cx="10837883" cy="54580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Setup links: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2"/>
                    </a:rPr>
                    <a:t>Week 2 practical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“Getting the data and Markdown file” and “instructions for using this file” sections of </a:t>
                  </a: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3"/>
                    </a:rPr>
                    <a:t>Lab report information and resources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sz="2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547D4543-C098-48F4-946F-4A909EED3548}"/>
                    </a:ext>
                  </a:extLst>
                </p:cNvPr>
                <p:cNvSpPr/>
                <p:nvPr/>
              </p:nvSpPr>
              <p:spPr>
                <a:xfrm>
                  <a:off x="27634029" y="8636622"/>
                  <a:ext cx="10933143" cy="83398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cleaning links: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4"/>
                    </a:rPr>
                    <a:t>Week 3 practical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03AE80A-7590-4962-8055-B57F45C8F508}"/>
                    </a:ext>
                  </a:extLst>
                </p:cNvPr>
                <p:cNvSpPr/>
                <p:nvPr/>
              </p:nvSpPr>
              <p:spPr>
                <a:xfrm>
                  <a:off x="27634029" y="17829310"/>
                  <a:ext cx="5112855" cy="54580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Green study analysis links: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5"/>
                    </a:rPr>
                    <a:t>Week 5 lecture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6"/>
                    </a:rPr>
                    <a:t>Week 6 practical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Relevant discussion boards (to do with new ones)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“The studies” section of </a:t>
                  </a: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3"/>
                    </a:rPr>
                    <a:t>Lab report information and resources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19939FE-B447-4101-AE86-D92180C9A406}"/>
                    </a:ext>
                  </a:extLst>
                </p:cNvPr>
                <p:cNvSpPr/>
                <p:nvPr/>
              </p:nvSpPr>
              <p:spPr>
                <a:xfrm>
                  <a:off x="33417487" y="17829310"/>
                  <a:ext cx="5112855" cy="54580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 study analysis links: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6"/>
                    </a:rPr>
                    <a:t>Week 6 lecture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7"/>
                    </a:rPr>
                    <a:t>Week 7 practical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Relevant discussion boards (to do with new ones)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“The studies” section of </a:t>
                  </a: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3"/>
                    </a:rPr>
                    <a:t>Lab report information and resources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4F8120AD-239A-473A-A65D-06B4EEC6CF81}"/>
                    </a:ext>
                  </a:extLst>
                </p:cNvPr>
                <p:cNvSpPr/>
                <p:nvPr/>
              </p:nvSpPr>
              <p:spPr>
                <a:xfrm>
                  <a:off x="27597199" y="27021998"/>
                  <a:ext cx="10933143" cy="54580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Discussion links: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Discussion section of </a:t>
                  </a: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3"/>
                    </a:rPr>
                    <a:t>Lab report information and resources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Discussion section of </a:t>
                  </a:r>
                  <a:r>
                    <a:rPr lang="en-GB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hlinkClick r:id="rId8"/>
                    </a:rPr>
                    <a:t>How to get a first</a:t>
                  </a: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GB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FB3067-7693-4B7F-9010-13BCE7FB93F5}"/>
                  </a:ext>
                </a:extLst>
              </p:cNvPr>
              <p:cNvSpPr/>
              <p:nvPr/>
            </p:nvSpPr>
            <p:spPr>
              <a:xfrm>
                <a:off x="30647302" y="1377654"/>
                <a:ext cx="41991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post under image</a:t>
                </a:r>
              </a:p>
            </p:txBody>
          </p:sp>
        </p:grp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5286C43-6F78-4661-AA6F-467D17E9955F}"/>
                </a:ext>
              </a:extLst>
            </p:cNvPr>
            <p:cNvSpPr/>
            <p:nvPr/>
          </p:nvSpPr>
          <p:spPr>
            <a:xfrm>
              <a:off x="27686064" y="41388458"/>
              <a:ext cx="10933143" cy="54580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2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links: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9"/>
                </a:rPr>
                <a:t>Marking and feedback </a:t>
              </a:r>
              <a:r>
                <a:rPr lang="en-GB" sz="25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9"/>
                </a:rPr>
                <a:t>infortion</a:t>
              </a: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9"/>
                </a:rPr>
                <a:t>/criteria</a:t>
              </a: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10"/>
                </a:rPr>
                <a:t>R resources</a:t>
              </a: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11"/>
                </a:rPr>
                <a:t>Index of functions used in </a:t>
              </a:r>
              <a:r>
                <a:rPr lang="en-GB" sz="25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11"/>
                </a:rPr>
                <a:t>practicals</a:t>
              </a: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8"/>
                </a:rPr>
                <a:t>How to get a first</a:t>
              </a: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Lab report information and resources</a:t>
              </a: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including what to include in each section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12"/>
                </a:rPr>
                <a:t>General writing advice, Week 7 lecture</a:t>
              </a: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E0566D0-9D22-48BF-A076-134C8FDD4FAD}"/>
                </a:ext>
              </a:extLst>
            </p:cNvPr>
            <p:cNvSpPr/>
            <p:nvPr/>
          </p:nvSpPr>
          <p:spPr>
            <a:xfrm>
              <a:off x="27638433" y="34877122"/>
              <a:ext cx="10933143" cy="54580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43" tIns="69721" rIns="139443" bIns="69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Submission links: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Relevant discussion board for knitting errors (to do with new ones)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document includes the right information as detailed in </a:t>
              </a: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Lab report information and resources</a:t>
              </a: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“What to submit” section of  </a:t>
              </a:r>
              <a:r>
                <a:rPr lang="en-GB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Lab report information and resources</a:t>
              </a: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8E2D369951D45819DF2C2C80C2822" ma:contentTypeVersion="13" ma:contentTypeDescription="Create a new document." ma:contentTypeScope="" ma:versionID="0c042efb663d14578cec131d6bbc9f3b">
  <xsd:schema xmlns:xsd="http://www.w3.org/2001/XMLSchema" xmlns:xs="http://www.w3.org/2001/XMLSchema" xmlns:p="http://schemas.microsoft.com/office/2006/metadata/properties" xmlns:ns3="4641d2ad-aaed-4ddd-a570-4f1c8b7e6593" xmlns:ns4="5e8135b1-ad2f-4f9e-b77b-ca20c922cd52" targetNamespace="http://schemas.microsoft.com/office/2006/metadata/properties" ma:root="true" ma:fieldsID="ebdca86c03027d925719ba7ed1dbc1f3" ns3:_="" ns4:_="">
    <xsd:import namespace="4641d2ad-aaed-4ddd-a570-4f1c8b7e6593"/>
    <xsd:import namespace="5e8135b1-ad2f-4f9e-b77b-ca20c922cd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1d2ad-aaed-4ddd-a570-4f1c8b7e65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135b1-ad2f-4f9e-b77b-ca20c922cd5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BF552-E04D-4863-BC4E-98F57EBAD05E}">
  <ds:schemaRefs>
    <ds:schemaRef ds:uri="http://schemas.microsoft.com/office/2006/metadata/properties"/>
    <ds:schemaRef ds:uri="5e8135b1-ad2f-4f9e-b77b-ca20c922cd5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641d2ad-aaed-4ddd-a570-4f1c8b7e659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840074-E2C5-436D-AEB5-16D006B34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41d2ad-aaed-4ddd-a570-4f1c8b7e6593"/>
    <ds:schemaRef ds:uri="5e8135b1-ad2f-4f9e-b77b-ca20c922cd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6D8001-B11F-4B5D-92EC-CAECD3CA7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594</Words>
  <Application>Microsoft Office PowerPoint</Application>
  <PresentationFormat>Custom</PresentationFormat>
  <Paragraphs>151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Becks Ailish</dc:creator>
  <cp:lastModifiedBy>Becks Ailish</cp:lastModifiedBy>
  <cp:revision>2</cp:revision>
  <dcterms:created xsi:type="dcterms:W3CDTF">2020-04-01T16:34:14Z</dcterms:created>
  <dcterms:modified xsi:type="dcterms:W3CDTF">2020-04-02T12:21:58Z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0x010100B0D8E2D369951D45819DF2C2C80C2822</vt:lpwstr>
  </property>
</Properties>
</file>