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335" r:id="rId19"/>
    <p:sldId id="268" r:id="rId20"/>
    <p:sldId id="269" r:id="rId21"/>
    <p:sldId id="270" r:id="rId22"/>
    <p:sldId id="271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7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Etemadpour" initials="RE" lastIdx="1" clrIdx="0">
    <p:extLst>
      <p:ext uri="{19B8F6BF-5375-455C-9EA6-DF929625EA0E}">
        <p15:presenceInfo xmlns:p15="http://schemas.microsoft.com/office/powerpoint/2012/main" userId="49b189a2fc04f5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763C-C778-4DCA-9982-D5BC1914B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82D55-E5F2-4608-A206-FC7056B93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B886F-0FAF-4589-A1E4-D7607366C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B03C-6049-4D62-8B1E-94636752538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7853F-0B8D-43E3-97AE-66A34EBC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D7CB2-AC79-495F-92F7-A653DDC0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FFD5B-B7EB-45B8-969B-C3E638C1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5C2C-15B8-4C95-B92F-B5DC6577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15E6B-7522-477E-8136-32BDD9199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08D32-D868-476D-92AB-E594CE868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B03C-6049-4D62-8B1E-94636752538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93D1B-3DB2-4631-9AA2-4CFF30CA4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5CC57-2EBB-4476-BB7B-8DC31839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FFD5B-B7EB-45B8-969B-C3E638C1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1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8A5ED-BA66-4C7C-ACFF-CBB0B7D9C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EE0F1-317C-407A-9AAE-1ADC6640E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9BD2-D9EC-4DA0-9AF2-58783DAB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B03C-6049-4D62-8B1E-94636752538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27197-7618-4BC6-AA69-A2B1D2B2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61689-8527-4329-9BE3-930FCD80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FFD5B-B7EB-45B8-969B-C3E638C1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2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2176-9791-42D2-861A-83A65E35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61D20-D6C5-41AE-AD6C-D603B4479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8F69B-8A27-4AEC-8D94-7F52E18D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B03C-6049-4D62-8B1E-94636752538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466F1-0B68-4C10-88F7-B789E5653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F8A8-6321-4B7C-ABA1-B88B8724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FFD5B-B7EB-45B8-969B-C3E638C1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4B4C-495B-4E22-A925-DAC57363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BE875-206C-4CD5-A487-37A25425E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4E113-4BC3-4F3A-81EE-3A3FDF3D8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B03C-6049-4D62-8B1E-94636752538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65E8F-66FD-4ABF-8EE8-A8BA8FB6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84F5B-2421-4FD7-BDE5-069D3D055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FFD5B-B7EB-45B8-969B-C3E638C1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3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1E02-F102-4D68-B7A2-031FD6E9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1EFAC-2ECE-414A-BE2A-C254B1E1B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96512-5BF6-4DA4-AD47-E1770C780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255CB-E40F-4405-8F47-7AF66C7BC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B03C-6049-4D62-8B1E-94636752538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5AFA3-A1F5-4230-81B8-2A1A0298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4645B-00C8-4B05-9242-85999A52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FFD5B-B7EB-45B8-969B-C3E638C1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2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2439-9C41-41AA-8706-757B54CE3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BDD54-8E98-4C3B-B4C5-159797E0D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B2FB6-9E0E-41E6-8A8A-7FCE8442F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3E2EF7-CF48-4ACE-B0BB-0B6CA220D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88BC9D-CE1C-42F1-82CC-F8AA321B8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61817-DE40-4E4D-A338-E5E78DCE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B03C-6049-4D62-8B1E-94636752538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90CC2-E5B5-41F8-A231-F81442A36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E0848-8A56-47C7-B198-CA6BD6DF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FFD5B-B7EB-45B8-969B-C3E638C1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3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7E0A-0F0C-4F3D-A29E-E77C1DD5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C8ACA-289F-4BC3-BDA2-F915EBE6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B03C-6049-4D62-8B1E-94636752538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1024D-B80C-4AF7-9575-8C217D70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C8D7E-7096-450C-8991-4FD03BC5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FFD5B-B7EB-45B8-969B-C3E638C1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8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803D14-2FEA-4B02-B7A9-FE31CCFF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B03C-6049-4D62-8B1E-94636752538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728F-9C51-4C19-A1D0-10931516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1A4B8-D9E4-42BC-BBAC-AB2B75DF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FFD5B-B7EB-45B8-969B-C3E638C1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84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1BAC-C581-4077-B4C1-38213C91C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11BB-2F75-4970-B9E9-0549F9502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5A57E-5F05-4084-9851-BB0D8B2FD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B0D94-D75A-4CF3-9A1F-61E49EA5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B03C-6049-4D62-8B1E-94636752538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58F00-DF65-45E4-AE05-0C79247E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A4A0A-A956-4A40-A554-4F0234C5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FFD5B-B7EB-45B8-969B-C3E638C1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3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606E-CF12-4DFB-9AE8-3A59A91B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B0621-B87E-4F01-AF5D-1FEE305B1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5DC59-6DF4-4F17-A61B-00D0F3837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089E7-AEE0-4086-9BF1-B0426603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3B03C-6049-4D62-8B1E-94636752538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9C143-3474-493C-BEBB-4697B272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BCDDE-D58F-491C-9865-8AC067BC5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FFD5B-B7EB-45B8-969B-C3E638C1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6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DE0F2D-0E1F-4F2C-BAFD-0B882D79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A4133-C357-4C56-A1CC-B4275DE50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0301C-7CAF-41FB-A840-DD290BC24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3B03C-6049-4D62-8B1E-94636752538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76116-1170-4F0B-879F-3DBCFAE8F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E16D0-3216-4E00-800B-B6B4BEC0B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FFD5B-B7EB-45B8-969B-C3E638C1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7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rkincaid.net/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://www.cmdr.ubc.ca/~jennifer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ubc.ca/~tmm" TargetMode="External"/><Relationship Id="rId5" Type="http://schemas.openxmlformats.org/officeDocument/2006/relationships/hyperlink" Target="http://www.cs.ubc.ca/~barskya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://www.cs.ubc.ca/labs/imager/tr/2008/cerebral/" TargetMode="External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DbJyPELmhJc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in.vergari.com/acquariofilia/salmastro02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win.vergari.com/acquariofilia/salmastro02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ebhome.cs.uvic.ca/~mtory/publications/infovis04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E5A073D9-EC0D-461D-9134-20929CD3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28950"/>
            <a:ext cx="11887200" cy="790575"/>
          </a:xfrm>
        </p:spPr>
        <p:txBody>
          <a:bodyPr vert="horz" lIns="28575" tIns="28575" rIns="28575" bIns="28575" rtlCol="0" anchor="ctr">
            <a:normAutofit/>
          </a:bodyPr>
          <a:lstStyle/>
          <a:p>
            <a:r>
              <a:rPr lang="en-US" altLang="en-US" sz="4800">
                <a:solidFill>
                  <a:srgbClr val="011993"/>
                </a:solidFill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  <a:sym typeface="Rockwell" panose="02060603020205020403" pitchFamily="18" charset="0"/>
              </a:rPr>
              <a:t>Ch 1. What’s Vis, and Why Do It?</a:t>
            </a:r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34B785AC-8641-4108-BBF9-8FF6A7DA1945}"/>
              </a:ext>
            </a:extLst>
          </p:cNvPr>
          <p:cNvSpPr txBox="1">
            <a:spLocks/>
          </p:cNvSpPr>
          <p:nvPr/>
        </p:nvSpPr>
        <p:spPr bwMode="auto">
          <a:xfrm>
            <a:off x="11902247" y="6515101"/>
            <a:ext cx="126638" cy="21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8575" tIns="28575" rIns="28575" bIns="28575">
            <a:spAutoFit/>
          </a:bodyPr>
          <a:lstStyle>
            <a:lvl1pPr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r" eaLnBrk="1"/>
            <a:fld id="{0D00CB0D-645D-45DA-99F2-6576189C5725}" type="slidenum">
              <a:rPr lang="en-US" altLang="en-US" sz="1050">
                <a:latin typeface="Gill Sans" charset="0"/>
                <a:ea typeface="Gill Sans" charset="0"/>
                <a:cs typeface="Gill Sans" charset="0"/>
                <a:sym typeface="Gill Sans" charset="0"/>
              </a:rPr>
              <a:pPr algn="r" eaLnBrk="1"/>
              <a:t>1</a:t>
            </a:fld>
            <a:endParaRPr lang="en-US" altLang="en-US" sz="1050"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2C260F8D-CDA3-4D79-B4CD-F8C1B74F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0"/>
            <a:ext cx="11887200" cy="790575"/>
          </a:xfrm>
        </p:spPr>
        <p:txBody>
          <a:bodyPr vert="horz" lIns="28575" tIns="28575" rIns="28575" bIns="28575" rtlCol="0" anchor="ctr">
            <a:normAutofit/>
          </a:bodyPr>
          <a:lstStyle/>
          <a:p>
            <a:r>
              <a:rPr lang="en-US" altLang="en-US" sz="3450">
                <a:solidFill>
                  <a:srgbClr val="011993"/>
                </a:solidFill>
              </a:rPr>
              <a:t>Why use an external representation?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996255D-D63C-4FB8-A714-120A78D31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125" y="1857375"/>
            <a:ext cx="11963400" cy="5000625"/>
          </a:xfrm>
        </p:spPr>
        <p:txBody>
          <a:bodyPr vert="horz" lIns="28575" tIns="28575" rIns="28575" bIns="28575" rtlCol="0">
            <a:normAutofit/>
          </a:bodyPr>
          <a:lstStyle/>
          <a:p>
            <a:pPr marL="257175" indent="-257175">
              <a:spcBef>
                <a:spcPts val="750"/>
              </a:spcBef>
              <a:buSzPct val="100000"/>
            </a:pPr>
            <a:r>
              <a:rPr lang="en-US" altLang="en-US" sz="3000"/>
              <a:t>external representation: replace cognition with perception</a:t>
            </a: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315128BE-57E4-4D62-A2D1-3EFE27FBBF8B}"/>
              </a:ext>
            </a:extLst>
          </p:cNvPr>
          <p:cNvSpPr txBox="1">
            <a:spLocks/>
          </p:cNvSpPr>
          <p:nvPr/>
        </p:nvSpPr>
        <p:spPr bwMode="auto">
          <a:xfrm>
            <a:off x="11834508" y="6515101"/>
            <a:ext cx="195567" cy="21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8575" tIns="28575" rIns="28575" bIns="28575">
            <a:spAutoFit/>
          </a:bodyPr>
          <a:lstStyle>
            <a:lvl1pPr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r" eaLnBrk="1"/>
            <a:fld id="{0F7FEEA5-0796-457D-B77D-132153C52E99}" type="slidenum">
              <a:rPr lang="en-US" altLang="en-US" sz="1050">
                <a:latin typeface="Gill Sans" charset="0"/>
                <a:ea typeface="Gill Sans" charset="0"/>
                <a:cs typeface="Gill Sans" charset="0"/>
                <a:sym typeface="Gill Sans" charset="0"/>
              </a:rPr>
              <a:pPr algn="r" eaLnBrk="1"/>
              <a:t>10</a:t>
            </a:fld>
            <a:endParaRPr lang="en-US" altLang="en-US" sz="1050"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91BF58BA-C2F6-45C3-A00B-B67CBD2049C0}"/>
              </a:ext>
            </a:extLst>
          </p:cNvPr>
          <p:cNvSpPr txBox="1">
            <a:spLocks/>
          </p:cNvSpPr>
          <p:nvPr/>
        </p:nvSpPr>
        <p:spPr bwMode="auto">
          <a:xfrm>
            <a:off x="314325" y="933451"/>
            <a:ext cx="11630025" cy="704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575" tIns="28575" rIns="28575" bIns="28575">
            <a:spAutoFit/>
          </a:bodyPr>
          <a:lstStyle>
            <a:lvl1pPr defTabSz="609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 defTabSz="609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 defTabSz="609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 defTabSz="609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 defTabSz="609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eaLnBrk="1"/>
            <a:r>
              <a:rPr lang="en-US" altLang="en-US" sz="2100" b="1"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  <a:sym typeface="Rockwell" panose="02060603020205020403" pitchFamily="18" charset="0"/>
              </a:rPr>
              <a:t>Computer-based visualization systems provide visual representations of datasets designed to help people carry out tasks more effectively.</a:t>
            </a:r>
          </a:p>
        </p:txBody>
      </p:sp>
      <p:pic>
        <p:nvPicPr>
          <p:cNvPr id="7173" name="Picture 5" descr="image.png">
            <a:extLst>
              <a:ext uri="{FF2B5EF4-FFF2-40B4-BE49-F238E27FC236}">
                <a16:creationId xmlns:a16="http://schemas.microsoft.com/office/drawing/2014/main" id="{15859EE2-676E-4266-93F2-75EB92ED3E3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" t="50006" b="98"/>
          <a:stretch>
            <a:fillRect/>
          </a:stretch>
        </p:blipFill>
        <p:spPr bwMode="auto">
          <a:xfrm>
            <a:off x="257176" y="2824163"/>
            <a:ext cx="5308997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51" name="Picture 6">
            <a:extLst>
              <a:ext uri="{FF2B5EF4-FFF2-40B4-BE49-F238E27FC236}">
                <a16:creationId xmlns:a16="http://schemas.microsoft.com/office/drawing/2014/main" id="{0E71D8B3-696D-4D96-BCEA-161997B74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809625"/>
            <a:ext cx="33051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5" name="Text Box 7">
            <a:extLst>
              <a:ext uri="{FF2B5EF4-FFF2-40B4-BE49-F238E27FC236}">
                <a16:creationId xmlns:a16="http://schemas.microsoft.com/office/drawing/2014/main" id="{D973B5E7-D09E-4A36-8938-ED3D296B3B5E}"/>
              </a:ext>
            </a:extLst>
          </p:cNvPr>
          <p:cNvSpPr txBox="1">
            <a:spLocks/>
          </p:cNvSpPr>
          <p:nvPr/>
        </p:nvSpPr>
        <p:spPr bwMode="auto">
          <a:xfrm>
            <a:off x="266700" y="6076950"/>
            <a:ext cx="3933825" cy="611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575" tIns="28575" rIns="28575" bIns="28575">
            <a:spAutoFit/>
          </a:bodyPr>
          <a:lstStyle>
            <a:lvl1pPr defTabSz="12954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 defTabSz="12954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 defTabSz="12954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 defTabSz="12954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 defTabSz="12954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1295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1295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1295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1295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>
              <a:spcBef>
                <a:spcPts val="675"/>
              </a:spcBef>
            </a:pPr>
            <a:r>
              <a:rPr lang="en-US" altLang="en-US" i="1">
                <a:latin typeface="Gill Sans" charset="0"/>
                <a:ea typeface="Gill Sans" charset="0"/>
                <a:cs typeface="Gill Sans" charset="0"/>
                <a:sym typeface="Gill Sans" charset="0"/>
                <a:hlinkClick r:id="rId4"/>
              </a:rPr>
              <a:t>[Cerebral: Visualizing Multiple Experimental Conditions on a Graph with Biological Context</a:t>
            </a:r>
            <a:r>
              <a:rPr lang="en-US" altLang="en-US" i="1">
                <a:latin typeface="Gill Sans" charset="0"/>
                <a:ea typeface="Gill Sans" charset="0"/>
                <a:cs typeface="Gill Sans" charset="0"/>
                <a:sym typeface="Gill Sans" charset="0"/>
              </a:rPr>
              <a:t>. </a:t>
            </a:r>
            <a:r>
              <a:rPr lang="en-US" altLang="en-US" i="1">
                <a:latin typeface="Gill Sans" charset="0"/>
                <a:ea typeface="Gill Sans" charset="0"/>
                <a:cs typeface="Gill Sans" charset="0"/>
                <a:sym typeface="Gill Sans" charset="0"/>
                <a:hlinkClick r:id="rId5"/>
              </a:rPr>
              <a:t>Barsky</a:t>
            </a:r>
            <a:r>
              <a:rPr lang="en-US" altLang="en-US" i="1">
                <a:latin typeface="Gill Sans" charset="0"/>
                <a:ea typeface="Gill Sans" charset="0"/>
                <a:cs typeface="Gill Sans" charset="0"/>
                <a:sym typeface="Gill Sans" charset="0"/>
              </a:rPr>
              <a:t>, </a:t>
            </a:r>
            <a:r>
              <a:rPr lang="en-US" altLang="en-US" i="1">
                <a:latin typeface="Gill Sans" charset="0"/>
                <a:ea typeface="Gill Sans" charset="0"/>
                <a:cs typeface="Gill Sans" charset="0"/>
                <a:sym typeface="Gill Sans" charset="0"/>
                <a:hlinkClick r:id="rId6"/>
              </a:rPr>
              <a:t>Munzner</a:t>
            </a:r>
            <a:r>
              <a:rPr lang="en-US" altLang="en-US" i="1">
                <a:latin typeface="Gill Sans" charset="0"/>
                <a:ea typeface="Gill Sans" charset="0"/>
                <a:cs typeface="Gill Sans" charset="0"/>
                <a:sym typeface="Gill Sans" charset="0"/>
              </a:rPr>
              <a:t>, </a:t>
            </a:r>
            <a:r>
              <a:rPr lang="en-US" altLang="en-US" i="1">
                <a:latin typeface="Gill Sans" charset="0"/>
                <a:ea typeface="Gill Sans" charset="0"/>
                <a:cs typeface="Gill Sans" charset="0"/>
                <a:sym typeface="Gill Sans" charset="0"/>
                <a:hlinkClick r:id="rId7"/>
              </a:rPr>
              <a:t>Gardy</a:t>
            </a:r>
            <a:r>
              <a:rPr lang="en-US" altLang="en-US" i="1">
                <a:latin typeface="Gill Sans" charset="0"/>
                <a:ea typeface="Gill Sans" charset="0"/>
                <a:cs typeface="Gill Sans" charset="0"/>
                <a:sym typeface="Gill Sans" charset="0"/>
              </a:rPr>
              <a:t>, and </a:t>
            </a:r>
            <a:r>
              <a:rPr lang="en-US" altLang="en-US" i="1">
                <a:latin typeface="Gill Sans" charset="0"/>
                <a:ea typeface="Gill Sans" charset="0"/>
                <a:cs typeface="Gill Sans" charset="0"/>
                <a:sym typeface="Gill Sans" charset="0"/>
                <a:hlinkClick r:id="rId8"/>
              </a:rPr>
              <a:t>Kincaid</a:t>
            </a:r>
            <a:r>
              <a:rPr lang="en-US" altLang="en-US" i="1">
                <a:latin typeface="Gill Sans" charset="0"/>
                <a:ea typeface="Gill Sans" charset="0"/>
                <a:cs typeface="Gill Sans" charset="0"/>
                <a:sym typeface="Gill Sans" charset="0"/>
              </a:rPr>
              <a:t>. IEEE TVCG (Proc. InfoVis) 14(6):1253-1260, 2008.]</a:t>
            </a:r>
            <a:endParaRPr lang="en-US" altLang="en-US" sz="1875"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pic>
        <p:nvPicPr>
          <p:cNvPr id="7176" name="Picture 8" descr="image.png">
            <a:extLst>
              <a:ext uri="{FF2B5EF4-FFF2-40B4-BE49-F238E27FC236}">
                <a16:creationId xmlns:a16="http://schemas.microsoft.com/office/drawing/2014/main" id="{F8A59F8A-6226-417A-935D-2AAA5C828FD3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3228976"/>
            <a:ext cx="6991350" cy="3555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7" name="Picture 9" descr="image.png">
            <a:extLst>
              <a:ext uri="{FF2B5EF4-FFF2-40B4-BE49-F238E27FC236}">
                <a16:creationId xmlns:a16="http://schemas.microsoft.com/office/drawing/2014/main" id="{2B236755-5E23-4FE4-B8B0-ECF6AF13CFF9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775" y="2343150"/>
            <a:ext cx="31813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56749B7F-ACB9-4098-9E97-6DEBDB40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0"/>
            <a:ext cx="11887200" cy="790575"/>
          </a:xfrm>
        </p:spPr>
        <p:txBody>
          <a:bodyPr vert="horz" lIns="28575" tIns="28575" rIns="28575" bIns="28575" rtlCol="0" anchor="ctr">
            <a:normAutofit/>
          </a:bodyPr>
          <a:lstStyle/>
          <a:p>
            <a:r>
              <a:rPr lang="en-US" altLang="en-US" sz="3450">
                <a:solidFill>
                  <a:srgbClr val="011993"/>
                </a:solidFill>
              </a:rPr>
              <a:t>Why represent all the data?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2DA7265-D677-44CE-A6C4-0870322BF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325" y="1676400"/>
            <a:ext cx="11887200" cy="5181600"/>
          </a:xfrm>
        </p:spPr>
        <p:txBody>
          <a:bodyPr vert="horz" lIns="28575" tIns="28575" rIns="28575" bIns="28575" rtlCol="0">
            <a:normAutofit/>
          </a:bodyPr>
          <a:lstStyle/>
          <a:p>
            <a:pPr marL="257175" indent="-257175">
              <a:spcBef>
                <a:spcPts val="750"/>
              </a:spcBef>
              <a:buSzPct val="100000"/>
            </a:pPr>
            <a:r>
              <a:rPr lang="en-US" altLang="en-US" sz="3000"/>
              <a:t>summaries lose information, details matter </a:t>
            </a:r>
          </a:p>
          <a:p>
            <a:pPr marL="557213" lvl="1" indent="-214313">
              <a:spcBef>
                <a:spcPts val="600"/>
              </a:spcBef>
              <a:buSzPct val="100000"/>
              <a:buFontTx/>
              <a:buChar char="–"/>
            </a:pPr>
            <a:r>
              <a:rPr lang="en-US" altLang="en-US" sz="2550"/>
              <a:t>confirm expected and find unexpected patterns</a:t>
            </a:r>
          </a:p>
          <a:p>
            <a:pPr marL="557213" lvl="1" indent="-214313">
              <a:spcBef>
                <a:spcPts val="600"/>
              </a:spcBef>
              <a:buSzPct val="100000"/>
              <a:buFontTx/>
              <a:buChar char="–"/>
            </a:pPr>
            <a:r>
              <a:rPr lang="en-US" altLang="en-US" sz="2550"/>
              <a:t>assess validity of statistical model</a:t>
            </a:r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1DF5AF5F-7EC0-443C-9928-7CDED18DCE6B}"/>
              </a:ext>
            </a:extLst>
          </p:cNvPr>
          <p:cNvSpPr txBox="1">
            <a:spLocks/>
          </p:cNvSpPr>
          <p:nvPr/>
        </p:nvSpPr>
        <p:spPr bwMode="auto">
          <a:xfrm>
            <a:off x="11834508" y="6515101"/>
            <a:ext cx="195567" cy="21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8575" tIns="28575" rIns="28575" bIns="28575">
            <a:spAutoFit/>
          </a:bodyPr>
          <a:lstStyle>
            <a:lvl1pPr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r" eaLnBrk="1"/>
            <a:fld id="{1A70182B-4011-4A83-8642-04BB2D995C7E}" type="slidenum">
              <a:rPr lang="en-US" altLang="en-US" sz="1050">
                <a:latin typeface="Gill Sans" charset="0"/>
                <a:ea typeface="Gill Sans" charset="0"/>
                <a:cs typeface="Gill Sans" charset="0"/>
                <a:sym typeface="Gill Sans" charset="0"/>
              </a:rPr>
              <a:pPr algn="r" eaLnBrk="1"/>
              <a:t>11</a:t>
            </a:fld>
            <a:endParaRPr lang="en-US" altLang="en-US" sz="1050"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graphicFrame>
        <p:nvGraphicFramePr>
          <p:cNvPr id="8196" name="Group 4">
            <a:extLst>
              <a:ext uri="{FF2B5EF4-FFF2-40B4-BE49-F238E27FC236}">
                <a16:creationId xmlns:a16="http://schemas.microsoft.com/office/drawing/2014/main" id="{41D046C2-39D7-4154-BCF9-E42F80955D4C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3727847"/>
          <a:ext cx="3943350" cy="2377680"/>
        </p:xfrm>
        <a:graphic>
          <a:graphicData uri="http://schemas.openxmlformats.org/drawingml/2006/table">
            <a:tbl>
              <a:tblPr/>
              <a:tblGrid>
                <a:gridCol w="1971675">
                  <a:extLst>
                    <a:ext uri="{9D8B030D-6E8A-4147-A177-3AD203B41FA5}">
                      <a16:colId xmlns:a16="http://schemas.microsoft.com/office/drawing/2014/main" val="107490416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87038140"/>
                    </a:ext>
                  </a:extLst>
                </a:gridCol>
              </a:tblGrid>
              <a:tr h="396280">
                <a:tc gridSpan="2">
                  <a:txBody>
                    <a:bodyPr/>
                    <a:lstStyle>
                      <a:lvl1pPr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1439863" indent="-677863"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930400" indent="-723900"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2374900" indent="-723900"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819400" indent="-723900"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3276600" indent="-723900" defTabSz="609600" fontAlgn="base" hangingPunct="0">
                        <a:spcBef>
                          <a:spcPts val="2300"/>
                        </a:spcBef>
                        <a:spcAft>
                          <a:spcPct val="0"/>
                        </a:spcAft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733800" indent="-723900" defTabSz="609600" fontAlgn="base" hangingPunct="0">
                        <a:spcBef>
                          <a:spcPts val="2300"/>
                        </a:spcBef>
                        <a:spcAft>
                          <a:spcPct val="0"/>
                        </a:spcAft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4191000" indent="-723900" defTabSz="609600" fontAlgn="base" hangingPunct="0">
                        <a:spcBef>
                          <a:spcPts val="2300"/>
                        </a:spcBef>
                        <a:spcAft>
                          <a:spcPct val="0"/>
                        </a:spcAft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648200" indent="-723900" defTabSz="609600" fontAlgn="base" hangingPunct="0">
                        <a:spcBef>
                          <a:spcPts val="2300"/>
                        </a:spcBef>
                        <a:spcAft>
                          <a:spcPct val="0"/>
                        </a:spcAft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6096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19200" algn="l"/>
                        </a:tabLst>
                      </a:pPr>
                      <a:r>
                        <a:rPr kumimoji="0" lang="en-US" alt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Identical statistics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" charset="0"/>
                      </a:endParaRPr>
                    </a:p>
                  </a:txBody>
                  <a:tcPr marL="38100" marR="38100" marT="38104" marB="38104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186095"/>
                  </a:ext>
                </a:extLst>
              </a:tr>
              <a:tr h="396280">
                <a:tc>
                  <a:txBody>
                    <a:bodyPr/>
                    <a:lstStyle>
                      <a:lvl1pPr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1439863" indent="-677863"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930400" indent="-723900"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2374900" indent="-723900"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819400" indent="-723900"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3276600" indent="-723900" defTabSz="609600" fontAlgn="base" hangingPunct="0">
                        <a:spcBef>
                          <a:spcPts val="2300"/>
                        </a:spcBef>
                        <a:spcAft>
                          <a:spcPct val="0"/>
                        </a:spcAft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733800" indent="-723900" defTabSz="609600" fontAlgn="base" hangingPunct="0">
                        <a:spcBef>
                          <a:spcPts val="2300"/>
                        </a:spcBef>
                        <a:spcAft>
                          <a:spcPct val="0"/>
                        </a:spcAft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4191000" indent="-723900" defTabSz="609600" fontAlgn="base" hangingPunct="0">
                        <a:spcBef>
                          <a:spcPts val="2300"/>
                        </a:spcBef>
                        <a:spcAft>
                          <a:spcPct val="0"/>
                        </a:spcAft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648200" indent="-723900" defTabSz="609600" fontAlgn="base" hangingPunct="0">
                        <a:spcBef>
                          <a:spcPts val="2300"/>
                        </a:spcBef>
                        <a:spcAft>
                          <a:spcPct val="0"/>
                        </a:spcAft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6096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19200" algn="l"/>
                        </a:tabLst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x mean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" charset="0"/>
                      </a:endParaRPr>
                    </a:p>
                  </a:txBody>
                  <a:tcPr marL="38100" marR="38100" marT="38104" marB="38104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AFA"/>
                    </a:solidFill>
                  </a:tcPr>
                </a:tc>
                <a:tc>
                  <a:txBody>
                    <a:bodyPr/>
                    <a:lstStyle>
                      <a:lvl1pPr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1439863" indent="-677863"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930400" indent="-723900"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2374900" indent="-723900"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819400" indent="-723900"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3276600" indent="-723900" defTabSz="609600" fontAlgn="base" hangingPunct="0">
                        <a:spcBef>
                          <a:spcPts val="2300"/>
                        </a:spcBef>
                        <a:spcAft>
                          <a:spcPct val="0"/>
                        </a:spcAft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733800" indent="-723900" defTabSz="609600" fontAlgn="base" hangingPunct="0">
                        <a:spcBef>
                          <a:spcPts val="2300"/>
                        </a:spcBef>
                        <a:spcAft>
                          <a:spcPct val="0"/>
                        </a:spcAft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4191000" indent="-723900" defTabSz="609600" fontAlgn="base" hangingPunct="0">
                        <a:spcBef>
                          <a:spcPts val="2300"/>
                        </a:spcBef>
                        <a:spcAft>
                          <a:spcPct val="0"/>
                        </a:spcAft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648200" indent="-723900" defTabSz="609600" fontAlgn="base" hangingPunct="0">
                        <a:spcBef>
                          <a:spcPts val="2300"/>
                        </a:spcBef>
                        <a:spcAft>
                          <a:spcPct val="0"/>
                        </a:spcAft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6096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19200" algn="l"/>
                        </a:tabLst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9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" charset="0"/>
                      </a:endParaRPr>
                    </a:p>
                  </a:txBody>
                  <a:tcPr marL="38100" marR="38100" marT="38104" marB="38104" anchor="ctr" horzOverflow="overflow">
                    <a:lnL w="12700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254463"/>
                  </a:ext>
                </a:extLst>
              </a:tr>
              <a:tr h="396280">
                <a:tc>
                  <a:txBody>
                    <a:bodyPr/>
                    <a:lstStyle>
                      <a:lvl1pPr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1439863" indent="-677863"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930400" indent="-723900"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2374900" indent="-723900"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819400" indent="-723900"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3276600" indent="-723900" defTabSz="609600" fontAlgn="base" hangingPunct="0">
                        <a:spcBef>
                          <a:spcPts val="2300"/>
                        </a:spcBef>
                        <a:spcAft>
                          <a:spcPct val="0"/>
                        </a:spcAft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733800" indent="-723900" defTabSz="609600" fontAlgn="base" hangingPunct="0">
                        <a:spcBef>
                          <a:spcPts val="2300"/>
                        </a:spcBef>
                        <a:spcAft>
                          <a:spcPct val="0"/>
                        </a:spcAft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4191000" indent="-723900" defTabSz="609600" fontAlgn="base" hangingPunct="0">
                        <a:spcBef>
                          <a:spcPts val="2300"/>
                        </a:spcBef>
                        <a:spcAft>
                          <a:spcPct val="0"/>
                        </a:spcAft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648200" indent="-723900" defTabSz="609600" fontAlgn="base" hangingPunct="0">
                        <a:spcBef>
                          <a:spcPts val="2300"/>
                        </a:spcBef>
                        <a:spcAft>
                          <a:spcPct val="0"/>
                        </a:spcAft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6096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19200" algn="l"/>
                        </a:tabLst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x variance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" charset="0"/>
                      </a:endParaRPr>
                    </a:p>
                  </a:txBody>
                  <a:tcPr marL="38100" marR="38100" marT="38104" marB="38104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AFA"/>
                    </a:solidFill>
                  </a:tcPr>
                </a:tc>
                <a:tc>
                  <a:txBody>
                    <a:bodyPr/>
                    <a:lstStyle>
                      <a:lvl1pPr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1439863" indent="-677863"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930400" indent="-723900"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2374900" indent="-723900"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819400" indent="-723900"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3276600" indent="-723900" defTabSz="609600" fontAlgn="base" hangingPunct="0">
                        <a:spcBef>
                          <a:spcPts val="2300"/>
                        </a:spcBef>
                        <a:spcAft>
                          <a:spcPct val="0"/>
                        </a:spcAft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733800" indent="-723900" defTabSz="609600" fontAlgn="base" hangingPunct="0">
                        <a:spcBef>
                          <a:spcPts val="2300"/>
                        </a:spcBef>
                        <a:spcAft>
                          <a:spcPct val="0"/>
                        </a:spcAft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4191000" indent="-723900" defTabSz="609600" fontAlgn="base" hangingPunct="0">
                        <a:spcBef>
                          <a:spcPts val="2300"/>
                        </a:spcBef>
                        <a:spcAft>
                          <a:spcPct val="0"/>
                        </a:spcAft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648200" indent="-723900" defTabSz="609600" fontAlgn="base" hangingPunct="0">
                        <a:spcBef>
                          <a:spcPts val="2300"/>
                        </a:spcBef>
                        <a:spcAft>
                          <a:spcPct val="0"/>
                        </a:spcAft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6096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19200" algn="l"/>
                        </a:tabLst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10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" charset="0"/>
                      </a:endParaRPr>
                    </a:p>
                  </a:txBody>
                  <a:tcPr marL="38100" marR="38100" marT="38104" marB="38104" anchor="ctr" horzOverflow="overflow">
                    <a:lnL w="12700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491662"/>
                  </a:ext>
                </a:extLst>
              </a:tr>
              <a:tr h="396280">
                <a:tc>
                  <a:txBody>
                    <a:bodyPr/>
                    <a:lstStyle>
                      <a:lvl1pPr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1439863" indent="-677863"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930400" indent="-723900"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2374900" indent="-723900"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819400" indent="-723900"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3276600" indent="-723900" defTabSz="609600" fontAlgn="base" hangingPunct="0">
                        <a:spcBef>
                          <a:spcPts val="2300"/>
                        </a:spcBef>
                        <a:spcAft>
                          <a:spcPct val="0"/>
                        </a:spcAft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733800" indent="-723900" defTabSz="609600" fontAlgn="base" hangingPunct="0">
                        <a:spcBef>
                          <a:spcPts val="2300"/>
                        </a:spcBef>
                        <a:spcAft>
                          <a:spcPct val="0"/>
                        </a:spcAft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4191000" indent="-723900" defTabSz="609600" fontAlgn="base" hangingPunct="0">
                        <a:spcBef>
                          <a:spcPts val="2300"/>
                        </a:spcBef>
                        <a:spcAft>
                          <a:spcPct val="0"/>
                        </a:spcAft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648200" indent="-723900" defTabSz="609600" fontAlgn="base" hangingPunct="0">
                        <a:spcBef>
                          <a:spcPts val="2300"/>
                        </a:spcBef>
                        <a:spcAft>
                          <a:spcPct val="0"/>
                        </a:spcAft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6096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19200" algn="l"/>
                        </a:tabLst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y mean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" charset="0"/>
                      </a:endParaRPr>
                    </a:p>
                  </a:txBody>
                  <a:tcPr marL="38100" marR="38100" marT="38104" marB="38104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AFA"/>
                    </a:solidFill>
                  </a:tcPr>
                </a:tc>
                <a:tc>
                  <a:txBody>
                    <a:bodyPr/>
                    <a:lstStyle>
                      <a:lvl1pPr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1439863" indent="-677863"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930400" indent="-723900"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2374900" indent="-723900"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819400" indent="-723900"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3276600" indent="-723900" defTabSz="609600" fontAlgn="base" hangingPunct="0">
                        <a:spcBef>
                          <a:spcPts val="2300"/>
                        </a:spcBef>
                        <a:spcAft>
                          <a:spcPct val="0"/>
                        </a:spcAft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733800" indent="-723900" defTabSz="609600" fontAlgn="base" hangingPunct="0">
                        <a:spcBef>
                          <a:spcPts val="2300"/>
                        </a:spcBef>
                        <a:spcAft>
                          <a:spcPct val="0"/>
                        </a:spcAft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4191000" indent="-723900" defTabSz="609600" fontAlgn="base" hangingPunct="0">
                        <a:spcBef>
                          <a:spcPts val="2300"/>
                        </a:spcBef>
                        <a:spcAft>
                          <a:spcPct val="0"/>
                        </a:spcAft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648200" indent="-723900" defTabSz="609600" fontAlgn="base" hangingPunct="0">
                        <a:spcBef>
                          <a:spcPts val="2300"/>
                        </a:spcBef>
                        <a:spcAft>
                          <a:spcPct val="0"/>
                        </a:spcAft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6096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19200" algn="l"/>
                        </a:tabLst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7.5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" charset="0"/>
                      </a:endParaRPr>
                    </a:p>
                  </a:txBody>
                  <a:tcPr marL="38100" marR="38100" marT="38104" marB="38104" anchor="ctr" horzOverflow="overflow">
                    <a:lnL w="12700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669986"/>
                  </a:ext>
                </a:extLst>
              </a:tr>
              <a:tr h="396280">
                <a:tc>
                  <a:txBody>
                    <a:bodyPr/>
                    <a:lstStyle>
                      <a:lvl1pPr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1439863" indent="-677863"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930400" indent="-723900"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2374900" indent="-723900"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819400" indent="-723900"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3276600" indent="-723900" defTabSz="609600" fontAlgn="base" hangingPunct="0">
                        <a:spcBef>
                          <a:spcPts val="2300"/>
                        </a:spcBef>
                        <a:spcAft>
                          <a:spcPct val="0"/>
                        </a:spcAft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733800" indent="-723900" defTabSz="609600" fontAlgn="base" hangingPunct="0">
                        <a:spcBef>
                          <a:spcPts val="2300"/>
                        </a:spcBef>
                        <a:spcAft>
                          <a:spcPct val="0"/>
                        </a:spcAft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4191000" indent="-723900" defTabSz="609600" fontAlgn="base" hangingPunct="0">
                        <a:spcBef>
                          <a:spcPts val="2300"/>
                        </a:spcBef>
                        <a:spcAft>
                          <a:spcPct val="0"/>
                        </a:spcAft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648200" indent="-723900" defTabSz="609600" fontAlgn="base" hangingPunct="0">
                        <a:spcBef>
                          <a:spcPts val="2300"/>
                        </a:spcBef>
                        <a:spcAft>
                          <a:spcPct val="0"/>
                        </a:spcAft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6096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19200" algn="l"/>
                        </a:tabLst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y variance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" charset="0"/>
                      </a:endParaRPr>
                    </a:p>
                  </a:txBody>
                  <a:tcPr marL="38100" marR="38100" marT="38104" marB="38104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AFA"/>
                    </a:solidFill>
                  </a:tcPr>
                </a:tc>
                <a:tc>
                  <a:txBody>
                    <a:bodyPr/>
                    <a:lstStyle>
                      <a:lvl1pPr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1439863" indent="-677863"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930400" indent="-723900"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2374900" indent="-723900"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819400" indent="-723900"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3276600" indent="-723900" defTabSz="609600" fontAlgn="base" hangingPunct="0">
                        <a:spcBef>
                          <a:spcPts val="2300"/>
                        </a:spcBef>
                        <a:spcAft>
                          <a:spcPct val="0"/>
                        </a:spcAft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733800" indent="-723900" defTabSz="609600" fontAlgn="base" hangingPunct="0">
                        <a:spcBef>
                          <a:spcPts val="2300"/>
                        </a:spcBef>
                        <a:spcAft>
                          <a:spcPct val="0"/>
                        </a:spcAft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4191000" indent="-723900" defTabSz="609600" fontAlgn="base" hangingPunct="0">
                        <a:spcBef>
                          <a:spcPts val="2300"/>
                        </a:spcBef>
                        <a:spcAft>
                          <a:spcPct val="0"/>
                        </a:spcAft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648200" indent="-723900" defTabSz="609600" fontAlgn="base" hangingPunct="0">
                        <a:spcBef>
                          <a:spcPts val="2300"/>
                        </a:spcBef>
                        <a:spcAft>
                          <a:spcPct val="0"/>
                        </a:spcAft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6096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19200" algn="l"/>
                        </a:tabLst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3.75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" charset="0"/>
                      </a:endParaRPr>
                    </a:p>
                  </a:txBody>
                  <a:tcPr marL="38100" marR="38100" marT="38104" marB="38104" anchor="ctr" horzOverflow="overflow">
                    <a:lnL w="12700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383483"/>
                  </a:ext>
                </a:extLst>
              </a:tr>
              <a:tr h="396280">
                <a:tc>
                  <a:txBody>
                    <a:bodyPr/>
                    <a:lstStyle>
                      <a:lvl1pPr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1439863" indent="-677863"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930400" indent="-723900"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2374900" indent="-723900"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819400" indent="-723900"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3276600" indent="-723900" defTabSz="609600" fontAlgn="base" hangingPunct="0">
                        <a:spcBef>
                          <a:spcPts val="2300"/>
                        </a:spcBef>
                        <a:spcAft>
                          <a:spcPct val="0"/>
                        </a:spcAft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733800" indent="-723900" defTabSz="609600" fontAlgn="base" hangingPunct="0">
                        <a:spcBef>
                          <a:spcPts val="2300"/>
                        </a:spcBef>
                        <a:spcAft>
                          <a:spcPct val="0"/>
                        </a:spcAft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4191000" indent="-723900" defTabSz="609600" fontAlgn="base" hangingPunct="0">
                        <a:spcBef>
                          <a:spcPts val="2300"/>
                        </a:spcBef>
                        <a:spcAft>
                          <a:spcPct val="0"/>
                        </a:spcAft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648200" indent="-723900" defTabSz="609600" fontAlgn="base" hangingPunct="0">
                        <a:spcBef>
                          <a:spcPts val="2300"/>
                        </a:spcBef>
                        <a:spcAft>
                          <a:spcPct val="0"/>
                        </a:spcAft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6096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19200" algn="l"/>
                        </a:tabLst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x/y correlation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" charset="0"/>
                      </a:endParaRPr>
                    </a:p>
                  </a:txBody>
                  <a:tcPr marL="38100" marR="38100" marT="38104" marB="38104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AFA"/>
                    </a:solidFill>
                  </a:tcPr>
                </a:tc>
                <a:tc>
                  <a:txBody>
                    <a:bodyPr/>
                    <a:lstStyle>
                      <a:lvl1pPr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1pPr>
                      <a:lvl2pPr marL="1439863" indent="-677863"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2pPr>
                      <a:lvl3pPr marL="1930400" indent="-723900"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3pPr>
                      <a:lvl4pPr marL="2374900" indent="-723900"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4pPr>
                      <a:lvl5pPr marL="2819400" indent="-723900" defTabSz="609600">
                        <a:spcBef>
                          <a:spcPts val="2300"/>
                        </a:spcBef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5pPr>
                      <a:lvl6pPr marL="3276600" indent="-723900" defTabSz="609600" fontAlgn="base" hangingPunct="0">
                        <a:spcBef>
                          <a:spcPts val="2300"/>
                        </a:spcBef>
                        <a:spcAft>
                          <a:spcPct val="0"/>
                        </a:spcAft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6pPr>
                      <a:lvl7pPr marL="3733800" indent="-723900" defTabSz="609600" fontAlgn="base" hangingPunct="0">
                        <a:spcBef>
                          <a:spcPts val="2300"/>
                        </a:spcBef>
                        <a:spcAft>
                          <a:spcPct val="0"/>
                        </a:spcAft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7pPr>
                      <a:lvl8pPr marL="4191000" indent="-723900" defTabSz="609600" fontAlgn="base" hangingPunct="0">
                        <a:spcBef>
                          <a:spcPts val="2300"/>
                        </a:spcBef>
                        <a:spcAft>
                          <a:spcPct val="0"/>
                        </a:spcAft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8pPr>
                      <a:lvl9pPr marL="4648200" indent="-723900" defTabSz="609600" fontAlgn="base" hangingPunct="0">
                        <a:spcBef>
                          <a:spcPts val="2300"/>
                        </a:spcBef>
                        <a:spcAft>
                          <a:spcPct val="0"/>
                        </a:spcAft>
                        <a:buSzPct val="140000"/>
                        <a:tabLst>
                          <a:tab pos="1219200" algn="l"/>
                        </a:tabLst>
                        <a:defRPr sz="3400">
                          <a:solidFill>
                            <a:srgbClr val="000000"/>
                          </a:solidFill>
                          <a:latin typeface="Gill Sans" charset="0"/>
                          <a:ea typeface="Gill Sans" charset="0"/>
                          <a:cs typeface="Gill Sans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6096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19200" algn="l"/>
                        </a:tabLst>
                      </a:pPr>
                      <a:r>
                        <a:rPr kumimoji="0" lang="en-US" alt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0.816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 charset="0"/>
                        <a:ea typeface="+mn-ea" charset="0"/>
                        <a:cs typeface="+mn-ea" charset="0"/>
                        <a:sym typeface="Gill Sans" charset="0"/>
                      </a:endParaRPr>
                    </a:p>
                  </a:txBody>
                  <a:tcPr marL="38100" marR="38100" marT="38104" marB="38104" anchor="ctr" horzOverflow="overflow">
                    <a:lnL w="12700" cap="flat" cmpd="sng" algn="ctr">
                      <a:solidFill>
                        <a:srgbClr val="5E5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442372"/>
                  </a:ext>
                </a:extLst>
              </a:tr>
            </a:tbl>
          </a:graphicData>
        </a:graphic>
      </p:graphicFrame>
      <p:sp>
        <p:nvSpPr>
          <p:cNvPr id="8238" name="Text Box 46">
            <a:extLst>
              <a:ext uri="{FF2B5EF4-FFF2-40B4-BE49-F238E27FC236}">
                <a16:creationId xmlns:a16="http://schemas.microsoft.com/office/drawing/2014/main" id="{757E9E05-F524-4E10-AF62-FD7AC8C67052}"/>
              </a:ext>
            </a:extLst>
          </p:cNvPr>
          <p:cNvSpPr txBox="1">
            <a:spLocks/>
          </p:cNvSpPr>
          <p:nvPr/>
        </p:nvSpPr>
        <p:spPr bwMode="auto">
          <a:xfrm>
            <a:off x="581025" y="3086101"/>
            <a:ext cx="4305300" cy="450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575" tIns="28575" rIns="28575" bIns="28575">
            <a:spAutoFit/>
          </a:bodyPr>
          <a:lstStyle>
            <a:lvl1pPr marL="342900" indent="-3429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marL="0" lvl="2"/>
            <a:r>
              <a:rPr lang="en-US" altLang="en-US" sz="2550" b="1">
                <a:latin typeface="Gill Sans" charset="0"/>
                <a:ea typeface="Gill Sans" charset="0"/>
                <a:cs typeface="Gill Sans" charset="0"/>
                <a:sym typeface="Gill Sans" charset="0"/>
              </a:rPr>
              <a:t> Anscombe’s Quartet</a:t>
            </a:r>
          </a:p>
        </p:txBody>
      </p:sp>
      <p:pic>
        <p:nvPicPr>
          <p:cNvPr id="8239" name="Picture 47" descr="fig1.3.pdf">
            <a:extLst>
              <a:ext uri="{FF2B5EF4-FFF2-40B4-BE49-F238E27FC236}">
                <a16:creationId xmlns:a16="http://schemas.microsoft.com/office/drawing/2014/main" id="{C6403B98-C124-4BAF-A522-E7D4870F5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80"/>
          <a:stretch>
            <a:fillRect/>
          </a:stretch>
        </p:blipFill>
        <p:spPr bwMode="auto">
          <a:xfrm>
            <a:off x="5685235" y="2581275"/>
            <a:ext cx="5863828" cy="4187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89" name="Text Box 48">
            <a:extLst>
              <a:ext uri="{FF2B5EF4-FFF2-40B4-BE49-F238E27FC236}">
                <a16:creationId xmlns:a16="http://schemas.microsoft.com/office/drawing/2014/main" id="{CDA70307-EEC8-4674-B935-77B68BDF0CE6}"/>
              </a:ext>
            </a:extLst>
          </p:cNvPr>
          <p:cNvSpPr txBox="1">
            <a:spLocks/>
          </p:cNvSpPr>
          <p:nvPr/>
        </p:nvSpPr>
        <p:spPr bwMode="auto">
          <a:xfrm>
            <a:off x="314325" y="933451"/>
            <a:ext cx="11630025" cy="704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575" tIns="28575" rIns="28575" bIns="28575">
            <a:spAutoFit/>
          </a:bodyPr>
          <a:lstStyle>
            <a:lvl1pPr defTabSz="609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 defTabSz="609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 defTabSz="609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 defTabSz="609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 defTabSz="609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eaLnBrk="1"/>
            <a:r>
              <a:rPr lang="en-US" altLang="en-US" sz="2100" b="1"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  <a:sym typeface="Rockwell" panose="02060603020205020403" pitchFamily="18" charset="0"/>
              </a:rPr>
              <a:t>Computer-based visualization systems provide visual representations of datasets designed to help people carry out tasks more effectively.</a:t>
            </a:r>
          </a:p>
        </p:txBody>
      </p:sp>
      <p:pic>
        <p:nvPicPr>
          <p:cNvPr id="7190" name="Picture 49">
            <a:extLst>
              <a:ext uri="{FF2B5EF4-FFF2-40B4-BE49-F238E27FC236}">
                <a16:creationId xmlns:a16="http://schemas.microsoft.com/office/drawing/2014/main" id="{99F2F895-56DA-4066-B880-EC7F59E2F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809625"/>
            <a:ext cx="39433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8242" name="Group 50">
            <a:extLst>
              <a:ext uri="{FF2B5EF4-FFF2-40B4-BE49-F238E27FC236}">
                <a16:creationId xmlns:a16="http://schemas.microsoft.com/office/drawing/2014/main" id="{56B65152-6B70-40DE-9BDF-1693671DEB7F}"/>
              </a:ext>
            </a:extLst>
          </p:cNvPr>
          <p:cNvGrpSpPr>
            <a:grpSpLocks/>
          </p:cNvGrpSpPr>
          <p:nvPr/>
        </p:nvGrpSpPr>
        <p:grpSpPr bwMode="auto">
          <a:xfrm>
            <a:off x="560771" y="6011442"/>
            <a:ext cx="4925277" cy="772959"/>
            <a:chOff x="-19198" y="-3526"/>
            <a:chExt cx="6567748" cy="1031570"/>
          </a:xfrm>
        </p:grpSpPr>
        <p:sp>
          <p:nvSpPr>
            <p:cNvPr id="7192" name="Text Box 51">
              <a:extLst>
                <a:ext uri="{FF2B5EF4-FFF2-40B4-BE49-F238E27FC236}">
                  <a16:creationId xmlns:a16="http://schemas.microsoft.com/office/drawing/2014/main" id="{BB63916E-27FC-498F-8550-2B626B56587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65806" y="-3526"/>
              <a:ext cx="6282744" cy="426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 defTabSz="546100">
                <a:spcBef>
                  <a:spcPts val="2300"/>
                </a:spcBef>
                <a:buSzPct val="140000"/>
                <a:buChar char="•"/>
                <a:defRPr sz="38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marL="1439863" indent="-677863" defTabSz="546100">
                <a:spcBef>
                  <a:spcPts val="2300"/>
                </a:spcBef>
                <a:buSzPct val="140000"/>
                <a:buChar char="•"/>
                <a:defRPr sz="38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marL="1930400" indent="-723900" defTabSz="546100">
                <a:spcBef>
                  <a:spcPts val="2300"/>
                </a:spcBef>
                <a:buSzPct val="140000"/>
                <a:buChar char="•"/>
                <a:defRPr sz="38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marL="2374900" indent="-723900" defTabSz="546100">
                <a:spcBef>
                  <a:spcPts val="2300"/>
                </a:spcBef>
                <a:buSzPct val="140000"/>
                <a:buChar char="•"/>
                <a:defRPr sz="38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marL="2819400" indent="-723900" defTabSz="546100">
                <a:spcBef>
                  <a:spcPts val="2300"/>
                </a:spcBef>
                <a:buSzPct val="140000"/>
                <a:buChar char="•"/>
                <a:defRPr sz="38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3276600" indent="-723900" defTabSz="546100" eaLnBrk="0" fontAlgn="base" hangingPunct="0">
                <a:spcBef>
                  <a:spcPts val="2300"/>
                </a:spcBef>
                <a:spcAft>
                  <a:spcPct val="0"/>
                </a:spcAft>
                <a:buSzPct val="140000"/>
                <a:buChar char="•"/>
                <a:defRPr sz="38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3733800" indent="-723900" defTabSz="546100" eaLnBrk="0" fontAlgn="base" hangingPunct="0">
                <a:spcBef>
                  <a:spcPts val="2300"/>
                </a:spcBef>
                <a:spcAft>
                  <a:spcPct val="0"/>
                </a:spcAft>
                <a:buSzPct val="140000"/>
                <a:buChar char="•"/>
                <a:defRPr sz="38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4191000" indent="-723900" defTabSz="546100" eaLnBrk="0" fontAlgn="base" hangingPunct="0">
                <a:spcBef>
                  <a:spcPts val="2300"/>
                </a:spcBef>
                <a:spcAft>
                  <a:spcPct val="0"/>
                </a:spcAft>
                <a:buSzPct val="140000"/>
                <a:buChar char="•"/>
                <a:defRPr sz="38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4648200" indent="-723900" defTabSz="546100" eaLnBrk="0" fontAlgn="base" hangingPunct="0">
                <a:spcBef>
                  <a:spcPts val="2300"/>
                </a:spcBef>
                <a:spcAft>
                  <a:spcPct val="0"/>
                </a:spcAft>
                <a:buSzPct val="140000"/>
                <a:buChar char="•"/>
                <a:defRPr sz="38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ctr" eaLnBrk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575" u="sng">
                  <a:solidFill>
                    <a:srgbClr val="C82506"/>
                  </a:solidFill>
                  <a:latin typeface="Rockwell" panose="02060603020205020403" pitchFamily="18" charset="0"/>
                  <a:ea typeface="Rockwell" panose="02060603020205020403" pitchFamily="18" charset="0"/>
                  <a:cs typeface="Rockwell" panose="02060603020205020403" pitchFamily="18" charset="0"/>
                  <a:sym typeface="Rockwell" panose="02060603020205020403" pitchFamily="18" charset="0"/>
                  <a:hlinkClick r:id="rId4"/>
                </a:rPr>
                <a:t>https://www.youtube.com/watch?v=DbJyPELmhJc</a:t>
              </a:r>
              <a:endParaRPr lang="en-US" altLang="en-US" sz="1575">
                <a:solidFill>
                  <a:srgbClr val="C82506"/>
                </a:solidFill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  <a:sym typeface="Rockwell" panose="02060603020205020403" pitchFamily="18" charset="0"/>
              </a:endParaRPr>
            </a:p>
          </p:txBody>
        </p:sp>
        <p:sp>
          <p:nvSpPr>
            <p:cNvPr id="7193" name="Text Box 52">
              <a:extLst>
                <a:ext uri="{FF2B5EF4-FFF2-40B4-BE49-F238E27FC236}">
                  <a16:creationId xmlns:a16="http://schemas.microsoft.com/office/drawing/2014/main" id="{BC256E25-5D35-459C-8D0B-91D1F2E3843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-19198" y="432456"/>
              <a:ext cx="5435752" cy="595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38100" tIns="38100" rIns="38100" bIns="38100" anchor="ctr">
              <a:spAutoFit/>
            </a:bodyPr>
            <a:lstStyle>
              <a:lvl1pPr defTabSz="546100">
                <a:spcBef>
                  <a:spcPts val="2300"/>
                </a:spcBef>
                <a:buSzPct val="140000"/>
                <a:buChar char="•"/>
                <a:defRPr sz="38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marL="1439863" indent="-677863" defTabSz="546100">
                <a:spcBef>
                  <a:spcPts val="2300"/>
                </a:spcBef>
                <a:buSzPct val="140000"/>
                <a:buChar char="•"/>
                <a:defRPr sz="38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marL="1930400" indent="-723900" defTabSz="546100">
                <a:spcBef>
                  <a:spcPts val="2300"/>
                </a:spcBef>
                <a:buSzPct val="140000"/>
                <a:buChar char="•"/>
                <a:defRPr sz="38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marL="2374900" indent="-723900" defTabSz="546100">
                <a:spcBef>
                  <a:spcPts val="2300"/>
                </a:spcBef>
                <a:buSzPct val="140000"/>
                <a:buChar char="•"/>
                <a:defRPr sz="38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marL="2819400" indent="-723900" defTabSz="546100">
                <a:spcBef>
                  <a:spcPts val="2300"/>
                </a:spcBef>
                <a:buSzPct val="140000"/>
                <a:buChar char="•"/>
                <a:defRPr sz="38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3276600" indent="-723900" defTabSz="546100" eaLnBrk="0" fontAlgn="base" hangingPunct="0">
                <a:spcBef>
                  <a:spcPts val="2300"/>
                </a:spcBef>
                <a:spcAft>
                  <a:spcPct val="0"/>
                </a:spcAft>
                <a:buSzPct val="140000"/>
                <a:buChar char="•"/>
                <a:defRPr sz="38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3733800" indent="-723900" defTabSz="546100" eaLnBrk="0" fontAlgn="base" hangingPunct="0">
                <a:spcBef>
                  <a:spcPts val="2300"/>
                </a:spcBef>
                <a:spcAft>
                  <a:spcPct val="0"/>
                </a:spcAft>
                <a:buSzPct val="140000"/>
                <a:buChar char="•"/>
                <a:defRPr sz="38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4191000" indent="-723900" defTabSz="546100" eaLnBrk="0" fontAlgn="base" hangingPunct="0">
                <a:spcBef>
                  <a:spcPts val="2300"/>
                </a:spcBef>
                <a:spcAft>
                  <a:spcPct val="0"/>
                </a:spcAft>
                <a:buSzPct val="140000"/>
                <a:buChar char="•"/>
                <a:defRPr sz="38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4648200" indent="-723900" defTabSz="546100" eaLnBrk="0" fontAlgn="base" hangingPunct="0">
                <a:spcBef>
                  <a:spcPts val="2300"/>
                </a:spcBef>
                <a:spcAft>
                  <a:spcPct val="0"/>
                </a:spcAft>
                <a:buSzPct val="140000"/>
                <a:buChar char="•"/>
                <a:defRPr sz="38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ctr" eaLnBrk="1"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400">
                  <a:latin typeface="Rockwell" panose="02060603020205020403" pitchFamily="18" charset="0"/>
                  <a:ea typeface="Rockwell" panose="02060603020205020403" pitchFamily="18" charset="0"/>
                  <a:cs typeface="Rockwell" panose="02060603020205020403" pitchFamily="18" charset="0"/>
                  <a:sym typeface="Rockwell" panose="02060603020205020403" pitchFamily="18" charset="0"/>
                </a:rPr>
                <a:t>Same Stats, Different Graphs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94C6F12B-091C-445C-B14F-47310AD2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0"/>
            <a:ext cx="11887200" cy="790575"/>
          </a:xfrm>
        </p:spPr>
        <p:txBody>
          <a:bodyPr vert="horz" lIns="28575" tIns="28575" rIns="28575" bIns="28575" rtlCol="0" anchor="ctr">
            <a:normAutofit/>
          </a:bodyPr>
          <a:lstStyle/>
          <a:p>
            <a:r>
              <a:rPr lang="en-US" altLang="en-US" sz="3450">
                <a:solidFill>
                  <a:srgbClr val="011993"/>
                </a:solidFill>
              </a:rPr>
              <a:t>Why focus on tasks and effectiveness?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32297322-237F-4201-A235-D3AACD444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325" y="1866900"/>
            <a:ext cx="11887200" cy="5029200"/>
          </a:xfrm>
        </p:spPr>
        <p:txBody>
          <a:bodyPr vert="horz" lIns="28575" tIns="28575" rIns="28575" bIns="28575" rtlCol="0">
            <a:normAutofit/>
          </a:bodyPr>
          <a:lstStyle/>
          <a:p>
            <a:pPr marL="257175" indent="-257175">
              <a:spcBef>
                <a:spcPts val="750"/>
              </a:spcBef>
              <a:buSzPct val="100000"/>
            </a:pPr>
            <a:r>
              <a:rPr lang="en-US" altLang="en-US" sz="3000"/>
              <a:t>tasks serve as constraint on design (as does data)</a:t>
            </a:r>
          </a:p>
          <a:p>
            <a:pPr marL="557213" lvl="1" indent="-214313">
              <a:spcBef>
                <a:spcPts val="600"/>
              </a:spcBef>
              <a:buSzPct val="100000"/>
              <a:buFontTx/>
              <a:buChar char="–"/>
            </a:pPr>
            <a:r>
              <a:rPr lang="en-US" altLang="en-US" sz="2550"/>
              <a:t>idioms do not serve all tasks equally!</a:t>
            </a:r>
          </a:p>
          <a:p>
            <a:pPr marL="557213" lvl="1" indent="-214313">
              <a:spcBef>
                <a:spcPts val="600"/>
              </a:spcBef>
              <a:buSzPct val="100000"/>
              <a:buFontTx/>
              <a:buChar char="–"/>
            </a:pPr>
            <a:r>
              <a:rPr lang="en-US" altLang="en-US" sz="2550"/>
              <a:t>challenge: recast tasks from domain-specific vocabulary to abstract forms </a:t>
            </a:r>
          </a:p>
          <a:p>
            <a:pPr marL="257175" indent="-257175">
              <a:spcBef>
                <a:spcPts val="750"/>
              </a:spcBef>
              <a:buSzPct val="100000"/>
            </a:pPr>
            <a:r>
              <a:rPr lang="en-US" altLang="en-US" sz="3000"/>
              <a:t>what counts as effective?</a:t>
            </a:r>
          </a:p>
          <a:p>
            <a:pPr marL="557213" lvl="1" indent="-214313">
              <a:spcBef>
                <a:spcPts val="600"/>
              </a:spcBef>
              <a:buSzPct val="100000"/>
              <a:buFontTx/>
              <a:buChar char="–"/>
            </a:pPr>
            <a:r>
              <a:rPr lang="en-US" altLang="en-US" sz="2550"/>
              <a:t>novel: enable entirely new kinds of analysis </a:t>
            </a:r>
          </a:p>
          <a:p>
            <a:pPr marL="557213" lvl="1" indent="-214313">
              <a:spcBef>
                <a:spcPts val="600"/>
              </a:spcBef>
              <a:buSzPct val="100000"/>
              <a:buFontTx/>
              <a:buChar char="–"/>
            </a:pPr>
            <a:r>
              <a:rPr lang="en-US" altLang="en-US" sz="2550"/>
              <a:t>faster: speed up existing workflows</a:t>
            </a: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7A54C432-857D-45FE-B1F4-6DD763E07FEF}"/>
              </a:ext>
            </a:extLst>
          </p:cNvPr>
          <p:cNvSpPr txBox="1">
            <a:spLocks/>
          </p:cNvSpPr>
          <p:nvPr/>
        </p:nvSpPr>
        <p:spPr bwMode="auto">
          <a:xfrm>
            <a:off x="11834508" y="6515101"/>
            <a:ext cx="195567" cy="21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8575" tIns="28575" rIns="28575" bIns="28575">
            <a:spAutoFit/>
          </a:bodyPr>
          <a:lstStyle>
            <a:lvl1pPr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r" eaLnBrk="1"/>
            <a:fld id="{6A801979-FDD2-4781-BD4C-1E404281ACB8}" type="slidenum">
              <a:rPr lang="en-US" altLang="en-US" sz="1050">
                <a:latin typeface="Gill Sans" charset="0"/>
                <a:ea typeface="Gill Sans" charset="0"/>
                <a:cs typeface="Gill Sans" charset="0"/>
                <a:sym typeface="Gill Sans" charset="0"/>
              </a:rPr>
              <a:pPr algn="r" eaLnBrk="1"/>
              <a:t>12</a:t>
            </a:fld>
            <a:endParaRPr lang="en-US" altLang="en-US" sz="1050"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8197" name="Text Box 4">
            <a:extLst>
              <a:ext uri="{FF2B5EF4-FFF2-40B4-BE49-F238E27FC236}">
                <a16:creationId xmlns:a16="http://schemas.microsoft.com/office/drawing/2014/main" id="{6CAAA659-745B-45DF-B3D8-231634B93B2B}"/>
              </a:ext>
            </a:extLst>
          </p:cNvPr>
          <p:cNvSpPr txBox="1">
            <a:spLocks/>
          </p:cNvSpPr>
          <p:nvPr/>
        </p:nvSpPr>
        <p:spPr bwMode="auto">
          <a:xfrm>
            <a:off x="314325" y="933451"/>
            <a:ext cx="11630025" cy="704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575" tIns="28575" rIns="28575" bIns="28575">
            <a:spAutoFit/>
          </a:bodyPr>
          <a:lstStyle>
            <a:lvl1pPr defTabSz="609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 defTabSz="609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 defTabSz="609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 defTabSz="609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 defTabSz="609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eaLnBrk="1"/>
            <a:r>
              <a:rPr lang="en-US" altLang="en-US" sz="2100" b="1"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  <a:sym typeface="Rockwell" panose="02060603020205020403" pitchFamily="18" charset="0"/>
              </a:rPr>
              <a:t>Computer-based visualization systems provide visual representations of datasets designed to help people carry out tasks more effectively.</a:t>
            </a:r>
          </a:p>
        </p:txBody>
      </p:sp>
      <p:pic>
        <p:nvPicPr>
          <p:cNvPr id="8198" name="Picture 5">
            <a:extLst>
              <a:ext uri="{FF2B5EF4-FFF2-40B4-BE49-F238E27FC236}">
                <a16:creationId xmlns:a16="http://schemas.microsoft.com/office/drawing/2014/main" id="{F2A6FED9-7E93-49BC-B3B7-9F7542071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1171575"/>
            <a:ext cx="17716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9" name="Picture 6">
            <a:extLst>
              <a:ext uri="{FF2B5EF4-FFF2-40B4-BE49-F238E27FC236}">
                <a16:creationId xmlns:a16="http://schemas.microsoft.com/office/drawing/2014/main" id="{4D1314D5-7EFB-4FAE-9EAA-8D71D2C34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1171575"/>
            <a:ext cx="10477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937D2ED2-E73C-4182-957D-62D58375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11887200" cy="790575"/>
          </a:xfrm>
        </p:spPr>
        <p:txBody>
          <a:bodyPr vert="horz" lIns="28575" tIns="28575" rIns="28575" bIns="28575" rtlCol="0" anchor="ctr">
            <a:normAutofit/>
          </a:bodyPr>
          <a:lstStyle/>
          <a:p>
            <a:r>
              <a:rPr lang="en-US" altLang="en-US" sz="3450">
                <a:solidFill>
                  <a:srgbClr val="011993"/>
                </a:solidFill>
              </a:rPr>
              <a:t>Why are there resource limitations?</a:t>
            </a: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315879DB-EC55-4951-8D38-A7B11702E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325" y="1866900"/>
            <a:ext cx="11887200" cy="5029200"/>
          </a:xfrm>
        </p:spPr>
        <p:txBody>
          <a:bodyPr vert="horz" lIns="28575" tIns="28575" rIns="28575" bIns="28575" rtlCol="0">
            <a:normAutofit/>
          </a:bodyPr>
          <a:lstStyle/>
          <a:p>
            <a:pPr marL="257175" indent="-257175">
              <a:spcBef>
                <a:spcPts val="750"/>
              </a:spcBef>
              <a:buSzPct val="100000"/>
            </a:pPr>
            <a:r>
              <a:rPr lang="en-US" altLang="en-US" sz="3000"/>
              <a:t>computational limits</a:t>
            </a:r>
          </a:p>
          <a:p>
            <a:pPr marL="557213" lvl="1" indent="-214313">
              <a:spcBef>
                <a:spcPts val="600"/>
              </a:spcBef>
              <a:buSzPct val="100000"/>
              <a:buFontTx/>
              <a:buChar char="–"/>
            </a:pPr>
            <a:r>
              <a:rPr lang="en-US" altLang="en-US" sz="2550"/>
              <a:t>processing time</a:t>
            </a:r>
          </a:p>
          <a:p>
            <a:pPr marL="557213" lvl="1" indent="-214313">
              <a:spcBef>
                <a:spcPts val="600"/>
              </a:spcBef>
              <a:buSzPct val="100000"/>
              <a:buFontTx/>
              <a:buChar char="–"/>
            </a:pPr>
            <a:r>
              <a:rPr lang="en-US" altLang="en-US" sz="2550"/>
              <a:t>system memory</a:t>
            </a:r>
          </a:p>
          <a:p>
            <a:pPr marL="257175" indent="-257175">
              <a:spcBef>
                <a:spcPts val="750"/>
              </a:spcBef>
              <a:buSzPct val="100000"/>
            </a:pPr>
            <a:r>
              <a:rPr lang="en-US" altLang="en-US" sz="3000"/>
              <a:t>human limits</a:t>
            </a:r>
          </a:p>
          <a:p>
            <a:pPr marL="557213" lvl="1" indent="-214313">
              <a:spcBef>
                <a:spcPts val="600"/>
              </a:spcBef>
              <a:buSzPct val="100000"/>
              <a:buFontTx/>
              <a:buChar char="–"/>
            </a:pPr>
            <a:r>
              <a:rPr lang="en-US" altLang="en-US" sz="2550"/>
              <a:t>human attention and memory</a:t>
            </a:r>
          </a:p>
          <a:p>
            <a:pPr marL="257175" indent="-257175">
              <a:spcBef>
                <a:spcPts val="750"/>
              </a:spcBef>
              <a:buSzPct val="100000"/>
            </a:pPr>
            <a:r>
              <a:rPr lang="en-US" altLang="en-US" sz="3000"/>
              <a:t>display limits</a:t>
            </a:r>
          </a:p>
          <a:p>
            <a:pPr marL="557213" lvl="1" indent="-214313">
              <a:spcBef>
                <a:spcPts val="600"/>
              </a:spcBef>
              <a:buSzPct val="100000"/>
              <a:buFontTx/>
              <a:buChar char="–"/>
            </a:pPr>
            <a:r>
              <a:rPr lang="en-US" altLang="en-US" sz="2550"/>
              <a:t>pixels are precious resource, the most constrained resource</a:t>
            </a:r>
          </a:p>
          <a:p>
            <a:pPr marL="557213" lvl="1" indent="-214313">
              <a:spcBef>
                <a:spcPts val="600"/>
              </a:spcBef>
              <a:buSzPct val="100000"/>
              <a:buFontTx/>
              <a:buChar char="–"/>
            </a:pPr>
            <a:r>
              <a:rPr lang="en-US" altLang="en-US" sz="2550" b="1"/>
              <a:t>information density</a:t>
            </a:r>
            <a:r>
              <a:rPr lang="en-US" altLang="en-US" sz="2550"/>
              <a:t>: ratio of space used to encode info vs unused whitespace</a:t>
            </a:r>
          </a:p>
          <a:p>
            <a:pPr marL="857250" lvl="2" indent="-171450">
              <a:spcBef>
                <a:spcPts val="525"/>
              </a:spcBef>
              <a:buSzPct val="100000"/>
            </a:pPr>
            <a:r>
              <a:rPr lang="en-US" altLang="en-US" sz="2250"/>
              <a:t>tradeoff between clutter and wasting space, find sweet spot between dense and sparse</a:t>
            </a:r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id="{B84C55D9-A17C-41FC-830A-A2033EBEA582}"/>
              </a:ext>
            </a:extLst>
          </p:cNvPr>
          <p:cNvSpPr txBox="1">
            <a:spLocks/>
          </p:cNvSpPr>
          <p:nvPr/>
        </p:nvSpPr>
        <p:spPr bwMode="auto">
          <a:xfrm>
            <a:off x="11834508" y="6515101"/>
            <a:ext cx="195567" cy="21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8575" tIns="28575" rIns="28575" bIns="28575">
            <a:spAutoFit/>
          </a:bodyPr>
          <a:lstStyle>
            <a:lvl1pPr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r" eaLnBrk="1"/>
            <a:fld id="{3F5870F9-C5D7-4F95-A72F-26871490EA2C}" type="slidenum">
              <a:rPr lang="en-US" altLang="en-US" sz="1050">
                <a:latin typeface="Gill Sans" charset="0"/>
                <a:ea typeface="Gill Sans" charset="0"/>
                <a:cs typeface="Gill Sans" charset="0"/>
                <a:sym typeface="Gill Sans" charset="0"/>
              </a:rPr>
              <a:pPr algn="r" eaLnBrk="1"/>
              <a:t>13</a:t>
            </a:fld>
            <a:endParaRPr lang="en-US" altLang="en-US" sz="1050"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9221" name="Text Box 4">
            <a:extLst>
              <a:ext uri="{FF2B5EF4-FFF2-40B4-BE49-F238E27FC236}">
                <a16:creationId xmlns:a16="http://schemas.microsoft.com/office/drawing/2014/main" id="{2019982E-12CB-4200-BB6E-C2AC9DF4CC8E}"/>
              </a:ext>
            </a:extLst>
          </p:cNvPr>
          <p:cNvSpPr txBox="1">
            <a:spLocks/>
          </p:cNvSpPr>
          <p:nvPr/>
        </p:nvSpPr>
        <p:spPr bwMode="auto">
          <a:xfrm>
            <a:off x="314325" y="933451"/>
            <a:ext cx="11630025" cy="704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575" tIns="28575" rIns="28575" bIns="28575">
            <a:spAutoFit/>
          </a:bodyPr>
          <a:lstStyle>
            <a:lvl1pPr defTabSz="609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 defTabSz="609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 defTabSz="609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 defTabSz="609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 defTabSz="609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eaLnBrk="1"/>
            <a:r>
              <a:rPr lang="en-US" altLang="en-US" sz="2100" b="1"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  <a:sym typeface="Rockwell" panose="02060603020205020403" pitchFamily="18" charset="0"/>
              </a:rPr>
              <a:t>Vis designers must take into account three very different kinds of resource limitations: those of computers, of humans, and of displays. </a:t>
            </a:r>
          </a:p>
        </p:txBody>
      </p:sp>
      <p:pic>
        <p:nvPicPr>
          <p:cNvPr id="9222" name="Picture 5">
            <a:extLst>
              <a:ext uri="{FF2B5EF4-FFF2-40B4-BE49-F238E27FC236}">
                <a16:creationId xmlns:a16="http://schemas.microsoft.com/office/drawing/2014/main" id="{4147CD72-D958-493F-94F5-1E3A0408C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762000"/>
            <a:ext cx="118205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2E25467C-B5C3-49F1-985E-21399FE3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0"/>
            <a:ext cx="11887200" cy="790575"/>
          </a:xfrm>
        </p:spPr>
        <p:txBody>
          <a:bodyPr vert="horz" lIns="28575" tIns="28575" rIns="28575" bIns="28575" rtlCol="0" anchor="ctr">
            <a:normAutofit/>
          </a:bodyPr>
          <a:lstStyle/>
          <a:p>
            <a:r>
              <a:rPr lang="en-US" altLang="en-US" sz="3450">
                <a:solidFill>
                  <a:srgbClr val="011993"/>
                </a:solidFill>
              </a:rPr>
              <a:t>Analysis: What, why, and how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75E7727-1CE3-4C07-81CD-7D72393A0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325" y="828675"/>
            <a:ext cx="11277600" cy="6029325"/>
          </a:xfrm>
        </p:spPr>
        <p:txBody>
          <a:bodyPr vert="horz" lIns="28575" tIns="28575" rIns="28575" bIns="28575" rtlCol="0">
            <a:normAutofit/>
          </a:bodyPr>
          <a:lstStyle/>
          <a:p>
            <a:pPr marL="257175" indent="-257175">
              <a:spcBef>
                <a:spcPts val="750"/>
              </a:spcBef>
              <a:buSzPct val="100000"/>
            </a:pPr>
            <a:r>
              <a:rPr lang="en-US" altLang="en-US" sz="3000">
                <a:solidFill>
                  <a:srgbClr val="AB5601"/>
                </a:solidFill>
              </a:rPr>
              <a:t>what</a:t>
            </a:r>
            <a:r>
              <a:rPr lang="en-US" altLang="en-US" sz="3000"/>
              <a:t> is shown?</a:t>
            </a:r>
          </a:p>
          <a:p>
            <a:pPr marL="557213" lvl="1" indent="-214313">
              <a:spcBef>
                <a:spcPts val="600"/>
              </a:spcBef>
              <a:buSzPct val="100000"/>
              <a:buFontTx/>
              <a:buChar char="–"/>
            </a:pPr>
            <a:r>
              <a:rPr lang="en-US" altLang="en-US" sz="2550" b="1"/>
              <a:t>data </a:t>
            </a:r>
            <a:r>
              <a:rPr lang="en-US" altLang="en-US" sz="2550"/>
              <a:t>abstraction</a:t>
            </a:r>
            <a:endParaRPr lang="en-US" altLang="en-US" sz="2550" b="1"/>
          </a:p>
          <a:p>
            <a:pPr marL="257175" indent="-257175">
              <a:spcBef>
                <a:spcPts val="750"/>
              </a:spcBef>
              <a:buSzPct val="100000"/>
            </a:pPr>
            <a:r>
              <a:rPr lang="en-US" altLang="en-US" sz="3000">
                <a:solidFill>
                  <a:srgbClr val="9C8701"/>
                </a:solidFill>
              </a:rPr>
              <a:t>why</a:t>
            </a:r>
            <a:r>
              <a:rPr lang="en-US" altLang="en-US" sz="3000"/>
              <a:t> is the user looking at it?</a:t>
            </a:r>
          </a:p>
          <a:p>
            <a:pPr marL="557213" lvl="1" indent="-214313">
              <a:spcBef>
                <a:spcPts val="600"/>
              </a:spcBef>
              <a:buSzPct val="100000"/>
              <a:buFontTx/>
              <a:buChar char="–"/>
            </a:pPr>
            <a:r>
              <a:rPr lang="en-US" altLang="en-US" sz="2550" b="1"/>
              <a:t>task </a:t>
            </a:r>
            <a:r>
              <a:rPr lang="en-US" altLang="en-US" sz="2550"/>
              <a:t>abstraction</a:t>
            </a:r>
            <a:endParaRPr lang="en-US" altLang="en-US" sz="2550" b="1"/>
          </a:p>
          <a:p>
            <a:pPr marL="257175" indent="-257175">
              <a:spcBef>
                <a:spcPts val="750"/>
              </a:spcBef>
              <a:buSzPct val="100000"/>
            </a:pPr>
            <a:r>
              <a:rPr lang="en-US" altLang="en-US" sz="3000">
                <a:solidFill>
                  <a:srgbClr val="009051"/>
                </a:solidFill>
              </a:rPr>
              <a:t>how</a:t>
            </a:r>
            <a:r>
              <a:rPr lang="en-US" altLang="en-US" sz="3000"/>
              <a:t> is it shown?</a:t>
            </a:r>
          </a:p>
          <a:p>
            <a:pPr marL="557213" lvl="1" indent="-214313">
              <a:spcBef>
                <a:spcPts val="600"/>
              </a:spcBef>
              <a:buSzPct val="100000"/>
              <a:buFontTx/>
              <a:buChar char="–"/>
            </a:pPr>
            <a:r>
              <a:rPr lang="en-US" altLang="en-US" sz="2550" b="1"/>
              <a:t>idiom</a:t>
            </a:r>
            <a:r>
              <a:rPr lang="en-US" altLang="en-US" sz="2550"/>
              <a:t>: visual encoding and interaction</a:t>
            </a:r>
            <a:endParaRPr lang="en-US" altLang="en-US" sz="2550" b="1"/>
          </a:p>
          <a:p>
            <a:pPr marL="557213" lvl="1" indent="-214313">
              <a:spcBef>
                <a:spcPts val="600"/>
              </a:spcBef>
              <a:buSzPct val="100000"/>
              <a:buFontTx/>
              <a:buChar char="–"/>
            </a:pPr>
            <a:endParaRPr lang="en-US" altLang="en-US" sz="2550" b="1"/>
          </a:p>
          <a:p>
            <a:pPr marL="257175" indent="-257175">
              <a:spcBef>
                <a:spcPts val="750"/>
              </a:spcBef>
              <a:buSzPct val="100000"/>
            </a:pPr>
            <a:r>
              <a:rPr lang="en-US" altLang="en-US" sz="3000"/>
              <a:t>abstract vocabulary avoids domain-specific terms</a:t>
            </a:r>
          </a:p>
          <a:p>
            <a:pPr marL="557213" lvl="1" indent="-214313">
              <a:spcBef>
                <a:spcPts val="600"/>
              </a:spcBef>
              <a:buSzPct val="100000"/>
              <a:buFontTx/>
              <a:buChar char="–"/>
            </a:pPr>
            <a:r>
              <a:rPr lang="en-US" altLang="en-US" sz="2550"/>
              <a:t>translation process iterative, tricky</a:t>
            </a:r>
          </a:p>
          <a:p>
            <a:pPr marL="257175" indent="-257175">
              <a:spcBef>
                <a:spcPts val="750"/>
              </a:spcBef>
              <a:buSzPct val="100000"/>
            </a:pPr>
            <a:r>
              <a:rPr lang="en-US" altLang="en-US" sz="3000"/>
              <a:t>what-why-how analysis framework as scaffold to think systematically about design space</a:t>
            </a:r>
          </a:p>
        </p:txBody>
      </p:sp>
      <p:sp>
        <p:nvSpPr>
          <p:cNvPr id="10244" name="Text Box 3">
            <a:extLst>
              <a:ext uri="{FF2B5EF4-FFF2-40B4-BE49-F238E27FC236}">
                <a16:creationId xmlns:a16="http://schemas.microsoft.com/office/drawing/2014/main" id="{9B465B7B-08BE-41A9-AE64-2D4D010E3ED5}"/>
              </a:ext>
            </a:extLst>
          </p:cNvPr>
          <p:cNvSpPr txBox="1">
            <a:spLocks/>
          </p:cNvSpPr>
          <p:nvPr/>
        </p:nvSpPr>
        <p:spPr bwMode="auto">
          <a:xfrm>
            <a:off x="11834508" y="6515101"/>
            <a:ext cx="195567" cy="21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8575" tIns="28575" rIns="28575" bIns="28575">
            <a:spAutoFit/>
          </a:bodyPr>
          <a:lstStyle>
            <a:lvl1pPr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r" eaLnBrk="1"/>
            <a:fld id="{4671008A-8475-485C-9900-839631FADF18}" type="slidenum">
              <a:rPr lang="en-US" altLang="en-US" sz="1050">
                <a:latin typeface="Gill Sans" charset="0"/>
                <a:ea typeface="Gill Sans" charset="0"/>
                <a:cs typeface="Gill Sans" charset="0"/>
                <a:sym typeface="Gill Sans" charset="0"/>
              </a:rPr>
              <a:pPr algn="r" eaLnBrk="1"/>
              <a:t>14</a:t>
            </a:fld>
            <a:endParaRPr lang="en-US" altLang="en-US" sz="1050"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pic>
        <p:nvPicPr>
          <p:cNvPr id="10245" name="Picture 4" descr="pasted-image.pdf">
            <a:extLst>
              <a:ext uri="{FF2B5EF4-FFF2-40B4-BE49-F238E27FC236}">
                <a16:creationId xmlns:a16="http://schemas.microsoft.com/office/drawing/2014/main" id="{C4F68C9F-318E-4FBA-9793-7E0C4DEC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572" y="354806"/>
            <a:ext cx="2356247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>
            <a:extLst>
              <a:ext uri="{FF2B5EF4-FFF2-40B4-BE49-F238E27FC236}">
                <a16:creationId xmlns:a16="http://schemas.microsoft.com/office/drawing/2014/main" id="{C65C9EA1-1C0E-4121-8C18-96CF65120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0"/>
            <a:ext cx="11887200" cy="790575"/>
          </a:xfrm>
        </p:spPr>
        <p:txBody>
          <a:bodyPr vert="horz" lIns="28575" tIns="28575" rIns="28575" bIns="28575" rtlCol="0" anchor="ctr">
            <a:normAutofit/>
          </a:bodyPr>
          <a:lstStyle/>
          <a:p>
            <a:r>
              <a:rPr lang="en-US" altLang="en-US" sz="3450">
                <a:solidFill>
                  <a:srgbClr val="011993"/>
                </a:solidFill>
              </a:rPr>
              <a:t>Why analyze?</a:t>
            </a: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9E8209A-C946-4077-B062-A4EA28F4C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326" y="571500"/>
            <a:ext cx="5869781" cy="6029325"/>
          </a:xfrm>
        </p:spPr>
        <p:txBody>
          <a:bodyPr vert="horz" lIns="28575" tIns="28575" rIns="28575" bIns="28575" rtlCol="0">
            <a:normAutofit/>
          </a:bodyPr>
          <a:lstStyle/>
          <a:p>
            <a:pPr marL="594122" indent="-251222">
              <a:spcBef>
                <a:spcPts val="750"/>
              </a:spcBef>
              <a:buSzPct val="100000"/>
            </a:pPr>
            <a:r>
              <a:rPr lang="en-US" altLang="en-US" sz="3000"/>
              <a:t>imposes structure on huge design space</a:t>
            </a:r>
          </a:p>
          <a:p>
            <a:pPr marL="879872" lvl="1" indent="-194072">
              <a:spcBef>
                <a:spcPts val="600"/>
              </a:spcBef>
              <a:buSzPct val="100000"/>
              <a:buFontTx/>
              <a:buChar char="–"/>
            </a:pPr>
            <a:r>
              <a:rPr lang="en-US" altLang="en-US" sz="2550"/>
              <a:t>scaffold to help you think systematically about choices</a:t>
            </a:r>
          </a:p>
          <a:p>
            <a:pPr marL="879872" lvl="1" indent="-194072">
              <a:spcBef>
                <a:spcPts val="600"/>
              </a:spcBef>
              <a:buSzPct val="100000"/>
              <a:buFontTx/>
              <a:buChar char="–"/>
            </a:pPr>
            <a:r>
              <a:rPr lang="en-US" altLang="en-US" sz="2550"/>
              <a:t>analyzing existing as stepping stone to designing new</a:t>
            </a:r>
          </a:p>
          <a:p>
            <a:pPr marL="879872" lvl="1" indent="-194072">
              <a:spcBef>
                <a:spcPts val="600"/>
              </a:spcBef>
              <a:buSzPct val="100000"/>
              <a:buFontTx/>
              <a:buChar char="–"/>
            </a:pPr>
            <a:r>
              <a:rPr lang="en-US" altLang="en-US" sz="2550"/>
              <a:t>most possibilities ineffective for particular task/data combination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id="{D9B0A269-EFA3-4C8F-8A35-FA300FE91595}"/>
              </a:ext>
            </a:extLst>
          </p:cNvPr>
          <p:cNvSpPr txBox="1">
            <a:spLocks/>
          </p:cNvSpPr>
          <p:nvPr/>
        </p:nvSpPr>
        <p:spPr bwMode="auto">
          <a:xfrm>
            <a:off x="11834508" y="6515101"/>
            <a:ext cx="195567" cy="21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8575" tIns="28575" rIns="28575" bIns="28575">
            <a:spAutoFit/>
          </a:bodyPr>
          <a:lstStyle>
            <a:lvl1pPr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r" eaLnBrk="1"/>
            <a:fld id="{0BB56E71-9E69-4187-BB3D-ACF8AF000943}" type="slidenum">
              <a:rPr lang="en-US" altLang="en-US" sz="1050">
                <a:latin typeface="Gill Sans" charset="0"/>
                <a:ea typeface="Gill Sans" charset="0"/>
                <a:cs typeface="Gill Sans" charset="0"/>
                <a:sym typeface="Gill Sans" charset="0"/>
              </a:rPr>
              <a:pPr algn="r" eaLnBrk="1"/>
              <a:t>15</a:t>
            </a:fld>
            <a:endParaRPr lang="en-US" altLang="en-US" sz="1050"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12292" name="Group 4">
            <a:extLst>
              <a:ext uri="{FF2B5EF4-FFF2-40B4-BE49-F238E27FC236}">
                <a16:creationId xmlns:a16="http://schemas.microsoft.com/office/drawing/2014/main" id="{CAA7C938-F150-4FBB-AED6-FD4E810ECAB1}"/>
              </a:ext>
            </a:extLst>
          </p:cNvPr>
          <p:cNvGrpSpPr>
            <a:grpSpLocks/>
          </p:cNvGrpSpPr>
          <p:nvPr/>
        </p:nvGrpSpPr>
        <p:grpSpPr bwMode="auto">
          <a:xfrm>
            <a:off x="6056710" y="283369"/>
            <a:ext cx="5637609" cy="4067175"/>
            <a:chOff x="0" y="0"/>
            <a:chExt cx="7515905" cy="5422139"/>
          </a:xfrm>
        </p:grpSpPr>
        <p:pic>
          <p:nvPicPr>
            <p:cNvPr id="11273" name="Picture 5" descr="spacetree-kangaroo-crop.png">
              <a:extLst>
                <a:ext uri="{FF2B5EF4-FFF2-40B4-BE49-F238E27FC236}">
                  <a16:creationId xmlns:a16="http://schemas.microsoft.com/office/drawing/2014/main" id="{C6337E8B-A9FB-4DFB-8FEC-125D992F6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560" y="486530"/>
              <a:ext cx="2681983" cy="36789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1274" name="Text Box 6">
              <a:extLst>
                <a:ext uri="{FF2B5EF4-FFF2-40B4-BE49-F238E27FC236}">
                  <a16:creationId xmlns:a16="http://schemas.microsoft.com/office/drawing/2014/main" id="{7D857585-5A95-4949-99B2-BFED7FE2DDE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0" y="4317238"/>
              <a:ext cx="3263900" cy="1054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8575" tIns="28575" rIns="28575" bIns="28575"/>
            <a:lstStyle>
              <a:lvl1pPr defTabSz="12954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 defTabSz="12954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 defTabSz="12954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 defTabSz="12954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 defTabSz="12954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defTabSz="1295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defTabSz="1295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defTabSz="1295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defTabSz="1295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>
                <a:spcBef>
                  <a:spcPts val="675"/>
                </a:spcBef>
              </a:pPr>
              <a:r>
                <a:rPr lang="en-US" altLang="en-US" sz="1050" i="1">
                  <a:latin typeface="Gill Sans" charset="0"/>
                  <a:ea typeface="Gill Sans" charset="0"/>
                  <a:cs typeface="Gill Sans" charset="0"/>
                  <a:sym typeface="Gill Sans" charset="0"/>
                </a:rPr>
                <a:t>[SpaceTree: Supporting Exploration in Large Node Link Tree, Design Evolution and Empirical Evaluation. Grosjean, Plaisant, and Bederson. Proc. InfoVis 2002, p 57–64.]</a:t>
              </a:r>
            </a:p>
          </p:txBody>
        </p:sp>
        <p:sp>
          <p:nvSpPr>
            <p:cNvPr id="11275" name="Text Box 7">
              <a:extLst>
                <a:ext uri="{FF2B5EF4-FFF2-40B4-BE49-F238E27FC236}">
                  <a16:creationId xmlns:a16="http://schemas.microsoft.com/office/drawing/2014/main" id="{6C55F871-3393-4EA2-98EE-007D1C6CF5B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4683" y="38100"/>
              <a:ext cx="2498802" cy="655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8575" tIns="28575" rIns="28575" bIns="28575"/>
            <a:lstStyle>
              <a:lvl1pPr defTabSz="1219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 defTabSz="1219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 defTabSz="1219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 defTabSz="1219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 defTabSz="1219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eaLnBrk="1">
                <a:buClr>
                  <a:srgbClr val="1D2157"/>
                </a:buClr>
              </a:pPr>
              <a:r>
                <a:rPr lang="en-US" altLang="en-US" sz="2100">
                  <a:latin typeface="Rockwell" panose="02060603020205020403" pitchFamily="18" charset="0"/>
                  <a:ea typeface="Rockwell" panose="02060603020205020403" pitchFamily="18" charset="0"/>
                  <a:cs typeface="Rockwell" panose="02060603020205020403" pitchFamily="18" charset="0"/>
                  <a:sym typeface="Rockwell" panose="02060603020205020403" pitchFamily="18" charset="0"/>
                </a:rPr>
                <a:t>SpaceTree</a:t>
              </a:r>
            </a:p>
          </p:txBody>
        </p:sp>
        <p:pic>
          <p:nvPicPr>
            <p:cNvPr id="11276" name="Picture 8" descr="treejuxtaposer-crop.png">
              <a:extLst>
                <a:ext uri="{FF2B5EF4-FFF2-40B4-BE49-F238E27FC236}">
                  <a16:creationId xmlns:a16="http://schemas.microsoft.com/office/drawing/2014/main" id="{EA73DD06-3463-4714-8C34-F54654423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2495" y="501423"/>
              <a:ext cx="3650760" cy="3643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1277" name="Text Box 9">
              <a:extLst>
                <a:ext uri="{FF2B5EF4-FFF2-40B4-BE49-F238E27FC236}">
                  <a16:creationId xmlns:a16="http://schemas.microsoft.com/office/drawing/2014/main" id="{67F6D510-C9CB-4C06-B66C-33E38A5BF77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693204" y="4368038"/>
              <a:ext cx="3822701" cy="1054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8575" tIns="28575" rIns="28575" bIns="28575"/>
            <a:lstStyle>
              <a:lvl1pPr defTabSz="12954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 defTabSz="12954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 defTabSz="12954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 defTabSz="12954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 defTabSz="12954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defTabSz="1295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defTabSz="1295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defTabSz="1295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defTabSz="12954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>
                <a:spcBef>
                  <a:spcPts val="675"/>
                </a:spcBef>
              </a:pPr>
              <a:r>
                <a:rPr lang="en-US" altLang="en-US" sz="1050" i="1">
                  <a:latin typeface="Gill Sans" charset="0"/>
                  <a:ea typeface="Gill Sans" charset="0"/>
                  <a:cs typeface="Gill Sans" charset="0"/>
                  <a:sym typeface="Gill Sans" charset="0"/>
                </a:rPr>
                <a:t>[TreeJuxtaposer: Scalable Tree Comparison Using Focus+Context With Guaranteed Visibility. ACM Trans. on Graphics (Proc. SIGGRAPH) 22:453– 462, 2003.]</a:t>
              </a:r>
            </a:p>
          </p:txBody>
        </p:sp>
        <p:sp>
          <p:nvSpPr>
            <p:cNvPr id="11278" name="Text Box 10">
              <a:extLst>
                <a:ext uri="{FF2B5EF4-FFF2-40B4-BE49-F238E27FC236}">
                  <a16:creationId xmlns:a16="http://schemas.microsoft.com/office/drawing/2014/main" id="{E5737A7A-88C0-48D8-A1B6-0B0A4A78843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641507" y="0"/>
              <a:ext cx="3414510" cy="770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8575" tIns="28575" rIns="28575" bIns="28575"/>
            <a:lstStyle>
              <a:lvl1pPr defTabSz="1219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 defTabSz="1219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 defTabSz="1219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 defTabSz="1219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 defTabSz="1219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eaLnBrk="1">
                <a:buClr>
                  <a:srgbClr val="1D2157"/>
                </a:buClr>
              </a:pPr>
              <a:r>
                <a:rPr lang="en-US" altLang="en-US" sz="2100">
                  <a:latin typeface="Rockwell" panose="02060603020205020403" pitchFamily="18" charset="0"/>
                  <a:ea typeface="Rockwell" panose="02060603020205020403" pitchFamily="18" charset="0"/>
                  <a:cs typeface="Rockwell" panose="02060603020205020403" pitchFamily="18" charset="0"/>
                  <a:sym typeface="Rockwell" panose="02060603020205020403" pitchFamily="18" charset="0"/>
                </a:rPr>
                <a:t>TreeJuxtaposer</a:t>
              </a:r>
            </a:p>
          </p:txBody>
        </p:sp>
      </p:grpSp>
      <p:grpSp>
        <p:nvGrpSpPr>
          <p:cNvPr id="12299" name="Group 11">
            <a:extLst>
              <a:ext uri="{FF2B5EF4-FFF2-40B4-BE49-F238E27FC236}">
                <a16:creationId xmlns:a16="http://schemas.microsoft.com/office/drawing/2014/main" id="{F6641C96-FE43-431C-9AE7-360906B30A4B}"/>
              </a:ext>
            </a:extLst>
          </p:cNvPr>
          <p:cNvGrpSpPr>
            <a:grpSpLocks/>
          </p:cNvGrpSpPr>
          <p:nvPr/>
        </p:nvGrpSpPr>
        <p:grpSpPr bwMode="auto">
          <a:xfrm>
            <a:off x="409576" y="3990975"/>
            <a:ext cx="11584781" cy="2800350"/>
            <a:chOff x="0" y="0"/>
            <a:chExt cx="15447292" cy="3735131"/>
          </a:xfrm>
        </p:grpSpPr>
        <p:pic>
          <p:nvPicPr>
            <p:cNvPr id="11271" name="Picture 12" descr="pasted-image.pdf">
              <a:extLst>
                <a:ext uri="{FF2B5EF4-FFF2-40B4-BE49-F238E27FC236}">
                  <a16:creationId xmlns:a16="http://schemas.microsoft.com/office/drawing/2014/main" id="{10C697AC-B415-4DA4-B54C-B2A45BCF4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57907" y="911316"/>
              <a:ext cx="1989385" cy="1987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272" name="Picture 13" descr="fig3.9.pdf">
              <a:extLst>
                <a:ext uri="{FF2B5EF4-FFF2-40B4-BE49-F238E27FC236}">
                  <a16:creationId xmlns:a16="http://schemas.microsoft.com/office/drawing/2014/main" id="{227F7EB9-85B8-46B5-94FF-A47266556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3004800" cy="3735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>
            <a:extLst>
              <a:ext uri="{FF2B5EF4-FFF2-40B4-BE49-F238E27FC236}">
                <a16:creationId xmlns:a16="http://schemas.microsoft.com/office/drawing/2014/main" id="{69412149-0DAB-4B7A-9F1A-9D421835117C}"/>
              </a:ext>
            </a:extLst>
          </p:cNvPr>
          <p:cNvSpPr txBox="1">
            <a:spLocks/>
          </p:cNvSpPr>
          <p:nvPr/>
        </p:nvSpPr>
        <p:spPr bwMode="auto">
          <a:xfrm>
            <a:off x="11834508" y="6515101"/>
            <a:ext cx="195567" cy="21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8575" tIns="28575" rIns="28575" bIns="28575">
            <a:spAutoFit/>
          </a:bodyPr>
          <a:lstStyle>
            <a:lvl1pPr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r" eaLnBrk="1"/>
            <a:fld id="{BFC4D7BF-ABC6-41CD-BA95-9E2DE318DD99}" type="slidenum">
              <a:rPr lang="en-US" altLang="en-US" sz="1050">
                <a:latin typeface="Gill Sans" charset="0"/>
                <a:ea typeface="Gill Sans" charset="0"/>
                <a:cs typeface="Gill Sans" charset="0"/>
                <a:sym typeface="Gill Sans" charset="0"/>
              </a:rPr>
              <a:pPr algn="r" eaLnBrk="1"/>
              <a:t>16</a:t>
            </a:fld>
            <a:endParaRPr lang="en-US" altLang="en-US" sz="1050"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2291" name="Line 2">
            <a:extLst>
              <a:ext uri="{FF2B5EF4-FFF2-40B4-BE49-F238E27FC236}">
                <a16:creationId xmlns:a16="http://schemas.microsoft.com/office/drawing/2014/main" id="{A2610093-2E2F-46B3-8314-2D0A3C683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2813" y="1057275"/>
            <a:ext cx="2619375" cy="7144"/>
          </a:xfrm>
          <a:prstGeom prst="line">
            <a:avLst/>
          </a:prstGeom>
          <a:noFill/>
          <a:ln w="22225">
            <a:solidFill>
              <a:srgbClr val="12977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/>
          <a:p>
            <a:endParaRPr lang="en-US" sz="1350"/>
          </a:p>
        </p:txBody>
      </p:sp>
      <p:pic>
        <p:nvPicPr>
          <p:cNvPr id="12292" name="Picture 3" descr="pasted-image.pdf">
            <a:extLst>
              <a:ext uri="{FF2B5EF4-FFF2-40B4-BE49-F238E27FC236}">
                <a16:creationId xmlns:a16="http://schemas.microsoft.com/office/drawing/2014/main" id="{D14E9FEC-7238-4B9A-B53F-995EB851D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53" y="5306616"/>
            <a:ext cx="115609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3" name="Picture 4" descr="fig3.7.pdf">
            <a:extLst>
              <a:ext uri="{FF2B5EF4-FFF2-40B4-BE49-F238E27FC236}">
                <a16:creationId xmlns:a16="http://schemas.microsoft.com/office/drawing/2014/main" id="{54751F5D-DD48-471E-BF09-708E8E7E3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7" r="63680" b="51619"/>
          <a:stretch>
            <a:fillRect/>
          </a:stretch>
        </p:blipFill>
        <p:spPr bwMode="auto">
          <a:xfrm>
            <a:off x="370285" y="742951"/>
            <a:ext cx="3077765" cy="3431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4" name="Picture 5" descr="fig3.7.pdf">
            <a:extLst>
              <a:ext uri="{FF2B5EF4-FFF2-40B4-BE49-F238E27FC236}">
                <a16:creationId xmlns:a16="http://schemas.microsoft.com/office/drawing/2014/main" id="{EF0E6F77-9434-4223-A6BB-B0ECB10A4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62" r="56271"/>
          <a:stretch>
            <a:fillRect/>
          </a:stretch>
        </p:blipFill>
        <p:spPr bwMode="auto">
          <a:xfrm>
            <a:off x="3184923" y="1114425"/>
            <a:ext cx="3730228" cy="4106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5" name="Picture 6" descr="fig3.7.pdf">
            <a:extLst>
              <a:ext uri="{FF2B5EF4-FFF2-40B4-BE49-F238E27FC236}">
                <a16:creationId xmlns:a16="http://schemas.microsoft.com/office/drawing/2014/main" id="{03FC6FDA-5C57-4172-A86F-624B1E04A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07" t="4268" b="35191"/>
          <a:stretch>
            <a:fillRect/>
          </a:stretch>
        </p:blipFill>
        <p:spPr bwMode="auto">
          <a:xfrm>
            <a:off x="6781800" y="742950"/>
            <a:ext cx="5047060" cy="4649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6" name="Picture 7" descr="fig3.7.pdf">
            <a:extLst>
              <a:ext uri="{FF2B5EF4-FFF2-40B4-BE49-F238E27FC236}">
                <a16:creationId xmlns:a16="http://schemas.microsoft.com/office/drawing/2014/main" id="{51CA11A6-B158-4EF1-95C9-DD7050E6D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107"/>
          <a:stretch>
            <a:fillRect/>
          </a:stretch>
        </p:blipFill>
        <p:spPr bwMode="auto">
          <a:xfrm>
            <a:off x="390525" y="161926"/>
            <a:ext cx="11449050" cy="517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2297" name="Group 8">
            <a:extLst>
              <a:ext uri="{FF2B5EF4-FFF2-40B4-BE49-F238E27FC236}">
                <a16:creationId xmlns:a16="http://schemas.microsoft.com/office/drawing/2014/main" id="{32619B41-6924-435D-BAA9-6E92DB64A0BB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4114800"/>
            <a:ext cx="3133725" cy="2571750"/>
            <a:chOff x="0" y="0"/>
            <a:chExt cx="4178300" cy="3429000"/>
          </a:xfrm>
        </p:grpSpPr>
        <p:sp>
          <p:nvSpPr>
            <p:cNvPr id="12298" name="Rectangle 9">
              <a:extLst>
                <a:ext uri="{FF2B5EF4-FFF2-40B4-BE49-F238E27FC236}">
                  <a16:creationId xmlns:a16="http://schemas.microsoft.com/office/drawing/2014/main" id="{6B597D32-2A02-4F03-9937-8604776C3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178300" cy="3429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8575" tIns="28575" rIns="28575" bIns="28575"/>
            <a:lstStyle>
              <a:lvl1pPr defTabSz="1219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 defTabSz="1219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 defTabSz="1219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 defTabSz="1219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 defTabSz="1219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eaLnBrk="1"/>
              <a:endParaRPr lang="en-US" altLang="en-US" sz="225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12299" name="Picture 10" descr="pasted-image.pdf">
              <a:extLst>
                <a:ext uri="{FF2B5EF4-FFF2-40B4-BE49-F238E27FC236}">
                  <a16:creationId xmlns:a16="http://schemas.microsoft.com/office/drawing/2014/main" id="{C97A6B7D-671B-4C89-AD0E-E88FD5EDC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614" y="116502"/>
              <a:ext cx="3308772" cy="3272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A3C507EA-048D-4F6A-AF8A-DE1318C3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25" y="0"/>
            <a:ext cx="12211050" cy="790575"/>
          </a:xfrm>
        </p:spPr>
        <p:txBody>
          <a:bodyPr vert="horz" lIns="28575" tIns="28575" rIns="28575" bIns="28575" rtlCol="0" anchor="ctr">
            <a:normAutofit/>
          </a:bodyPr>
          <a:lstStyle/>
          <a:p>
            <a:r>
              <a:rPr lang="en-US" altLang="en-US" sz="3450">
                <a:solidFill>
                  <a:srgbClr val="011993"/>
                </a:solidFill>
              </a:rPr>
              <a:t>VAD Ch 2: Data Abstraction</a:t>
            </a:r>
          </a:p>
        </p:txBody>
      </p:sp>
      <p:sp>
        <p:nvSpPr>
          <p:cNvPr id="13315" name="Text Box 2">
            <a:extLst>
              <a:ext uri="{FF2B5EF4-FFF2-40B4-BE49-F238E27FC236}">
                <a16:creationId xmlns:a16="http://schemas.microsoft.com/office/drawing/2014/main" id="{2569D318-0E1F-4BCB-AB3C-B1E9C68285F5}"/>
              </a:ext>
            </a:extLst>
          </p:cNvPr>
          <p:cNvSpPr txBox="1">
            <a:spLocks/>
          </p:cNvSpPr>
          <p:nvPr/>
        </p:nvSpPr>
        <p:spPr bwMode="auto">
          <a:xfrm>
            <a:off x="11834508" y="6515101"/>
            <a:ext cx="195567" cy="21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8575" tIns="28575" rIns="28575" bIns="28575">
            <a:spAutoFit/>
          </a:bodyPr>
          <a:lstStyle>
            <a:lvl1pPr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r" eaLnBrk="1"/>
            <a:fld id="{FB424980-BC4D-4DCE-847A-87BDF68B3CC7}" type="slidenum">
              <a:rPr lang="en-US" altLang="en-US" sz="1050">
                <a:latin typeface="Gill Sans" charset="0"/>
                <a:ea typeface="Gill Sans" charset="0"/>
                <a:cs typeface="Gill Sans" charset="0"/>
                <a:sym typeface="Gill Sans" charset="0"/>
              </a:rPr>
              <a:pPr algn="r" eaLnBrk="1"/>
              <a:t>17</a:t>
            </a:fld>
            <a:endParaRPr lang="en-US" altLang="en-US" sz="1050"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3316" name="Text Box 3">
            <a:extLst>
              <a:ext uri="{FF2B5EF4-FFF2-40B4-BE49-F238E27FC236}">
                <a16:creationId xmlns:a16="http://schemas.microsoft.com/office/drawing/2014/main" id="{03C0CCC6-72D9-4462-820F-0EA3EAFEF626}"/>
              </a:ext>
            </a:extLst>
          </p:cNvPr>
          <p:cNvSpPr txBox="1">
            <a:spLocks/>
          </p:cNvSpPr>
          <p:nvPr/>
        </p:nvSpPr>
        <p:spPr bwMode="auto">
          <a:xfrm>
            <a:off x="4754166" y="6304360"/>
            <a:ext cx="16859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 defTabSz="546100">
              <a:spcBef>
                <a:spcPts val="2300"/>
              </a:spcBef>
              <a:buSzPct val="140000"/>
              <a:buChar char="•"/>
              <a:defRPr sz="38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1439863" indent="-677863" defTabSz="546100">
              <a:spcBef>
                <a:spcPts val="2300"/>
              </a:spcBef>
              <a:buSzPct val="140000"/>
              <a:buChar char="•"/>
              <a:defRPr sz="38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930400" indent="-723900" defTabSz="546100">
              <a:spcBef>
                <a:spcPts val="2300"/>
              </a:spcBef>
              <a:buSzPct val="140000"/>
              <a:buChar char="•"/>
              <a:defRPr sz="38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2374900" indent="-723900" defTabSz="546100">
              <a:spcBef>
                <a:spcPts val="2300"/>
              </a:spcBef>
              <a:buSzPct val="140000"/>
              <a:buChar char="•"/>
              <a:defRPr sz="38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819400" indent="-723900" defTabSz="546100">
              <a:spcBef>
                <a:spcPts val="2300"/>
              </a:spcBef>
              <a:buSzPct val="140000"/>
              <a:buChar char="•"/>
              <a:defRPr sz="38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3276600" indent="-723900" defTabSz="546100" eaLnBrk="0" fontAlgn="base" hangingPunct="0">
              <a:spcBef>
                <a:spcPts val="2300"/>
              </a:spcBef>
              <a:spcAft>
                <a:spcPct val="0"/>
              </a:spcAft>
              <a:buSzPct val="140000"/>
              <a:buChar char="•"/>
              <a:defRPr sz="38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3733800" indent="-723900" defTabSz="546100" eaLnBrk="0" fontAlgn="base" hangingPunct="0">
              <a:spcBef>
                <a:spcPts val="2300"/>
              </a:spcBef>
              <a:spcAft>
                <a:spcPct val="0"/>
              </a:spcAft>
              <a:buSzPct val="140000"/>
              <a:buChar char="•"/>
              <a:defRPr sz="38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4191000" indent="-723900" defTabSz="546100" eaLnBrk="0" fontAlgn="base" hangingPunct="0">
              <a:spcBef>
                <a:spcPts val="2300"/>
              </a:spcBef>
              <a:spcAft>
                <a:spcPct val="0"/>
              </a:spcAft>
              <a:buSzPct val="140000"/>
              <a:buChar char="•"/>
              <a:defRPr sz="38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4648200" indent="-723900" defTabSz="546100" eaLnBrk="0" fontAlgn="base" hangingPunct="0">
              <a:spcBef>
                <a:spcPts val="2300"/>
              </a:spcBef>
              <a:spcAft>
                <a:spcPct val="0"/>
              </a:spcAft>
              <a:buSzPct val="140000"/>
              <a:buChar char="•"/>
              <a:defRPr sz="38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algn="r" eaLnBrk="1">
              <a:spcBef>
                <a:spcPct val="0"/>
              </a:spcBef>
              <a:buSzTx/>
              <a:buFontTx/>
              <a:buNone/>
            </a:pPr>
            <a:r>
              <a:rPr lang="en-US" altLang="en-US" sz="1350" i="1">
                <a:hlinkClick r:id="rId2"/>
              </a:rPr>
              <a:t>[VAD Fig 2.1]</a:t>
            </a:r>
            <a:endParaRPr lang="en-US" altLang="en-US" sz="1350"/>
          </a:p>
        </p:txBody>
      </p:sp>
      <p:pic>
        <p:nvPicPr>
          <p:cNvPr id="13317" name="Picture 4" descr="fig2.1.pdf">
            <a:extLst>
              <a:ext uri="{FF2B5EF4-FFF2-40B4-BE49-F238E27FC236}">
                <a16:creationId xmlns:a16="http://schemas.microsoft.com/office/drawing/2014/main" id="{C957A42B-A15F-4483-8FAB-76C1A3649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96"/>
          <a:stretch>
            <a:fillRect/>
          </a:stretch>
        </p:blipFill>
        <p:spPr bwMode="auto">
          <a:xfrm>
            <a:off x="3344466" y="748903"/>
            <a:ext cx="5322094" cy="534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318" name="Picture 5" descr="fig2.1.pdf">
            <a:extLst>
              <a:ext uri="{FF2B5EF4-FFF2-40B4-BE49-F238E27FC236}">
                <a16:creationId xmlns:a16="http://schemas.microsoft.com/office/drawing/2014/main" id="{6FB2124B-0FA9-4DEC-91B7-3E9D5DE01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76" t="85878"/>
          <a:stretch>
            <a:fillRect/>
          </a:stretch>
        </p:blipFill>
        <p:spPr bwMode="auto">
          <a:xfrm>
            <a:off x="5943600" y="4911328"/>
            <a:ext cx="1666875" cy="138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F6F7-4746-4D48-8596-E7910363E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DB3FDD-0FB0-425D-97B1-40375BC37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14" t="19823" r="22357" b="17154"/>
          <a:stretch/>
        </p:blipFill>
        <p:spPr>
          <a:xfrm>
            <a:off x="384561" y="436237"/>
            <a:ext cx="11073267" cy="630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62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55FA612D-31F2-4834-82E1-58CFE651A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28950"/>
            <a:ext cx="11887200" cy="790575"/>
          </a:xfrm>
        </p:spPr>
        <p:txBody>
          <a:bodyPr vert="horz" lIns="28575" tIns="28575" rIns="28575" bIns="28575" rtlCol="0" anchor="ctr">
            <a:normAutofit/>
          </a:bodyPr>
          <a:lstStyle/>
          <a:p>
            <a:r>
              <a:rPr lang="en-US" altLang="en-US" sz="4800">
                <a:solidFill>
                  <a:srgbClr val="011993"/>
                </a:solidFill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  <a:sym typeface="Rockwell" panose="02060603020205020403" pitchFamily="18" charset="0"/>
              </a:rPr>
              <a:t>Ch 2. What: Data Abstraction</a:t>
            </a:r>
          </a:p>
        </p:txBody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157C5495-1371-41EA-B6FA-47820F003296}"/>
              </a:ext>
            </a:extLst>
          </p:cNvPr>
          <p:cNvSpPr txBox="1">
            <a:spLocks/>
          </p:cNvSpPr>
          <p:nvPr/>
        </p:nvSpPr>
        <p:spPr bwMode="auto">
          <a:xfrm>
            <a:off x="11834508" y="6515101"/>
            <a:ext cx="195567" cy="21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8575" tIns="28575" rIns="28575" bIns="28575">
            <a:spAutoFit/>
          </a:bodyPr>
          <a:lstStyle>
            <a:lvl1pPr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r" eaLnBrk="1"/>
            <a:fld id="{FB69A8F3-8423-42B1-B53D-7F4C283D204D}" type="slidenum">
              <a:rPr lang="en-US" altLang="en-US" sz="1050">
                <a:latin typeface="Gill Sans" charset="0"/>
                <a:ea typeface="Gill Sans" charset="0"/>
                <a:cs typeface="Gill Sans" charset="0"/>
                <a:sym typeface="Gill Sans" charset="0"/>
              </a:rPr>
              <a:pPr algn="r" eaLnBrk="1"/>
              <a:t>19</a:t>
            </a:fld>
            <a:endParaRPr lang="en-US" altLang="en-US" sz="1050"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BCBA-ECE6-4939-B2F6-67F0EA6F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data visualization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C4C0D-65FF-4C67-B56D-99A513F7C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images that convey salient information about underlying data and processes</a:t>
            </a:r>
          </a:p>
          <a:p>
            <a:r>
              <a:rPr lang="en-US" dirty="0"/>
              <a:t>Computers are good in quickly processing large amounts of data.</a:t>
            </a:r>
          </a:p>
          <a:p>
            <a:r>
              <a:rPr lang="en-US" dirty="0"/>
              <a:t>Humans are good in making decisions based on their expertise.</a:t>
            </a:r>
          </a:p>
          <a:p>
            <a:r>
              <a:rPr lang="en-US" dirty="0"/>
              <a:t>Humans can visually process information in parallel. Visuals are intuitive.</a:t>
            </a:r>
          </a:p>
        </p:txBody>
      </p:sp>
    </p:spTree>
    <p:extLst>
      <p:ext uri="{BB962C8B-B14F-4D97-AF65-F5344CB8AC3E}">
        <p14:creationId xmlns:p14="http://schemas.microsoft.com/office/powerpoint/2010/main" val="2823814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09785B96-78A5-4EE5-8718-C5FF1EE2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11887200" cy="790575"/>
          </a:xfrm>
        </p:spPr>
        <p:txBody>
          <a:bodyPr vert="horz" lIns="28575" tIns="28575" rIns="28575" bIns="28575" rtlCol="0" anchor="ctr">
            <a:normAutofit/>
          </a:bodyPr>
          <a:lstStyle/>
          <a:p>
            <a:r>
              <a:rPr lang="en-US" altLang="en-US" sz="3450">
                <a:solidFill>
                  <a:srgbClr val="011993"/>
                </a:solidFill>
              </a:rPr>
              <a:t>Three major datatypes</a:t>
            </a:r>
          </a:p>
        </p:txBody>
      </p:sp>
      <p:sp>
        <p:nvSpPr>
          <p:cNvPr id="15363" name="Text Box 2">
            <a:extLst>
              <a:ext uri="{FF2B5EF4-FFF2-40B4-BE49-F238E27FC236}">
                <a16:creationId xmlns:a16="http://schemas.microsoft.com/office/drawing/2014/main" id="{2733A873-230D-4216-B639-B6A615874166}"/>
              </a:ext>
            </a:extLst>
          </p:cNvPr>
          <p:cNvSpPr txBox="1">
            <a:spLocks/>
          </p:cNvSpPr>
          <p:nvPr/>
        </p:nvSpPr>
        <p:spPr bwMode="auto">
          <a:xfrm>
            <a:off x="11739258" y="6515101"/>
            <a:ext cx="195567" cy="21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8575" tIns="28575" rIns="28575" bIns="28575">
            <a:spAutoFit/>
          </a:bodyPr>
          <a:lstStyle>
            <a:lvl1pPr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r" eaLnBrk="1"/>
            <a:fld id="{0C368A92-6B5A-4407-B010-B0545FBAB55F}" type="slidenum">
              <a:rPr lang="en-US" altLang="en-US" sz="1050">
                <a:latin typeface="Gill Sans" charset="0"/>
                <a:ea typeface="Gill Sans" charset="0"/>
                <a:cs typeface="Gill Sans" charset="0"/>
                <a:sym typeface="Gill Sans" charset="0"/>
              </a:rPr>
              <a:pPr algn="r" eaLnBrk="1"/>
              <a:t>20</a:t>
            </a:fld>
            <a:endParaRPr lang="en-US" altLang="en-US" sz="1050"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BD1A060-4D2F-4C76-B7E8-B0083EB121D2}"/>
              </a:ext>
            </a:extLst>
          </p:cNvPr>
          <p:cNvSpPr>
            <a:spLocks/>
          </p:cNvSpPr>
          <p:nvPr/>
        </p:nvSpPr>
        <p:spPr bwMode="auto">
          <a:xfrm>
            <a:off x="11077575" y="2047875"/>
            <a:ext cx="866775" cy="4286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575" tIns="28575" rIns="28575" bIns="28575"/>
          <a:lstStyle>
            <a:lvl1pPr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eaLnBrk="1"/>
            <a:endParaRPr lang="en-US" altLang="en-US" sz="225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6388" name="Group 4">
            <a:extLst>
              <a:ext uri="{FF2B5EF4-FFF2-40B4-BE49-F238E27FC236}">
                <a16:creationId xmlns:a16="http://schemas.microsoft.com/office/drawing/2014/main" id="{452E4E83-5865-4571-9417-22A410C20BEB}"/>
              </a:ext>
            </a:extLst>
          </p:cNvPr>
          <p:cNvGrpSpPr>
            <a:grpSpLocks/>
          </p:cNvGrpSpPr>
          <p:nvPr/>
        </p:nvGrpSpPr>
        <p:grpSpPr bwMode="auto">
          <a:xfrm>
            <a:off x="6191250" y="1476375"/>
            <a:ext cx="5867400" cy="3533775"/>
            <a:chOff x="0" y="0"/>
            <a:chExt cx="7823200" cy="4711700"/>
          </a:xfrm>
        </p:grpSpPr>
        <p:grpSp>
          <p:nvGrpSpPr>
            <p:cNvPr id="15375" name="Group 5">
              <a:extLst>
                <a:ext uri="{FF2B5EF4-FFF2-40B4-BE49-F238E27FC236}">
                  <a16:creationId xmlns:a16="http://schemas.microsoft.com/office/drawing/2014/main" id="{648FB5F1-83A4-4FD9-B6ED-33D6EB5491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7823200" cy="4711700"/>
              <a:chOff x="0" y="0"/>
              <a:chExt cx="7823200" cy="4711700"/>
            </a:xfrm>
          </p:grpSpPr>
          <p:pic>
            <p:nvPicPr>
              <p:cNvPr id="15379" name="Picture 6" descr="fig2.1c_alt.pdf">
                <a:extLst>
                  <a:ext uri="{FF2B5EF4-FFF2-40B4-BE49-F238E27FC236}">
                    <a16:creationId xmlns:a16="http://schemas.microsoft.com/office/drawing/2014/main" id="{FB8B9372-0393-4999-8945-355738DC24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769" t="6978" b="31041"/>
              <a:stretch>
                <a:fillRect/>
              </a:stretch>
            </p:blipFill>
            <p:spPr bwMode="auto">
              <a:xfrm>
                <a:off x="114300" y="520700"/>
                <a:ext cx="7708900" cy="4191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15380" name="Rectangle 7">
                <a:extLst>
                  <a:ext uri="{FF2B5EF4-FFF2-40B4-BE49-F238E27FC236}">
                    <a16:creationId xmlns:a16="http://schemas.microsoft.com/office/drawing/2014/main" id="{3D405F15-E8D7-4A90-A404-5F43A7151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7810500" cy="441960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4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28575" tIns="28575" rIns="28575" bIns="28575"/>
              <a:lstStyle>
                <a:lvl1pPr defTabSz="1219200">
                  <a:defRPr sz="1200">
                    <a:solidFill>
                      <a:srgbClr val="000000"/>
                    </a:solidFill>
                    <a:latin typeface="Helvetica" panose="020B0604020202020204" pitchFamily="34" charset="0"/>
                    <a:ea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defRPr>
                </a:lvl1pPr>
                <a:lvl2pPr marL="742950" indent="-285750" defTabSz="1219200">
                  <a:defRPr sz="1200">
                    <a:solidFill>
                      <a:srgbClr val="000000"/>
                    </a:solidFill>
                    <a:latin typeface="Helvetica" panose="020B0604020202020204" pitchFamily="34" charset="0"/>
                    <a:ea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defRPr>
                </a:lvl2pPr>
                <a:lvl3pPr marL="1143000" indent="-228600" defTabSz="1219200">
                  <a:defRPr sz="1200">
                    <a:solidFill>
                      <a:srgbClr val="000000"/>
                    </a:solidFill>
                    <a:latin typeface="Helvetica" panose="020B0604020202020204" pitchFamily="34" charset="0"/>
                    <a:ea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defRPr>
                </a:lvl3pPr>
                <a:lvl4pPr marL="1600200" indent="-228600" defTabSz="1219200">
                  <a:defRPr sz="1200">
                    <a:solidFill>
                      <a:srgbClr val="000000"/>
                    </a:solidFill>
                    <a:latin typeface="Helvetica" panose="020B0604020202020204" pitchFamily="34" charset="0"/>
                    <a:ea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defRPr>
                </a:lvl4pPr>
                <a:lvl5pPr marL="2057400" indent="-228600" defTabSz="1219200">
                  <a:defRPr sz="1200">
                    <a:solidFill>
                      <a:srgbClr val="000000"/>
                    </a:solidFill>
                    <a:latin typeface="Helvetica" panose="020B0604020202020204" pitchFamily="34" charset="0"/>
                    <a:ea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Helvetica" panose="020B0604020202020204" pitchFamily="34" charset="0"/>
                    <a:ea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Helvetica" panose="020B0604020202020204" pitchFamily="34" charset="0"/>
                    <a:ea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Helvetica" panose="020B0604020202020204" pitchFamily="34" charset="0"/>
                    <a:ea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Helvetica" panose="020B0604020202020204" pitchFamily="34" charset="0"/>
                    <a:ea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defRPr>
                </a:lvl9pPr>
              </a:lstStyle>
              <a:p>
                <a:pPr eaLnBrk="1"/>
                <a:endParaRPr lang="en-US" altLang="en-US" sz="225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5376" name="Group 8">
              <a:extLst>
                <a:ext uri="{FF2B5EF4-FFF2-40B4-BE49-F238E27FC236}">
                  <a16:creationId xmlns:a16="http://schemas.microsoft.com/office/drawing/2014/main" id="{BB520006-1AF8-4B3C-AC9B-D3EF3D0E3A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00" y="50800"/>
              <a:ext cx="1874780" cy="546100"/>
              <a:chOff x="0" y="0"/>
              <a:chExt cx="1874780" cy="546100"/>
            </a:xfrm>
          </p:grpSpPr>
          <p:sp>
            <p:nvSpPr>
              <p:cNvPr id="15377" name="Text Box 9">
                <a:extLst>
                  <a:ext uri="{FF2B5EF4-FFF2-40B4-BE49-F238E27FC236}">
                    <a16:creationId xmlns:a16="http://schemas.microsoft.com/office/drawing/2014/main" id="{07059133-090A-47D9-BBCB-E5AEE01CFBE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22300" y="0"/>
                <a:ext cx="1252480" cy="5386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28575" tIns="28575" rIns="28575" bIns="28575">
                <a:spAutoFit/>
              </a:bodyPr>
              <a:lstStyle>
                <a:lvl1pPr defTabSz="1219200">
                  <a:defRPr sz="1200">
                    <a:solidFill>
                      <a:srgbClr val="000000"/>
                    </a:solidFill>
                    <a:latin typeface="Helvetica" panose="020B0604020202020204" pitchFamily="34" charset="0"/>
                    <a:ea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defRPr>
                </a:lvl1pPr>
                <a:lvl2pPr marL="742950" indent="-285750" defTabSz="1219200">
                  <a:defRPr sz="1200">
                    <a:solidFill>
                      <a:srgbClr val="000000"/>
                    </a:solidFill>
                    <a:latin typeface="Helvetica" panose="020B0604020202020204" pitchFamily="34" charset="0"/>
                    <a:ea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defRPr>
                </a:lvl2pPr>
                <a:lvl3pPr marL="1143000" indent="-228600" defTabSz="1219200">
                  <a:defRPr sz="1200">
                    <a:solidFill>
                      <a:srgbClr val="000000"/>
                    </a:solidFill>
                    <a:latin typeface="Helvetica" panose="020B0604020202020204" pitchFamily="34" charset="0"/>
                    <a:ea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defRPr>
                </a:lvl3pPr>
                <a:lvl4pPr marL="1600200" indent="-228600" defTabSz="1219200">
                  <a:defRPr sz="1200">
                    <a:solidFill>
                      <a:srgbClr val="000000"/>
                    </a:solidFill>
                    <a:latin typeface="Helvetica" panose="020B0604020202020204" pitchFamily="34" charset="0"/>
                    <a:ea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defRPr>
                </a:lvl4pPr>
                <a:lvl5pPr marL="2057400" indent="-228600" defTabSz="1219200">
                  <a:defRPr sz="1200">
                    <a:solidFill>
                      <a:srgbClr val="000000"/>
                    </a:solidFill>
                    <a:latin typeface="Helvetica" panose="020B0604020202020204" pitchFamily="34" charset="0"/>
                    <a:ea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defRPr>
                </a:lvl5pPr>
                <a:lvl6pPr marL="25146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Helvetica" panose="020B0604020202020204" pitchFamily="34" charset="0"/>
                    <a:ea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defRPr>
                </a:lvl6pPr>
                <a:lvl7pPr marL="29718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Helvetica" panose="020B0604020202020204" pitchFamily="34" charset="0"/>
                    <a:ea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defRPr>
                </a:lvl7pPr>
                <a:lvl8pPr marL="34290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Helvetica" panose="020B0604020202020204" pitchFamily="34" charset="0"/>
                    <a:ea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defRPr>
                </a:lvl8pPr>
                <a:lvl9pPr marL="3886200" indent="-228600" defTabSz="1219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>
                    <a:solidFill>
                      <a:srgbClr val="000000"/>
                    </a:solidFill>
                    <a:latin typeface="Helvetica" panose="020B0604020202020204" pitchFamily="34" charset="0"/>
                    <a:ea typeface="Helvetica" panose="020B0604020202020204" pitchFamily="34" charset="0"/>
                    <a:cs typeface="Helvetica" panose="020B0604020202020204" pitchFamily="34" charset="0"/>
                    <a:sym typeface="Helvetica" panose="020B0604020202020204" pitchFamily="34" charset="0"/>
                  </a:defRPr>
                </a:lvl9pPr>
              </a:lstStyle>
              <a:p>
                <a:pPr eaLnBrk="1"/>
                <a:r>
                  <a:rPr lang="en-US" altLang="en-US" sz="225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Spatial</a:t>
                </a:r>
              </a:p>
            </p:txBody>
          </p:sp>
          <p:pic>
            <p:nvPicPr>
              <p:cNvPr id="15378" name="Picture 10" descr="fig2.1c_alt.pdf">
                <a:extLst>
                  <a:ext uri="{FF2B5EF4-FFF2-40B4-BE49-F238E27FC236}">
                    <a16:creationId xmlns:a16="http://schemas.microsoft.com/office/drawing/2014/main" id="{8BAE719E-D1DF-4680-9985-ABC734A071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871" t="11298" r="67477" b="81563"/>
              <a:stretch>
                <a:fillRect/>
              </a:stretch>
            </p:blipFill>
            <p:spPr bwMode="auto">
              <a:xfrm>
                <a:off x="0" y="63500"/>
                <a:ext cx="571500" cy="482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16395" name="Group 11">
            <a:extLst>
              <a:ext uri="{FF2B5EF4-FFF2-40B4-BE49-F238E27FC236}">
                <a16:creationId xmlns:a16="http://schemas.microsoft.com/office/drawing/2014/main" id="{6498A28A-9EAC-4741-9C46-C46E9BA9B166}"/>
              </a:ext>
            </a:extLst>
          </p:cNvPr>
          <p:cNvGrpSpPr>
            <a:grpSpLocks/>
          </p:cNvGrpSpPr>
          <p:nvPr/>
        </p:nvGrpSpPr>
        <p:grpSpPr bwMode="auto">
          <a:xfrm>
            <a:off x="161925" y="997744"/>
            <a:ext cx="3437335" cy="4936331"/>
            <a:chOff x="215900" y="48779"/>
            <a:chExt cx="4584591" cy="6580621"/>
          </a:xfrm>
        </p:grpSpPr>
        <p:pic>
          <p:nvPicPr>
            <p:cNvPr id="15372" name="Picture 12" descr="fig2.1c_alt.pdf">
              <a:extLst>
                <a:ext uri="{FF2B5EF4-FFF2-40B4-BE49-F238E27FC236}">
                  <a16:creationId xmlns:a16="http://schemas.microsoft.com/office/drawing/2014/main" id="{5AF7631F-FEF5-4EC0-A377-B222E23A2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613" b="38741"/>
            <a:stretch>
              <a:fillRect/>
            </a:stretch>
          </p:blipFill>
          <p:spPr bwMode="auto">
            <a:xfrm>
              <a:off x="215900" y="48779"/>
              <a:ext cx="4445000" cy="4142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5373" name="Rectangle 13">
              <a:extLst>
                <a:ext uri="{FF2B5EF4-FFF2-40B4-BE49-F238E27FC236}">
                  <a16:creationId xmlns:a16="http://schemas.microsoft.com/office/drawing/2014/main" id="{A2660BB1-AD04-481E-A915-053EC62C3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685800"/>
              <a:ext cx="3962400" cy="594360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8575" tIns="28575" rIns="28575" bIns="28575"/>
            <a:lstStyle>
              <a:lvl1pPr defTabSz="1219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 defTabSz="1219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 defTabSz="1219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 defTabSz="1219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 defTabSz="1219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eaLnBrk="1"/>
              <a:endParaRPr lang="en-US" altLang="en-US" sz="225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15374" name="Picture 14" descr="fig2.1c_alt.pdf">
              <a:extLst>
                <a:ext uri="{FF2B5EF4-FFF2-40B4-BE49-F238E27FC236}">
                  <a16:creationId xmlns:a16="http://schemas.microsoft.com/office/drawing/2014/main" id="{71D1BE29-F04F-4DA2-9B11-BBBE6A3A6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6" t="55914" r="67281"/>
            <a:stretch>
              <a:fillRect/>
            </a:stretch>
          </p:blipFill>
          <p:spPr bwMode="auto">
            <a:xfrm>
              <a:off x="685006" y="3641406"/>
              <a:ext cx="4115485" cy="2829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6399" name="Group 15">
            <a:extLst>
              <a:ext uri="{FF2B5EF4-FFF2-40B4-BE49-F238E27FC236}">
                <a16:creationId xmlns:a16="http://schemas.microsoft.com/office/drawing/2014/main" id="{05D1C13B-4E62-44F8-987C-669B28C8FA91}"/>
              </a:ext>
            </a:extLst>
          </p:cNvPr>
          <p:cNvGrpSpPr>
            <a:grpSpLocks/>
          </p:cNvGrpSpPr>
          <p:nvPr/>
        </p:nvGrpSpPr>
        <p:grpSpPr bwMode="auto">
          <a:xfrm>
            <a:off x="3409950" y="997744"/>
            <a:ext cx="2667000" cy="4935141"/>
            <a:chOff x="0" y="61479"/>
            <a:chExt cx="3556000" cy="6580621"/>
          </a:xfrm>
        </p:grpSpPr>
        <p:pic>
          <p:nvPicPr>
            <p:cNvPr id="15369" name="Picture 16" descr="fig2.1c_alt.pdf">
              <a:extLst>
                <a:ext uri="{FF2B5EF4-FFF2-40B4-BE49-F238E27FC236}">
                  <a16:creationId xmlns:a16="http://schemas.microsoft.com/office/drawing/2014/main" id="{AFF46861-F283-461D-88FF-9B5913175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42" r="49147" b="38928"/>
            <a:stretch>
              <a:fillRect/>
            </a:stretch>
          </p:blipFill>
          <p:spPr bwMode="auto">
            <a:xfrm>
              <a:off x="0" y="61479"/>
              <a:ext cx="3556000" cy="41295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5370" name="Rectangle 17">
              <a:extLst>
                <a:ext uri="{FF2B5EF4-FFF2-40B4-BE49-F238E27FC236}">
                  <a16:creationId xmlns:a16="http://schemas.microsoft.com/office/drawing/2014/main" id="{E829521F-690E-4504-9108-1C7B4EB8C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00" y="698500"/>
              <a:ext cx="3276600" cy="593090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4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8575" tIns="28575" rIns="28575" bIns="28575"/>
            <a:lstStyle>
              <a:lvl1pPr defTabSz="1219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1pPr>
              <a:lvl2pPr marL="742950" indent="-285750" defTabSz="1219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2pPr>
              <a:lvl3pPr marL="1143000" indent="-228600" defTabSz="1219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3pPr>
              <a:lvl4pPr marL="1600200" indent="-228600" defTabSz="1219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4pPr>
              <a:lvl5pPr marL="2057400" indent="-228600" defTabSz="1219200"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5pPr>
              <a:lvl6pPr marL="25146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6pPr>
              <a:lvl7pPr marL="29718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7pPr>
              <a:lvl8pPr marL="34290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8pPr>
              <a:lvl9pPr marL="3886200" indent="-228600" defTabSz="12192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rgbClr val="000000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  <a:sym typeface="Helvetica" panose="020B0604020202020204" pitchFamily="34" charset="0"/>
                </a:defRPr>
              </a:lvl9pPr>
            </a:lstStyle>
            <a:p>
              <a:pPr eaLnBrk="1"/>
              <a:endParaRPr lang="en-US" altLang="en-US" sz="225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15371" name="Picture 18" descr="fig2.1c_alt.pdf">
              <a:extLst>
                <a:ext uri="{FF2B5EF4-FFF2-40B4-BE49-F238E27FC236}">
                  <a16:creationId xmlns:a16="http://schemas.microsoft.com/office/drawing/2014/main" id="{AF521BEA-6AD7-4B5C-96C9-7E29A6426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72" t="59807" r="54089"/>
            <a:stretch>
              <a:fillRect/>
            </a:stretch>
          </p:blipFill>
          <p:spPr bwMode="auto">
            <a:xfrm>
              <a:off x="921290" y="3924299"/>
              <a:ext cx="2119873" cy="2717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6403" name="Rectangle 19">
            <a:extLst>
              <a:ext uri="{FF2B5EF4-FFF2-40B4-BE49-F238E27FC236}">
                <a16:creationId xmlns:a16="http://schemas.microsoft.com/office/drawing/2014/main" id="{876B3BA3-5BA9-4800-B8B1-75720C23F2C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6275785" y="5010150"/>
            <a:ext cx="5774531" cy="1037035"/>
          </a:xfrm>
        </p:spPr>
        <p:txBody>
          <a:bodyPr vert="horz" lIns="28575" tIns="28575" rIns="28575" bIns="28575" rtlCol="0">
            <a:normAutofit/>
          </a:bodyPr>
          <a:lstStyle/>
          <a:p>
            <a:pPr marL="257175" indent="-257175">
              <a:spcBef>
                <a:spcPts val="750"/>
              </a:spcBef>
              <a:buSzPct val="100000"/>
            </a:pPr>
            <a:r>
              <a:rPr lang="en-US" altLang="en-US" sz="3000"/>
              <a:t>visualization vs computer graphics</a:t>
            </a:r>
          </a:p>
          <a:p>
            <a:pPr marL="525066" lvl="1" indent="-182166">
              <a:spcBef>
                <a:spcPts val="600"/>
              </a:spcBef>
              <a:buSzPct val="100000"/>
              <a:buFontTx/>
              <a:buChar char="–"/>
            </a:pPr>
            <a:r>
              <a:rPr lang="en-US" altLang="en-US" sz="2550"/>
              <a:t>geometry is design decision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>
            <a:extLst>
              <a:ext uri="{FF2B5EF4-FFF2-40B4-BE49-F238E27FC236}">
                <a16:creationId xmlns:a16="http://schemas.microsoft.com/office/drawing/2014/main" id="{811DCC4C-5DEA-4870-8DFA-2C4DC9A9782C}"/>
              </a:ext>
            </a:extLst>
          </p:cNvPr>
          <p:cNvSpPr txBox="1">
            <a:spLocks/>
          </p:cNvSpPr>
          <p:nvPr/>
        </p:nvSpPr>
        <p:spPr bwMode="auto">
          <a:xfrm>
            <a:off x="11834508" y="6515101"/>
            <a:ext cx="195567" cy="21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8575" tIns="28575" rIns="28575" bIns="28575">
            <a:spAutoFit/>
          </a:bodyPr>
          <a:lstStyle>
            <a:lvl1pPr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r" eaLnBrk="1"/>
            <a:fld id="{9D968DE7-B8E1-4CF3-879C-CB3D630F6548}" type="slidenum">
              <a:rPr lang="en-US" altLang="en-US" sz="1050">
                <a:latin typeface="Gill Sans" charset="0"/>
                <a:ea typeface="Gill Sans" charset="0"/>
                <a:cs typeface="Gill Sans" charset="0"/>
                <a:sym typeface="Gill Sans" charset="0"/>
              </a:rPr>
              <a:pPr algn="r" eaLnBrk="1"/>
              <a:t>21</a:t>
            </a:fld>
            <a:endParaRPr lang="en-US" altLang="en-US" sz="1050"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B7C4E264-FEB9-4F0A-8EB5-D56A58C07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11887200" cy="790575"/>
          </a:xfrm>
        </p:spPr>
        <p:txBody>
          <a:bodyPr vert="horz" lIns="28575" tIns="28575" rIns="28575" bIns="28575" rtlCol="0" anchor="ctr">
            <a:normAutofit/>
          </a:bodyPr>
          <a:lstStyle/>
          <a:p>
            <a:r>
              <a:rPr lang="en-US" altLang="en-US" sz="3450">
                <a:solidFill>
                  <a:srgbClr val="011993"/>
                </a:solidFill>
              </a:rPr>
              <a:t>Attribute types</a:t>
            </a:r>
          </a:p>
        </p:txBody>
      </p:sp>
      <p:pic>
        <p:nvPicPr>
          <p:cNvPr id="16388" name="Picture 3" descr="fig2.4.pdf">
            <a:extLst>
              <a:ext uri="{FF2B5EF4-FFF2-40B4-BE49-F238E27FC236}">
                <a16:creationId xmlns:a16="http://schemas.microsoft.com/office/drawing/2014/main" id="{51BBD37A-3806-4F78-A877-84B6509AF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8" t="16232" r="1906" b="1622"/>
          <a:stretch>
            <a:fillRect/>
          </a:stretch>
        </p:blipFill>
        <p:spPr bwMode="auto">
          <a:xfrm>
            <a:off x="142875" y="1028700"/>
            <a:ext cx="9764316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>
            <a:extLst>
              <a:ext uri="{FF2B5EF4-FFF2-40B4-BE49-F238E27FC236}">
                <a16:creationId xmlns:a16="http://schemas.microsoft.com/office/drawing/2014/main" id="{2F6DD135-6BDC-4CFA-BDD0-A8AF766E1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0"/>
            <a:ext cx="11887200" cy="790575"/>
          </a:xfrm>
        </p:spPr>
        <p:txBody>
          <a:bodyPr vert="horz" lIns="28575" tIns="28575" rIns="28575" bIns="28575" rtlCol="0" anchor="ctr">
            <a:normAutofit/>
          </a:bodyPr>
          <a:lstStyle/>
          <a:p>
            <a:r>
              <a:rPr lang="en-US" altLang="en-US" sz="3450">
                <a:solidFill>
                  <a:srgbClr val="011993"/>
                </a:solidFill>
              </a:rPr>
              <a:t>Dataset and data types</a:t>
            </a:r>
          </a:p>
        </p:txBody>
      </p:sp>
      <p:sp>
        <p:nvSpPr>
          <p:cNvPr id="17411" name="Text Box 2">
            <a:extLst>
              <a:ext uri="{FF2B5EF4-FFF2-40B4-BE49-F238E27FC236}">
                <a16:creationId xmlns:a16="http://schemas.microsoft.com/office/drawing/2014/main" id="{D30A23E8-6284-454C-9310-056DE744A5E9}"/>
              </a:ext>
            </a:extLst>
          </p:cNvPr>
          <p:cNvSpPr txBox="1">
            <a:spLocks/>
          </p:cNvSpPr>
          <p:nvPr/>
        </p:nvSpPr>
        <p:spPr bwMode="auto">
          <a:xfrm>
            <a:off x="11834508" y="6515101"/>
            <a:ext cx="195567" cy="21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8575" tIns="28575" rIns="28575" bIns="28575">
            <a:spAutoFit/>
          </a:bodyPr>
          <a:lstStyle>
            <a:lvl1pPr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r" eaLnBrk="1"/>
            <a:fld id="{EEDF11B6-3FB0-454B-BD11-8475453BC9E8}" type="slidenum">
              <a:rPr lang="en-US" altLang="en-US" sz="1050">
                <a:latin typeface="Gill Sans" charset="0"/>
                <a:ea typeface="Gill Sans" charset="0"/>
                <a:cs typeface="Gill Sans" charset="0"/>
                <a:sym typeface="Gill Sans" charset="0"/>
              </a:rPr>
              <a:pPr algn="r" eaLnBrk="1"/>
              <a:t>22</a:t>
            </a:fld>
            <a:endParaRPr lang="en-US" altLang="en-US" sz="1050"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pic>
        <p:nvPicPr>
          <p:cNvPr id="17412" name="Picture 3" descr="fig2.1d.pdf">
            <a:extLst>
              <a:ext uri="{FF2B5EF4-FFF2-40B4-BE49-F238E27FC236}">
                <a16:creationId xmlns:a16="http://schemas.microsoft.com/office/drawing/2014/main" id="{AA13ECD8-5D1B-41DA-B8C5-65B895BB0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4882754"/>
            <a:ext cx="5636419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3" name="Picture 4" descr="fig2.1a.pdf">
            <a:extLst>
              <a:ext uri="{FF2B5EF4-FFF2-40B4-BE49-F238E27FC236}">
                <a16:creationId xmlns:a16="http://schemas.microsoft.com/office/drawing/2014/main" id="{94A68558-3360-4EDA-988D-A41092445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3838576"/>
            <a:ext cx="8601075" cy="851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4" name="Picture 5" descr="fig2.1b.pdf">
            <a:extLst>
              <a:ext uri="{FF2B5EF4-FFF2-40B4-BE49-F238E27FC236}">
                <a16:creationId xmlns:a16="http://schemas.microsoft.com/office/drawing/2014/main" id="{07C8714C-39D7-4560-9D61-890A5C15E9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790576"/>
            <a:ext cx="9182100" cy="3059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19765EAA-351F-4868-B510-A8A23DD72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25" y="0"/>
            <a:ext cx="12211050" cy="790575"/>
          </a:xfrm>
        </p:spPr>
        <p:txBody>
          <a:bodyPr vert="horz" lIns="28575" tIns="28575" rIns="28575" bIns="28575" rtlCol="0" anchor="ctr">
            <a:normAutofit/>
          </a:bodyPr>
          <a:lstStyle/>
          <a:p>
            <a:r>
              <a:rPr lang="en-US" altLang="en-US" sz="3450">
                <a:solidFill>
                  <a:srgbClr val="011993"/>
                </a:solidFill>
              </a:rPr>
              <a:t>VAD Ch 3: Task Abstraction</a:t>
            </a:r>
          </a:p>
        </p:txBody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F2B337FC-783B-499A-B811-609E7209CD22}"/>
              </a:ext>
            </a:extLst>
          </p:cNvPr>
          <p:cNvSpPr txBox="1">
            <a:spLocks/>
          </p:cNvSpPr>
          <p:nvPr/>
        </p:nvSpPr>
        <p:spPr bwMode="auto">
          <a:xfrm>
            <a:off x="11834508" y="6515101"/>
            <a:ext cx="195567" cy="21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8575" tIns="28575" rIns="28575" bIns="28575">
            <a:spAutoFit/>
          </a:bodyPr>
          <a:lstStyle>
            <a:lvl1pPr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r" eaLnBrk="1"/>
            <a:fld id="{EAB84C29-478E-4C56-9753-0B03D57ED88B}" type="slidenum">
              <a:rPr lang="en-US" altLang="en-US" sz="1050">
                <a:latin typeface="Gill Sans" charset="0"/>
                <a:ea typeface="Gill Sans" charset="0"/>
                <a:cs typeface="Gill Sans" charset="0"/>
                <a:sym typeface="Gill Sans" charset="0"/>
              </a:rPr>
              <a:pPr algn="r" eaLnBrk="1"/>
              <a:t>23</a:t>
            </a:fld>
            <a:endParaRPr lang="en-US" altLang="en-US" sz="1050"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454290EF-1C5B-4093-A9F2-15CDF0D1A5B2}"/>
              </a:ext>
            </a:extLst>
          </p:cNvPr>
          <p:cNvSpPr txBox="1">
            <a:spLocks/>
          </p:cNvSpPr>
          <p:nvPr/>
        </p:nvSpPr>
        <p:spPr bwMode="auto">
          <a:xfrm>
            <a:off x="3039666" y="6304360"/>
            <a:ext cx="16859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 defTabSz="546100">
              <a:spcBef>
                <a:spcPts val="2300"/>
              </a:spcBef>
              <a:buSzPct val="140000"/>
              <a:buChar char="•"/>
              <a:defRPr sz="38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1pPr>
            <a:lvl2pPr marL="1439863" indent="-677863" defTabSz="546100">
              <a:spcBef>
                <a:spcPts val="2300"/>
              </a:spcBef>
              <a:buSzPct val="140000"/>
              <a:buChar char="•"/>
              <a:defRPr sz="38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2pPr>
            <a:lvl3pPr marL="1930400" indent="-723900" defTabSz="546100">
              <a:spcBef>
                <a:spcPts val="2300"/>
              </a:spcBef>
              <a:buSzPct val="140000"/>
              <a:buChar char="•"/>
              <a:defRPr sz="38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3pPr>
            <a:lvl4pPr marL="2374900" indent="-723900" defTabSz="546100">
              <a:spcBef>
                <a:spcPts val="2300"/>
              </a:spcBef>
              <a:buSzPct val="140000"/>
              <a:buChar char="•"/>
              <a:defRPr sz="38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4pPr>
            <a:lvl5pPr marL="2819400" indent="-723900" defTabSz="546100">
              <a:spcBef>
                <a:spcPts val="2300"/>
              </a:spcBef>
              <a:buSzPct val="140000"/>
              <a:buChar char="•"/>
              <a:defRPr sz="38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5pPr>
            <a:lvl6pPr marL="3276600" indent="-723900" defTabSz="546100" eaLnBrk="0" fontAlgn="base" hangingPunct="0">
              <a:spcBef>
                <a:spcPts val="2300"/>
              </a:spcBef>
              <a:spcAft>
                <a:spcPct val="0"/>
              </a:spcAft>
              <a:buSzPct val="140000"/>
              <a:buChar char="•"/>
              <a:defRPr sz="38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6pPr>
            <a:lvl7pPr marL="3733800" indent="-723900" defTabSz="546100" eaLnBrk="0" fontAlgn="base" hangingPunct="0">
              <a:spcBef>
                <a:spcPts val="2300"/>
              </a:spcBef>
              <a:spcAft>
                <a:spcPct val="0"/>
              </a:spcAft>
              <a:buSzPct val="140000"/>
              <a:buChar char="•"/>
              <a:defRPr sz="38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7pPr>
            <a:lvl8pPr marL="4191000" indent="-723900" defTabSz="546100" eaLnBrk="0" fontAlgn="base" hangingPunct="0">
              <a:spcBef>
                <a:spcPts val="2300"/>
              </a:spcBef>
              <a:spcAft>
                <a:spcPct val="0"/>
              </a:spcAft>
              <a:buSzPct val="140000"/>
              <a:buChar char="•"/>
              <a:defRPr sz="38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8pPr>
            <a:lvl9pPr marL="4648200" indent="-723900" defTabSz="546100" eaLnBrk="0" fontAlgn="base" hangingPunct="0">
              <a:spcBef>
                <a:spcPts val="2300"/>
              </a:spcBef>
              <a:spcAft>
                <a:spcPct val="0"/>
              </a:spcAft>
              <a:buSzPct val="140000"/>
              <a:buChar char="•"/>
              <a:defRPr sz="3800">
                <a:solidFill>
                  <a:srgbClr val="000000"/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defRPr>
            </a:lvl9pPr>
          </a:lstStyle>
          <a:p>
            <a:pPr algn="r" eaLnBrk="1">
              <a:spcBef>
                <a:spcPct val="0"/>
              </a:spcBef>
              <a:buSzTx/>
              <a:buFontTx/>
              <a:buNone/>
            </a:pPr>
            <a:r>
              <a:rPr lang="en-US" altLang="en-US" sz="1350" i="1">
                <a:hlinkClick r:id="rId2"/>
              </a:rPr>
              <a:t>[VAD Fig 3.1]</a:t>
            </a:r>
            <a:endParaRPr lang="en-US" altLang="en-US" sz="1350"/>
          </a:p>
        </p:txBody>
      </p:sp>
      <p:pic>
        <p:nvPicPr>
          <p:cNvPr id="20485" name="Picture 4" descr="fig3.1.pdf">
            <a:extLst>
              <a:ext uri="{FF2B5EF4-FFF2-40B4-BE49-F238E27FC236}">
                <a16:creationId xmlns:a16="http://schemas.microsoft.com/office/drawing/2014/main" id="{36456D67-D99F-4558-A2E5-56E4C32F4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677466"/>
            <a:ext cx="6791325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09" name="Rectangle 5">
            <a:extLst>
              <a:ext uri="{FF2B5EF4-FFF2-40B4-BE49-F238E27FC236}">
                <a16:creationId xmlns:a16="http://schemas.microsoft.com/office/drawing/2014/main" id="{C82572D6-AD23-4E8F-968B-2669399DBB8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71450" y="3800475"/>
            <a:ext cx="3305175" cy="2228850"/>
          </a:xfrm>
        </p:spPr>
        <p:txBody>
          <a:bodyPr vert="horz" lIns="28575" tIns="28575" rIns="28575" bIns="28575" rtlCol="0">
            <a:normAutofit/>
          </a:bodyPr>
          <a:lstStyle/>
          <a:p>
            <a:pPr marL="538163" indent="-195263">
              <a:spcBef>
                <a:spcPts val="750"/>
              </a:spcBef>
              <a:buSzPct val="100000"/>
            </a:pPr>
            <a:r>
              <a:rPr lang="en-US" altLang="en-US" sz="2325"/>
              <a:t>{action, target} pairs</a:t>
            </a:r>
          </a:p>
          <a:p>
            <a:pPr marL="828675" lvl="1" indent="-142875">
              <a:spcBef>
                <a:spcPts val="600"/>
              </a:spcBef>
              <a:buSzPct val="100000"/>
              <a:buFontTx/>
              <a:buChar char="–"/>
            </a:pPr>
            <a:r>
              <a:rPr lang="en-US" altLang="en-US" sz="1875" i="1"/>
              <a:t>discover distribution</a:t>
            </a:r>
            <a:endParaRPr lang="en-US" altLang="en-US" sz="1875"/>
          </a:p>
          <a:p>
            <a:pPr marL="828675" lvl="1" indent="-142875">
              <a:spcBef>
                <a:spcPts val="600"/>
              </a:spcBef>
              <a:buSzPct val="100000"/>
              <a:buFontTx/>
              <a:buChar char="–"/>
            </a:pPr>
            <a:r>
              <a:rPr lang="en-US" altLang="en-US" sz="1875" i="1"/>
              <a:t>compare trends</a:t>
            </a:r>
            <a:endParaRPr lang="en-US" altLang="en-US" sz="1875"/>
          </a:p>
          <a:p>
            <a:pPr marL="828675" lvl="1" indent="-142875">
              <a:spcBef>
                <a:spcPts val="600"/>
              </a:spcBef>
              <a:buSzPct val="100000"/>
              <a:buFontTx/>
              <a:buChar char="–"/>
            </a:pPr>
            <a:r>
              <a:rPr lang="en-US" altLang="en-US" sz="1875"/>
              <a:t>l</a:t>
            </a:r>
            <a:r>
              <a:rPr lang="en-US" altLang="en-US" sz="1875" i="1"/>
              <a:t>ocate outliers</a:t>
            </a:r>
            <a:endParaRPr lang="en-US" altLang="en-US" sz="1875"/>
          </a:p>
          <a:p>
            <a:pPr marL="828675" lvl="1" indent="-142875">
              <a:spcBef>
                <a:spcPts val="600"/>
              </a:spcBef>
              <a:buSzPct val="100000"/>
              <a:buFontTx/>
              <a:buChar char="–"/>
            </a:pPr>
            <a:r>
              <a:rPr lang="en-US" altLang="en-US" sz="1875" i="1"/>
              <a:t>browse topology</a:t>
            </a:r>
            <a:endParaRPr lang="en-US" altLang="en-US" sz="1875"/>
          </a:p>
        </p:txBody>
      </p:sp>
      <p:pic>
        <p:nvPicPr>
          <p:cNvPr id="20487" name="Picture 6" descr="pasted-image.pdf">
            <a:extLst>
              <a:ext uri="{FF2B5EF4-FFF2-40B4-BE49-F238E27FC236}">
                <a16:creationId xmlns:a16="http://schemas.microsoft.com/office/drawing/2014/main" id="{87EA64DC-C1D7-45B9-9A67-A969B39B2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10" y="669132"/>
            <a:ext cx="2477690" cy="2451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>
            <a:extLst>
              <a:ext uri="{FF2B5EF4-FFF2-40B4-BE49-F238E27FC236}">
                <a16:creationId xmlns:a16="http://schemas.microsoft.com/office/drawing/2014/main" id="{DD3244BF-49FD-4BFA-BC5B-282043861DAE}"/>
              </a:ext>
            </a:extLst>
          </p:cNvPr>
          <p:cNvSpPr txBox="1">
            <a:spLocks/>
          </p:cNvSpPr>
          <p:nvPr/>
        </p:nvSpPr>
        <p:spPr bwMode="auto">
          <a:xfrm>
            <a:off x="11834508" y="6515101"/>
            <a:ext cx="195567" cy="21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8575" tIns="28575" rIns="28575" bIns="28575">
            <a:spAutoFit/>
          </a:bodyPr>
          <a:lstStyle>
            <a:lvl1pPr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r" eaLnBrk="1"/>
            <a:fld id="{001D02E3-14AC-4DFD-8A50-B7C9FEBBD0BA}" type="slidenum">
              <a:rPr lang="en-US" altLang="en-US" sz="1050">
                <a:latin typeface="Gill Sans" charset="0"/>
                <a:ea typeface="Gill Sans" charset="0"/>
                <a:cs typeface="Gill Sans" charset="0"/>
                <a:sym typeface="Gill Sans" charset="0"/>
              </a:rPr>
              <a:pPr algn="r" eaLnBrk="1"/>
              <a:t>24</a:t>
            </a:fld>
            <a:endParaRPr lang="en-US" altLang="en-US" sz="1050"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8C6AB23C-E7E0-42B1-9A68-8D383DEB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0"/>
            <a:ext cx="11887200" cy="790575"/>
          </a:xfrm>
        </p:spPr>
        <p:txBody>
          <a:bodyPr vert="horz" lIns="28575" tIns="28575" rIns="28575" bIns="28575" rtlCol="0" anchor="ctr">
            <a:normAutofit/>
          </a:bodyPr>
          <a:lstStyle/>
          <a:p>
            <a:r>
              <a:rPr lang="en-US" altLang="en-US" sz="3450">
                <a:solidFill>
                  <a:srgbClr val="011993"/>
                </a:solidFill>
              </a:rPr>
              <a:t>High-level actions: Analyze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723CB803-7978-4E28-968B-6B5DEE1C6DC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14325" y="828675"/>
            <a:ext cx="3886200" cy="6029325"/>
          </a:xfrm>
        </p:spPr>
        <p:txBody>
          <a:bodyPr vert="horz" lIns="28575" tIns="28575" rIns="28575" bIns="28575" rtlCol="0">
            <a:normAutofit/>
          </a:bodyPr>
          <a:lstStyle/>
          <a:p>
            <a:pPr marL="257175" indent="-257175">
              <a:spcBef>
                <a:spcPts val="750"/>
              </a:spcBef>
              <a:buSzPct val="100000"/>
            </a:pPr>
            <a:r>
              <a:rPr lang="en-US" altLang="en-US" sz="2700"/>
              <a:t>consume</a:t>
            </a:r>
          </a:p>
          <a:p>
            <a:pPr marL="616744" lvl="1" indent="-205979">
              <a:spcBef>
                <a:spcPts val="600"/>
              </a:spcBef>
              <a:buSzPct val="100000"/>
              <a:buFontTx/>
              <a:buChar char="–"/>
            </a:pPr>
            <a:r>
              <a:rPr lang="en-US" altLang="en-US" sz="2700"/>
              <a:t>discover vs present</a:t>
            </a:r>
          </a:p>
          <a:p>
            <a:pPr marL="1078706" lvl="2" indent="-188119">
              <a:spcBef>
                <a:spcPts val="525"/>
              </a:spcBef>
              <a:buSzPct val="100000"/>
            </a:pPr>
            <a:r>
              <a:rPr lang="en-US" altLang="en-US" sz="2250"/>
              <a:t>classic split</a:t>
            </a:r>
          </a:p>
          <a:p>
            <a:pPr marL="1078706" lvl="2" indent="-188119">
              <a:spcBef>
                <a:spcPts val="525"/>
              </a:spcBef>
              <a:buSzPct val="100000"/>
            </a:pPr>
            <a:r>
              <a:rPr lang="en-US" altLang="en-US" sz="2250"/>
              <a:t>aka explore vs explain</a:t>
            </a:r>
          </a:p>
          <a:p>
            <a:pPr marL="616744" lvl="1" indent="-205979">
              <a:spcBef>
                <a:spcPts val="600"/>
              </a:spcBef>
              <a:buSzPct val="100000"/>
              <a:buFontTx/>
              <a:buChar char="–"/>
            </a:pPr>
            <a:r>
              <a:rPr lang="en-US" altLang="en-US" sz="2700"/>
              <a:t>enjoy</a:t>
            </a:r>
          </a:p>
          <a:p>
            <a:pPr marL="1078706" lvl="2" indent="-188119">
              <a:spcBef>
                <a:spcPts val="525"/>
              </a:spcBef>
              <a:buSzPct val="100000"/>
            </a:pPr>
            <a:r>
              <a:rPr lang="en-US" altLang="en-US" sz="2250"/>
              <a:t>newcomer</a:t>
            </a:r>
          </a:p>
          <a:p>
            <a:pPr marL="1078706" lvl="2" indent="-188119">
              <a:spcBef>
                <a:spcPts val="525"/>
              </a:spcBef>
              <a:buSzPct val="100000"/>
            </a:pPr>
            <a:r>
              <a:rPr lang="en-US" altLang="en-US" sz="2250"/>
              <a:t>aka casual, social </a:t>
            </a:r>
          </a:p>
          <a:p>
            <a:pPr marL="616744" lvl="1" indent="-205979">
              <a:spcBef>
                <a:spcPts val="600"/>
              </a:spcBef>
              <a:buSzPct val="100000"/>
              <a:buFontTx/>
              <a:buChar char="–"/>
            </a:pPr>
            <a:endParaRPr lang="en-US" altLang="en-US" sz="2250"/>
          </a:p>
          <a:p>
            <a:pPr marL="257175" indent="-257175">
              <a:spcBef>
                <a:spcPts val="750"/>
              </a:spcBef>
              <a:buSzPct val="100000"/>
            </a:pPr>
            <a:r>
              <a:rPr lang="en-US" altLang="en-US" sz="2700"/>
              <a:t>produce</a:t>
            </a:r>
          </a:p>
          <a:p>
            <a:pPr marL="616744" lvl="1" indent="-205979">
              <a:spcBef>
                <a:spcPts val="600"/>
              </a:spcBef>
              <a:buSzPct val="100000"/>
              <a:buFontTx/>
              <a:buChar char="–"/>
            </a:pPr>
            <a:r>
              <a:rPr lang="en-US" altLang="en-US" sz="2700"/>
              <a:t>annotate, record</a:t>
            </a:r>
          </a:p>
          <a:p>
            <a:pPr marL="616744" lvl="1" indent="-205979">
              <a:spcBef>
                <a:spcPts val="600"/>
              </a:spcBef>
              <a:buSzPct val="100000"/>
              <a:buFontTx/>
              <a:buChar char="–"/>
            </a:pPr>
            <a:r>
              <a:rPr lang="en-US" altLang="en-US" sz="2700"/>
              <a:t>derive</a:t>
            </a:r>
          </a:p>
          <a:p>
            <a:pPr marL="1078706" lvl="2" indent="-188119">
              <a:spcBef>
                <a:spcPts val="525"/>
              </a:spcBef>
              <a:buSzPct val="100000"/>
            </a:pPr>
            <a:r>
              <a:rPr lang="en-US" altLang="en-US" sz="2250"/>
              <a:t>crucial design choice</a:t>
            </a:r>
          </a:p>
        </p:txBody>
      </p:sp>
      <p:pic>
        <p:nvPicPr>
          <p:cNvPr id="21509" name="Picture 4" descr="fig3.2.pdf">
            <a:extLst>
              <a:ext uri="{FF2B5EF4-FFF2-40B4-BE49-F238E27FC236}">
                <a16:creationId xmlns:a16="http://schemas.microsoft.com/office/drawing/2014/main" id="{E5E4B325-40E8-47A1-98ED-38EDAE97E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3" b="53073"/>
          <a:stretch>
            <a:fillRect/>
          </a:stretch>
        </p:blipFill>
        <p:spPr bwMode="auto">
          <a:xfrm>
            <a:off x="4650582" y="657225"/>
            <a:ext cx="7293769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E84627B8-D161-4B9E-A2A7-51421C36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0"/>
            <a:ext cx="11887200" cy="790575"/>
          </a:xfrm>
        </p:spPr>
        <p:txBody>
          <a:bodyPr vert="horz" lIns="28575" tIns="28575" rIns="28575" bIns="28575" rtlCol="0" anchor="ctr">
            <a:normAutofit/>
          </a:bodyPr>
          <a:lstStyle/>
          <a:p>
            <a:r>
              <a:rPr lang="en-US" altLang="en-US" sz="3450">
                <a:solidFill>
                  <a:srgbClr val="011993"/>
                </a:solidFill>
              </a:rPr>
              <a:t>Derive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CC361572-9F3C-4F19-986C-4AA2B239C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325" y="828675"/>
            <a:ext cx="11887200" cy="6029325"/>
          </a:xfrm>
        </p:spPr>
        <p:txBody>
          <a:bodyPr vert="horz" lIns="28575" tIns="28575" rIns="28575" bIns="28575" rtlCol="0">
            <a:normAutofit/>
          </a:bodyPr>
          <a:lstStyle/>
          <a:p>
            <a:pPr marL="594122" indent="-251222">
              <a:spcBef>
                <a:spcPts val="750"/>
              </a:spcBef>
              <a:buSzPct val="100000"/>
            </a:pPr>
            <a:r>
              <a:rPr lang="en-US" altLang="en-US" sz="3000"/>
              <a:t>don’t just draw what you’re given!</a:t>
            </a:r>
          </a:p>
          <a:p>
            <a:pPr marL="879872" lvl="1" indent="-194072">
              <a:spcBef>
                <a:spcPts val="600"/>
              </a:spcBef>
              <a:buSzPct val="100000"/>
              <a:buFontTx/>
              <a:buChar char="–"/>
            </a:pPr>
            <a:r>
              <a:rPr lang="en-US" altLang="en-US" sz="2550"/>
              <a:t>decide what the right thing to show is</a:t>
            </a:r>
          </a:p>
          <a:p>
            <a:pPr marL="879872" lvl="1" indent="-194072">
              <a:spcBef>
                <a:spcPts val="600"/>
              </a:spcBef>
              <a:buSzPct val="100000"/>
              <a:buFontTx/>
              <a:buChar char="–"/>
            </a:pPr>
            <a:r>
              <a:rPr lang="en-US" altLang="en-US" sz="2550"/>
              <a:t>create it with a series of transformations from the original dataset</a:t>
            </a:r>
          </a:p>
          <a:p>
            <a:pPr marL="879872" lvl="1" indent="-194072">
              <a:spcBef>
                <a:spcPts val="600"/>
              </a:spcBef>
              <a:buSzPct val="100000"/>
              <a:buFontTx/>
              <a:buChar char="–"/>
            </a:pPr>
            <a:r>
              <a:rPr lang="en-US" altLang="en-US" sz="2550"/>
              <a:t>draw that</a:t>
            </a:r>
          </a:p>
          <a:p>
            <a:pPr marL="594122" indent="-251222">
              <a:spcBef>
                <a:spcPts val="750"/>
              </a:spcBef>
              <a:buSzPct val="100000"/>
            </a:pPr>
            <a:r>
              <a:rPr lang="en-US" altLang="en-US" sz="3000"/>
              <a:t>one of the four major strategies for handling complexity</a:t>
            </a:r>
          </a:p>
        </p:txBody>
      </p:sp>
      <p:sp>
        <p:nvSpPr>
          <p:cNvPr id="22532" name="Text Box 3">
            <a:extLst>
              <a:ext uri="{FF2B5EF4-FFF2-40B4-BE49-F238E27FC236}">
                <a16:creationId xmlns:a16="http://schemas.microsoft.com/office/drawing/2014/main" id="{0298EEB1-58C7-4E2F-83AA-55D9BC36A2C7}"/>
              </a:ext>
            </a:extLst>
          </p:cNvPr>
          <p:cNvSpPr txBox="1">
            <a:spLocks/>
          </p:cNvSpPr>
          <p:nvPr/>
        </p:nvSpPr>
        <p:spPr bwMode="auto">
          <a:xfrm>
            <a:off x="11834508" y="6515101"/>
            <a:ext cx="195567" cy="21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8575" tIns="28575" rIns="28575" bIns="28575">
            <a:spAutoFit/>
          </a:bodyPr>
          <a:lstStyle>
            <a:lvl1pPr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r" eaLnBrk="1"/>
            <a:fld id="{734A3CAA-AA8F-4572-9EBC-29F2745FDBB4}" type="slidenum">
              <a:rPr lang="en-US" altLang="en-US" sz="1050">
                <a:latin typeface="Gill Sans" charset="0"/>
                <a:ea typeface="Gill Sans" charset="0"/>
                <a:cs typeface="Gill Sans" charset="0"/>
                <a:sym typeface="Gill Sans" charset="0"/>
              </a:rPr>
              <a:pPr algn="r" eaLnBrk="1"/>
              <a:t>25</a:t>
            </a:fld>
            <a:endParaRPr lang="en-US" altLang="en-US" sz="1050"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22533" name="Group 4">
            <a:extLst>
              <a:ext uri="{FF2B5EF4-FFF2-40B4-BE49-F238E27FC236}">
                <a16:creationId xmlns:a16="http://schemas.microsoft.com/office/drawing/2014/main" id="{292DC204-BA19-43A8-AF70-C7E6F21EC32A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3371850"/>
            <a:ext cx="10277475" cy="3492104"/>
            <a:chOff x="0" y="0"/>
            <a:chExt cx="13703300" cy="4656667"/>
          </a:xfrm>
        </p:grpSpPr>
        <p:pic>
          <p:nvPicPr>
            <p:cNvPr id="22534" name="Picture 5" descr="fig3.5a.pdf">
              <a:extLst>
                <a:ext uri="{FF2B5EF4-FFF2-40B4-BE49-F238E27FC236}">
                  <a16:creationId xmlns:a16="http://schemas.microsoft.com/office/drawing/2014/main" id="{5EC64299-BD35-4257-A78D-0B3ABAFA2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06400"/>
              <a:ext cx="6350000" cy="4111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2535" name="Picture 6" descr="fig3.5b.pdf">
              <a:extLst>
                <a:ext uri="{FF2B5EF4-FFF2-40B4-BE49-F238E27FC236}">
                  <a16:creationId xmlns:a16="http://schemas.microsoft.com/office/drawing/2014/main" id="{2C3A0E9C-D86D-4762-9712-9A97F63A5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8300" y="0"/>
              <a:ext cx="6985000" cy="4656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>
            <a:extLst>
              <a:ext uri="{FF2B5EF4-FFF2-40B4-BE49-F238E27FC236}">
                <a16:creationId xmlns:a16="http://schemas.microsoft.com/office/drawing/2014/main" id="{43334676-0999-460A-AACC-951B593B67C2}"/>
              </a:ext>
            </a:extLst>
          </p:cNvPr>
          <p:cNvSpPr txBox="1">
            <a:spLocks/>
          </p:cNvSpPr>
          <p:nvPr/>
        </p:nvSpPr>
        <p:spPr bwMode="auto">
          <a:xfrm>
            <a:off x="11834508" y="6515101"/>
            <a:ext cx="195567" cy="21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8575" tIns="28575" rIns="28575" bIns="28575">
            <a:spAutoFit/>
          </a:bodyPr>
          <a:lstStyle>
            <a:lvl1pPr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r" eaLnBrk="1"/>
            <a:fld id="{2C93DA0C-80BD-4560-923F-A6061FC2BE91}" type="slidenum">
              <a:rPr lang="en-US" altLang="en-US" sz="1050">
                <a:latin typeface="Gill Sans" charset="0"/>
                <a:ea typeface="Gill Sans" charset="0"/>
                <a:cs typeface="Gill Sans" charset="0"/>
                <a:sym typeface="Gill Sans" charset="0"/>
              </a:rPr>
              <a:pPr algn="r" eaLnBrk="1"/>
              <a:t>26</a:t>
            </a:fld>
            <a:endParaRPr lang="en-US" altLang="en-US" sz="1050"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C4F1B6A5-6FE5-4EDA-828B-29A210F8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0"/>
            <a:ext cx="11887200" cy="790575"/>
          </a:xfrm>
        </p:spPr>
        <p:txBody>
          <a:bodyPr vert="horz" lIns="28575" tIns="28575" rIns="28575" bIns="28575" rtlCol="0" anchor="ctr">
            <a:normAutofit/>
          </a:bodyPr>
          <a:lstStyle/>
          <a:p>
            <a:r>
              <a:rPr lang="en-US" altLang="en-US" sz="3450">
                <a:solidFill>
                  <a:srgbClr val="011993"/>
                </a:solidFill>
              </a:rPr>
              <a:t>Actions: Mid-level search, low-level query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B16FF8A5-D474-4EEB-A996-6727DA98BA9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14325" y="828675"/>
            <a:ext cx="4705350" cy="6029325"/>
          </a:xfrm>
        </p:spPr>
        <p:txBody>
          <a:bodyPr vert="horz" lIns="28575" tIns="28575" rIns="28575" bIns="28575" rtlCol="0">
            <a:normAutofit/>
          </a:bodyPr>
          <a:lstStyle/>
          <a:p>
            <a:pPr marL="585788" indent="-242888">
              <a:spcBef>
                <a:spcPts val="750"/>
              </a:spcBef>
              <a:buSzPct val="100000"/>
            </a:pPr>
            <a:r>
              <a:rPr lang="en-US" altLang="en-US" sz="3000"/>
              <a:t>what does user know?</a:t>
            </a:r>
          </a:p>
          <a:p>
            <a:pPr marL="881063" lvl="1" indent="-195263">
              <a:spcBef>
                <a:spcPts val="600"/>
              </a:spcBef>
              <a:buSzPct val="100000"/>
              <a:buFontTx/>
              <a:buChar char="–"/>
            </a:pPr>
            <a:r>
              <a:rPr lang="en-US" altLang="en-US" sz="2550"/>
              <a:t>target, location</a:t>
            </a:r>
          </a:p>
          <a:p>
            <a:pPr marL="881063" lvl="1" indent="-195263">
              <a:spcBef>
                <a:spcPts val="600"/>
              </a:spcBef>
              <a:buSzPct val="100000"/>
              <a:buFontTx/>
              <a:buChar char="–"/>
            </a:pPr>
            <a:endParaRPr lang="en-US" altLang="en-US" sz="2550"/>
          </a:p>
          <a:p>
            <a:pPr marL="585788" indent="-242888">
              <a:spcBef>
                <a:spcPts val="750"/>
              </a:spcBef>
              <a:buSzPct val="100000"/>
            </a:pPr>
            <a:r>
              <a:rPr lang="en-US" altLang="en-US" sz="3000"/>
              <a:t>how much of the data matters?</a:t>
            </a:r>
          </a:p>
          <a:p>
            <a:pPr marL="881063" lvl="1" indent="-195263">
              <a:spcBef>
                <a:spcPts val="600"/>
              </a:spcBef>
              <a:buSzPct val="100000"/>
              <a:buFontTx/>
              <a:buChar char="–"/>
            </a:pPr>
            <a:r>
              <a:rPr lang="en-US" altLang="en-US" sz="2550"/>
              <a:t>one, some, all</a:t>
            </a:r>
          </a:p>
          <a:p>
            <a:pPr marL="881063" lvl="1" indent="-195263">
              <a:spcBef>
                <a:spcPts val="600"/>
              </a:spcBef>
              <a:buSzPct val="100000"/>
              <a:buFontTx/>
              <a:buChar char="–"/>
            </a:pPr>
            <a:endParaRPr lang="en-US" altLang="en-US" sz="2550"/>
          </a:p>
          <a:p>
            <a:pPr marL="881063" lvl="1" indent="-195263">
              <a:spcBef>
                <a:spcPts val="600"/>
              </a:spcBef>
              <a:buSzPct val="100000"/>
              <a:buFontTx/>
              <a:buChar char="–"/>
            </a:pPr>
            <a:endParaRPr lang="en-US" altLang="en-US" sz="2550"/>
          </a:p>
          <a:p>
            <a:pPr marL="585788" indent="-242888">
              <a:spcBef>
                <a:spcPts val="750"/>
              </a:spcBef>
              <a:buSzPct val="100000"/>
            </a:pPr>
            <a:r>
              <a:rPr lang="en-US" altLang="en-US" sz="2700"/>
              <a:t>independent choices,</a:t>
            </a:r>
            <a:br>
              <a:rPr lang="en-US" altLang="en-US" sz="2700"/>
            </a:br>
            <a:r>
              <a:rPr lang="en-US" altLang="en-US" sz="2700"/>
              <a:t>mix &amp; match</a:t>
            </a:r>
          </a:p>
          <a:p>
            <a:pPr marL="881063" lvl="1" indent="-195263">
              <a:spcBef>
                <a:spcPts val="600"/>
              </a:spcBef>
              <a:buSzPct val="100000"/>
              <a:buFontTx/>
              <a:buChar char="–"/>
            </a:pPr>
            <a:r>
              <a:rPr lang="en-US" altLang="en-US" sz="2700"/>
              <a:t>analyze, query, search</a:t>
            </a:r>
          </a:p>
        </p:txBody>
      </p:sp>
      <p:pic>
        <p:nvPicPr>
          <p:cNvPr id="23557" name="Picture 4" descr="fig3.2.pdf">
            <a:extLst>
              <a:ext uri="{FF2B5EF4-FFF2-40B4-BE49-F238E27FC236}">
                <a16:creationId xmlns:a16="http://schemas.microsoft.com/office/drawing/2014/main" id="{04D132F1-9F78-4A3C-A10C-BB404311F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2" t="47844"/>
          <a:stretch>
            <a:fillRect/>
          </a:stretch>
        </p:blipFill>
        <p:spPr bwMode="auto">
          <a:xfrm>
            <a:off x="4476750" y="823913"/>
            <a:ext cx="7616429" cy="5928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B28FFDB3-16E1-46AA-85D6-1ECA0F01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0"/>
            <a:ext cx="11887200" cy="790575"/>
          </a:xfrm>
        </p:spPr>
        <p:txBody>
          <a:bodyPr vert="horz" lIns="28575" tIns="28575" rIns="28575" bIns="28575" rtlCol="0" anchor="ctr">
            <a:normAutofit/>
          </a:bodyPr>
          <a:lstStyle/>
          <a:p>
            <a:r>
              <a:rPr lang="en-US" altLang="en-US" sz="3450">
                <a:solidFill>
                  <a:srgbClr val="011993"/>
                </a:solidFill>
              </a:rPr>
              <a:t>Targets </a:t>
            </a:r>
          </a:p>
        </p:txBody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B33B1ED4-3F24-42BE-9D02-626A0D428359}"/>
              </a:ext>
            </a:extLst>
          </p:cNvPr>
          <p:cNvSpPr txBox="1">
            <a:spLocks/>
          </p:cNvSpPr>
          <p:nvPr/>
        </p:nvSpPr>
        <p:spPr bwMode="auto">
          <a:xfrm>
            <a:off x="11834508" y="6515101"/>
            <a:ext cx="195567" cy="21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8575" tIns="28575" rIns="28575" bIns="28575">
            <a:spAutoFit/>
          </a:bodyPr>
          <a:lstStyle>
            <a:lvl1pPr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r" eaLnBrk="1"/>
            <a:fld id="{1C7054B2-FC1D-4CB5-BCDD-0AE8BF0B068B}" type="slidenum">
              <a:rPr lang="en-US" altLang="en-US" sz="1050">
                <a:latin typeface="Gill Sans" charset="0"/>
                <a:ea typeface="Gill Sans" charset="0"/>
                <a:cs typeface="Gill Sans" charset="0"/>
                <a:sym typeface="Gill Sans" charset="0"/>
              </a:rPr>
              <a:pPr algn="r" eaLnBrk="1"/>
              <a:t>27</a:t>
            </a:fld>
            <a:endParaRPr lang="en-US" altLang="en-US" sz="1050"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pic>
        <p:nvPicPr>
          <p:cNvPr id="24580" name="Picture 3" descr="fig3.1.pdf">
            <a:extLst>
              <a:ext uri="{FF2B5EF4-FFF2-40B4-BE49-F238E27FC236}">
                <a16:creationId xmlns:a16="http://schemas.microsoft.com/office/drawing/2014/main" id="{C34BA2C3-A1C9-414D-BE27-457B06A01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42" t="11902" b="40115"/>
          <a:stretch>
            <a:fillRect/>
          </a:stretch>
        </p:blipFill>
        <p:spPr bwMode="auto">
          <a:xfrm>
            <a:off x="0" y="1026319"/>
            <a:ext cx="7672388" cy="5441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581" name="Picture 4" descr="fig3.1.pdf">
            <a:extLst>
              <a:ext uri="{FF2B5EF4-FFF2-40B4-BE49-F238E27FC236}">
                <a16:creationId xmlns:a16="http://schemas.microsoft.com/office/drawing/2014/main" id="{FD7BFFB0-891C-443C-BDA0-950EDAFFE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62" t="57608" r="24779"/>
          <a:stretch>
            <a:fillRect/>
          </a:stretch>
        </p:blipFill>
        <p:spPr bwMode="auto">
          <a:xfrm>
            <a:off x="8048625" y="932260"/>
            <a:ext cx="4057650" cy="4806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>
            <a:extLst>
              <a:ext uri="{FF2B5EF4-FFF2-40B4-BE49-F238E27FC236}">
                <a16:creationId xmlns:a16="http://schemas.microsoft.com/office/drawing/2014/main" id="{12BBBA67-F137-4FD4-A2B5-B4216F29F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0"/>
            <a:ext cx="11887200" cy="790575"/>
          </a:xfrm>
        </p:spPr>
        <p:txBody>
          <a:bodyPr vert="horz" lIns="28575" tIns="28575" rIns="28575" bIns="28575" rtlCol="0" anchor="ctr">
            <a:normAutofit/>
          </a:bodyPr>
          <a:lstStyle/>
          <a:p>
            <a:r>
              <a:rPr lang="en-US" altLang="en-US" sz="3450">
                <a:solidFill>
                  <a:srgbClr val="011993"/>
                </a:solidFill>
              </a:rPr>
              <a:t>Analysis example: Compare idioms</a:t>
            </a:r>
          </a:p>
        </p:txBody>
      </p:sp>
      <p:sp>
        <p:nvSpPr>
          <p:cNvPr id="25603" name="Text Box 2">
            <a:extLst>
              <a:ext uri="{FF2B5EF4-FFF2-40B4-BE49-F238E27FC236}">
                <a16:creationId xmlns:a16="http://schemas.microsoft.com/office/drawing/2014/main" id="{7094BD07-C363-41C0-B89E-B010FFA76014}"/>
              </a:ext>
            </a:extLst>
          </p:cNvPr>
          <p:cNvSpPr txBox="1">
            <a:spLocks/>
          </p:cNvSpPr>
          <p:nvPr/>
        </p:nvSpPr>
        <p:spPr bwMode="auto">
          <a:xfrm>
            <a:off x="11834508" y="6515101"/>
            <a:ext cx="195567" cy="21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8575" tIns="28575" rIns="28575" bIns="28575">
            <a:spAutoFit/>
          </a:bodyPr>
          <a:lstStyle>
            <a:lvl1pPr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r" eaLnBrk="1"/>
            <a:fld id="{A641FA8D-90BB-45A3-875E-601109D90505}" type="slidenum">
              <a:rPr lang="en-US" altLang="en-US" sz="1050">
                <a:latin typeface="Gill Sans" charset="0"/>
                <a:ea typeface="Gill Sans" charset="0"/>
                <a:cs typeface="Gill Sans" charset="0"/>
                <a:sym typeface="Gill Sans" charset="0"/>
              </a:rPr>
              <a:pPr algn="r" eaLnBrk="1"/>
              <a:t>28</a:t>
            </a:fld>
            <a:endParaRPr lang="en-US" altLang="en-US" sz="1050"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pic>
        <p:nvPicPr>
          <p:cNvPr id="25604" name="Picture 3" descr="spacetree-kangaroo-crop.png">
            <a:extLst>
              <a:ext uri="{FF2B5EF4-FFF2-40B4-BE49-F238E27FC236}">
                <a16:creationId xmlns:a16="http://schemas.microsoft.com/office/drawing/2014/main" id="{43A4BF4F-68DD-49C8-ABFB-AD2AD9BBF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98" y="1125141"/>
            <a:ext cx="2012156" cy="2758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05" name="Text Box 4">
            <a:extLst>
              <a:ext uri="{FF2B5EF4-FFF2-40B4-BE49-F238E27FC236}">
                <a16:creationId xmlns:a16="http://schemas.microsoft.com/office/drawing/2014/main" id="{952FD2CF-2F79-46A4-A46F-7F4E7A061739}"/>
              </a:ext>
            </a:extLst>
          </p:cNvPr>
          <p:cNvSpPr txBox="1">
            <a:spLocks/>
          </p:cNvSpPr>
          <p:nvPr/>
        </p:nvSpPr>
        <p:spPr bwMode="auto">
          <a:xfrm>
            <a:off x="5904310" y="1064419"/>
            <a:ext cx="24479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575" tIns="28575" rIns="28575" bIns="28575"/>
          <a:lstStyle>
            <a:lvl1pPr defTabSz="12954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 defTabSz="12954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 defTabSz="12954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 defTabSz="12954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 defTabSz="12954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1295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1295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1295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1295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>
              <a:spcBef>
                <a:spcPts val="675"/>
              </a:spcBef>
            </a:pPr>
            <a:r>
              <a:rPr lang="en-US" altLang="en-US" sz="1050" i="1">
                <a:latin typeface="Gill Sans" charset="0"/>
                <a:ea typeface="Gill Sans" charset="0"/>
                <a:cs typeface="Gill Sans" charset="0"/>
                <a:sym typeface="Gill Sans" charset="0"/>
              </a:rPr>
              <a:t>[SpaceTree: Supporting Exploration in Large Node Link Tree, Design Evolution and Empirical Evaluation. Grosjean, Plaisant, and Bederson. Proc. InfoVis 2002, p 57–64.]</a:t>
            </a:r>
          </a:p>
        </p:txBody>
      </p:sp>
      <p:sp>
        <p:nvSpPr>
          <p:cNvPr id="25606" name="Text Box 5">
            <a:extLst>
              <a:ext uri="{FF2B5EF4-FFF2-40B4-BE49-F238E27FC236}">
                <a16:creationId xmlns:a16="http://schemas.microsoft.com/office/drawing/2014/main" id="{8339D10C-AE5B-4E2B-96E1-FB0EA47BC534}"/>
              </a:ext>
            </a:extLst>
          </p:cNvPr>
          <p:cNvSpPr txBox="1">
            <a:spLocks/>
          </p:cNvSpPr>
          <p:nvPr/>
        </p:nvSpPr>
        <p:spPr bwMode="auto">
          <a:xfrm>
            <a:off x="422673" y="788194"/>
            <a:ext cx="1874044" cy="491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575" tIns="28575" rIns="28575" bIns="28575"/>
          <a:lstStyle>
            <a:lvl1pPr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eaLnBrk="1">
              <a:buClr>
                <a:srgbClr val="1D2157"/>
              </a:buClr>
            </a:pPr>
            <a:r>
              <a:rPr lang="en-US" altLang="en-US" sz="2100"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  <a:sym typeface="Rockwell" panose="02060603020205020403" pitchFamily="18" charset="0"/>
              </a:rPr>
              <a:t>SpaceTree</a:t>
            </a:r>
          </a:p>
        </p:txBody>
      </p:sp>
      <p:pic>
        <p:nvPicPr>
          <p:cNvPr id="25607" name="Picture 6" descr="treejuxtaposer-crop.png">
            <a:extLst>
              <a:ext uri="{FF2B5EF4-FFF2-40B4-BE49-F238E27FC236}">
                <a16:creationId xmlns:a16="http://schemas.microsoft.com/office/drawing/2014/main" id="{42F30B7E-92E4-4562-AEF1-93D65158B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53" y="1135857"/>
            <a:ext cx="2738438" cy="2732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608" name="Text Box 7">
            <a:extLst>
              <a:ext uri="{FF2B5EF4-FFF2-40B4-BE49-F238E27FC236}">
                <a16:creationId xmlns:a16="http://schemas.microsoft.com/office/drawing/2014/main" id="{217C41BE-2656-4CFE-933D-226445117F3A}"/>
              </a:ext>
            </a:extLst>
          </p:cNvPr>
          <p:cNvSpPr txBox="1">
            <a:spLocks/>
          </p:cNvSpPr>
          <p:nvPr/>
        </p:nvSpPr>
        <p:spPr bwMode="auto">
          <a:xfrm>
            <a:off x="5903119" y="1826419"/>
            <a:ext cx="28670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575" tIns="28575" rIns="28575" bIns="28575"/>
          <a:lstStyle>
            <a:lvl1pPr defTabSz="12954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 defTabSz="12954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 defTabSz="12954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 defTabSz="12954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 defTabSz="12954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1295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1295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1295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1295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>
              <a:spcBef>
                <a:spcPts val="675"/>
              </a:spcBef>
            </a:pPr>
            <a:r>
              <a:rPr lang="en-US" altLang="en-US" sz="1050" i="1">
                <a:latin typeface="Gill Sans" charset="0"/>
                <a:ea typeface="Gill Sans" charset="0"/>
                <a:cs typeface="Gill Sans" charset="0"/>
                <a:sym typeface="Gill Sans" charset="0"/>
              </a:rPr>
              <a:t>[TreeJuxtaposer: Scalable Tree Comparison Using Focus+Context With Guaranteed Visibility. ACM Trans. on Graphics (Proc. SIGGRAPH) 22:453– 462, 2003.]</a:t>
            </a:r>
          </a:p>
        </p:txBody>
      </p:sp>
      <p:sp>
        <p:nvSpPr>
          <p:cNvPr id="25609" name="Text Box 8">
            <a:extLst>
              <a:ext uri="{FF2B5EF4-FFF2-40B4-BE49-F238E27FC236}">
                <a16:creationId xmlns:a16="http://schemas.microsoft.com/office/drawing/2014/main" id="{8B3B02E6-8776-47C1-9050-18A72E1642DD}"/>
              </a:ext>
            </a:extLst>
          </p:cNvPr>
          <p:cNvSpPr txBox="1">
            <a:spLocks/>
          </p:cNvSpPr>
          <p:nvPr/>
        </p:nvSpPr>
        <p:spPr bwMode="auto">
          <a:xfrm>
            <a:off x="2596754" y="759619"/>
            <a:ext cx="2561034" cy="578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575" tIns="28575" rIns="28575" bIns="28575"/>
          <a:lstStyle>
            <a:lvl1pPr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eaLnBrk="1">
              <a:buClr>
                <a:srgbClr val="1D2157"/>
              </a:buClr>
            </a:pPr>
            <a:r>
              <a:rPr lang="en-US" altLang="en-US" sz="2100"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  <a:sym typeface="Rockwell" panose="02060603020205020403" pitchFamily="18" charset="0"/>
              </a:rPr>
              <a:t>TreeJuxtaposer</a:t>
            </a:r>
          </a:p>
        </p:txBody>
      </p:sp>
      <p:pic>
        <p:nvPicPr>
          <p:cNvPr id="26633" name="Picture 9" descr="pasted-image.pdf">
            <a:extLst>
              <a:ext uri="{FF2B5EF4-FFF2-40B4-BE49-F238E27FC236}">
                <a16:creationId xmlns:a16="http://schemas.microsoft.com/office/drawing/2014/main" id="{FB258F4B-C2C4-4703-8EBB-F1696025C6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704" y="1026319"/>
            <a:ext cx="1491853" cy="1489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611" name="Picture 10" descr="fig3.9.pdf">
            <a:extLst>
              <a:ext uri="{FF2B5EF4-FFF2-40B4-BE49-F238E27FC236}">
                <a16:creationId xmlns:a16="http://schemas.microsoft.com/office/drawing/2014/main" id="{3701F946-F481-4C01-8E60-E9DF40EBC2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3990975"/>
            <a:ext cx="975241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54B33D35-A7B2-40A8-8624-2125316D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0"/>
            <a:ext cx="11887200" cy="790575"/>
          </a:xfrm>
        </p:spPr>
        <p:txBody>
          <a:bodyPr vert="horz" lIns="28575" tIns="28575" rIns="28575" bIns="28575" rtlCol="0" anchor="ctr">
            <a:normAutofit/>
          </a:bodyPr>
          <a:lstStyle/>
          <a:p>
            <a:r>
              <a:rPr lang="en-US" altLang="en-US" sz="3450">
                <a:solidFill>
                  <a:srgbClr val="011993"/>
                </a:solidFill>
              </a:rPr>
              <a:t>Analysis example: Derive one attribute</a:t>
            </a:r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C9E7C08E-F982-4DAF-B8C1-4C536AC9BDF1}"/>
              </a:ext>
            </a:extLst>
          </p:cNvPr>
          <p:cNvSpPr txBox="1">
            <a:spLocks/>
          </p:cNvSpPr>
          <p:nvPr/>
        </p:nvSpPr>
        <p:spPr bwMode="auto">
          <a:xfrm>
            <a:off x="11834508" y="6515101"/>
            <a:ext cx="195567" cy="21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8575" tIns="28575" rIns="28575" bIns="28575">
            <a:spAutoFit/>
          </a:bodyPr>
          <a:lstStyle>
            <a:lvl1pPr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r" eaLnBrk="1"/>
            <a:fld id="{457A6E5D-E6F6-47FC-A58E-49504634C53E}" type="slidenum">
              <a:rPr lang="en-US" altLang="en-US" sz="1050">
                <a:latin typeface="Gill Sans" charset="0"/>
                <a:ea typeface="Gill Sans" charset="0"/>
                <a:cs typeface="Gill Sans" charset="0"/>
                <a:sym typeface="Gill Sans" charset="0"/>
              </a:rPr>
              <a:pPr algn="r" eaLnBrk="1"/>
              <a:t>29</a:t>
            </a:fld>
            <a:endParaRPr lang="en-US" altLang="en-US" sz="1050"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4F08D54D-7A67-400E-80CA-C5DEE42642FE}"/>
              </a:ext>
            </a:extLst>
          </p:cNvPr>
          <p:cNvSpPr txBox="1">
            <a:spLocks/>
          </p:cNvSpPr>
          <p:nvPr/>
        </p:nvSpPr>
        <p:spPr bwMode="auto">
          <a:xfrm>
            <a:off x="809625" y="2420541"/>
            <a:ext cx="5581650" cy="427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575" tIns="28575" rIns="28575" bIns="28575">
            <a:spAutoFit/>
          </a:bodyPr>
          <a:lstStyle>
            <a:lvl1pPr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eaLnBrk="1"/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[Using Strahler numbers for real time visual exploration of huge graphs. Auber. Proc. Intl. Conf. Computer Vision and Graphics, pp. 56–69, 2002.]</a:t>
            </a:r>
          </a:p>
        </p:txBody>
      </p:sp>
      <p:grpSp>
        <p:nvGrpSpPr>
          <p:cNvPr id="26629" name="Group 4">
            <a:extLst>
              <a:ext uri="{FF2B5EF4-FFF2-40B4-BE49-F238E27FC236}">
                <a16:creationId xmlns:a16="http://schemas.microsoft.com/office/drawing/2014/main" id="{D35ECCFB-3B0C-4573-B35D-C457A6758AB3}"/>
              </a:ext>
            </a:extLst>
          </p:cNvPr>
          <p:cNvGrpSpPr>
            <a:grpSpLocks/>
          </p:cNvGrpSpPr>
          <p:nvPr/>
        </p:nvGrpSpPr>
        <p:grpSpPr bwMode="auto">
          <a:xfrm>
            <a:off x="6336507" y="771525"/>
            <a:ext cx="5108972" cy="2246710"/>
            <a:chOff x="0" y="0"/>
            <a:chExt cx="6812744" cy="2995832"/>
          </a:xfrm>
        </p:grpSpPr>
        <p:pic>
          <p:nvPicPr>
            <p:cNvPr id="26632" name="Picture 5" descr="strahler-all.png">
              <a:extLst>
                <a:ext uri="{FF2B5EF4-FFF2-40B4-BE49-F238E27FC236}">
                  <a16:creationId xmlns:a16="http://schemas.microsoft.com/office/drawing/2014/main" id="{C494A65C-BD73-4D47-B3D8-D287D6856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4382"/>
              <a:ext cx="3360469" cy="2951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6633" name="Picture 6" descr="strahler-subset.png">
              <a:extLst>
                <a:ext uri="{FF2B5EF4-FFF2-40B4-BE49-F238E27FC236}">
                  <a16:creationId xmlns:a16="http://schemas.microsoft.com/office/drawing/2014/main" id="{155D8DB5-C537-4EC3-A9C2-CA15CAE8C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7328" y="0"/>
              <a:ext cx="3295416" cy="25197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26630" name="Rectangle 7">
            <a:extLst>
              <a:ext uri="{FF2B5EF4-FFF2-40B4-BE49-F238E27FC236}">
                <a16:creationId xmlns:a16="http://schemas.microsoft.com/office/drawing/2014/main" id="{C0448278-4AF5-4C34-9778-5BC864522DE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257175" y="754856"/>
            <a:ext cx="5924550" cy="2057400"/>
          </a:xfrm>
        </p:spPr>
        <p:txBody>
          <a:bodyPr vert="horz" lIns="28575" tIns="28575" rIns="28575" bIns="28575" rtlCol="0">
            <a:normAutofit/>
          </a:bodyPr>
          <a:lstStyle/>
          <a:p>
            <a:pPr marL="257175" indent="-257175">
              <a:spcBef>
                <a:spcPts val="750"/>
              </a:spcBef>
              <a:buSzPct val="100000"/>
            </a:pPr>
            <a:r>
              <a:rPr lang="en-US" altLang="en-US" sz="2550"/>
              <a:t>Strahler number</a:t>
            </a:r>
          </a:p>
          <a:p>
            <a:pPr marL="557213" lvl="1" indent="-214313">
              <a:spcBef>
                <a:spcPts val="600"/>
              </a:spcBef>
              <a:buSzPct val="100000"/>
              <a:buFontTx/>
              <a:buChar char="–"/>
            </a:pPr>
            <a:r>
              <a:rPr lang="en-US" altLang="en-US" sz="2100"/>
              <a:t>centrality metric for trees/networks</a:t>
            </a:r>
          </a:p>
          <a:p>
            <a:pPr marL="557213" lvl="1" indent="-214313">
              <a:spcBef>
                <a:spcPts val="600"/>
              </a:spcBef>
              <a:buSzPct val="100000"/>
              <a:buFontTx/>
              <a:buChar char="–"/>
            </a:pPr>
            <a:r>
              <a:rPr lang="en-US" altLang="en-US" sz="2100"/>
              <a:t>derived quantitative attribute</a:t>
            </a:r>
          </a:p>
          <a:p>
            <a:pPr marL="557213" lvl="1" indent="-214313">
              <a:spcBef>
                <a:spcPts val="600"/>
              </a:spcBef>
              <a:buSzPct val="100000"/>
              <a:buFontTx/>
              <a:buChar char="–"/>
            </a:pPr>
            <a:r>
              <a:rPr lang="en-US" altLang="en-US" sz="2100"/>
              <a:t>draw top 5K of 500K for good skeleton</a:t>
            </a:r>
          </a:p>
        </p:txBody>
      </p:sp>
      <p:pic>
        <p:nvPicPr>
          <p:cNvPr id="26631" name="Picture 8" descr="fig3.11.pdf">
            <a:extLst>
              <a:ext uri="{FF2B5EF4-FFF2-40B4-BE49-F238E27FC236}">
                <a16:creationId xmlns:a16="http://schemas.microsoft.com/office/drawing/2014/main" id="{5E300C59-4B8A-48EE-B594-4A0C0B1A6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3133725"/>
            <a:ext cx="10125075" cy="3706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9309-FE40-43D9-99EF-9509616E0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BEAC0-17F0-4BC0-92E1-13543F4BF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 insight into the given data</a:t>
            </a:r>
          </a:p>
          <a:p>
            <a:pPr marL="238125" indent="0">
              <a:buNone/>
            </a:pPr>
            <a:r>
              <a:rPr lang="en-US" dirty="0"/>
              <a:t>1) Answering specific questions:</a:t>
            </a:r>
          </a:p>
          <a:p>
            <a:pPr marL="571500" lvl="1" indent="0">
              <a:buNone/>
            </a:pPr>
            <a:r>
              <a:rPr lang="en-US" dirty="0"/>
              <a:t>• quantitative: What are the data values and their distribution?</a:t>
            </a:r>
          </a:p>
          <a:p>
            <a:pPr marL="238125" indent="0">
              <a:buNone/>
            </a:pPr>
            <a:r>
              <a:rPr lang="en-US" dirty="0"/>
              <a:t>	• qualitative: 	Is this feature occurring in the data?</a:t>
            </a:r>
          </a:p>
          <a:p>
            <a:pPr marL="238125" indent="0">
              <a:buNone/>
            </a:pPr>
            <a:r>
              <a:rPr lang="en-US" dirty="0"/>
              <a:t>2) Discovering the unknown:  What is in the data set?</a:t>
            </a:r>
          </a:p>
        </p:txBody>
      </p:sp>
    </p:spTree>
    <p:extLst>
      <p:ext uri="{BB962C8B-B14F-4D97-AF65-F5344CB8AC3E}">
        <p14:creationId xmlns:p14="http://schemas.microsoft.com/office/powerpoint/2010/main" val="4238907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421EE3DE-BE05-46A2-9C6F-90C1AACCA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0"/>
            <a:ext cx="11887200" cy="790575"/>
          </a:xfrm>
        </p:spPr>
        <p:txBody>
          <a:bodyPr vert="horz" lIns="28575" tIns="28575" rIns="28575" bIns="28575" rtlCol="0" anchor="ctr">
            <a:normAutofit/>
          </a:bodyPr>
          <a:lstStyle/>
          <a:p>
            <a:r>
              <a:rPr lang="en-US" altLang="en-US" sz="3450">
                <a:solidFill>
                  <a:srgbClr val="011993"/>
                </a:solidFill>
              </a:rPr>
              <a:t>Chained sequences</a:t>
            </a:r>
          </a:p>
        </p:txBody>
      </p:sp>
      <p:sp>
        <p:nvSpPr>
          <p:cNvPr id="27651" name="Text Box 2">
            <a:extLst>
              <a:ext uri="{FF2B5EF4-FFF2-40B4-BE49-F238E27FC236}">
                <a16:creationId xmlns:a16="http://schemas.microsoft.com/office/drawing/2014/main" id="{2998F696-BC6E-447D-94F3-150FCEBDF69E}"/>
              </a:ext>
            </a:extLst>
          </p:cNvPr>
          <p:cNvSpPr txBox="1">
            <a:spLocks/>
          </p:cNvSpPr>
          <p:nvPr/>
        </p:nvSpPr>
        <p:spPr bwMode="auto">
          <a:xfrm>
            <a:off x="11834508" y="6515101"/>
            <a:ext cx="195567" cy="21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8575" tIns="28575" rIns="28575" bIns="28575">
            <a:spAutoFit/>
          </a:bodyPr>
          <a:lstStyle>
            <a:lvl1pPr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r" eaLnBrk="1"/>
            <a:fld id="{BF1489FD-D601-47E2-8160-80327CDC0847}" type="slidenum">
              <a:rPr lang="en-US" altLang="en-US" sz="1050">
                <a:latin typeface="Gill Sans" charset="0"/>
                <a:ea typeface="Gill Sans" charset="0"/>
                <a:cs typeface="Gill Sans" charset="0"/>
                <a:sym typeface="Gill Sans" charset="0"/>
              </a:rPr>
              <a:pPr algn="r" eaLnBrk="1"/>
              <a:t>30</a:t>
            </a:fld>
            <a:endParaRPr lang="en-US" altLang="en-US" sz="1050"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FC42B2D0-786A-421F-8261-02BB9A65E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5" y="857250"/>
            <a:ext cx="10115550" cy="6029325"/>
          </a:xfrm>
        </p:spPr>
        <p:txBody>
          <a:bodyPr vert="horz" lIns="28575" tIns="28575" rIns="28575" bIns="28575" rtlCol="0">
            <a:normAutofit/>
          </a:bodyPr>
          <a:lstStyle/>
          <a:p>
            <a:pPr marL="257175" indent="-257175">
              <a:spcBef>
                <a:spcPts val="750"/>
              </a:spcBef>
              <a:buSzPct val="100000"/>
            </a:pPr>
            <a:r>
              <a:rPr lang="en-US" altLang="en-US" sz="3000"/>
              <a:t>output of one is input to next</a:t>
            </a:r>
          </a:p>
          <a:p>
            <a:pPr marL="557213" lvl="1" indent="-214313">
              <a:spcBef>
                <a:spcPts val="600"/>
              </a:spcBef>
              <a:buSzPct val="100000"/>
              <a:buFontTx/>
              <a:buChar char="–"/>
            </a:pPr>
            <a:r>
              <a:rPr lang="en-US" altLang="en-US" sz="2550"/>
              <a:t>express dependencies</a:t>
            </a:r>
          </a:p>
          <a:p>
            <a:pPr marL="557213" lvl="1" indent="-214313">
              <a:spcBef>
                <a:spcPts val="600"/>
              </a:spcBef>
              <a:buSzPct val="100000"/>
              <a:buFontTx/>
              <a:buChar char="–"/>
            </a:pPr>
            <a:r>
              <a:rPr lang="en-US" altLang="en-US" sz="2550"/>
              <a:t>separate means from ends</a:t>
            </a:r>
          </a:p>
        </p:txBody>
      </p:sp>
      <p:pic>
        <p:nvPicPr>
          <p:cNvPr id="27653" name="Picture 4" descr="pasted-image.pdf">
            <a:extLst>
              <a:ext uri="{FF2B5EF4-FFF2-40B4-BE49-F238E27FC236}">
                <a16:creationId xmlns:a16="http://schemas.microsoft.com/office/drawing/2014/main" id="{3C92B6A8-885F-4339-9432-59EB9B065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763" y="147637"/>
            <a:ext cx="6278166" cy="624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650CAB0A-DBA8-41F4-BF30-383DE46B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0"/>
            <a:ext cx="11887200" cy="790575"/>
          </a:xfrm>
        </p:spPr>
        <p:txBody>
          <a:bodyPr vert="horz" lIns="28575" tIns="28575" rIns="28575" bIns="28575" rtlCol="0" anchor="ctr">
            <a:normAutofit/>
          </a:bodyPr>
          <a:lstStyle/>
          <a:p>
            <a:r>
              <a:rPr lang="en-US" altLang="en-US" sz="3450">
                <a:solidFill>
                  <a:srgbClr val="011993"/>
                </a:solidFill>
              </a:rPr>
              <a:t>Further reading: Articles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FD1146FC-EEF6-4696-8A21-3DF0ABC0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325" y="809625"/>
            <a:ext cx="11887200" cy="5810250"/>
          </a:xfrm>
        </p:spPr>
        <p:txBody>
          <a:bodyPr vert="horz" lIns="28575" tIns="28575" rIns="28575" bIns="28575" rtlCol="0">
            <a:normAutofit/>
          </a:bodyPr>
          <a:lstStyle/>
          <a:p>
            <a:pPr marL="244079" indent="-244079">
              <a:spcBef>
                <a:spcPts val="750"/>
              </a:spcBef>
              <a:buSzPct val="100000"/>
            </a:pPr>
            <a:r>
              <a:rPr lang="en-US" altLang="en-US" sz="2700" u="sng" dirty="0">
                <a:hlinkClick r:id="rId2"/>
              </a:rPr>
              <a:t>Rethinking Visualization: A High-Level Taxonomy</a:t>
            </a:r>
            <a:r>
              <a:rPr lang="en-US" altLang="en-US" sz="2700" dirty="0"/>
              <a:t>. </a:t>
            </a:r>
            <a:r>
              <a:rPr lang="en-US" altLang="en-US" sz="2700" dirty="0" err="1"/>
              <a:t>InfoVis</a:t>
            </a:r>
            <a:r>
              <a:rPr lang="en-US" altLang="en-US" sz="2700" dirty="0"/>
              <a:t> 2004, p 151-158, 2004.</a:t>
            </a:r>
          </a:p>
        </p:txBody>
      </p:sp>
      <p:sp>
        <p:nvSpPr>
          <p:cNvPr id="18436" name="Text Box 3">
            <a:extLst>
              <a:ext uri="{FF2B5EF4-FFF2-40B4-BE49-F238E27FC236}">
                <a16:creationId xmlns:a16="http://schemas.microsoft.com/office/drawing/2014/main" id="{FB08C00B-8ADE-4A41-91C3-519980E32558}"/>
              </a:ext>
            </a:extLst>
          </p:cNvPr>
          <p:cNvSpPr txBox="1">
            <a:spLocks/>
          </p:cNvSpPr>
          <p:nvPr/>
        </p:nvSpPr>
        <p:spPr bwMode="auto">
          <a:xfrm>
            <a:off x="11834508" y="6515101"/>
            <a:ext cx="195567" cy="21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8575" tIns="28575" rIns="28575" bIns="28575">
            <a:spAutoFit/>
          </a:bodyPr>
          <a:lstStyle>
            <a:lvl1pPr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r" eaLnBrk="1"/>
            <a:fld id="{9C9AACDE-6E0A-4F19-8EEA-35AFFBB0C0E2}" type="slidenum">
              <a:rPr lang="en-US" altLang="en-US" sz="1050">
                <a:latin typeface="Gill Sans" charset="0"/>
                <a:ea typeface="Gill Sans" charset="0"/>
                <a:cs typeface="Gill Sans" charset="0"/>
                <a:sym typeface="Gill Sans" charset="0"/>
              </a:rPr>
              <a:pPr algn="r" eaLnBrk="1"/>
              <a:t>31</a:t>
            </a:fld>
            <a:endParaRPr lang="en-US" altLang="en-US" sz="1050"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77658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E9A7-D173-4674-A7B1-05756784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1C5D0-5091-46AF-BCF2-06AAC106C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 is the process of extracting salient features from sets of data and displaying the features in an intuitive and expressive way.</a:t>
            </a:r>
          </a:p>
          <a:p>
            <a:r>
              <a:rPr lang="en-US" dirty="0"/>
              <a:t>Find and develop step-wise methods for</a:t>
            </a:r>
          </a:p>
          <a:p>
            <a:pPr marL="238125" indent="0">
              <a:buNone/>
            </a:pPr>
            <a:r>
              <a:rPr lang="en-US" dirty="0"/>
              <a:t>– feature extracting</a:t>
            </a:r>
          </a:p>
          <a:p>
            <a:pPr marL="238125" indent="0">
              <a:buNone/>
            </a:pPr>
            <a:r>
              <a:rPr lang="en-US" dirty="0"/>
              <a:t>– feature display</a:t>
            </a:r>
          </a:p>
          <a:p>
            <a:pPr marL="23812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0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E9A7-D173-4674-A7B1-05756784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1C5D0-5091-46AF-BCF2-06AAC106C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 is the process of extracting salient </a:t>
            </a:r>
            <a:r>
              <a:rPr lang="en-US" b="1" dirty="0">
                <a:solidFill>
                  <a:srgbClr val="FF0000"/>
                </a:solidFill>
              </a:rPr>
              <a:t>features</a:t>
            </a:r>
            <a:r>
              <a:rPr lang="en-US" dirty="0"/>
              <a:t> from sets of data and displaying the features in an intuitive and expressive way.</a:t>
            </a:r>
          </a:p>
          <a:p>
            <a:r>
              <a:rPr lang="en-US" dirty="0">
                <a:solidFill>
                  <a:srgbClr val="FF0000"/>
                </a:solidFill>
              </a:rPr>
              <a:t>Application-specific</a:t>
            </a:r>
          </a:p>
          <a:p>
            <a:r>
              <a:rPr lang="en-US" dirty="0">
                <a:solidFill>
                  <a:srgbClr val="FF0000"/>
                </a:solidFill>
              </a:rPr>
              <a:t>Anything that can be relevant to the user</a:t>
            </a:r>
          </a:p>
          <a:p>
            <a:r>
              <a:rPr lang="en-US" dirty="0">
                <a:solidFill>
                  <a:srgbClr val="FF0000"/>
                </a:solidFill>
              </a:rPr>
              <a:t>Characteristics and properties of data</a:t>
            </a:r>
          </a:p>
        </p:txBody>
      </p:sp>
    </p:spTree>
    <p:extLst>
      <p:ext uri="{BB962C8B-B14F-4D97-AF65-F5344CB8AC3E}">
        <p14:creationId xmlns:p14="http://schemas.microsoft.com/office/powerpoint/2010/main" val="9566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E9A7-D173-4674-A7B1-05756784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1C5D0-5091-46AF-BCF2-06AAC106C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 is the process of extracting salient features from </a:t>
            </a:r>
            <a:r>
              <a:rPr lang="en-US" b="1" dirty="0">
                <a:solidFill>
                  <a:srgbClr val="FF0000"/>
                </a:solidFill>
              </a:rPr>
              <a:t>sets of data </a:t>
            </a:r>
            <a:r>
              <a:rPr lang="en-US" dirty="0"/>
              <a:t>and displaying the features in an intuitive and expressive way.</a:t>
            </a:r>
          </a:p>
          <a:p>
            <a:r>
              <a:rPr lang="en-US" dirty="0">
                <a:solidFill>
                  <a:srgbClr val="FF0000"/>
                </a:solidFill>
              </a:rPr>
              <a:t>Collected data using</a:t>
            </a:r>
          </a:p>
          <a:p>
            <a:pPr marL="651272" lvl="1" indent="0">
              <a:buNone/>
            </a:pPr>
            <a:r>
              <a:rPr lang="en-US" dirty="0">
                <a:solidFill>
                  <a:srgbClr val="FF0000"/>
                </a:solidFill>
              </a:rPr>
              <a:t>– measurements</a:t>
            </a:r>
          </a:p>
          <a:p>
            <a:pPr marL="651272" lvl="1" indent="0">
              <a:buNone/>
            </a:pPr>
            <a:r>
              <a:rPr lang="en-US" dirty="0">
                <a:solidFill>
                  <a:srgbClr val="FF0000"/>
                </a:solidFill>
              </a:rPr>
              <a:t>– simulations</a:t>
            </a:r>
          </a:p>
          <a:p>
            <a:r>
              <a:rPr lang="en-US" dirty="0">
                <a:solidFill>
                  <a:srgbClr val="FF0000"/>
                </a:solidFill>
              </a:rPr>
              <a:t>Spatial data -&gt; Scientific Visualization</a:t>
            </a:r>
          </a:p>
          <a:p>
            <a:r>
              <a:rPr lang="en-US" dirty="0">
                <a:solidFill>
                  <a:srgbClr val="FF0000"/>
                </a:solidFill>
              </a:rPr>
              <a:t>Non-spatial data -&gt; Information Visualization</a:t>
            </a:r>
          </a:p>
        </p:txBody>
      </p:sp>
    </p:spTree>
    <p:extLst>
      <p:ext uri="{BB962C8B-B14F-4D97-AF65-F5344CB8AC3E}">
        <p14:creationId xmlns:p14="http://schemas.microsoft.com/office/powerpoint/2010/main" val="60730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E9A7-D173-4674-A7B1-05756784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1C5D0-5091-46AF-BCF2-06AAC106C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 is the process of extracting salient features from sets of data and </a:t>
            </a:r>
            <a:r>
              <a:rPr lang="en-US" b="1" dirty="0">
                <a:solidFill>
                  <a:srgbClr val="FF0000"/>
                </a:solidFill>
              </a:rPr>
              <a:t>displaying</a:t>
            </a:r>
            <a:r>
              <a:rPr lang="en-US" dirty="0"/>
              <a:t> the features in an intuitive and expressive way.</a:t>
            </a:r>
          </a:p>
          <a:p>
            <a:r>
              <a:rPr lang="en-US" dirty="0">
                <a:solidFill>
                  <a:srgbClr val="FF0000"/>
                </a:solidFill>
              </a:rPr>
              <a:t>Render on a computer screen</a:t>
            </a:r>
          </a:p>
          <a:p>
            <a:r>
              <a:rPr lang="en-US" dirty="0">
                <a:solidFill>
                  <a:srgbClr val="FF0000"/>
                </a:solidFill>
              </a:rPr>
              <a:t>Allow for interaction</a:t>
            </a:r>
          </a:p>
          <a:p>
            <a:r>
              <a:rPr lang="en-US" dirty="0">
                <a:solidFill>
                  <a:srgbClr val="FF0000"/>
                </a:solidFill>
              </a:rPr>
              <a:t>Animations</a:t>
            </a:r>
          </a:p>
          <a:p>
            <a:r>
              <a:rPr lang="en-US" dirty="0">
                <a:solidFill>
                  <a:srgbClr val="FF0000"/>
                </a:solidFill>
              </a:rPr>
              <a:t>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3358680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E9A7-D173-4674-A7B1-05756784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1C5D0-5091-46AF-BCF2-06AAC106C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 is the process of extracting salient features from sets of data and displaying the features in </a:t>
            </a:r>
            <a:r>
              <a:rPr lang="en-US" b="1" dirty="0">
                <a:solidFill>
                  <a:srgbClr val="FF0000"/>
                </a:solidFill>
              </a:rPr>
              <a:t>an intuitive and expressive way.</a:t>
            </a:r>
          </a:p>
          <a:p>
            <a:r>
              <a:rPr lang="en-US" dirty="0">
                <a:solidFill>
                  <a:srgbClr val="FF0000"/>
                </a:solidFill>
              </a:rPr>
              <a:t>The user must be able to understand the produced images without major training</a:t>
            </a:r>
          </a:p>
          <a:p>
            <a:r>
              <a:rPr lang="en-US" dirty="0">
                <a:solidFill>
                  <a:srgbClr val="FF0000"/>
                </a:solidFill>
              </a:rPr>
              <a:t>Misleading visualizations are to be avoided</a:t>
            </a:r>
          </a:p>
          <a:p>
            <a:r>
              <a:rPr lang="en-US" dirty="0">
                <a:solidFill>
                  <a:srgbClr val="FF0000"/>
                </a:solidFill>
              </a:rPr>
              <a:t>The extracted feature needs to be visually documented</a:t>
            </a:r>
          </a:p>
        </p:txBody>
      </p:sp>
    </p:spTree>
    <p:extLst>
      <p:ext uri="{BB962C8B-B14F-4D97-AF65-F5344CB8AC3E}">
        <p14:creationId xmlns:p14="http://schemas.microsoft.com/office/powerpoint/2010/main" val="1143276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C6B19038-2A1E-49B8-BE82-E0212C34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0"/>
            <a:ext cx="11887200" cy="790575"/>
          </a:xfrm>
        </p:spPr>
        <p:txBody>
          <a:bodyPr vert="horz" lIns="28575" tIns="28575" rIns="28575" bIns="28575" rtlCol="0" anchor="ctr">
            <a:normAutofit/>
          </a:bodyPr>
          <a:lstStyle/>
          <a:p>
            <a:r>
              <a:rPr lang="en-US" altLang="en-US" sz="3450">
                <a:solidFill>
                  <a:srgbClr val="011993"/>
                </a:solidFill>
              </a:rPr>
              <a:t>Why have a human in the loop?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17E9C751-8FBC-4198-AB24-E9E6A7100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325" y="2705100"/>
            <a:ext cx="11887200" cy="4152900"/>
          </a:xfrm>
        </p:spPr>
        <p:txBody>
          <a:bodyPr vert="horz" lIns="28575" tIns="28575" rIns="28575" bIns="28575" rtlCol="0">
            <a:normAutofit/>
          </a:bodyPr>
          <a:lstStyle/>
          <a:p>
            <a:pPr marL="236935" indent="-236935">
              <a:spcBef>
                <a:spcPts val="750"/>
              </a:spcBef>
              <a:buSzPct val="100000"/>
            </a:pPr>
            <a:r>
              <a:rPr lang="en-US" altLang="en-US" sz="2775" dirty="0"/>
              <a:t>don’t need vis when fully automatic solution exists and is trusted </a:t>
            </a:r>
          </a:p>
          <a:p>
            <a:pPr marL="236935" indent="-236935">
              <a:spcBef>
                <a:spcPts val="750"/>
              </a:spcBef>
              <a:buSzPct val="100000"/>
            </a:pPr>
            <a:r>
              <a:rPr lang="en-US" altLang="en-US" sz="2775" dirty="0"/>
              <a:t>many analysis problems ill-specified</a:t>
            </a:r>
          </a:p>
          <a:p>
            <a:pPr marL="538163" lvl="1" indent="-195263">
              <a:spcBef>
                <a:spcPts val="600"/>
              </a:spcBef>
              <a:buSzPct val="100000"/>
              <a:buFontTx/>
              <a:buChar char="–"/>
            </a:pPr>
            <a:r>
              <a:rPr lang="en-US" altLang="en-US" sz="2325" dirty="0"/>
              <a:t>don’t know exactly what questions to ask in advance</a:t>
            </a:r>
          </a:p>
          <a:p>
            <a:pPr marL="236935" indent="-236935">
              <a:spcBef>
                <a:spcPts val="750"/>
              </a:spcBef>
              <a:buSzPct val="100000"/>
            </a:pPr>
            <a:r>
              <a:rPr lang="en-US" altLang="en-US" sz="2775" dirty="0"/>
              <a:t>possibilities</a:t>
            </a:r>
          </a:p>
          <a:p>
            <a:pPr marL="538163" lvl="1" indent="-195263">
              <a:spcBef>
                <a:spcPts val="600"/>
              </a:spcBef>
              <a:buSzPct val="100000"/>
              <a:buFontTx/>
              <a:buChar char="–"/>
            </a:pPr>
            <a:r>
              <a:rPr lang="en-US" altLang="en-US" sz="2325" dirty="0"/>
              <a:t>long-term use for end users (e.g. exploratory analysis of scientific data)</a:t>
            </a:r>
          </a:p>
          <a:p>
            <a:pPr marL="538163" lvl="1" indent="-195263">
              <a:spcBef>
                <a:spcPts val="600"/>
              </a:spcBef>
              <a:buSzPct val="100000"/>
              <a:buFontTx/>
              <a:buChar char="–"/>
            </a:pPr>
            <a:r>
              <a:rPr lang="en-US" altLang="en-US" sz="2325" dirty="0"/>
              <a:t>presentation of known results </a:t>
            </a:r>
          </a:p>
          <a:p>
            <a:pPr marL="538163" lvl="1" indent="-195263">
              <a:spcBef>
                <a:spcPts val="600"/>
              </a:spcBef>
              <a:buSzPct val="100000"/>
              <a:buFontTx/>
              <a:buChar char="–"/>
            </a:pPr>
            <a:r>
              <a:rPr lang="en-US" altLang="en-US" sz="2325" dirty="0"/>
              <a:t>stepping stone to better understanding of requirements before developing models</a:t>
            </a:r>
          </a:p>
          <a:p>
            <a:pPr marL="538163" lvl="1" indent="-195263">
              <a:spcBef>
                <a:spcPts val="600"/>
              </a:spcBef>
              <a:buSzPct val="100000"/>
              <a:buFontTx/>
              <a:buChar char="–"/>
            </a:pPr>
            <a:r>
              <a:rPr lang="en-US" altLang="en-US" sz="2325" dirty="0"/>
              <a:t>help developers of automatic solution refine/debug, determine parameters</a:t>
            </a:r>
          </a:p>
          <a:p>
            <a:pPr marL="538163" lvl="1" indent="-195263">
              <a:spcBef>
                <a:spcPts val="600"/>
              </a:spcBef>
              <a:buSzPct val="100000"/>
              <a:buFontTx/>
              <a:buChar char="–"/>
            </a:pPr>
            <a:r>
              <a:rPr lang="en-US" altLang="en-US" sz="2325" dirty="0"/>
              <a:t>help end users of automatic solutions verify, build trust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047C033D-E5A5-45BB-9843-EDFAEC0CE9C8}"/>
              </a:ext>
            </a:extLst>
          </p:cNvPr>
          <p:cNvSpPr txBox="1">
            <a:spLocks/>
          </p:cNvSpPr>
          <p:nvPr/>
        </p:nvSpPr>
        <p:spPr bwMode="auto">
          <a:xfrm>
            <a:off x="11903438" y="6515101"/>
            <a:ext cx="126638" cy="219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28575" tIns="28575" rIns="28575" bIns="28575">
            <a:spAutoFit/>
          </a:bodyPr>
          <a:lstStyle>
            <a:lvl1pPr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 defTabSz="12192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1219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r" eaLnBrk="1"/>
            <a:fld id="{19D2CD68-F66D-4CE2-916C-A8143FBED5CC}" type="slidenum">
              <a:rPr lang="en-US" altLang="en-US" sz="1050">
                <a:latin typeface="Gill Sans" charset="0"/>
                <a:ea typeface="Gill Sans" charset="0"/>
                <a:cs typeface="Gill Sans" charset="0"/>
                <a:sym typeface="Gill Sans" charset="0"/>
              </a:rPr>
              <a:pPr algn="r" eaLnBrk="1"/>
              <a:t>9</a:t>
            </a:fld>
            <a:endParaRPr lang="en-US" altLang="en-US" sz="1050"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5125" name="Text Box 4">
            <a:extLst>
              <a:ext uri="{FF2B5EF4-FFF2-40B4-BE49-F238E27FC236}">
                <a16:creationId xmlns:a16="http://schemas.microsoft.com/office/drawing/2014/main" id="{6606DBC9-E411-46C5-9700-74EB824DCA28}"/>
              </a:ext>
            </a:extLst>
          </p:cNvPr>
          <p:cNvSpPr txBox="1">
            <a:spLocks/>
          </p:cNvSpPr>
          <p:nvPr/>
        </p:nvSpPr>
        <p:spPr bwMode="auto">
          <a:xfrm>
            <a:off x="314325" y="933451"/>
            <a:ext cx="11630025" cy="704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575" tIns="28575" rIns="28575" bIns="28575">
            <a:spAutoFit/>
          </a:bodyPr>
          <a:lstStyle>
            <a:lvl1pPr defTabSz="609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 defTabSz="609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 defTabSz="609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 defTabSz="609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 defTabSz="609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eaLnBrk="1"/>
            <a:r>
              <a:rPr lang="en-US" altLang="en-US" sz="2100" b="1"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  <a:sym typeface="Rockwell" panose="02060603020205020403" pitchFamily="18" charset="0"/>
              </a:rPr>
              <a:t>Computer-based visualization systems provide visual representations of datasets designed to help people carry out tasks more effectively.</a:t>
            </a:r>
          </a:p>
        </p:txBody>
      </p:sp>
      <p:pic>
        <p:nvPicPr>
          <p:cNvPr id="5126" name="Picture 5">
            <a:extLst>
              <a:ext uri="{FF2B5EF4-FFF2-40B4-BE49-F238E27FC236}">
                <a16:creationId xmlns:a16="http://schemas.microsoft.com/office/drawing/2014/main" id="{DB34E378-E6BD-478E-B64A-DF4D3A312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50" y="828675"/>
            <a:ext cx="15525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27" name="Picture 6">
            <a:extLst>
              <a:ext uri="{FF2B5EF4-FFF2-40B4-BE49-F238E27FC236}">
                <a16:creationId xmlns:a16="http://schemas.microsoft.com/office/drawing/2014/main" id="{387D2593-596B-4352-A545-B5A4C9163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123950"/>
            <a:ext cx="1143000" cy="628650"/>
          </a:xfrm>
          <a:prstGeom prst="rect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51" name="Text Box 7">
            <a:extLst>
              <a:ext uri="{FF2B5EF4-FFF2-40B4-BE49-F238E27FC236}">
                <a16:creationId xmlns:a16="http://schemas.microsoft.com/office/drawing/2014/main" id="{83385AA1-4301-46D2-80D3-B212DD493BF5}"/>
              </a:ext>
            </a:extLst>
          </p:cNvPr>
          <p:cNvSpPr txBox="1">
            <a:spLocks/>
          </p:cNvSpPr>
          <p:nvPr/>
        </p:nvSpPr>
        <p:spPr bwMode="auto">
          <a:xfrm>
            <a:off x="309563" y="1743076"/>
            <a:ext cx="10915650" cy="704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8575" tIns="28575" rIns="28575" bIns="28575">
            <a:spAutoFit/>
          </a:bodyPr>
          <a:lstStyle>
            <a:lvl1pPr defTabSz="609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 defTabSz="609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 defTabSz="609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 defTabSz="609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 defTabSz="609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609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eaLnBrk="1"/>
            <a:r>
              <a:rPr lang="en-US" altLang="en-US" sz="2100" b="1"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  <a:sym typeface="Rockwell" panose="02060603020205020403" pitchFamily="18" charset="0"/>
              </a:rPr>
              <a:t>Visualization is suitable when there is a need to augment human capabilities rather than replace people with computational decision-making methods. </a:t>
            </a: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3FE3CCA1-A48D-4365-B2A3-664EDD79A9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590675"/>
            <a:ext cx="104584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  <p:bldP spid="6151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1236</Words>
  <Application>Microsoft Office PowerPoint</Application>
  <PresentationFormat>Widescreen</PresentationFormat>
  <Paragraphs>195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Gill Sans</vt:lpstr>
      <vt:lpstr>Rockwell</vt:lpstr>
      <vt:lpstr>Office Theme</vt:lpstr>
      <vt:lpstr>Ch 1. What’s Vis, and Why Do It?</vt:lpstr>
      <vt:lpstr>Definition of data visualization </vt:lpstr>
      <vt:lpstr>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have a human in the loop?</vt:lpstr>
      <vt:lpstr>Why use an external representation?</vt:lpstr>
      <vt:lpstr>Why represent all the data?</vt:lpstr>
      <vt:lpstr>Why focus on tasks and effectiveness?</vt:lpstr>
      <vt:lpstr>Why are there resource limitations?</vt:lpstr>
      <vt:lpstr>Analysis: What, why, and how</vt:lpstr>
      <vt:lpstr>Why analyze?</vt:lpstr>
      <vt:lpstr>PowerPoint Presentation</vt:lpstr>
      <vt:lpstr>VAD Ch 2: Data Abstraction</vt:lpstr>
      <vt:lpstr>PowerPoint Presentation</vt:lpstr>
      <vt:lpstr>Ch 2. What: Data Abstraction</vt:lpstr>
      <vt:lpstr>Three major datatypes</vt:lpstr>
      <vt:lpstr>Attribute types</vt:lpstr>
      <vt:lpstr>Dataset and data types</vt:lpstr>
      <vt:lpstr>VAD Ch 3: Task Abstraction</vt:lpstr>
      <vt:lpstr>High-level actions: Analyze</vt:lpstr>
      <vt:lpstr>Derive</vt:lpstr>
      <vt:lpstr>Actions: Mid-level search, low-level query</vt:lpstr>
      <vt:lpstr>Targets </vt:lpstr>
      <vt:lpstr>Analysis example: Compare idioms</vt:lpstr>
      <vt:lpstr>Analysis example: Derive one attribute</vt:lpstr>
      <vt:lpstr>Chained sequences</vt:lpstr>
      <vt:lpstr>Further reading: Articles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 1. What’s Vis, and Why Do It?</dc:title>
  <dc:creator>retemadp</dc:creator>
  <cp:lastModifiedBy>Ronak Etemadpour</cp:lastModifiedBy>
  <cp:revision>4</cp:revision>
  <dcterms:created xsi:type="dcterms:W3CDTF">2019-09-03T02:53:25Z</dcterms:created>
  <dcterms:modified xsi:type="dcterms:W3CDTF">2020-09-01T15:19:34Z</dcterms:modified>
</cp:coreProperties>
</file>