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57" r:id="rId4"/>
    <p:sldId id="261" r:id="rId5"/>
    <p:sldId id="263" r:id="rId6"/>
    <p:sldId id="265" r:id="rId7"/>
    <p:sldId id="266" r:id="rId8"/>
    <p:sldId id="258" r:id="rId9"/>
    <p:sldId id="267" r:id="rId10"/>
    <p:sldId id="268" r:id="rId11"/>
    <p:sldId id="271" r:id="rId12"/>
    <p:sldId id="272" r:id="rId13"/>
    <p:sldId id="273" r:id="rId14"/>
    <p:sldId id="274" r:id="rId15"/>
    <p:sldId id="269" r:id="rId16"/>
    <p:sldId id="270" r:id="rId17"/>
    <p:sldId id="275" r:id="rId18"/>
    <p:sldId id="276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ACB"/>
    <a:srgbClr val="C7CBCC"/>
    <a:srgbClr val="F2F2F3"/>
    <a:srgbClr val="F5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31F6A-2B2D-4C45-9BF9-51F476B36898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60EDF-1C60-45DF-A9F9-E12FF1144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585e5a4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6585e5a41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4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8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1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6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0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9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thedevastator/online-retail-transaction-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D2D0-C3FB-651D-8B0A-9854426B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006"/>
            <a:ext cx="9144000" cy="1618754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latin typeface="Arial Narrow" panose="020B0606020202030204" pitchFamily="34" charset="0"/>
              </a:rPr>
              <a:t>Dibimbing</a:t>
            </a:r>
            <a:r>
              <a:rPr lang="en-US" sz="4800" dirty="0">
                <a:latin typeface="Arial Narrow" panose="020B0606020202030204" pitchFamily="34" charset="0"/>
              </a:rPr>
              <a:t> </a:t>
            </a:r>
            <a:br>
              <a:rPr lang="en-US" sz="4800" dirty="0">
                <a:latin typeface="Arial Narrow" panose="020B0606020202030204" pitchFamily="34" charset="0"/>
              </a:rPr>
            </a:br>
            <a:r>
              <a:rPr lang="en-US" sz="4800" dirty="0">
                <a:latin typeface="Arial Narrow" panose="020B0606020202030204" pitchFamily="34" charset="0"/>
              </a:rPr>
              <a:t>Data Engineering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C950D-08DF-08E4-4A2F-9258BAAB3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27623"/>
            <a:ext cx="12192000" cy="602753"/>
          </a:xfrm>
        </p:spPr>
        <p:txBody>
          <a:bodyPr>
            <a:normAutofit/>
          </a:bodyPr>
          <a:lstStyle/>
          <a:p>
            <a:pPr algn="ctr"/>
            <a:r>
              <a:rPr lang="en-US" sz="2400" b="1" i="1" dirty="0">
                <a:latin typeface="Arial Narrow" panose="020B0606020202030204" pitchFamily="34" charset="0"/>
              </a:rPr>
              <a:t>RFM Segmentation - Batch Processing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547E8-A47E-6CED-9E91-3AA61528AFC6}"/>
              </a:ext>
            </a:extLst>
          </p:cNvPr>
          <p:cNvSpPr txBox="1"/>
          <p:nvPr/>
        </p:nvSpPr>
        <p:spPr>
          <a:xfrm>
            <a:off x="3083560" y="3963849"/>
            <a:ext cx="602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</a:rPr>
              <a:t>Muhamad Ivan</a:t>
            </a:r>
          </a:p>
          <a:p>
            <a:pPr algn="ctr"/>
            <a:r>
              <a:rPr lang="en-US" sz="2000" b="1" dirty="0">
                <a:latin typeface="Arial Narrow" panose="020B0606020202030204" pitchFamily="34" charset="0"/>
              </a:rPr>
              <a:t>Data Engineering Batch V</a:t>
            </a:r>
          </a:p>
        </p:txBody>
      </p:sp>
    </p:spTree>
    <p:extLst>
      <p:ext uri="{BB962C8B-B14F-4D97-AF65-F5344CB8AC3E}">
        <p14:creationId xmlns:p14="http://schemas.microsoft.com/office/powerpoint/2010/main" val="284938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1012727"/>
            <a:ext cx="10564097" cy="55488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Airflow DAG: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File: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2_final_assignment.py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Step: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Define Airflow DAG named </a:t>
            </a: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etl_mysql_to_mysql_2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Extract: take data from MySQL into 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xcom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  <a:p>
            <a:pPr lvl="1" algn="just"/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install_dependencies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Installing necessary package such as scikit-learn </a:t>
            </a:r>
          </a:p>
          <a:p>
            <a:pPr lvl="1" algn="just"/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transform_data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processing data from raw data into users segmentation</a:t>
            </a:r>
          </a:p>
          <a:p>
            <a:pPr lvl="1" algn="just"/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load_to_mysql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load the data back to MySQL</a:t>
            </a:r>
          </a:p>
          <a:p>
            <a:pPr algn="just"/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  <a:p>
            <a:pPr marL="0" indent="0" algn="just">
              <a:buNone/>
            </a:pP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Processing</a:t>
            </a:r>
          </a:p>
        </p:txBody>
      </p:sp>
    </p:spTree>
    <p:extLst>
      <p:ext uri="{BB962C8B-B14F-4D97-AF65-F5344CB8AC3E}">
        <p14:creationId xmlns:p14="http://schemas.microsoft.com/office/powerpoint/2010/main" val="94107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DC154-C2F8-281A-9E01-514A55ED42D0}"/>
              </a:ext>
            </a:extLst>
          </p:cNvPr>
          <p:cNvSpPr txBox="1"/>
          <p:nvPr/>
        </p:nvSpPr>
        <p:spPr>
          <a:xfrm>
            <a:off x="1447124" y="924560"/>
            <a:ext cx="5766476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airflow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decorators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dag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airflow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operators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empty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EmptyOperator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airflow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providers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.mysql.operators.mysql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MySqlOperator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airflow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operators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PythonOperator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airflow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utils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dates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days_ago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airflow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hooks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base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BaseHook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pandas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sqlalchemy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subprocess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numpy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np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@dag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start_date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days_ago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schedule_interval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None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catchup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False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etl_mysql_to_mysql_2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():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start_task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EmptyOperator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start_task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end_task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EmptyOperator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end_task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extract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MySqlOperator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extract_from_mysql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mysql_conn_id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mysql_default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sql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"SELECT * FROM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final_assignment.online_retail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do_xcom_push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True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 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6E1748C-9A6A-B32E-1A15-3093CC72C601}"/>
              </a:ext>
            </a:extLst>
          </p:cNvPr>
          <p:cNvSpPr/>
          <p:nvPr/>
        </p:nvSpPr>
        <p:spPr>
          <a:xfrm>
            <a:off x="7325360" y="924560"/>
            <a:ext cx="579120" cy="1920240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3192435-5C83-B485-FD6B-C9E203AAC5AA}"/>
              </a:ext>
            </a:extLst>
          </p:cNvPr>
          <p:cNvSpPr/>
          <p:nvPr/>
        </p:nvSpPr>
        <p:spPr>
          <a:xfrm>
            <a:off x="7325360" y="3002052"/>
            <a:ext cx="579120" cy="733327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CD2AD6E-FDC2-1369-E40E-8D2ADD729465}"/>
              </a:ext>
            </a:extLst>
          </p:cNvPr>
          <p:cNvSpPr/>
          <p:nvPr/>
        </p:nvSpPr>
        <p:spPr>
          <a:xfrm>
            <a:off x="7325360" y="3813235"/>
            <a:ext cx="579120" cy="1266310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9287F-80B0-1017-F1DF-28AC8A5D51DD}"/>
              </a:ext>
            </a:extLst>
          </p:cNvPr>
          <p:cNvSpPr txBox="1"/>
          <p:nvPr/>
        </p:nvSpPr>
        <p:spPr>
          <a:xfrm>
            <a:off x="1447124" y="5079544"/>
            <a:ext cx="576647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install_dependencies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():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subprocess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check_call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([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'pip'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'install'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'scikit-learn'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pymysql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install_dependencies_task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PythonOperator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install_dependencies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python_callable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install_dependencies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B769-184B-2262-9714-F0C5C1C5D783}"/>
              </a:ext>
            </a:extLst>
          </p:cNvPr>
          <p:cNvSpPr txBox="1"/>
          <p:nvPr/>
        </p:nvSpPr>
        <p:spPr>
          <a:xfrm>
            <a:off x="7904480" y="1700014"/>
            <a:ext cx="172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Package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9A3072-8AFA-8691-3478-14120CA4815F}"/>
              </a:ext>
            </a:extLst>
          </p:cNvPr>
          <p:cNvSpPr txBox="1"/>
          <p:nvPr/>
        </p:nvSpPr>
        <p:spPr>
          <a:xfrm>
            <a:off x="7904480" y="3184049"/>
            <a:ext cx="172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Defining DAG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631E5-325C-7F64-230B-7EEA79433C12}"/>
              </a:ext>
            </a:extLst>
          </p:cNvPr>
          <p:cNvSpPr txBox="1"/>
          <p:nvPr/>
        </p:nvSpPr>
        <p:spPr>
          <a:xfrm>
            <a:off x="7904480" y="4119187"/>
            <a:ext cx="29667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Extracting table </a:t>
            </a:r>
            <a:r>
              <a:rPr lang="en-US" dirty="0" err="1"/>
              <a:t>online_retail</a:t>
            </a:r>
            <a:r>
              <a:rPr lang="en-US" dirty="0"/>
              <a:t> from </a:t>
            </a:r>
            <a:r>
              <a:rPr lang="en-US" dirty="0" err="1"/>
              <a:t>mysql</a:t>
            </a:r>
            <a:r>
              <a:rPr lang="en-US" dirty="0"/>
              <a:t> Database 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0AAAC8C-8D5F-7751-65EC-A263B3497D36}"/>
              </a:ext>
            </a:extLst>
          </p:cNvPr>
          <p:cNvSpPr/>
          <p:nvPr/>
        </p:nvSpPr>
        <p:spPr>
          <a:xfrm>
            <a:off x="7335520" y="5157401"/>
            <a:ext cx="579120" cy="1266310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9537E7-3F3D-5BE1-16CA-7E4093567107}"/>
              </a:ext>
            </a:extLst>
          </p:cNvPr>
          <p:cNvSpPr txBox="1"/>
          <p:nvPr/>
        </p:nvSpPr>
        <p:spPr>
          <a:xfrm>
            <a:off x="7904480" y="5603222"/>
            <a:ext cx="30581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Install scikit-learn &amp; </a:t>
            </a:r>
            <a:r>
              <a:rPr lang="en-US" dirty="0" err="1"/>
              <a:t>pymsql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1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C14EB-B935-A864-2407-A855C19C7D15}"/>
              </a:ext>
            </a:extLst>
          </p:cNvPr>
          <p:cNvSpPr txBox="1"/>
          <p:nvPr/>
        </p:nvSpPr>
        <p:spPr>
          <a:xfrm>
            <a:off x="1574800" y="929242"/>
            <a:ext cx="5647609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transform_data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ti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sklearn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preprocessing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StandardScaler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sklearn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KMeans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extracted_data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ti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.xcom_pull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extract_from_mysql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columns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'index'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InvoiceNo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StockCode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'Description'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'Quantity'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UnitPrice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CustomerID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'Country'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DataFrame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extracted_data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columns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'Quantity'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abs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'Quantity'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UnitPrice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to_datetime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month_index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month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year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'revenue'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UnitPrice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'Quantity'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groupby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CustomerID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agg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first_transactions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NamedAgg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aggfunc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'min'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last_transactions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NamedAgg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aggfunc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'max'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Total_revenue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NamedAgg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'revenue'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aggfunc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'sum'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Number_Transactions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NamedAgg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CustomerID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aggfunc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'count'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nunique_month_index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NamedAgg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month_index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aggfunc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Series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nunique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).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reset_index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max_date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'first-last'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last_transactions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month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 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last_transactions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year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12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)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first_transactions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month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first_transactions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year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12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'User Age'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max_date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.month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 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max_date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.year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12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)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first_transactions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month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first_transactions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year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12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'recency'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'User Age'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'first-last'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np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'recency'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'Monetary-Log'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np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Total_revenue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'Frequency-Log'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np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Number_Transactions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max_GTV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'Monetary-Log'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min_GTV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'Monetary-Log'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max_TRX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'Frequency-Log'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min_TRX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'Frequency-Log'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min_recency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max_recency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Recency_Score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5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min_recency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/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max_recency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min_recency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Frequency_Score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5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'Frequency-Log'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min_TRX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/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max_TRX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min_TRX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Monetary_Score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5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'Monetary-Log'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min_GTV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/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max_GTV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min_GTV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result_score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Recency_Score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Frequency_Score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Monetary_Score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E26508E-6450-3546-9EEA-E5F3BDE2F91D}"/>
              </a:ext>
            </a:extLst>
          </p:cNvPr>
          <p:cNvSpPr/>
          <p:nvPr/>
        </p:nvSpPr>
        <p:spPr>
          <a:xfrm>
            <a:off x="7325360" y="924560"/>
            <a:ext cx="579120" cy="5547360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CAED7-5DCC-A8B7-6B3C-3B3BC8803B9D}"/>
              </a:ext>
            </a:extLst>
          </p:cNvPr>
          <p:cNvSpPr txBox="1"/>
          <p:nvPr/>
        </p:nvSpPr>
        <p:spPr>
          <a:xfrm>
            <a:off x="7904480" y="3236575"/>
            <a:ext cx="22656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Preprocessing data, cleaning, and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28746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Processing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E26508E-6450-3546-9EEA-E5F3BDE2F91D}"/>
              </a:ext>
            </a:extLst>
          </p:cNvPr>
          <p:cNvSpPr/>
          <p:nvPr/>
        </p:nvSpPr>
        <p:spPr>
          <a:xfrm>
            <a:off x="7569200" y="1112917"/>
            <a:ext cx="579120" cy="1071483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CAED7-5DCC-A8B7-6B3C-3B3BC8803B9D}"/>
              </a:ext>
            </a:extLst>
          </p:cNvPr>
          <p:cNvSpPr txBox="1"/>
          <p:nvPr/>
        </p:nvSpPr>
        <p:spPr>
          <a:xfrm>
            <a:off x="8148320" y="1331278"/>
            <a:ext cx="180848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K-means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FA230-120D-08BA-897A-FA8554CB5595}"/>
              </a:ext>
            </a:extLst>
          </p:cNvPr>
          <p:cNvSpPr txBox="1"/>
          <p:nvPr/>
        </p:nvSpPr>
        <p:spPr>
          <a:xfrm>
            <a:off x="1402080" y="1112917"/>
            <a:ext cx="6096000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scaler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StandardScaler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df_scaled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scaler</a:t>
            </a:r>
            <a:r>
              <a:rPr lang="en-US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fit_transform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result_score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4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 </a:t>
            </a:r>
            <a:r>
              <a:rPr lang="en-US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# Set the number of clusters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kmeans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KMeans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n_clusters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random_state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42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).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df_scaled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result_score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cluster_label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kmeans</a:t>
            </a:r>
            <a:r>
              <a:rPr lang="en-US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fit_predict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df_scaled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def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assign_cluster_label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if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0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'Sleep'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</a:t>
            </a:r>
            <a:r>
              <a:rPr lang="en-U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elif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'Potential'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</a:t>
            </a:r>
            <a:r>
              <a:rPr lang="en-U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elif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2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'Champion'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</a:t>
            </a:r>
            <a:r>
              <a:rPr lang="en-U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elif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3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'Lost'</a:t>
            </a:r>
            <a:b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b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result_score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cluster_label_new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result_score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cluster_label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apply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assign_cluster_label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df_final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concat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([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result_score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[[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cluster_label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cluster_label_new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]]],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axis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df_final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df_final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[[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CustomerID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Total_revenue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Number_Transactions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'recency'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cluster_label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cluster_label_new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]] 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ti</a:t>
            </a:r>
            <a:r>
              <a:rPr lang="en-US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.xcom_push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key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transformed_data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df_final</a:t>
            </a:r>
            <a:r>
              <a:rPr lang="en-US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to_dict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'records'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PythonOperator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transform_data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python_callable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transform_data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B9CABFD-2C5A-D820-BA8C-CEE779BC09EA}"/>
              </a:ext>
            </a:extLst>
          </p:cNvPr>
          <p:cNvSpPr/>
          <p:nvPr/>
        </p:nvSpPr>
        <p:spPr>
          <a:xfrm>
            <a:off x="7599680" y="2357517"/>
            <a:ext cx="579120" cy="1803084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22F09-033B-5CF0-71EB-3CF947065B36}"/>
              </a:ext>
            </a:extLst>
          </p:cNvPr>
          <p:cNvSpPr txBox="1"/>
          <p:nvPr/>
        </p:nvSpPr>
        <p:spPr>
          <a:xfrm>
            <a:off x="8178800" y="3079093"/>
            <a:ext cx="1778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labelling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3FC89FC-A199-6AA5-8489-115C4E5B6308}"/>
              </a:ext>
            </a:extLst>
          </p:cNvPr>
          <p:cNvSpPr/>
          <p:nvPr/>
        </p:nvSpPr>
        <p:spPr>
          <a:xfrm>
            <a:off x="7599680" y="4367392"/>
            <a:ext cx="579120" cy="1728607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7C48A-EB26-8F61-EF76-AFE5535564DC}"/>
              </a:ext>
            </a:extLst>
          </p:cNvPr>
          <p:cNvSpPr txBox="1"/>
          <p:nvPr/>
        </p:nvSpPr>
        <p:spPr>
          <a:xfrm>
            <a:off x="8178800" y="4908529"/>
            <a:ext cx="26111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Creating Output Table and call </a:t>
            </a:r>
            <a:r>
              <a:rPr lang="en-US" dirty="0" err="1"/>
              <a:t>transform_data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5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Processing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E26508E-6450-3546-9EEA-E5F3BDE2F91D}"/>
              </a:ext>
            </a:extLst>
          </p:cNvPr>
          <p:cNvSpPr/>
          <p:nvPr/>
        </p:nvSpPr>
        <p:spPr>
          <a:xfrm>
            <a:off x="7454900" y="1331278"/>
            <a:ext cx="579120" cy="3454082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CAED7-5DCC-A8B7-6B3C-3B3BC8803B9D}"/>
              </a:ext>
            </a:extLst>
          </p:cNvPr>
          <p:cNvSpPr txBox="1"/>
          <p:nvPr/>
        </p:nvSpPr>
        <p:spPr>
          <a:xfrm>
            <a:off x="8034020" y="2735153"/>
            <a:ext cx="20955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the table into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7C48A-EB26-8F61-EF76-AFE5535564DC}"/>
              </a:ext>
            </a:extLst>
          </p:cNvPr>
          <p:cNvSpPr txBox="1"/>
          <p:nvPr/>
        </p:nvSpPr>
        <p:spPr>
          <a:xfrm>
            <a:off x="8034020" y="5201582"/>
            <a:ext cx="20955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Define the </a:t>
            </a:r>
            <a:r>
              <a:rPr lang="en-US" dirty="0" err="1"/>
              <a:t>tas</a:t>
            </a:r>
            <a:r>
              <a:rPr lang="en-US" dirty="0"/>
              <a:t> dependencies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6EB8C-199A-38E7-B0A2-7A0CD7EB276B}"/>
              </a:ext>
            </a:extLst>
          </p:cNvPr>
          <p:cNvSpPr txBox="1"/>
          <p:nvPr/>
        </p:nvSpPr>
        <p:spPr>
          <a:xfrm>
            <a:off x="1214120" y="1112917"/>
            <a:ext cx="609600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load_to_mysql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ti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# Pull the transformed data from </a:t>
            </a:r>
            <a:r>
              <a:rPr lang="en-US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XCom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transformed_data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ti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.xcom_pull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task_ids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transform_data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transformed_data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# Create a </a:t>
            </a:r>
            <a:r>
              <a:rPr lang="en-US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DataFrame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from the transformed data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DataFrame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transformed_data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# Establish connection to the target MySQL database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mysql_conn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BaseHook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get_connection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mysql_default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database_name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final_assignment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 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# Replace with your actual database name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engine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sqlalchemy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create_engine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'mysql+pymysql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://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mysql_conn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login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: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mysql_conn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password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@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mysql_conn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host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: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mysql_conn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port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/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database_name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# Load the </a:t>
            </a:r>
            <a:r>
              <a:rPr lang="en-US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DataFrame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into the target MySQL table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to_sql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rfm_segmentation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engine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if_exists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'replace'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index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False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load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PythonOperator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load_to_mysql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python_callable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load_to_mysql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# Define the task dependencies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start_task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&gt;&gt;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extract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&gt;&gt;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install_dependencies_task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&gt;&gt;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&gt;&gt;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load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&gt;&gt;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end_task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etl_dag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etl_mysql_to_mysql_2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1DE9D97-1238-A29A-1CD6-F132327BC84C}"/>
              </a:ext>
            </a:extLst>
          </p:cNvPr>
          <p:cNvSpPr/>
          <p:nvPr/>
        </p:nvSpPr>
        <p:spPr>
          <a:xfrm>
            <a:off x="7454900" y="5120640"/>
            <a:ext cx="579120" cy="808216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DCC75A-E4DA-8727-69AE-0F1DD54D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984054"/>
            <a:ext cx="10564097" cy="9684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Metabase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docker-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compose.yaml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64E57-E08D-A314-E96E-3B72FD86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39" y="1812094"/>
            <a:ext cx="5537201" cy="48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B96CF-C922-541B-C60E-F2E77099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0" y="2010926"/>
            <a:ext cx="5768490" cy="2836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45D72B-0569-B276-79A0-F4722236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84" y="3634006"/>
            <a:ext cx="5728790" cy="3044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04CBE3-65CE-06B7-23C8-9B1B86252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84" y="763499"/>
            <a:ext cx="5728791" cy="26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830" y="1300481"/>
            <a:ext cx="10524810" cy="690879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The pipeline works fine and fully functional. It can update the RFM segmentation periodically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Conclusion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353E93-E3A8-83E3-CFE2-FAD5C2EEE1CB}"/>
              </a:ext>
            </a:extLst>
          </p:cNvPr>
          <p:cNvSpPr txBox="1">
            <a:spLocks/>
          </p:cNvSpPr>
          <p:nvPr/>
        </p:nvSpPr>
        <p:spPr>
          <a:xfrm>
            <a:off x="1453830" y="3276599"/>
            <a:ext cx="10524810" cy="228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The clustering label code not work perfectly as expected. If new data is added the result label is changing and mixed.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The code can’t make 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rfm_segmentation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 table automatically. So the table must be create manually so the code can work.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The pipeline not including OLTP Database and warehouse such as big query and google cloud which utilize external database.</a:t>
            </a:r>
          </a:p>
          <a:p>
            <a:pPr algn="just"/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8101AA-D8FD-DA38-C2C6-2E77BD7286C0}"/>
              </a:ext>
            </a:extLst>
          </p:cNvPr>
          <p:cNvSpPr txBox="1">
            <a:spLocks/>
          </p:cNvSpPr>
          <p:nvPr/>
        </p:nvSpPr>
        <p:spPr>
          <a:xfrm>
            <a:off x="1706878" y="2171701"/>
            <a:ext cx="10018713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Limitation</a:t>
            </a:r>
          </a:p>
        </p:txBody>
      </p:sp>
    </p:spTree>
    <p:extLst>
      <p:ext uri="{BB962C8B-B14F-4D97-AF65-F5344CB8AC3E}">
        <p14:creationId xmlns:p14="http://schemas.microsoft.com/office/powerpoint/2010/main" val="300583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87B5-E75C-C5CC-BC46-60CDEFEB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8281"/>
            <a:ext cx="10018713" cy="970280"/>
          </a:xfrm>
        </p:spPr>
        <p:txBody>
          <a:bodyPr/>
          <a:lstStyle/>
          <a:p>
            <a:r>
              <a:rPr lang="en-US" b="1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178D-1A8B-54E7-2555-6E4C98A5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78561"/>
            <a:ext cx="10018713" cy="3180079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Clustering labeling has been improved so that even if there are additional transactions the cluster label will remain consistent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The transformation code has been separated so that the DAG code becomes shorter.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Eliminates the install stage by adding the installation in the 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Dockerfile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5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6477-A22E-06BB-FAC5-7E7A1A7D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71" y="217932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ptos Display" panose="020B00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3484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6585e5a41e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5470" y="368848"/>
            <a:ext cx="1579527" cy="47817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6585e5a41e_0_24"/>
          <p:cNvSpPr txBox="1"/>
          <p:nvPr/>
        </p:nvSpPr>
        <p:spPr>
          <a:xfrm>
            <a:off x="672182" y="2986361"/>
            <a:ext cx="5089836" cy="769265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ts val="3000"/>
            </a:pPr>
            <a:r>
              <a:rPr lang="en-US" sz="3999" b="1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Muhamad Ivan</a:t>
            </a:r>
            <a:endParaRPr sz="3999" b="1" dirty="0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53" name="Google Shape;153;g26585e5a41e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5470" y="368848"/>
            <a:ext cx="1579527" cy="47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6585e5a41e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6585e5a41e_0_24"/>
          <p:cNvSpPr txBox="1"/>
          <p:nvPr/>
        </p:nvSpPr>
        <p:spPr>
          <a:xfrm>
            <a:off x="672182" y="5339485"/>
            <a:ext cx="4860900" cy="906610"/>
          </a:xfrm>
          <a:prstGeom prst="rect">
            <a:avLst/>
          </a:prstGeom>
          <a:solidFill>
            <a:srgbClr val="C7CBCC"/>
          </a:solidFill>
          <a:ln>
            <a:solidFill>
              <a:srgbClr val="C6CACB"/>
            </a:solidFill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en-US" sz="1866" b="1" i="1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LinkedIn:</a:t>
            </a:r>
            <a:endParaRPr sz="1866" b="1" i="1" dirty="0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en-US" sz="1866" i="1" u="sng" dirty="0">
                <a:solidFill>
                  <a:schemeClr val="hlink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https://www.linkedin.com/in/mivanivan/</a:t>
            </a:r>
            <a:endParaRPr sz="1866" i="1" dirty="0">
              <a:solidFill>
                <a:srgbClr val="000000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57" name="Google Shape;157;g26585e5a41e_0_24"/>
          <p:cNvSpPr/>
          <p:nvPr/>
        </p:nvSpPr>
        <p:spPr>
          <a:xfrm rot="-4242470">
            <a:off x="10716250" y="3139505"/>
            <a:ext cx="3068197" cy="3068197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6585e5a41e_0_24"/>
          <p:cNvSpPr/>
          <p:nvPr/>
        </p:nvSpPr>
        <p:spPr>
          <a:xfrm rot="-1974178">
            <a:off x="11205749" y="5742203"/>
            <a:ext cx="1493599" cy="1493599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g26585e5a41e_0_24"/>
          <p:cNvGrpSpPr/>
          <p:nvPr/>
        </p:nvGrpSpPr>
        <p:grpSpPr>
          <a:xfrm>
            <a:off x="6778127" y="4691600"/>
            <a:ext cx="5078529" cy="1554496"/>
            <a:chOff x="466625" y="2083326"/>
            <a:chExt cx="4728310" cy="1290615"/>
          </a:xfrm>
        </p:grpSpPr>
        <p:grpSp>
          <p:nvGrpSpPr>
            <p:cNvPr id="161" name="Google Shape;161;g26585e5a41e_0_24"/>
            <p:cNvGrpSpPr/>
            <p:nvPr/>
          </p:nvGrpSpPr>
          <p:grpSpPr>
            <a:xfrm>
              <a:off x="571335" y="2083326"/>
              <a:ext cx="4623600" cy="592965"/>
              <a:chOff x="571335" y="2048451"/>
              <a:chExt cx="4623600" cy="592965"/>
            </a:xfrm>
          </p:grpSpPr>
          <p:sp>
            <p:nvSpPr>
              <p:cNvPr id="162" name="Google Shape;162;g26585e5a41e_0_24"/>
              <p:cNvSpPr txBox="1"/>
              <p:nvPr/>
            </p:nvSpPr>
            <p:spPr>
              <a:xfrm>
                <a:off x="571335" y="2279751"/>
                <a:ext cx="4623600" cy="3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at </a:t>
                </a:r>
                <a:r>
                  <a:rPr lang="en-US" sz="1333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Transfez</a:t>
                </a: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(2022-present)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63" name="Google Shape;163;g26585e5a41e_0_24"/>
              <p:cNvSpPr txBox="1"/>
              <p:nvPr/>
            </p:nvSpPr>
            <p:spPr>
              <a:xfrm>
                <a:off x="571335" y="2048451"/>
                <a:ext cx="4623600" cy="397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Data Analyst</a:t>
                </a:r>
              </a:p>
            </p:txBody>
          </p:sp>
        </p:grpSp>
        <p:sp>
          <p:nvSpPr>
            <p:cNvPr id="164" name="Google Shape;164;g26585e5a41e_0_24"/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g26585e5a41e_0_24"/>
            <p:cNvGrpSpPr/>
            <p:nvPr/>
          </p:nvGrpSpPr>
          <p:grpSpPr>
            <a:xfrm>
              <a:off x="571335" y="2780976"/>
              <a:ext cx="4623600" cy="592965"/>
              <a:chOff x="571335" y="2048451"/>
              <a:chExt cx="4623600" cy="592965"/>
            </a:xfrm>
          </p:grpSpPr>
          <p:sp>
            <p:nvSpPr>
              <p:cNvPr id="166" name="Google Shape;166;g26585e5a41e_0_24"/>
              <p:cNvSpPr txBox="1"/>
              <p:nvPr/>
            </p:nvSpPr>
            <p:spPr>
              <a:xfrm>
                <a:off x="571335" y="2279751"/>
                <a:ext cx="4623600" cy="3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PT </a:t>
                </a:r>
                <a:r>
                  <a:rPr lang="en-US" sz="1333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Seiwa</a:t>
                </a: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Indonesia (2019-2022)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67" name="Google Shape;167;g26585e5a41e_0_24"/>
              <p:cNvSpPr txBox="1"/>
              <p:nvPr/>
            </p:nvSpPr>
            <p:spPr>
              <a:xfrm>
                <a:off x="571335" y="2048451"/>
                <a:ext cx="4623600" cy="397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HSE Staff</a:t>
                </a:r>
                <a:endParaRPr sz="1599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68" name="Google Shape;168;g26585e5a41e_0_24"/>
            <p:cNvSpPr/>
            <p:nvPr/>
          </p:nvSpPr>
          <p:spPr>
            <a:xfrm>
              <a:off x="466625" y="291710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150;g26585e5a41e_0_24">
            <a:extLst>
              <a:ext uri="{FF2B5EF4-FFF2-40B4-BE49-F238E27FC236}">
                <a16:creationId xmlns:a16="http://schemas.microsoft.com/office/drawing/2014/main" id="{8A49AF21-7C1C-1B40-015D-C775BB4AF196}"/>
              </a:ext>
            </a:extLst>
          </p:cNvPr>
          <p:cNvSpPr txBox="1"/>
          <p:nvPr/>
        </p:nvSpPr>
        <p:spPr>
          <a:xfrm>
            <a:off x="6658920" y="3920942"/>
            <a:ext cx="3999566" cy="83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35000"/>
              </a:lnSpc>
              <a:spcBef>
                <a:spcPts val="933"/>
              </a:spcBef>
              <a:buClr>
                <a:srgbClr val="000000"/>
              </a:buClr>
              <a:buSzPts val="1700"/>
            </a:pPr>
            <a:r>
              <a:rPr lang="en-US" sz="2266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Working Experience:</a:t>
            </a:r>
            <a:endParaRPr sz="2133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36BAD8-AD51-0A34-490F-44FBAAB82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47" y="25005"/>
            <a:ext cx="2021570" cy="3032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Google Shape;150;g26585e5a41e_0_24">
            <a:extLst>
              <a:ext uri="{FF2B5EF4-FFF2-40B4-BE49-F238E27FC236}">
                <a16:creationId xmlns:a16="http://schemas.microsoft.com/office/drawing/2014/main" id="{6F816C0A-42E5-F1D3-2031-6697DB8F0931}"/>
              </a:ext>
            </a:extLst>
          </p:cNvPr>
          <p:cNvSpPr txBox="1"/>
          <p:nvPr/>
        </p:nvSpPr>
        <p:spPr>
          <a:xfrm>
            <a:off x="6658920" y="1023326"/>
            <a:ext cx="3999566" cy="83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35000"/>
              </a:lnSpc>
              <a:spcBef>
                <a:spcPts val="933"/>
              </a:spcBef>
              <a:buClr>
                <a:srgbClr val="000000"/>
              </a:buClr>
              <a:buSzPts val="1700"/>
            </a:pPr>
            <a:r>
              <a:rPr lang="en-US" sz="2266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Education:</a:t>
            </a:r>
            <a:endParaRPr sz="2133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16" name="Google Shape;160;g26585e5a41e_0_24">
            <a:extLst>
              <a:ext uri="{FF2B5EF4-FFF2-40B4-BE49-F238E27FC236}">
                <a16:creationId xmlns:a16="http://schemas.microsoft.com/office/drawing/2014/main" id="{DDFE2179-EA3D-0611-4AF4-37D4CB894679}"/>
              </a:ext>
            </a:extLst>
          </p:cNvPr>
          <p:cNvGrpSpPr/>
          <p:nvPr/>
        </p:nvGrpSpPr>
        <p:grpSpPr>
          <a:xfrm>
            <a:off x="6658920" y="1742045"/>
            <a:ext cx="5091526" cy="1425423"/>
            <a:chOff x="466625" y="2083326"/>
            <a:chExt cx="4740411" cy="1403662"/>
          </a:xfrm>
        </p:grpSpPr>
        <p:grpSp>
          <p:nvGrpSpPr>
            <p:cNvPr id="17" name="Google Shape;161;g26585e5a41e_0_24">
              <a:extLst>
                <a:ext uri="{FF2B5EF4-FFF2-40B4-BE49-F238E27FC236}">
                  <a16:creationId xmlns:a16="http://schemas.microsoft.com/office/drawing/2014/main" id="{1FDE3E5F-DC3C-6AB6-D515-09FE3A4FF829}"/>
                </a:ext>
              </a:extLst>
            </p:cNvPr>
            <p:cNvGrpSpPr/>
            <p:nvPr/>
          </p:nvGrpSpPr>
          <p:grpSpPr>
            <a:xfrm>
              <a:off x="571335" y="2083326"/>
              <a:ext cx="4623600" cy="592965"/>
              <a:chOff x="571335" y="2048451"/>
              <a:chExt cx="4623600" cy="592965"/>
            </a:xfrm>
          </p:grpSpPr>
          <p:sp>
            <p:nvSpPr>
              <p:cNvPr id="23" name="Google Shape;162;g26585e5a41e_0_24">
                <a:extLst>
                  <a:ext uri="{FF2B5EF4-FFF2-40B4-BE49-F238E27FC236}">
                    <a16:creationId xmlns:a16="http://schemas.microsoft.com/office/drawing/2014/main" id="{670B6060-90DA-D20E-CC25-CA35BD3C750F}"/>
                  </a:ext>
                </a:extLst>
              </p:cNvPr>
              <p:cNvSpPr txBox="1"/>
              <p:nvPr/>
            </p:nvSpPr>
            <p:spPr>
              <a:xfrm>
                <a:off x="571335" y="2279751"/>
                <a:ext cx="4623600" cy="3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Master Management Marketing (2021-2023)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4" name="Google Shape;163;g26585e5a41e_0_24">
                <a:extLst>
                  <a:ext uri="{FF2B5EF4-FFF2-40B4-BE49-F238E27FC236}">
                    <a16:creationId xmlns:a16="http://schemas.microsoft.com/office/drawing/2014/main" id="{81C521E8-DF4E-897B-10F0-511ECA80EAD5}"/>
                  </a:ext>
                </a:extLst>
              </p:cNvPr>
              <p:cNvSpPr txBox="1"/>
              <p:nvPr/>
            </p:nvSpPr>
            <p:spPr>
              <a:xfrm>
                <a:off x="571335" y="2048451"/>
                <a:ext cx="4623600" cy="397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Universitas </a:t>
                </a:r>
                <a:r>
                  <a:rPr lang="en-US" sz="1599" b="1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Trisakti</a:t>
                </a:r>
                <a:endParaRPr lang="en-US" sz="1599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8" name="Google Shape;164;g26585e5a41e_0_24">
              <a:extLst>
                <a:ext uri="{FF2B5EF4-FFF2-40B4-BE49-F238E27FC236}">
                  <a16:creationId xmlns:a16="http://schemas.microsoft.com/office/drawing/2014/main" id="{69F56CE4-C491-695C-9ABB-682504C16EDA}"/>
                </a:ext>
              </a:extLst>
            </p:cNvPr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65;g26585e5a41e_0_24">
              <a:extLst>
                <a:ext uri="{FF2B5EF4-FFF2-40B4-BE49-F238E27FC236}">
                  <a16:creationId xmlns:a16="http://schemas.microsoft.com/office/drawing/2014/main" id="{075C929D-6E89-04DF-84E7-6C866C9C6E01}"/>
                </a:ext>
              </a:extLst>
            </p:cNvPr>
            <p:cNvGrpSpPr/>
            <p:nvPr/>
          </p:nvGrpSpPr>
          <p:grpSpPr>
            <a:xfrm>
              <a:off x="571335" y="2731811"/>
              <a:ext cx="4635701" cy="755177"/>
              <a:chOff x="571335" y="1999286"/>
              <a:chExt cx="4635701" cy="755177"/>
            </a:xfrm>
          </p:grpSpPr>
          <p:sp>
            <p:nvSpPr>
              <p:cNvPr id="21" name="Google Shape;166;g26585e5a41e_0_24">
                <a:extLst>
                  <a:ext uri="{FF2B5EF4-FFF2-40B4-BE49-F238E27FC236}">
                    <a16:creationId xmlns:a16="http://schemas.microsoft.com/office/drawing/2014/main" id="{362F4DBC-1F5A-A2B6-CEBF-9EC2F22D7DE9}"/>
                  </a:ext>
                </a:extLst>
              </p:cNvPr>
              <p:cNvSpPr txBox="1"/>
              <p:nvPr/>
            </p:nvSpPr>
            <p:spPr>
              <a:xfrm>
                <a:off x="571335" y="2279751"/>
                <a:ext cx="4623600" cy="474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Bootcamp Data Scientist batch 13 (2014-2019)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" name="Google Shape;167;g26585e5a41e_0_24">
                <a:extLst>
                  <a:ext uri="{FF2B5EF4-FFF2-40B4-BE49-F238E27FC236}">
                    <a16:creationId xmlns:a16="http://schemas.microsoft.com/office/drawing/2014/main" id="{00637DFD-9F9E-A1DB-821B-93644679B992}"/>
                  </a:ext>
                </a:extLst>
              </p:cNvPr>
              <p:cNvSpPr txBox="1"/>
              <p:nvPr/>
            </p:nvSpPr>
            <p:spPr>
              <a:xfrm>
                <a:off x="583436" y="1999286"/>
                <a:ext cx="4623600" cy="52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Hacktiv8</a:t>
                </a:r>
                <a:endParaRPr sz="1599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20" name="Google Shape;168;g26585e5a41e_0_24">
              <a:extLst>
                <a:ext uri="{FF2B5EF4-FFF2-40B4-BE49-F238E27FC236}">
                  <a16:creationId xmlns:a16="http://schemas.microsoft.com/office/drawing/2014/main" id="{D582AF1E-E229-0AE2-26E7-6253F3E62339}"/>
                </a:ext>
              </a:extLst>
            </p:cNvPr>
            <p:cNvSpPr/>
            <p:nvPr/>
          </p:nvSpPr>
          <p:spPr>
            <a:xfrm>
              <a:off x="466625" y="291710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160;g26585e5a41e_0_24">
            <a:extLst>
              <a:ext uri="{FF2B5EF4-FFF2-40B4-BE49-F238E27FC236}">
                <a16:creationId xmlns:a16="http://schemas.microsoft.com/office/drawing/2014/main" id="{ED603645-0440-7FBB-EB6C-3AAE5B7DE87D}"/>
              </a:ext>
            </a:extLst>
          </p:cNvPr>
          <p:cNvGrpSpPr/>
          <p:nvPr/>
        </p:nvGrpSpPr>
        <p:grpSpPr>
          <a:xfrm>
            <a:off x="6658920" y="3031091"/>
            <a:ext cx="5078529" cy="728738"/>
            <a:chOff x="466625" y="2071724"/>
            <a:chExt cx="4728310" cy="717614"/>
          </a:xfrm>
        </p:grpSpPr>
        <p:grpSp>
          <p:nvGrpSpPr>
            <p:cNvPr id="27" name="Google Shape;161;g26585e5a41e_0_24">
              <a:extLst>
                <a:ext uri="{FF2B5EF4-FFF2-40B4-BE49-F238E27FC236}">
                  <a16:creationId xmlns:a16="http://schemas.microsoft.com/office/drawing/2014/main" id="{983A847E-6940-ECF5-E3F2-81B30B1D6F56}"/>
                </a:ext>
              </a:extLst>
            </p:cNvPr>
            <p:cNvGrpSpPr/>
            <p:nvPr/>
          </p:nvGrpSpPr>
          <p:grpSpPr>
            <a:xfrm>
              <a:off x="571325" y="2071724"/>
              <a:ext cx="4623610" cy="717614"/>
              <a:chOff x="571325" y="2036849"/>
              <a:chExt cx="4623610" cy="717614"/>
            </a:xfrm>
          </p:grpSpPr>
          <p:sp>
            <p:nvSpPr>
              <p:cNvPr id="33" name="Google Shape;162;g26585e5a41e_0_24">
                <a:extLst>
                  <a:ext uri="{FF2B5EF4-FFF2-40B4-BE49-F238E27FC236}">
                    <a16:creationId xmlns:a16="http://schemas.microsoft.com/office/drawing/2014/main" id="{3DE4EA6A-A83E-6B81-1B84-30981FBCD8B8}"/>
                  </a:ext>
                </a:extLst>
              </p:cNvPr>
              <p:cNvSpPr txBox="1"/>
              <p:nvPr/>
            </p:nvSpPr>
            <p:spPr>
              <a:xfrm>
                <a:off x="571335" y="2279751"/>
                <a:ext cx="4623600" cy="474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Environmental Engineering (2014-2019)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34" name="Google Shape;163;g26585e5a41e_0_24">
                <a:extLst>
                  <a:ext uri="{FF2B5EF4-FFF2-40B4-BE49-F238E27FC236}">
                    <a16:creationId xmlns:a16="http://schemas.microsoft.com/office/drawing/2014/main" id="{B50A40FA-448E-D880-E76D-50B85126E7F6}"/>
                  </a:ext>
                </a:extLst>
              </p:cNvPr>
              <p:cNvSpPr txBox="1"/>
              <p:nvPr/>
            </p:nvSpPr>
            <p:spPr>
              <a:xfrm>
                <a:off x="571325" y="2036849"/>
                <a:ext cx="4623600" cy="52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Institut</a:t>
                </a: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</a:t>
                </a:r>
                <a:r>
                  <a:rPr lang="en-US" sz="1599" b="1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Tekonologi</a:t>
                </a: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Bandung</a:t>
                </a:r>
              </a:p>
            </p:txBody>
          </p:sp>
        </p:grpSp>
        <p:sp>
          <p:nvSpPr>
            <p:cNvPr id="28" name="Google Shape;164;g26585e5a41e_0_24">
              <a:extLst>
                <a:ext uri="{FF2B5EF4-FFF2-40B4-BE49-F238E27FC236}">
                  <a16:creationId xmlns:a16="http://schemas.microsoft.com/office/drawing/2014/main" id="{7314D14C-BBF1-67A8-547B-2A6F8990078E}"/>
                </a:ext>
              </a:extLst>
            </p:cNvPr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05CBD50-42D9-7106-B690-A28A44CE3AF8}"/>
              </a:ext>
            </a:extLst>
          </p:cNvPr>
          <p:cNvSpPr txBox="1"/>
          <p:nvPr/>
        </p:nvSpPr>
        <p:spPr>
          <a:xfrm>
            <a:off x="672182" y="3759829"/>
            <a:ext cx="5089836" cy="1354217"/>
          </a:xfrm>
          <a:prstGeom prst="rect">
            <a:avLst/>
          </a:prstGeom>
          <a:solidFill>
            <a:srgbClr val="F2F2F3"/>
          </a:solidFill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Self Overview:</a:t>
            </a:r>
          </a:p>
          <a:p>
            <a:pPr algn="just"/>
            <a:r>
              <a:rPr lang="en-US" sz="1600" b="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Data analyst worked at Fintech with 2 years of experience in interpreting data in growing start up, and providing suggestion to boost business revenues in financial technology companies in Indonesia. </a:t>
            </a:r>
            <a:endParaRPr lang="en-US" sz="1600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2C5C-FBFB-FF02-8FCF-F5BB4E3B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335438"/>
            <a:ext cx="10018713" cy="828040"/>
          </a:xfrm>
        </p:spPr>
        <p:txBody>
          <a:bodyPr>
            <a:noAutofit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Overview </a:t>
            </a:r>
            <a:b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</a:b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6A4BC-A7BD-3366-3A3B-42268767D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507" y="1163478"/>
            <a:ext cx="10194133" cy="4531043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 err="1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Transfez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 Analysis:</a:t>
            </a:r>
          </a:p>
          <a:p>
            <a:pPr lvl="1" algn="just"/>
            <a:r>
              <a:rPr lang="en-US" sz="16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Discovering consumer transaction behavior towards seasonal patterns and destination country currencies so that marketing can anticipate low season transactions and take advantage of consumer behavior during high seasons. </a:t>
            </a:r>
          </a:p>
          <a:p>
            <a:pPr lvl="1" algn="just"/>
            <a:r>
              <a:rPr lang="en-US" sz="16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Create an analysis of consumer alive probability for each of the consumer. This analysis can help CRM to identify potential churn customers so that preventive measures can be taken </a:t>
            </a:r>
          </a:p>
          <a:p>
            <a:pPr lvl="1" algn="just"/>
            <a:r>
              <a:rPr lang="en-US" sz="16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Determine which customers to target for marketing campaigns using techniques like RFM analysis (scoring, segmentation, predictive model). </a:t>
            </a:r>
          </a:p>
          <a:p>
            <a:pPr lvl="1" algn="just"/>
            <a:r>
              <a:rPr lang="en-US" sz="16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Discovering AHA Moment in consumer product in order to improve user retention. </a:t>
            </a: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Hacktiv8 Project:</a:t>
            </a:r>
          </a:p>
          <a:p>
            <a:pPr lvl="1" algn="just"/>
            <a:r>
              <a:rPr lang="en-US" sz="16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Handwritten Signature Forgery Detection using Computer Vision &amp; Cosine Similarity </a:t>
            </a:r>
          </a:p>
          <a:p>
            <a:pPr lvl="1" algn="just"/>
            <a:r>
              <a:rPr lang="en-US" sz="16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Gender Prediction based on close-up photos Using Convolutional Neural Network (CNN) / Computer Vision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0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DD10-6980-48CB-6D4F-F88849B1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79" y="1996439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Plus Jakarta Sans" panose="020B0604020202020204" charset="0"/>
                <a:cs typeface="Plus Jakarta Sans" panose="020B0604020202020204" charset="0"/>
              </a:rPr>
              <a:t>Main Project</a:t>
            </a:r>
          </a:p>
        </p:txBody>
      </p:sp>
    </p:spTree>
    <p:extLst>
      <p:ext uri="{BB962C8B-B14F-4D97-AF65-F5344CB8AC3E}">
        <p14:creationId xmlns:p14="http://schemas.microsoft.com/office/powerpoint/2010/main" val="107720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47" y="1767841"/>
            <a:ext cx="10181673" cy="417576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RFM itself is a fairly well-known and frequent analysis method used in marketing strategies through a CRM (Customer Relationship Management) approach. RFM requires loyalty assessment not only to be seen from the amount of purchase value (</a:t>
            </a:r>
            <a:r>
              <a:rPr lang="en-US" i="1" dirty="0">
                <a:latin typeface="Plus Jakarta Sans" panose="020B0604020202020204" charset="0"/>
                <a:cs typeface="Plus Jakarta Sans" panose="020B0604020202020204" charset="0"/>
              </a:rPr>
              <a:t>monetary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) carried out by the customer but also involves the level of </a:t>
            </a:r>
            <a:r>
              <a:rPr lang="en-US" i="1" dirty="0">
                <a:latin typeface="Plus Jakarta Sans" panose="020B0604020202020204" charset="0"/>
                <a:cs typeface="Plus Jakarta Sans" panose="020B0604020202020204" charset="0"/>
              </a:rPr>
              <a:t>frequency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 and last time (</a:t>
            </a:r>
            <a:r>
              <a:rPr lang="en-US" i="1" dirty="0">
                <a:latin typeface="Plus Jakarta Sans" panose="020B0604020202020204" charset="0"/>
                <a:cs typeface="Plus Jakarta Sans" panose="020B0604020202020204" charset="0"/>
              </a:rPr>
              <a:t>recency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) a customer makes a transaction.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To maintain the quality of segmentation, </a:t>
            </a: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maintenance needs to be carried out regularly and it is quite labor intensive if done manually and high change of human error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.</a:t>
            </a:r>
          </a:p>
          <a:p>
            <a:pPr algn="just"/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Project</a:t>
            </a:r>
            <a:b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</a:b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65073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15441"/>
            <a:ext cx="10524810" cy="28955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Objective: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Create a pipeline that can automate the segmentation process periodically</a:t>
            </a:r>
          </a:p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Benefits: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This pipeline will reduce human effort which has to be done manually and eliminate human error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This pipeline will help data analyst and product manager to decide which user get promotion to maintain users retention.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Objective &amp; Benefits</a:t>
            </a:r>
          </a:p>
        </p:txBody>
      </p:sp>
    </p:spTree>
    <p:extLst>
      <p:ext uri="{BB962C8B-B14F-4D97-AF65-F5344CB8AC3E}">
        <p14:creationId xmlns:p14="http://schemas.microsoft.com/office/powerpoint/2010/main" val="112509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47" y="1124487"/>
            <a:ext cx="10524810" cy="3098799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Source Data: </a:t>
            </a:r>
            <a:r>
              <a:rPr lang="en-US" b="1" dirty="0"/>
              <a:t>Online Retail Transaction Data (Link: </a:t>
            </a:r>
            <a:r>
              <a:rPr lang="en-US" b="1" dirty="0">
                <a:hlinkClick r:id="rId2"/>
              </a:rPr>
              <a:t>Kaggle</a:t>
            </a:r>
            <a:r>
              <a:rPr lang="en-US" b="1" dirty="0"/>
              <a:t>)</a:t>
            </a:r>
          </a:p>
          <a:p>
            <a:pPr algn="just"/>
            <a:r>
              <a:rPr lang="en-US" b="1" dirty="0"/>
              <a:t>Data Credit: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Total Column		: 7 Column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Total Row			: 541,909 Row</a:t>
            </a:r>
          </a:p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Data Description: </a:t>
            </a:r>
            <a:r>
              <a:rPr lang="en-US" dirty="0">
                <a:effectLst/>
              </a:rPr>
              <a:t>UK Online Retail Sales and Customer Transaction Data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Data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D1325-77D8-993F-9F36-7BB63FE5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870" y="3915212"/>
            <a:ext cx="5530259" cy="28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211B-D623-A797-4B88-A90FA431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6211"/>
            <a:ext cx="12192000" cy="1752599"/>
          </a:xfrm>
        </p:spPr>
        <p:txBody>
          <a:bodyPr/>
          <a:lstStyle/>
          <a:p>
            <a:r>
              <a:rPr lang="en-US" b="1" dirty="0"/>
              <a:t>Expected Architecture /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A38A15-5334-A133-E064-505F14AA8911}"/>
              </a:ext>
            </a:extLst>
          </p:cNvPr>
          <p:cNvSpPr/>
          <p:nvPr/>
        </p:nvSpPr>
        <p:spPr>
          <a:xfrm>
            <a:off x="388203" y="1171217"/>
            <a:ext cx="11163718" cy="540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5710FC-D00B-641D-6405-D521A260F21B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>
            <a:off x="2271061" y="4040360"/>
            <a:ext cx="1845750" cy="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C76B2-3F4B-2430-98A3-5F97F9F23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387" r="3145" b="12116"/>
          <a:stretch/>
        </p:blipFill>
        <p:spPr>
          <a:xfrm>
            <a:off x="4116811" y="3690230"/>
            <a:ext cx="2124367" cy="70850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0DA7C3-9EB2-7BF0-BF73-F3D8EF53D148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 flipV="1">
            <a:off x="6241178" y="4040359"/>
            <a:ext cx="1683304" cy="4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921C7-4C30-FC3E-C37F-BC661D7AA6D0}"/>
              </a:ext>
            </a:extLst>
          </p:cNvPr>
          <p:cNvSpPr/>
          <p:nvPr/>
        </p:nvSpPr>
        <p:spPr>
          <a:xfrm>
            <a:off x="2775965" y="2200332"/>
            <a:ext cx="4528399" cy="34894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59AE90-3496-A610-7B4B-D7A55E2F3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66" y="2632367"/>
            <a:ext cx="1054103" cy="5828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FE0C500-EF45-A66E-5593-7B44DC8A746F}"/>
              </a:ext>
            </a:extLst>
          </p:cNvPr>
          <p:cNvSpPr txBox="1"/>
          <p:nvPr/>
        </p:nvSpPr>
        <p:spPr>
          <a:xfrm>
            <a:off x="857457" y="4440800"/>
            <a:ext cx="1418778" cy="36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Source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DE9B5A-82E8-40BC-47C6-AFCCECED2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32" y="1658226"/>
            <a:ext cx="600608" cy="6864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B7D89B-9EB5-8AD9-44CD-928CDE68A428}"/>
              </a:ext>
            </a:extLst>
          </p:cNvPr>
          <p:cNvSpPr txBox="1"/>
          <p:nvPr/>
        </p:nvSpPr>
        <p:spPr>
          <a:xfrm>
            <a:off x="4412166" y="3106778"/>
            <a:ext cx="153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Processing &amp; Transform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04DAC2-0C36-91E0-DD45-38BC7AB00A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7" t="29338" r="29950" b="27781"/>
          <a:stretch/>
        </p:blipFill>
        <p:spPr>
          <a:xfrm>
            <a:off x="4650261" y="4164438"/>
            <a:ext cx="1057465" cy="6463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6C63D4-E4E9-5B2F-A93E-A1515B339B26}"/>
              </a:ext>
            </a:extLst>
          </p:cNvPr>
          <p:cNvSpPr txBox="1"/>
          <p:nvPr/>
        </p:nvSpPr>
        <p:spPr>
          <a:xfrm>
            <a:off x="2926637" y="2377476"/>
            <a:ext cx="1580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Plus Jakarta Sans" panose="020B0604020202020204" charset="0"/>
                <a:cs typeface="Plus Jakarta Sans" panose="020B0604020202020204" charset="0"/>
              </a:rPr>
              <a:t>Workload Orchestrator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704A1C-1AB3-443A-6B53-4E287C0351DE}"/>
              </a:ext>
            </a:extLst>
          </p:cNvPr>
          <p:cNvSpPr txBox="1"/>
          <p:nvPr/>
        </p:nvSpPr>
        <p:spPr>
          <a:xfrm>
            <a:off x="7892818" y="4364243"/>
            <a:ext cx="1418778" cy="36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Output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2A1BA-58ED-36B5-D240-4E981D7F53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77" y="1731522"/>
            <a:ext cx="1783205" cy="937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C948D52-07D6-B212-29F6-C1B9D7340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0" y="3690230"/>
            <a:ext cx="1355451" cy="70025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9AFE641-CE2A-8C70-BD05-6FDF69E4C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482" y="3690229"/>
            <a:ext cx="1355451" cy="700259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9D3BF9B-9C52-1C1A-8493-FE90B62808CF}"/>
              </a:ext>
            </a:extLst>
          </p:cNvPr>
          <p:cNvCxnSpPr>
            <a:cxnSpLocks/>
            <a:endCxn id="38" idx="2"/>
          </p:cNvCxnSpPr>
          <p:nvPr/>
        </p:nvCxnSpPr>
        <p:spPr>
          <a:xfrm rot="5400000" flipH="1" flipV="1">
            <a:off x="8972948" y="2976127"/>
            <a:ext cx="1371216" cy="757248"/>
          </a:xfrm>
          <a:prstGeom prst="bentConnector3">
            <a:avLst>
              <a:gd name="adj1" fmla="val -38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399B6F-D1FA-3762-66C8-5E587D7DB492}"/>
              </a:ext>
            </a:extLst>
          </p:cNvPr>
          <p:cNvCxnSpPr>
            <a:cxnSpLocks/>
            <a:stCxn id="18" idx="2"/>
            <a:endCxn id="43" idx="0"/>
          </p:cNvCxnSpPr>
          <p:nvPr/>
        </p:nvCxnSpPr>
        <p:spPr>
          <a:xfrm>
            <a:off x="1593336" y="2344635"/>
            <a:ext cx="0" cy="1345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85175AB-2AAA-AA60-367A-2D6125DD19AF}"/>
              </a:ext>
            </a:extLst>
          </p:cNvPr>
          <p:cNvSpPr txBox="1"/>
          <p:nvPr/>
        </p:nvSpPr>
        <p:spPr>
          <a:xfrm>
            <a:off x="824231" y="2809947"/>
            <a:ext cx="15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Data </a:t>
            </a:r>
          </a:p>
        </p:txBody>
      </p:sp>
    </p:spTree>
    <p:extLst>
      <p:ext uri="{BB962C8B-B14F-4D97-AF65-F5344CB8AC3E}">
        <p14:creationId xmlns:p14="http://schemas.microsoft.com/office/powerpoint/2010/main" val="149341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984054"/>
            <a:ext cx="10564097" cy="9684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MySQL: docker-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compose.yaml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96447"/>
            <a:ext cx="9620169" cy="82804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– Data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4CF59-EB7F-74D6-678C-8B8DFE1D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93" y="1952527"/>
            <a:ext cx="772585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16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561</TotalTime>
  <Words>2120</Words>
  <Application>Microsoft Office PowerPoint</Application>
  <PresentationFormat>Widescreen</PresentationFormat>
  <Paragraphs>199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 Display</vt:lpstr>
      <vt:lpstr>Arial</vt:lpstr>
      <vt:lpstr>Arial Narrow</vt:lpstr>
      <vt:lpstr>Calibri</vt:lpstr>
      <vt:lpstr>Corbel</vt:lpstr>
      <vt:lpstr>Plus Jakarta Sans</vt:lpstr>
      <vt:lpstr>Plus Jakarta Sans Medium</vt:lpstr>
      <vt:lpstr>Parallax</vt:lpstr>
      <vt:lpstr>Dibimbing  Data Engineering Project </vt:lpstr>
      <vt:lpstr>PowerPoint Presentation</vt:lpstr>
      <vt:lpstr>Overview  Project</vt:lpstr>
      <vt:lpstr>Main Project</vt:lpstr>
      <vt:lpstr>Project Background</vt:lpstr>
      <vt:lpstr>Objective &amp; Benefits</vt:lpstr>
      <vt:lpstr>Data Understanding</vt:lpstr>
      <vt:lpstr>Expected Architecture / Pipeline</vt:lpstr>
      <vt:lpstr>Data Pipeline – Data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Update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TUF</dc:creator>
  <cp:lastModifiedBy>ASUS TUF</cp:lastModifiedBy>
  <cp:revision>16</cp:revision>
  <dcterms:created xsi:type="dcterms:W3CDTF">2024-06-28T03:12:50Z</dcterms:created>
  <dcterms:modified xsi:type="dcterms:W3CDTF">2024-07-14T19:05:44Z</dcterms:modified>
</cp:coreProperties>
</file>