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9" r:id="rId6"/>
    <p:sldId id="310" r:id="rId7"/>
    <p:sldId id="311" r:id="rId8"/>
    <p:sldId id="312" r:id="rId9"/>
    <p:sldId id="313" r:id="rId10"/>
    <p:sldId id="314" r:id="rId11"/>
    <p:sldId id="317" r:id="rId12"/>
    <p:sldId id="318" r:id="rId13"/>
    <p:sldId id="315" r:id="rId14"/>
    <p:sldId id="325" r:id="rId15"/>
    <p:sldId id="316" r:id="rId16"/>
    <p:sldId id="326" r:id="rId17"/>
    <p:sldId id="319" r:id="rId18"/>
    <p:sldId id="320" r:id="rId19"/>
    <p:sldId id="321" r:id="rId20"/>
    <p:sldId id="322" r:id="rId21"/>
    <p:sldId id="323" r:id="rId22"/>
    <p:sldId id="324" r:id="rId23"/>
    <p:sldId id="32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556" autoAdjust="0"/>
    <p:restoredTop sz="94619" autoAdjust="0"/>
  </p:normalViewPr>
  <p:slideViewPr>
    <p:cSldViewPr snapToGrid="0">
      <p:cViewPr>
        <p:scale>
          <a:sx n="56" d="100"/>
          <a:sy n="56" d="100"/>
        </p:scale>
        <p:origin x="704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5/26/2022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5/26/2022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Autofit/>
          </a:bodyPr>
          <a:lstStyle/>
          <a:p>
            <a:r>
              <a:rPr lang="hr-HR" sz="5000" dirty="0"/>
              <a:t>Effect of the COVID-19 pandemic on the risk in the Croatian Capital Market</a:t>
            </a:r>
            <a:endParaRPr lang="en-US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 fontScale="77500" lnSpcReduction="20000"/>
          </a:bodyPr>
          <a:lstStyle/>
          <a:p>
            <a:r>
              <a:rPr lang="hr-HR" dirty="0"/>
              <a:t>Marija Ivankovic</a:t>
            </a:r>
          </a:p>
          <a:p>
            <a:r>
              <a:rPr lang="hr-HR" dirty="0"/>
              <a:t>Capstone</a:t>
            </a:r>
          </a:p>
          <a:p>
            <a:r>
              <a:rPr lang="hr-HR" dirty="0"/>
              <a:t>Prof. Andrija štajduhar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BC40A-FE0D-4EA3-889F-4507C8021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Stock price analyisis</a:t>
            </a:r>
            <a:endParaRPr lang="en-GB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409153D-3269-4E23-97BA-F3422FC202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1171957"/>
              </p:ext>
            </p:extLst>
          </p:nvPr>
        </p:nvGraphicFramePr>
        <p:xfrm>
          <a:off x="1286326" y="2783833"/>
          <a:ext cx="3453313" cy="25726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6319">
                  <a:extLst>
                    <a:ext uri="{9D8B030D-6E8A-4147-A177-3AD203B41FA5}">
                      <a16:colId xmlns:a16="http://schemas.microsoft.com/office/drawing/2014/main" val="2688336331"/>
                    </a:ext>
                  </a:extLst>
                </a:gridCol>
                <a:gridCol w="1686994">
                  <a:extLst>
                    <a:ext uri="{9D8B030D-6E8A-4147-A177-3AD203B41FA5}">
                      <a16:colId xmlns:a16="http://schemas.microsoft.com/office/drawing/2014/main" val="2260739826"/>
                    </a:ext>
                  </a:extLst>
                </a:gridCol>
              </a:tblGrid>
              <a:tr h="257265">
                <a:tc>
                  <a:txBody>
                    <a:bodyPr/>
                    <a:lstStyle/>
                    <a:p>
                      <a:pPr marL="228600" indent="-228600" algn="just">
                        <a:lnSpc>
                          <a:spcPts val="900"/>
                        </a:lnSpc>
                        <a:spcAft>
                          <a:spcPts val="25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900" dirty="0">
                          <a:effectLst/>
                        </a:rPr>
                        <a:t>ADPL_2019</a:t>
                      </a:r>
                      <a:endParaRPr lang="en-GB" sz="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indent="-228600" algn="just">
                        <a:lnSpc>
                          <a:spcPts val="900"/>
                        </a:lnSpc>
                        <a:spcAft>
                          <a:spcPts val="25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900">
                          <a:effectLst/>
                        </a:rPr>
                        <a:t>0.028401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4819061"/>
                  </a:ext>
                </a:extLst>
              </a:tr>
              <a:tr h="257265">
                <a:tc>
                  <a:txBody>
                    <a:bodyPr/>
                    <a:lstStyle/>
                    <a:p>
                      <a:pPr marL="228600" indent="-228600" algn="just">
                        <a:lnSpc>
                          <a:spcPts val="900"/>
                        </a:lnSpc>
                        <a:spcAft>
                          <a:spcPts val="25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900">
                          <a:effectLst/>
                        </a:rPr>
                        <a:t>ADRS_2019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indent="-228600" algn="just">
                        <a:lnSpc>
                          <a:spcPts val="900"/>
                        </a:lnSpc>
                        <a:spcAft>
                          <a:spcPts val="25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900">
                          <a:effectLst/>
                        </a:rPr>
                        <a:t>0.005917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5243837"/>
                  </a:ext>
                </a:extLst>
              </a:tr>
              <a:tr h="257265">
                <a:tc>
                  <a:txBody>
                    <a:bodyPr/>
                    <a:lstStyle/>
                    <a:p>
                      <a:pPr marL="228600" indent="-228600" algn="just">
                        <a:lnSpc>
                          <a:spcPts val="900"/>
                        </a:lnSpc>
                        <a:spcAft>
                          <a:spcPts val="25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900">
                          <a:effectLst/>
                        </a:rPr>
                        <a:t>ARNT_2019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indent="-228600" algn="just">
                        <a:lnSpc>
                          <a:spcPts val="900"/>
                        </a:lnSpc>
                        <a:spcAft>
                          <a:spcPts val="25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900">
                          <a:effectLst/>
                        </a:rPr>
                        <a:t>0.007862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8045003"/>
                  </a:ext>
                </a:extLst>
              </a:tr>
              <a:tr h="257265">
                <a:tc>
                  <a:txBody>
                    <a:bodyPr/>
                    <a:lstStyle/>
                    <a:p>
                      <a:pPr marL="228600" indent="-228600" algn="just">
                        <a:lnSpc>
                          <a:spcPts val="900"/>
                        </a:lnSpc>
                        <a:spcAft>
                          <a:spcPts val="25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900">
                          <a:effectLst/>
                        </a:rPr>
                        <a:t>ATGR_2019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indent="-228600" algn="just">
                        <a:lnSpc>
                          <a:spcPts val="900"/>
                        </a:lnSpc>
                        <a:spcAft>
                          <a:spcPts val="25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900">
                          <a:effectLst/>
                        </a:rPr>
                        <a:t>0.010788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8297207"/>
                  </a:ext>
                </a:extLst>
              </a:tr>
              <a:tr h="257265">
                <a:tc>
                  <a:txBody>
                    <a:bodyPr/>
                    <a:lstStyle/>
                    <a:p>
                      <a:pPr marL="228600" indent="-228600" algn="just">
                        <a:lnSpc>
                          <a:spcPts val="900"/>
                        </a:lnSpc>
                        <a:spcAft>
                          <a:spcPts val="25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900">
                          <a:effectLst/>
                        </a:rPr>
                        <a:t>ATPL_2019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indent="-228600" algn="just">
                        <a:lnSpc>
                          <a:spcPts val="900"/>
                        </a:lnSpc>
                        <a:spcAft>
                          <a:spcPts val="25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900">
                          <a:effectLst/>
                        </a:rPr>
                        <a:t>0.025514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8450900"/>
                  </a:ext>
                </a:extLst>
              </a:tr>
              <a:tr h="257265">
                <a:tc>
                  <a:txBody>
                    <a:bodyPr/>
                    <a:lstStyle/>
                    <a:p>
                      <a:pPr marL="228600" indent="-228600" algn="just">
                        <a:lnSpc>
                          <a:spcPts val="900"/>
                        </a:lnSpc>
                        <a:spcAft>
                          <a:spcPts val="25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900">
                          <a:effectLst/>
                        </a:rPr>
                        <a:t>ERNT_2019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indent="-228600" algn="just">
                        <a:lnSpc>
                          <a:spcPts val="900"/>
                        </a:lnSpc>
                        <a:spcAft>
                          <a:spcPts val="25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900">
                          <a:effectLst/>
                        </a:rPr>
                        <a:t>0.010683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4561718"/>
                  </a:ext>
                </a:extLst>
              </a:tr>
              <a:tr h="257265">
                <a:tc>
                  <a:txBody>
                    <a:bodyPr/>
                    <a:lstStyle/>
                    <a:p>
                      <a:pPr marL="228600" indent="-228600" algn="just">
                        <a:lnSpc>
                          <a:spcPts val="900"/>
                        </a:lnSpc>
                        <a:spcAft>
                          <a:spcPts val="25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900">
                          <a:effectLst/>
                        </a:rPr>
                        <a:t>HT-2019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indent="-228600" algn="just">
                        <a:lnSpc>
                          <a:spcPts val="900"/>
                        </a:lnSpc>
                        <a:spcAft>
                          <a:spcPts val="25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900">
                          <a:effectLst/>
                        </a:rPr>
                        <a:t>0.007119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3820942"/>
                  </a:ext>
                </a:extLst>
              </a:tr>
              <a:tr h="257265">
                <a:tc>
                  <a:txBody>
                    <a:bodyPr/>
                    <a:lstStyle/>
                    <a:p>
                      <a:pPr marL="228600" indent="-228600" algn="just">
                        <a:lnSpc>
                          <a:spcPts val="900"/>
                        </a:lnSpc>
                        <a:spcAft>
                          <a:spcPts val="25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900">
                          <a:effectLst/>
                        </a:rPr>
                        <a:t>KOEI_2019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indent="-228600" algn="just">
                        <a:lnSpc>
                          <a:spcPts val="900"/>
                        </a:lnSpc>
                        <a:spcAft>
                          <a:spcPts val="25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900">
                          <a:effectLst/>
                        </a:rPr>
                        <a:t>0.013376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0789490"/>
                  </a:ext>
                </a:extLst>
              </a:tr>
              <a:tr h="257265">
                <a:tc>
                  <a:txBody>
                    <a:bodyPr/>
                    <a:lstStyle/>
                    <a:p>
                      <a:pPr marL="228600" indent="-228600" algn="just">
                        <a:lnSpc>
                          <a:spcPts val="900"/>
                        </a:lnSpc>
                        <a:spcAft>
                          <a:spcPts val="25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900">
                          <a:effectLst/>
                        </a:rPr>
                        <a:t>PODR_2019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indent="-228600" algn="just">
                        <a:lnSpc>
                          <a:spcPts val="900"/>
                        </a:lnSpc>
                        <a:spcAft>
                          <a:spcPts val="25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900">
                          <a:effectLst/>
                        </a:rPr>
                        <a:t>0.010027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6137517"/>
                  </a:ext>
                </a:extLst>
              </a:tr>
              <a:tr h="257265">
                <a:tc>
                  <a:txBody>
                    <a:bodyPr/>
                    <a:lstStyle/>
                    <a:p>
                      <a:pPr marL="228600" indent="-228600" algn="just">
                        <a:lnSpc>
                          <a:spcPts val="900"/>
                        </a:lnSpc>
                        <a:spcAft>
                          <a:spcPts val="25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900">
                          <a:effectLst/>
                        </a:rPr>
                        <a:t>RIVP_2019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indent="-228600" algn="just">
                        <a:lnSpc>
                          <a:spcPts val="900"/>
                        </a:lnSpc>
                        <a:spcAft>
                          <a:spcPts val="25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900" dirty="0">
                          <a:effectLst/>
                        </a:rPr>
                        <a:t>0.009412</a:t>
                      </a:r>
                      <a:endParaRPr lang="en-GB" sz="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328939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29C1F4B-494A-433B-9681-8F9C44181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448188"/>
              </p:ext>
            </p:extLst>
          </p:nvPr>
        </p:nvGraphicFramePr>
        <p:xfrm>
          <a:off x="7326697" y="2783833"/>
          <a:ext cx="3303203" cy="25726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0954">
                  <a:extLst>
                    <a:ext uri="{9D8B030D-6E8A-4147-A177-3AD203B41FA5}">
                      <a16:colId xmlns:a16="http://schemas.microsoft.com/office/drawing/2014/main" val="2396701218"/>
                    </a:ext>
                  </a:extLst>
                </a:gridCol>
                <a:gridCol w="1652249">
                  <a:extLst>
                    <a:ext uri="{9D8B030D-6E8A-4147-A177-3AD203B41FA5}">
                      <a16:colId xmlns:a16="http://schemas.microsoft.com/office/drawing/2014/main" val="1568103929"/>
                    </a:ext>
                  </a:extLst>
                </a:gridCol>
              </a:tblGrid>
              <a:tr h="301487">
                <a:tc>
                  <a:txBody>
                    <a:bodyPr/>
                    <a:lstStyle/>
                    <a:p>
                      <a:pPr marL="228600" indent="-228600" algn="just">
                        <a:lnSpc>
                          <a:spcPts val="900"/>
                        </a:lnSpc>
                        <a:spcAft>
                          <a:spcPts val="25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000" dirty="0">
                          <a:effectLst/>
                        </a:rPr>
                        <a:t>ADPL_2021</a:t>
                      </a:r>
                      <a:r>
                        <a:rPr lang="hr-HR" sz="1000" dirty="0">
                          <a:effectLst/>
                        </a:rPr>
                        <a:t> </a:t>
                      </a:r>
                      <a:endParaRPr lang="en-GB" sz="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indent="-228600" algn="just">
                        <a:lnSpc>
                          <a:spcPts val="900"/>
                        </a:lnSpc>
                        <a:spcAft>
                          <a:spcPts val="25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000" dirty="0">
                          <a:effectLst/>
                        </a:rPr>
                        <a:t>0.013959</a:t>
                      </a:r>
                      <a:endParaRPr lang="en-GB" sz="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8986149"/>
                  </a:ext>
                </a:extLst>
              </a:tr>
              <a:tr h="301487">
                <a:tc>
                  <a:txBody>
                    <a:bodyPr/>
                    <a:lstStyle/>
                    <a:p>
                      <a:pPr marL="228600" indent="-228600" algn="just">
                        <a:lnSpc>
                          <a:spcPts val="900"/>
                        </a:lnSpc>
                        <a:spcAft>
                          <a:spcPts val="25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ADRS_2021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indent="-228600" algn="just">
                        <a:lnSpc>
                          <a:spcPts val="900"/>
                        </a:lnSpc>
                        <a:spcAft>
                          <a:spcPts val="25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0.009156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3866897"/>
                  </a:ext>
                </a:extLst>
              </a:tr>
              <a:tr h="301487">
                <a:tc>
                  <a:txBody>
                    <a:bodyPr/>
                    <a:lstStyle/>
                    <a:p>
                      <a:pPr marL="228600" indent="-228600" algn="just">
                        <a:lnSpc>
                          <a:spcPts val="900"/>
                        </a:lnSpc>
                        <a:spcAft>
                          <a:spcPts val="25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000" dirty="0">
                          <a:effectLst/>
                        </a:rPr>
                        <a:t>ARNT_2021</a:t>
                      </a:r>
                      <a:endParaRPr lang="en-GB" sz="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indent="-228600" algn="just">
                        <a:lnSpc>
                          <a:spcPts val="900"/>
                        </a:lnSpc>
                        <a:spcAft>
                          <a:spcPts val="25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0.010136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0341327"/>
                  </a:ext>
                </a:extLst>
              </a:tr>
              <a:tr h="301487">
                <a:tc>
                  <a:txBody>
                    <a:bodyPr/>
                    <a:lstStyle/>
                    <a:p>
                      <a:pPr marL="228600" indent="-228600" algn="just">
                        <a:lnSpc>
                          <a:spcPts val="900"/>
                        </a:lnSpc>
                        <a:spcAft>
                          <a:spcPts val="25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ATGR_2021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indent="-228600" algn="just">
                        <a:lnSpc>
                          <a:spcPts val="900"/>
                        </a:lnSpc>
                        <a:spcAft>
                          <a:spcPts val="25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0.010246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5000234"/>
                  </a:ext>
                </a:extLst>
              </a:tr>
              <a:tr h="301487">
                <a:tc>
                  <a:txBody>
                    <a:bodyPr/>
                    <a:lstStyle/>
                    <a:p>
                      <a:pPr marL="228600" indent="-228600" algn="just">
                        <a:lnSpc>
                          <a:spcPts val="900"/>
                        </a:lnSpc>
                        <a:spcAft>
                          <a:spcPts val="25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ATPL_2021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indent="-228600" algn="just">
                        <a:lnSpc>
                          <a:spcPts val="900"/>
                        </a:lnSpc>
                        <a:spcAft>
                          <a:spcPts val="25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0.032458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7135344"/>
                  </a:ext>
                </a:extLst>
              </a:tr>
              <a:tr h="301487">
                <a:tc>
                  <a:txBody>
                    <a:bodyPr/>
                    <a:lstStyle/>
                    <a:p>
                      <a:pPr marL="228600" indent="-228600" algn="just">
                        <a:lnSpc>
                          <a:spcPts val="900"/>
                        </a:lnSpc>
                        <a:spcAft>
                          <a:spcPts val="25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ERNT_2021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indent="-228600" algn="just">
                        <a:lnSpc>
                          <a:spcPts val="900"/>
                        </a:lnSpc>
                        <a:spcAft>
                          <a:spcPts val="25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0.009185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0881611"/>
                  </a:ext>
                </a:extLst>
              </a:tr>
              <a:tr h="154079">
                <a:tc>
                  <a:txBody>
                    <a:bodyPr/>
                    <a:lstStyle/>
                    <a:p>
                      <a:pPr marL="228600" indent="-228600" algn="just">
                        <a:lnSpc>
                          <a:spcPts val="900"/>
                        </a:lnSpc>
                        <a:spcAft>
                          <a:spcPts val="25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HT-2021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indent="-228600" algn="just">
                        <a:lnSpc>
                          <a:spcPts val="900"/>
                        </a:lnSpc>
                        <a:spcAft>
                          <a:spcPts val="25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0.005712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500601"/>
                  </a:ext>
                </a:extLst>
              </a:tr>
              <a:tr h="154079">
                <a:tc>
                  <a:txBody>
                    <a:bodyPr/>
                    <a:lstStyle/>
                    <a:p>
                      <a:pPr marL="228600" indent="-228600" algn="just">
                        <a:lnSpc>
                          <a:spcPts val="900"/>
                        </a:lnSpc>
                        <a:spcAft>
                          <a:spcPts val="25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KOEI_2021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indent="-228600" algn="just">
                        <a:lnSpc>
                          <a:spcPts val="900"/>
                        </a:lnSpc>
                        <a:spcAft>
                          <a:spcPts val="25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0.010603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1666127"/>
                  </a:ext>
                </a:extLst>
              </a:tr>
              <a:tr h="301487">
                <a:tc>
                  <a:txBody>
                    <a:bodyPr/>
                    <a:lstStyle/>
                    <a:p>
                      <a:pPr marL="228600" indent="-228600" algn="just">
                        <a:lnSpc>
                          <a:spcPts val="900"/>
                        </a:lnSpc>
                        <a:spcAft>
                          <a:spcPts val="25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PODR_2021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indent="-228600" algn="just">
                        <a:lnSpc>
                          <a:spcPts val="900"/>
                        </a:lnSpc>
                        <a:spcAft>
                          <a:spcPts val="25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0.009451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6530311"/>
                  </a:ext>
                </a:extLst>
              </a:tr>
              <a:tr h="154079">
                <a:tc>
                  <a:txBody>
                    <a:bodyPr/>
                    <a:lstStyle/>
                    <a:p>
                      <a:pPr marL="228600" indent="-228600" algn="just">
                        <a:lnSpc>
                          <a:spcPts val="900"/>
                        </a:lnSpc>
                        <a:spcAft>
                          <a:spcPts val="25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RIVP_2021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indent="-228600" algn="just">
                        <a:lnSpc>
                          <a:spcPts val="900"/>
                        </a:lnSpc>
                        <a:spcAft>
                          <a:spcPts val="25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000" dirty="0">
                          <a:effectLst/>
                        </a:rPr>
                        <a:t>0.011923</a:t>
                      </a:r>
                      <a:endParaRPr lang="en-GB" sz="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790634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9F2836B-3749-4BC8-AA2C-DBD4A91033F8}"/>
              </a:ext>
            </a:extLst>
          </p:cNvPr>
          <p:cNvSpPr txBox="1"/>
          <p:nvPr/>
        </p:nvSpPr>
        <p:spPr>
          <a:xfrm>
            <a:off x="1097280" y="2137502"/>
            <a:ext cx="7180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 Standard deviation of each stock for both time periods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723300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E28AE-B1AE-46EE-A4D5-B7575054D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Stock price analysis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AD1C34-F99C-4C9E-9D26-0382A62DC9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hr-HR" dirty="0"/>
                  <a:t>Standard deviation of a portfolio</a:t>
                </a:r>
              </a:p>
              <a:p>
                <a:pPr marL="228600" indent="228600" algn="just">
                  <a:lnSpc>
                    <a:spcPts val="900"/>
                  </a:lnSpc>
                  <a:spcAft>
                    <a:spcPts val="250"/>
                  </a:spcAft>
                  <a:tabLst>
                    <a:tab pos="228600" algn="l"/>
                    <a:tab pos="457200" algn="l"/>
                  </a:tabLst>
                </a:pPr>
                <a:endParaRPr lang="hr-HR" sz="1800" i="1" dirty="0">
                  <a:effectLst/>
                  <a:latin typeface="Cambria Math" panose="02040503050406030204" pitchFamily="18" charset="0"/>
                  <a:ea typeface="MS Mincho" panose="02020609040205080304" pitchFamily="49" charset="-128"/>
                </a:endParaRPr>
              </a:p>
              <a:p>
                <a:pPr marL="228600" indent="228600" algn="just">
                  <a:lnSpc>
                    <a:spcPts val="900"/>
                  </a:lnSpc>
                  <a:spcAft>
                    <a:spcPts val="250"/>
                  </a:spcAft>
                  <a:tabLst>
                    <a:tab pos="228600" algn="l"/>
                    <a:tab pos="457200" algn="l"/>
                  </a:tabLst>
                </a:pP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𝜎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sz="18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</a:rPr>
                              <m:t>𝑤</m:t>
                            </m:r>
                          </m:e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</a:rPr>
                              <m:t>𝑇</m:t>
                            </m:r>
                          </m:sup>
                        </m:s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  <m:t>∗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  <m:t>𝐶𝑜𝑣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  <m:t>∗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  <m:t>𝑤</m:t>
                        </m:r>
                      </m:e>
                    </m:ra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 </m:t>
                    </m:r>
                  </m:oMath>
                </a14:m>
                <a:endParaRPr lang="en-GB" sz="1800" dirty="0">
                  <a:effectLst/>
                  <a:latin typeface="Times New Roman" panose="02020603050405020304" pitchFamily="18" charset="0"/>
                  <a:ea typeface="MS Mincho" panose="02020609040205080304" pitchFamily="49" charset="-128"/>
                </a:endParaRPr>
              </a:p>
              <a:p>
                <a:pPr marL="228600" indent="-228600" algn="just">
                  <a:lnSpc>
                    <a:spcPts val="900"/>
                  </a:lnSpc>
                  <a:spcAft>
                    <a:spcPts val="250"/>
                  </a:spcAft>
                  <a:tabLst>
                    <a:tab pos="228600" algn="l"/>
                    <a:tab pos="457200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>
                            <a:effectLst/>
                            <a:ea typeface="MS Mincho" panose="02020609040205080304" pitchFamily="49" charset="-128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ea typeface="MS Mincho" panose="02020609040205080304" pitchFamily="49" charset="-128"/>
                          </a:rPr>
                          <m:t>𝑤</m:t>
                        </m:r>
                      </m:e>
                      <m:sup>
                        <m:r>
                          <a:rPr lang="en-US" sz="1800" i="1">
                            <a:effectLst/>
                            <a:ea typeface="MS Mincho" panose="02020609040205080304" pitchFamily="49" charset="-128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1800" dirty="0">
                    <a:effectLst/>
                    <a:ea typeface="MS Mincho" panose="02020609040205080304" pitchFamily="49" charset="-128"/>
                  </a:rPr>
                  <a:t>-transposed weights</a:t>
                </a:r>
                <a:endParaRPr lang="en-GB" sz="1800" dirty="0">
                  <a:effectLst/>
                  <a:ea typeface="MS Mincho" panose="02020609040205080304" pitchFamily="49" charset="-128"/>
                </a:endParaRPr>
              </a:p>
              <a:p>
                <a:pPr marL="228600" indent="-228600" algn="just">
                  <a:lnSpc>
                    <a:spcPts val="900"/>
                  </a:lnSpc>
                  <a:spcAft>
                    <a:spcPts val="250"/>
                  </a:spcAft>
                  <a:tabLst>
                    <a:tab pos="228600" algn="l"/>
                    <a:tab pos="457200" algn="l"/>
                  </a:tabLst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ea typeface="MS Mincho" panose="02020609040205080304" pitchFamily="49" charset="-128"/>
                      </a:rPr>
                      <m:t>𝐶𝑜𝑣</m:t>
                    </m:r>
                    <m:r>
                      <a:rPr lang="en-US" sz="1800" i="1">
                        <a:effectLst/>
                        <a:ea typeface="MS Mincho" panose="02020609040205080304" pitchFamily="49" charset="-128"/>
                      </a:rPr>
                      <m:t> </m:t>
                    </m:r>
                  </m:oMath>
                </a14:m>
                <a:r>
                  <a:rPr lang="en-US" sz="1800" dirty="0">
                    <a:effectLst/>
                    <a:ea typeface="MS Mincho" panose="02020609040205080304" pitchFamily="49" charset="-128"/>
                  </a:rPr>
                  <a:t>-covariance matrix</a:t>
                </a:r>
                <a:endParaRPr lang="en-GB" sz="1800" dirty="0">
                  <a:effectLst/>
                  <a:ea typeface="MS Mincho" panose="02020609040205080304" pitchFamily="49" charset="-128"/>
                </a:endParaRPr>
              </a:p>
              <a:p>
                <a:pPr marL="228600" indent="-228600" algn="just">
                  <a:lnSpc>
                    <a:spcPts val="900"/>
                  </a:lnSpc>
                  <a:spcAft>
                    <a:spcPts val="250"/>
                  </a:spcAft>
                  <a:tabLst>
                    <a:tab pos="228600" algn="l"/>
                    <a:tab pos="457200" algn="l"/>
                  </a:tabLst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ea typeface="MS Mincho" panose="02020609040205080304" pitchFamily="49" charset="-128"/>
                      </a:rPr>
                      <m:t>𝑤</m:t>
                    </m:r>
                  </m:oMath>
                </a14:m>
                <a:r>
                  <a:rPr lang="en-US" sz="1800" dirty="0">
                    <a:effectLst/>
                    <a:ea typeface="MS Mincho" panose="02020609040205080304" pitchFamily="49" charset="-128"/>
                  </a:rPr>
                  <a:t>-weights</a:t>
                </a:r>
                <a:endParaRPr lang="en-GB" sz="1800" dirty="0">
                  <a:effectLst/>
                  <a:ea typeface="MS Mincho" panose="02020609040205080304" pitchFamily="49" charset="-128"/>
                </a:endParaRPr>
              </a:p>
              <a:p>
                <a:pPr marL="228600" indent="-228600" algn="just">
                  <a:lnSpc>
                    <a:spcPts val="900"/>
                  </a:lnSpc>
                  <a:spcAft>
                    <a:spcPts val="250"/>
                  </a:spcAft>
                  <a:tabLst>
                    <a:tab pos="228600" algn="l"/>
                    <a:tab pos="457200" algn="l"/>
                  </a:tabLst>
                </a:pPr>
                <a:endParaRPr lang="hr-HR" sz="1800" dirty="0">
                  <a:effectLst/>
                  <a:latin typeface="Times New Roman" panose="02020603050405020304" pitchFamily="18" charset="0"/>
                  <a:ea typeface="MS Mincho" panose="02020609040205080304" pitchFamily="49" charset="-128"/>
                </a:endParaRPr>
              </a:p>
              <a:p>
                <a:pPr marL="228600" indent="-228600" algn="just">
                  <a:lnSpc>
                    <a:spcPts val="900"/>
                  </a:lnSpc>
                  <a:spcAft>
                    <a:spcPts val="250"/>
                  </a:spcAft>
                  <a:tabLst>
                    <a:tab pos="228600" algn="l"/>
                    <a:tab pos="457200" algn="l"/>
                  </a:tabLst>
                </a:pPr>
                <a:r>
                  <a:rPr lang="en-US" sz="1800" dirty="0">
                    <a:effectLst/>
                    <a:ea typeface="MS Mincho" panose="02020609040205080304" pitchFamily="49" charset="-128"/>
                  </a:rPr>
                  <a:t>Standard deviation 2019= 0,00002841</a:t>
                </a:r>
                <a:endParaRPr lang="en-GB" sz="1800" dirty="0">
                  <a:effectLst/>
                  <a:ea typeface="MS Mincho" panose="02020609040205080304" pitchFamily="49" charset="-128"/>
                </a:endParaRPr>
              </a:p>
              <a:p>
                <a:pPr marL="228600" indent="-228600" algn="just">
                  <a:lnSpc>
                    <a:spcPts val="900"/>
                  </a:lnSpc>
                  <a:spcAft>
                    <a:spcPts val="250"/>
                  </a:spcAft>
                  <a:tabLst>
                    <a:tab pos="228600" algn="l"/>
                    <a:tab pos="457200" algn="l"/>
                  </a:tabLst>
                </a:pPr>
                <a:r>
                  <a:rPr lang="en-US" sz="1800" dirty="0">
                    <a:effectLst/>
                    <a:ea typeface="MS Mincho" panose="02020609040205080304" pitchFamily="49" charset="-128"/>
                  </a:rPr>
                  <a:t>Standard deviation 2021=0,00003555</a:t>
                </a:r>
                <a:endParaRPr lang="en-GB" sz="1800" dirty="0">
                  <a:effectLst/>
                  <a:ea typeface="MS Mincho" panose="02020609040205080304" pitchFamily="49" charset="-128"/>
                </a:endParaRPr>
              </a:p>
              <a:p>
                <a:pPr marL="201168" lvl="1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AD1C34-F99C-4C9E-9D26-0382A62DC9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4" t="-8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7882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285C5-50B7-4834-A10A-30A71CAF9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Beta calculation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74D392-C3FA-4DA4-825C-F09FDB5347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63" y="1884108"/>
            <a:ext cx="6841511" cy="2394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9F9F8E-3CCE-4A1A-96D0-2BAFDF2508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63" y="4278249"/>
            <a:ext cx="6841511" cy="23943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1730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85BF-CA02-4F8E-BE40-DB348838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Linearregression()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8285DC-40C1-42BB-AF5B-148D5ED5D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636" t="45150" r="7597" b="29928"/>
          <a:stretch/>
        </p:blipFill>
        <p:spPr>
          <a:xfrm>
            <a:off x="582930" y="2440731"/>
            <a:ext cx="11258550" cy="2083112"/>
          </a:xfrm>
        </p:spPr>
      </p:pic>
    </p:spTree>
    <p:extLst>
      <p:ext uri="{BB962C8B-B14F-4D97-AF65-F5344CB8AC3E}">
        <p14:creationId xmlns:p14="http://schemas.microsoft.com/office/powerpoint/2010/main" val="1563654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9EEEC-0FF4-405B-909A-37455363F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Beta coefficients-2019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F2DD3-EC1D-451C-98DC-C6C7E8D039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CROBEx</a:t>
            </a:r>
            <a:endParaRPr lang="en-GB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685B761-8C90-434B-B70F-611B5943CA0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21690268"/>
              </p:ext>
            </p:extLst>
          </p:nvPr>
        </p:nvGraphicFramePr>
        <p:xfrm>
          <a:off x="1375568" y="3107372"/>
          <a:ext cx="3348832" cy="28489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4416">
                  <a:extLst>
                    <a:ext uri="{9D8B030D-6E8A-4147-A177-3AD203B41FA5}">
                      <a16:colId xmlns:a16="http://schemas.microsoft.com/office/drawing/2014/main" val="1923771474"/>
                    </a:ext>
                  </a:extLst>
                </a:gridCol>
                <a:gridCol w="1674416">
                  <a:extLst>
                    <a:ext uri="{9D8B030D-6E8A-4147-A177-3AD203B41FA5}">
                      <a16:colId xmlns:a16="http://schemas.microsoft.com/office/drawing/2014/main" val="3946274570"/>
                    </a:ext>
                  </a:extLst>
                </a:gridCol>
              </a:tblGrid>
              <a:tr h="284893"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ADPL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0,486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1196786"/>
                  </a:ext>
                </a:extLst>
              </a:tr>
              <a:tr h="284893"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ADRS2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0,201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5581241"/>
                  </a:ext>
                </a:extLst>
              </a:tr>
              <a:tr h="284893"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ARNT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0,004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439377"/>
                  </a:ext>
                </a:extLst>
              </a:tr>
              <a:tr h="284893"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ATGR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0,110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7762310"/>
                  </a:ext>
                </a:extLst>
              </a:tr>
              <a:tr h="284893"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ATPL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0,040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0770456"/>
                  </a:ext>
                </a:extLst>
              </a:tr>
              <a:tr h="284893"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ERNT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-0,045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0423943"/>
                  </a:ext>
                </a:extLst>
              </a:tr>
              <a:tr h="284893"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HT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-0,064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309828"/>
                  </a:ext>
                </a:extLst>
              </a:tr>
              <a:tr h="284893"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KOEI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-0,047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0873980"/>
                  </a:ext>
                </a:extLst>
              </a:tr>
              <a:tr h="284893"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PODR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0,064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1307678"/>
                  </a:ext>
                </a:extLst>
              </a:tr>
              <a:tr h="284893"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RIVP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effectLst/>
                        </a:rPr>
                        <a:t>0,030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9244814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E0FAB9-3B1A-45A6-864E-8F85334E1D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r-HR" dirty="0"/>
              <a:t>CROBEX10</a:t>
            </a:r>
            <a:endParaRPr lang="en-GB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4EB73E7-A6ED-472F-9328-17879BC64611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210663756"/>
              </p:ext>
            </p:extLst>
          </p:nvPr>
        </p:nvGraphicFramePr>
        <p:xfrm>
          <a:off x="7035800" y="3107372"/>
          <a:ext cx="3780632" cy="28489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90316">
                  <a:extLst>
                    <a:ext uri="{9D8B030D-6E8A-4147-A177-3AD203B41FA5}">
                      <a16:colId xmlns:a16="http://schemas.microsoft.com/office/drawing/2014/main" val="2818362592"/>
                    </a:ext>
                  </a:extLst>
                </a:gridCol>
                <a:gridCol w="1890316">
                  <a:extLst>
                    <a:ext uri="{9D8B030D-6E8A-4147-A177-3AD203B41FA5}">
                      <a16:colId xmlns:a16="http://schemas.microsoft.com/office/drawing/2014/main" val="3854209311"/>
                    </a:ext>
                  </a:extLst>
                </a:gridCol>
              </a:tblGrid>
              <a:tr h="284893"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ADPL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0,553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6199725"/>
                  </a:ext>
                </a:extLst>
              </a:tr>
              <a:tr h="284893"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ADRS2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0,306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9654084"/>
                  </a:ext>
                </a:extLst>
              </a:tr>
              <a:tr h="284893"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ARNT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0,040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0977224"/>
                  </a:ext>
                </a:extLst>
              </a:tr>
              <a:tr h="284893"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ATGR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0,092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5095069"/>
                  </a:ext>
                </a:extLst>
              </a:tr>
              <a:tr h="284893"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ATPL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0,028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5164895"/>
                  </a:ext>
                </a:extLst>
              </a:tr>
              <a:tr h="284893"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ERNT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-0,035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3273865"/>
                  </a:ext>
                </a:extLst>
              </a:tr>
              <a:tr h="284893"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HT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-0,078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5687573"/>
                  </a:ext>
                </a:extLst>
              </a:tr>
              <a:tr h="284893"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KOEI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0,103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8416500"/>
                  </a:ext>
                </a:extLst>
              </a:tr>
              <a:tr h="284893"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PODR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0,109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8719605"/>
                  </a:ext>
                </a:extLst>
              </a:tr>
              <a:tr h="284893"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RIVP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effectLst/>
                        </a:rPr>
                        <a:t>0,057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1478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531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027A1-E7B4-4B85-A00B-8158CD35B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Beta coefficients-2021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1D71F-46F2-443C-9C4C-35D8546D2C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CROBEX</a:t>
            </a:r>
            <a:endParaRPr lang="en-GB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D09F4C6-A2C7-40D9-8E8D-65BABED55D1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46422808"/>
              </p:ext>
            </p:extLst>
          </p:nvPr>
        </p:nvGraphicFramePr>
        <p:xfrm>
          <a:off x="1481328" y="2944368"/>
          <a:ext cx="3328416" cy="29626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4208">
                  <a:extLst>
                    <a:ext uri="{9D8B030D-6E8A-4147-A177-3AD203B41FA5}">
                      <a16:colId xmlns:a16="http://schemas.microsoft.com/office/drawing/2014/main" val="3886626054"/>
                    </a:ext>
                  </a:extLst>
                </a:gridCol>
                <a:gridCol w="1664208">
                  <a:extLst>
                    <a:ext uri="{9D8B030D-6E8A-4147-A177-3AD203B41FA5}">
                      <a16:colId xmlns:a16="http://schemas.microsoft.com/office/drawing/2014/main" val="2267543638"/>
                    </a:ext>
                  </a:extLst>
                </a:gridCol>
              </a:tblGrid>
              <a:tr h="296266"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ADPL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0,126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8134543"/>
                  </a:ext>
                </a:extLst>
              </a:tr>
              <a:tr h="296266"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ADRS2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0,083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7754977"/>
                  </a:ext>
                </a:extLst>
              </a:tr>
              <a:tr h="296266"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ARNT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0,062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137961"/>
                  </a:ext>
                </a:extLst>
              </a:tr>
              <a:tr h="296266"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ATGR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-0,240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8708640"/>
                  </a:ext>
                </a:extLst>
              </a:tr>
              <a:tr h="296266"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ATPL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0,149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4833677"/>
                  </a:ext>
                </a:extLst>
              </a:tr>
              <a:tr h="296266"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ERNT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0,269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1032403"/>
                  </a:ext>
                </a:extLst>
              </a:tr>
              <a:tr h="296266"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HT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-0,036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8634423"/>
                  </a:ext>
                </a:extLst>
              </a:tr>
              <a:tr h="296266"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KOEI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0,122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1162273"/>
                  </a:ext>
                </a:extLst>
              </a:tr>
              <a:tr h="296266"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PODR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0,106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4797734"/>
                  </a:ext>
                </a:extLst>
              </a:tr>
              <a:tr h="296266"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RIVP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effectLst/>
                        </a:rPr>
                        <a:t>-0,034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7419526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DE66FF-409F-4CE1-A7A4-FA09D3BDCF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r-HR" dirty="0"/>
              <a:t>CROBEX10</a:t>
            </a:r>
            <a:endParaRPr lang="en-GB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9D3055B-AEA8-4BFD-AB4A-9FB2BD1E6F66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724293295"/>
              </p:ext>
            </p:extLst>
          </p:nvPr>
        </p:nvGraphicFramePr>
        <p:xfrm>
          <a:off x="7059168" y="2944368"/>
          <a:ext cx="3651504" cy="29626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5752">
                  <a:extLst>
                    <a:ext uri="{9D8B030D-6E8A-4147-A177-3AD203B41FA5}">
                      <a16:colId xmlns:a16="http://schemas.microsoft.com/office/drawing/2014/main" val="275269117"/>
                    </a:ext>
                  </a:extLst>
                </a:gridCol>
                <a:gridCol w="1825752">
                  <a:extLst>
                    <a:ext uri="{9D8B030D-6E8A-4147-A177-3AD203B41FA5}">
                      <a16:colId xmlns:a16="http://schemas.microsoft.com/office/drawing/2014/main" val="1915780670"/>
                    </a:ext>
                  </a:extLst>
                </a:gridCol>
              </a:tblGrid>
              <a:tr h="296266"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ADPL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0,104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3294670"/>
                  </a:ext>
                </a:extLst>
              </a:tr>
              <a:tr h="296266"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ADRS2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0,067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0571229"/>
                  </a:ext>
                </a:extLst>
              </a:tr>
              <a:tr h="296266"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ARNT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0,056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1462395"/>
                  </a:ext>
                </a:extLst>
              </a:tr>
              <a:tr h="296266"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ATGR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-0,123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7010968"/>
                  </a:ext>
                </a:extLst>
              </a:tr>
              <a:tr h="296266"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ATPL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0,123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630003"/>
                  </a:ext>
                </a:extLst>
              </a:tr>
              <a:tr h="296266"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ERNT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0,234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7955182"/>
                  </a:ext>
                </a:extLst>
              </a:tr>
              <a:tr h="296266"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HT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0,032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1530242"/>
                  </a:ext>
                </a:extLst>
              </a:tr>
              <a:tr h="296266"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KOEI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0,116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785103"/>
                  </a:ext>
                </a:extLst>
              </a:tr>
              <a:tr h="296266"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PODR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0,118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67961"/>
                  </a:ext>
                </a:extLst>
              </a:tr>
              <a:tr h="296266"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</a:rPr>
                        <a:t>RIVP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effectLst/>
                        </a:rPr>
                        <a:t>-0,053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3657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97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AFE53-921F-41C4-8B8D-D862E1F3D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Comparing betas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BC11B-0E8F-44BC-AEBB-DEA622761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just">
              <a:lnSpc>
                <a:spcPts val="900"/>
              </a:lnSpc>
              <a:spcAft>
                <a:spcPts val="250"/>
              </a:spcAft>
              <a:tabLst>
                <a:tab pos="228600" algn="l"/>
                <a:tab pos="457200" algn="l"/>
              </a:tabLst>
            </a:pPr>
            <a:endParaRPr lang="hr-HR" sz="1800" dirty="0">
              <a:effectLst/>
              <a:ea typeface="MS Mincho" panose="02020609040205080304" pitchFamily="49" charset="-128"/>
            </a:endParaRPr>
          </a:p>
          <a:p>
            <a:pPr marL="228600" indent="-228600" algn="just">
              <a:lnSpc>
                <a:spcPts val="900"/>
              </a:lnSpc>
              <a:spcAft>
                <a:spcPts val="250"/>
              </a:spcAft>
              <a:tabLst>
                <a:tab pos="228600" algn="l"/>
                <a:tab pos="457200" algn="l"/>
              </a:tabLst>
            </a:pPr>
            <a:r>
              <a:rPr lang="en-US" sz="1800" dirty="0">
                <a:effectLst/>
                <a:ea typeface="MS Mincho" panose="02020609040205080304" pitchFamily="49" charset="-128"/>
              </a:rPr>
              <a:t>CROBEX beta 2019=0,088</a:t>
            </a:r>
            <a:endParaRPr lang="en-GB" sz="1800" dirty="0">
              <a:effectLst/>
              <a:ea typeface="MS Mincho" panose="02020609040205080304" pitchFamily="49" charset="-128"/>
            </a:endParaRPr>
          </a:p>
          <a:p>
            <a:pPr marL="228600" indent="-228600" algn="just">
              <a:lnSpc>
                <a:spcPts val="900"/>
              </a:lnSpc>
              <a:spcAft>
                <a:spcPts val="250"/>
              </a:spcAft>
              <a:tabLst>
                <a:tab pos="228600" algn="l"/>
                <a:tab pos="457200" algn="l"/>
              </a:tabLst>
            </a:pPr>
            <a:r>
              <a:rPr lang="en-US" sz="1800" dirty="0">
                <a:effectLst/>
                <a:ea typeface="MS Mincho" panose="02020609040205080304" pitchFamily="49" charset="-128"/>
              </a:rPr>
              <a:t>CROBEX10 beta 2019=0,118</a:t>
            </a:r>
            <a:endParaRPr lang="en-GB" sz="1800" dirty="0">
              <a:effectLst/>
              <a:ea typeface="MS Mincho" panose="02020609040205080304" pitchFamily="49" charset="-128"/>
            </a:endParaRPr>
          </a:p>
          <a:p>
            <a:endParaRPr lang="hr-HR" dirty="0"/>
          </a:p>
          <a:p>
            <a:pPr marL="228600" indent="-228600" algn="just">
              <a:lnSpc>
                <a:spcPts val="900"/>
              </a:lnSpc>
              <a:spcAft>
                <a:spcPts val="250"/>
              </a:spcAft>
              <a:tabLst>
                <a:tab pos="228600" algn="l"/>
                <a:tab pos="457200" algn="l"/>
              </a:tabLst>
            </a:pPr>
            <a:r>
              <a:rPr lang="en-US" sz="2000" dirty="0">
                <a:effectLst/>
                <a:ea typeface="MS Mincho" panose="02020609040205080304" pitchFamily="49" charset="-128"/>
              </a:rPr>
              <a:t>CROBEX beta 2021=0,061</a:t>
            </a:r>
            <a:endParaRPr lang="en-GB" sz="2000" dirty="0">
              <a:effectLst/>
              <a:ea typeface="MS Mincho" panose="02020609040205080304" pitchFamily="49" charset="-128"/>
            </a:endParaRPr>
          </a:p>
          <a:p>
            <a:pPr marL="228600" indent="-228600" algn="just">
              <a:lnSpc>
                <a:spcPts val="900"/>
              </a:lnSpc>
              <a:spcAft>
                <a:spcPts val="250"/>
              </a:spcAft>
              <a:tabLst>
                <a:tab pos="228600" algn="l"/>
                <a:tab pos="457200" algn="l"/>
              </a:tabLst>
            </a:pPr>
            <a:r>
              <a:rPr lang="en-US" sz="2000" dirty="0">
                <a:effectLst/>
                <a:ea typeface="MS Mincho" panose="02020609040205080304" pitchFamily="49" charset="-128"/>
              </a:rPr>
              <a:t>CROBEX10 beta 2021=0,067</a:t>
            </a:r>
            <a:endParaRPr lang="en-GB" sz="2000" dirty="0">
              <a:effectLst/>
              <a:ea typeface="MS Mincho" panose="02020609040205080304" pitchFamily="49" charset="-128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9237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863EB-109F-4ABD-8A34-D3F961784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Calculating VaR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ED0891-1A55-404C-9800-16CAA14145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hr-HR" dirty="0"/>
                  <a:t>VaR-Value at risk </a:t>
                </a:r>
              </a:p>
              <a:p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𝑉𝑎𝑅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 </m:t>
                    </m:r>
                    <m:d>
                      <m:dPr>
                        <m:ctrlPr>
                          <a:rPr lang="en-GB" sz="18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  <m:t>1−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  <m:t>𝛼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=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𝐹</m:t>
                    </m:r>
                    <m:sSup>
                      <m:sSupPr>
                        <m:ctrlPr>
                          <a:rPr lang="en-GB" sz="18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  <m:t>𝑐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GB" sz="18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  <m:t>1−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  <m:t>𝛼</m:t>
                        </m:r>
                      </m:e>
                    </m:d>
                  </m:oMath>
                </a14:m>
                <a:endParaRPr lang="en-GB" sz="1800" dirty="0">
                  <a:effectLst/>
                  <a:latin typeface="Times New Roman" panose="02020603050405020304" pitchFamily="18" charset="0"/>
                  <a:ea typeface="MS Mincho" panose="02020609040205080304" pitchFamily="49" charset="-128"/>
                </a:endParaRPr>
              </a:p>
              <a:p>
                <a:pPr marL="228600" indent="-228600" algn="just">
                  <a:lnSpc>
                    <a:spcPts val="900"/>
                  </a:lnSpc>
                  <a:spcAft>
                    <a:spcPts val="250"/>
                  </a:spcAft>
                  <a:tabLst>
                    <a:tab pos="228600" algn="l"/>
                    <a:tab pos="457200" algn="l"/>
                  </a:tabLs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 </a:t>
                </a:r>
                <a:endParaRPr lang="en-GB" sz="1800" dirty="0">
                  <a:effectLst/>
                  <a:latin typeface="Times New Roman" panose="02020603050405020304" pitchFamily="18" charset="0"/>
                  <a:ea typeface="MS Mincho" panose="02020609040205080304" pitchFamily="49" charset="-128"/>
                </a:endParaRPr>
              </a:p>
              <a:p>
                <a:pPr marL="228600" indent="-228600" algn="just">
                  <a:lnSpc>
                    <a:spcPts val="900"/>
                  </a:lnSpc>
                  <a:spcAft>
                    <a:spcPts val="250"/>
                  </a:spcAft>
                  <a:tabLst>
                    <a:tab pos="228600" algn="l"/>
                    <a:tab pos="457200" algn="l"/>
                  </a:tabLst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ea typeface="MS Mincho" panose="02020609040205080304" pitchFamily="49" charset="-128"/>
                      </a:rPr>
                      <m:t>𝐹</m:t>
                    </m:r>
                    <m:sSup>
                      <m:sSupPr>
                        <m:ctrlPr>
                          <a:rPr lang="en-GB" sz="1800" i="1">
                            <a:effectLst/>
                            <a:ea typeface="MS Mincho" panose="02020609040205080304" pitchFamily="49" charset="-128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GB" sz="1800" i="1">
                                <a:effectLst/>
                                <a:ea typeface="MS Mincho" panose="02020609040205080304" pitchFamily="49" charset="-128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effectLst/>
                                <a:ea typeface="MS Mincho" panose="02020609040205080304" pitchFamily="49" charset="-128"/>
                              </a:rPr>
                              <m:t>𝑐</m:t>
                            </m:r>
                          </m:e>
                          <m:sup>
                            <m:r>
                              <a:rPr lang="en-US" sz="1800" i="1">
                                <a:effectLst/>
                                <a:ea typeface="MS Mincho" panose="02020609040205080304" pitchFamily="49" charset="-128"/>
                              </a:rPr>
                              <m:t>.</m:t>
                            </m:r>
                          </m:sup>
                        </m:sSup>
                      </m:e>
                      <m:sup>
                        <m:r>
                          <a:rPr lang="en-US" sz="1800" i="1">
                            <a:effectLst/>
                            <a:ea typeface="MS Mincho" panose="02020609040205080304" pitchFamily="49" charset="-128"/>
                          </a:rPr>
                          <m:t>−1</m:t>
                        </m:r>
                      </m:sup>
                    </m:sSup>
                    <m:r>
                      <a:rPr lang="en-US" sz="1800" i="1">
                        <a:effectLst/>
                        <a:ea typeface="MS Mincho" panose="02020609040205080304" pitchFamily="49" charset="-128"/>
                      </a:rPr>
                      <m:t> </m:t>
                    </m:r>
                  </m:oMath>
                </a14:m>
                <a:r>
                  <a:rPr lang="en-US" sz="1800" dirty="0">
                    <a:effectLst/>
                    <a:ea typeface="MS Mincho" panose="02020609040205080304" pitchFamily="49" charset="-128"/>
                  </a:rPr>
                  <a:t>-</a:t>
                </a:r>
                <a:r>
                  <a:rPr lang="en-US" sz="1800" dirty="0" err="1">
                    <a:effectLst/>
                    <a:ea typeface="MS Mincho" panose="02020609040205080304" pitchFamily="49" charset="-128"/>
                  </a:rPr>
                  <a:t>inve</a:t>
                </a:r>
                <a:r>
                  <a:rPr lang="hr-HR" sz="1800" dirty="0">
                    <a:effectLst/>
                    <a:ea typeface="MS Mincho" panose="02020609040205080304" pitchFamily="49" charset="-128"/>
                  </a:rPr>
                  <a:t>r</a:t>
                </a:r>
                <a:r>
                  <a:rPr lang="en-US" sz="1800" dirty="0">
                    <a:effectLst/>
                    <a:ea typeface="MS Mincho" panose="02020609040205080304" pitchFamily="49" charset="-128"/>
                  </a:rPr>
                  <a:t>se of the loss distribution </a:t>
                </a:r>
                <a:r>
                  <a:rPr lang="en-US" sz="1800" dirty="0" err="1">
                    <a:effectLst/>
                    <a:ea typeface="MS Mincho" panose="02020609040205080304" pitchFamily="49" charset="-128"/>
                  </a:rPr>
                  <a:t>func</a:t>
                </a:r>
                <a:r>
                  <a:rPr lang="hr-HR" sz="1800" dirty="0">
                    <a:effectLst/>
                    <a:ea typeface="MS Mincho" panose="02020609040205080304" pitchFamily="49" charset="-128"/>
                  </a:rPr>
                  <a:t>t</a:t>
                </a:r>
                <a:r>
                  <a:rPr lang="en-US" sz="1800" dirty="0">
                    <a:effectLst/>
                    <a:ea typeface="MS Mincho" panose="02020609040205080304" pitchFamily="49" charset="-128"/>
                  </a:rPr>
                  <a:t>ion</a:t>
                </a:r>
                <a:endParaRPr lang="en-GB" sz="1800" dirty="0">
                  <a:effectLst/>
                  <a:ea typeface="MS Mincho" panose="02020609040205080304" pitchFamily="49" charset="-128"/>
                </a:endParaRPr>
              </a:p>
              <a:p>
                <a:pPr marL="228600" indent="-228600" algn="just">
                  <a:lnSpc>
                    <a:spcPts val="900"/>
                  </a:lnSpc>
                  <a:spcAft>
                    <a:spcPts val="250"/>
                  </a:spcAft>
                  <a:tabLst>
                    <a:tab pos="228600" algn="l"/>
                    <a:tab pos="457200" algn="l"/>
                  </a:tabLst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ea typeface="MS Mincho" panose="02020609040205080304" pitchFamily="49" charset="-128"/>
                      </a:rPr>
                      <m:t>1−</m:t>
                    </m:r>
                    <m:r>
                      <a:rPr lang="en-US" sz="1800" i="1">
                        <a:effectLst/>
                        <a:ea typeface="MS Mincho" panose="02020609040205080304" pitchFamily="49" charset="-128"/>
                      </a:rPr>
                      <m:t>𝛼</m:t>
                    </m:r>
                  </m:oMath>
                </a14:m>
                <a:r>
                  <a:rPr lang="en-US" sz="1800" dirty="0">
                    <a:effectLst/>
                    <a:ea typeface="MS Mincho" panose="02020609040205080304" pitchFamily="49" charset="-128"/>
                  </a:rPr>
                  <a:t>-quantile of the loss distribution function corresponding to the confidence interval </a:t>
                </a:r>
                <a:endParaRPr lang="en-GB" sz="1800" dirty="0">
                  <a:effectLst/>
                  <a:ea typeface="MS Mincho" panose="02020609040205080304" pitchFamily="49" charset="-128"/>
                </a:endParaRPr>
              </a:p>
              <a:p>
                <a:pPr marL="228600" indent="-228600" algn="just">
                  <a:lnSpc>
                    <a:spcPts val="900"/>
                  </a:lnSpc>
                  <a:spcAft>
                    <a:spcPts val="250"/>
                  </a:spcAft>
                  <a:tabLst>
                    <a:tab pos="228600" algn="l"/>
                    <a:tab pos="457200" algn="l"/>
                  </a:tabLst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ea typeface="MS Mincho" panose="02020609040205080304" pitchFamily="49" charset="-128"/>
                      </a:rPr>
                      <m:t>𝛼</m:t>
                    </m:r>
                  </m:oMath>
                </a14:m>
                <a:r>
                  <a:rPr lang="en-US" sz="1800" dirty="0">
                    <a:effectLst/>
                    <a:ea typeface="MS Mincho" panose="02020609040205080304" pitchFamily="49" charset="-128"/>
                  </a:rPr>
                  <a:t>-probability that the </a:t>
                </a:r>
                <a:r>
                  <a:rPr lang="en-US" sz="1800" dirty="0" err="1">
                    <a:effectLst/>
                    <a:ea typeface="MS Mincho" panose="02020609040205080304" pitchFamily="49" charset="-128"/>
                  </a:rPr>
                  <a:t>actuall</a:t>
                </a:r>
                <a:r>
                  <a:rPr lang="en-US" sz="1800" dirty="0">
                    <a:effectLst/>
                    <a:ea typeface="MS Mincho" panose="02020609040205080304" pitchFamily="49" charset="-128"/>
                  </a:rPr>
                  <a:t> loss will be greater </a:t>
                </a:r>
                <a:endParaRPr lang="hr-HR" sz="1800" dirty="0">
                  <a:effectLst/>
                  <a:ea typeface="MS Mincho" panose="02020609040205080304" pitchFamily="49" charset="-128"/>
                </a:endParaRPr>
              </a:p>
              <a:p>
                <a:pPr marL="228600" indent="-228600" algn="just">
                  <a:lnSpc>
                    <a:spcPts val="900"/>
                  </a:lnSpc>
                  <a:spcAft>
                    <a:spcPts val="250"/>
                  </a:spcAft>
                  <a:tabLst>
                    <a:tab pos="228600" algn="l"/>
                    <a:tab pos="457200" algn="l"/>
                  </a:tabLst>
                </a:pPr>
                <a:r>
                  <a:rPr lang="hr-HR" sz="1800" dirty="0">
                    <a:effectLst/>
                    <a:ea typeface="MS Mincho" panose="02020609040205080304" pitchFamily="49" charset="-128"/>
                  </a:rPr>
                  <a:t>     </a:t>
                </a:r>
                <a:r>
                  <a:rPr lang="en-US" sz="1800" dirty="0">
                    <a:effectLst/>
                    <a:ea typeface="MS Mincho" panose="02020609040205080304" pitchFamily="49" charset="-128"/>
                  </a:rPr>
                  <a:t>than </a:t>
                </a:r>
                <a:r>
                  <a:rPr lang="en-US" sz="1800" dirty="0" err="1">
                    <a:effectLst/>
                    <a:ea typeface="MS Mincho" panose="02020609040205080304" pitchFamily="49" charset="-128"/>
                  </a:rPr>
                  <a:t>VaR</a:t>
                </a:r>
                <a:r>
                  <a:rPr lang="en-US" sz="1800" dirty="0">
                    <a:effectLst/>
                    <a:ea typeface="MS Mincho" panose="02020609040205080304" pitchFamily="49" charset="-128"/>
                  </a:rPr>
                  <a:t> value</a:t>
                </a:r>
                <a:endParaRPr lang="en-GB" sz="1800" dirty="0">
                  <a:effectLst/>
                  <a:ea typeface="MS Mincho" panose="02020609040205080304" pitchFamily="49" charset="-128"/>
                </a:endParaRPr>
              </a:p>
              <a:p>
                <a:pPr marL="0" indent="0" algn="l">
                  <a:buNone/>
                </a:pPr>
                <a:endParaRPr lang="hr-HR" sz="1800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</a:endParaRPr>
              </a:p>
              <a:p>
                <a:pPr marL="0" indent="0" algn="l">
                  <a:buNone/>
                </a:pPr>
                <a:r>
                  <a:rPr lang="hr-HR" sz="18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 Initial investment=100 000 </a:t>
                </a:r>
              </a:p>
              <a:p>
                <a:pPr algn="l"/>
                <a:r>
                  <a:rPr lang="en-GB" sz="18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VaR_2019=804,47</a:t>
                </a:r>
                <a:endParaRPr lang="en-GB" sz="1800" dirty="0">
                  <a:effectLst/>
                  <a:ea typeface="SimSun" panose="02010600030101010101" pitchFamily="2" charset="-122"/>
                </a:endParaRPr>
              </a:p>
              <a:p>
                <a:pPr algn="l"/>
                <a:r>
                  <a:rPr lang="en-GB" sz="18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VaR_2021=888,68</a:t>
                </a:r>
                <a:endParaRPr lang="en-GB" sz="1800" dirty="0">
                  <a:effectLst/>
                  <a:ea typeface="SimSun" panose="02010600030101010101" pitchFamily="2" charset="-122"/>
                </a:endParaRPr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ED0891-1A55-404C-9800-16CAA14145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1" t="-1135" b="-6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HVAR | BMEClearing">
            <a:extLst>
              <a:ext uri="{FF2B5EF4-FFF2-40B4-BE49-F238E27FC236}">
                <a16:creationId xmlns:a16="http://schemas.microsoft.com/office/drawing/2014/main" id="{2B1D27C8-5B97-4223-8395-F833AEEC1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790" y="2383683"/>
            <a:ext cx="6438900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729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D0E6E-2E09-49D5-AD92-B7894A108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Correlation and diversification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FEF8B8-787E-42C6-8C01-BF64B44CEA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605" y="2144776"/>
            <a:ext cx="3725804" cy="3760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9E700C-B8CB-43B3-9F16-07960D673B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2152670"/>
            <a:ext cx="3725804" cy="37612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6440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DA62C-3869-41B9-A429-0AA5CB5AA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Conclusion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75340-A146-4E2A-A5E4-75A8D714B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000" dirty="0">
                <a:effectLst/>
                <a:ea typeface="SimSun" panose="02010600030101010101" pitchFamily="2" charset="-122"/>
              </a:rPr>
              <a:t>Risk in the capital markets is a vital thing when deciding to invest</a:t>
            </a:r>
            <a:endParaRPr lang="hr-HR" sz="2000" dirty="0">
              <a:ea typeface="SimSun" panose="02010600030101010101" pitchFamily="2" charset="-122"/>
            </a:endParaRPr>
          </a:p>
          <a:p>
            <a:pPr lvl="1"/>
            <a:r>
              <a:rPr lang="hr-HR" sz="2000" dirty="0">
                <a:ea typeface="SimSun" panose="02010600030101010101" pitchFamily="2" charset="-122"/>
              </a:rPr>
              <a:t>Taking the risk depends on the risk preference of the investor</a:t>
            </a:r>
          </a:p>
          <a:p>
            <a:pPr lvl="1"/>
            <a:r>
              <a:rPr lang="hr-HR" sz="2000" dirty="0"/>
              <a:t>Did risk actually increase?</a:t>
            </a:r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5878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89C99-8AC5-4B86-A834-53D4CB4E4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Beggining of the pandemic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21449-A6C4-41FA-BF86-4763B90CB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hr-HR" sz="2200" dirty="0"/>
              <a:t>Sars-CoV-2</a:t>
            </a:r>
          </a:p>
          <a:p>
            <a:pPr lvl="1"/>
            <a:r>
              <a:rPr lang="hr-HR" sz="2200" dirty="0"/>
              <a:t>Lockdowns starting in March 2022</a:t>
            </a:r>
          </a:p>
          <a:p>
            <a:pPr lvl="1"/>
            <a:r>
              <a:rPr lang="hr-HR" sz="2200" dirty="0"/>
              <a:t>Preventative health measures</a:t>
            </a:r>
          </a:p>
          <a:p>
            <a:pPr lvl="1"/>
            <a:r>
              <a:rPr lang="hr-HR" sz="2200" dirty="0"/>
              <a:t>Mitigating economical measures</a:t>
            </a:r>
          </a:p>
          <a:p>
            <a:pPr lvl="1"/>
            <a:r>
              <a:rPr lang="hr-HR" sz="2200" dirty="0"/>
              <a:t>Economics crises </a:t>
            </a:r>
            <a:endParaRPr lang="en-GB" sz="2200" dirty="0"/>
          </a:p>
        </p:txBody>
      </p:sp>
      <p:pic>
        <p:nvPicPr>
          <p:cNvPr id="4098" name="Picture 2" descr="Chronicle of a Pandemic Foretold – CEPS">
            <a:extLst>
              <a:ext uri="{FF2B5EF4-FFF2-40B4-BE49-F238E27FC236}">
                <a16:creationId xmlns:a16="http://schemas.microsoft.com/office/drawing/2014/main" id="{D46A4610-89ED-4BC3-B1BD-C4ECDF30C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918" y="1968687"/>
            <a:ext cx="5605762" cy="3563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914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6C21E-ED8F-4F45-83C3-B7A8C946D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Thank you for you attention!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AB2E1-4072-48FA-8062-0D6081C70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00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62A65-4687-4D9D-B27A-35468D8A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Research problem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E3F15-EEF5-416B-8DDD-47316AD71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hr-HR" dirty="0"/>
              <a:t>Effect of the pandemic on the risk on</a:t>
            </a:r>
          </a:p>
          <a:p>
            <a:pPr marL="201168" lvl="1" indent="0">
              <a:buNone/>
            </a:pPr>
            <a:r>
              <a:rPr lang="hr-HR" dirty="0"/>
              <a:t>  Croatian Capital market</a:t>
            </a:r>
          </a:p>
          <a:p>
            <a:pPr lvl="1"/>
            <a:r>
              <a:rPr lang="hr-HR" dirty="0"/>
              <a:t>Prices of 10 shares from CROBEX10 </a:t>
            </a:r>
          </a:p>
          <a:p>
            <a:pPr marL="201168" lvl="1" indent="0">
              <a:buNone/>
            </a:pPr>
            <a:r>
              <a:rPr lang="hr-HR" dirty="0"/>
              <a:t>  index  as an arbitrary portfolio</a:t>
            </a:r>
          </a:p>
          <a:p>
            <a:pPr lvl="1"/>
            <a:r>
              <a:rPr lang="hr-HR" dirty="0"/>
              <a:t> Calculate two types of risk </a:t>
            </a:r>
          </a:p>
          <a:p>
            <a:pPr lvl="1"/>
            <a:r>
              <a:rPr lang="hr-HR" dirty="0"/>
              <a:t>Main hypothesis: risk increased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3871A4-CA08-4B36-8D20-B91A2FB7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980" y="1960946"/>
            <a:ext cx="4530529" cy="359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500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6AF2A-A934-4A0C-B191-42F16C064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Risk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96423F-2705-420D-B478-FD136A7A6F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hr-HR" dirty="0"/>
                  <a:t>Risk vs financial risk</a:t>
                </a:r>
              </a:p>
              <a:p>
                <a:pPr lvl="1"/>
                <a:r>
                  <a:rPr lang="hr-HR" dirty="0"/>
                  <a:t>Specific and systematics risk </a:t>
                </a:r>
              </a:p>
              <a:p>
                <a:pPr lvl="1"/>
                <a:r>
                  <a:rPr lang="hr-HR" dirty="0"/>
                  <a:t>Returns </a:t>
                </a:r>
              </a:p>
              <a:p>
                <a:pPr marL="201168" lvl="1" indent="0">
                  <a:buNone/>
                </a:pPr>
                <a:r>
                  <a:rPr lang="hr-HR" dirty="0"/>
                  <a:t>				</a:t>
                </a:r>
                <a14:m>
                  <m:oMath xmlns:m="http://schemas.openxmlformats.org/officeDocument/2006/math">
                    <m:r>
                      <a:rPr lang="hr-HR" sz="2000" i="1" spc="-5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hr-HR" sz="2000" i="1" spc="-5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>
                      <m:fPr>
                        <m:ctrlPr>
                          <a:rPr lang="en-GB" sz="2000" i="1" spc="-5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r>
                          <a:rPr lang="hr-HR" sz="2000" i="1" spc="-5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𝑃</m:t>
                        </m:r>
                        <m:d>
                          <m:dPr>
                            <m:ctrlPr>
                              <a:rPr lang="en-GB" sz="2000" i="1" spc="-5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hr-HR" sz="2000" i="1" spc="-5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hr-HR" sz="2000" b="0" i="1" spc="-5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r>
                              <a:rPr lang="hr-HR" sz="2000" i="1" spc="-5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e>
                        </m:d>
                        <m:r>
                          <a:rPr lang="hr-HR" sz="2000" i="1" spc="-5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hr-HR" sz="2000" i="1" spc="-5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𝑃𝑡</m:t>
                        </m:r>
                        <m:r>
                          <a:rPr lang="hr-HR" sz="2000" i="1" spc="-5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r>
                          <a:rPr lang="hr-HR" sz="2000" i="1" spc="-5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𝐷𝑖𝑣</m:t>
                        </m:r>
                      </m:num>
                      <m:den>
                        <m:r>
                          <a:rPr lang="hr-HR" sz="2000" i="1" spc="-5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𝑃𝑡</m:t>
                        </m:r>
                      </m:den>
                    </m:f>
                  </m:oMath>
                </a14:m>
                <a:endParaRPr lang="hr-HR" sz="2000" spc="-5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/>
                <a:r>
                  <a:rPr lang="hr-HR" sz="1800" dirty="0">
                    <a:effectLst/>
                    <a:ea typeface="SimSun" panose="02010600030101010101" pitchFamily="2" charset="-122"/>
                  </a:rPr>
                  <a:t>Risk on an asset depends on the dispersion or spread of possible outcomes 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800" i="1" smtClean="0">
                              <a:effectLst/>
                              <a:latin typeface="Cambria Math" panose="02040503050406030204" pitchFamily="18" charset="0"/>
                              <a:ea typeface="STIXMathJax_Main-Regular"/>
                            </a:rPr>
                          </m:ctrlPr>
                        </m:sSup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STIXMathJax_Main-Regular"/>
                            </a:rPr>
                            <m:t>𝜎</m:t>
                          </m:r>
                        </m:e>
                        <m:sup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STIXMathJax_Main-Regular"/>
                            </a:rPr>
                            <m:t>2</m:t>
                          </m:r>
                        </m:sup>
                      </m:sSup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STIXMathJax_Main-Regular"/>
                        </a:rPr>
                        <m:t>=</m:t>
                      </m:r>
                      <m:f>
                        <m:fPr>
                          <m:ctrlP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STIXMathJax_Main-Regular"/>
                            </a:rPr>
                          </m:ctrlPr>
                        </m:fPr>
                        <m:num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STIXMathJax_Main-Regular"/>
                            </a:rPr>
                            <m:t>1</m:t>
                          </m:r>
                        </m:num>
                        <m:den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STIXMathJax_Main-Regular"/>
                            </a:rPr>
                            <m:t>𝑁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STIXMathJax_Main-Regular"/>
                            </a:rPr>
                            <m:t>−1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GB" sz="1800">
                          <a:effectLst/>
                          <a:latin typeface="Cambria Math" panose="02040503050406030204" pitchFamily="18" charset="0"/>
                          <a:ea typeface="STIXMathJax_Main-Regular"/>
                        </a:rPr>
                        <m:t>Σ</m:t>
                      </m:r>
                      <m:r>
                        <a:rPr lang="en-GB" sz="1800">
                          <a:effectLst/>
                          <a:latin typeface="Cambria Math" panose="02040503050406030204" pitchFamily="18" charset="0"/>
                          <a:ea typeface="STIXMathJax_Main-Regular"/>
                        </a:rPr>
                        <m:t> </m:t>
                      </m:r>
                      <m:sSup>
                        <m:sSupPr>
                          <m:ctrlP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STIXMathJax_Main-Regular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STIXMathJax_Main-Regular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GB" sz="1800">
                                  <a:effectLst/>
                                  <a:latin typeface="Cambria Math" panose="02040503050406030204" pitchFamily="18" charset="0"/>
                                  <a:ea typeface="STIXMathJax_Main-Regular"/>
                                </a:rPr>
                                <m:t>r</m:t>
                              </m:r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STIXMathJax_Main-Regular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GB" sz="1800">
                                  <a:effectLst/>
                                  <a:latin typeface="Cambria Math" panose="02040503050406030204" pitchFamily="18" charset="0"/>
                                  <a:ea typeface="STIXMathJax_Main-Regular"/>
                                </a:rPr>
                                <m:t>E</m:t>
                              </m:r>
                              <m:d>
                                <m:dPr>
                                  <m:ctrlP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STIXMathJax_Main-Regular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800">
                                      <a:effectLst/>
                                      <a:latin typeface="Cambria Math" panose="02040503050406030204" pitchFamily="18" charset="0"/>
                                      <a:ea typeface="STIXMathJax_Main-Regular"/>
                                    </a:rPr>
                                    <m:t>r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GB" sz="1800">
                              <a:effectLst/>
                              <a:latin typeface="Cambria Math" panose="02040503050406030204" pitchFamily="18" charset="0"/>
                              <a:ea typeface="STIXMathJax_Main-Regular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hr-HR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/>
                <a:r>
                  <a:rPr lang="hr-HR" sz="1800" dirty="0">
                    <a:effectLst/>
                    <a:ea typeface="SimSun" panose="02010600030101010101" pitchFamily="2" charset="-122"/>
                  </a:rPr>
                  <a:t>Expected retu</a:t>
                </a:r>
                <a:r>
                  <a:rPr lang="hr-HR" dirty="0">
                    <a:ea typeface="SimSun" panose="02010600030101010101" pitchFamily="2" charset="-122"/>
                  </a:rPr>
                  <a:t>rn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sz="1800" i="1" spc="-5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𝐸</m:t>
                      </m:r>
                      <m:d>
                        <m:dPr>
                          <m:ctrlPr>
                            <a:rPr lang="en-GB" sz="1800" i="1" spc="-5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r>
                            <a:rPr lang="hr-HR" sz="1800" i="1" spc="-5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𝑟</m:t>
                          </m:r>
                        </m:e>
                      </m:d>
                      <m:r>
                        <a:rPr lang="hr-HR" sz="1800" i="1" spc="-5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r>
                        <m:rPr>
                          <m:sty m:val="p"/>
                        </m:rPr>
                        <a:rPr lang="hr-HR" sz="1800" spc="-5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Σ</m:t>
                      </m:r>
                      <m:r>
                        <a:rPr lang="hr-HR" sz="1800" i="1" spc="-5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𝑟</m:t>
                      </m:r>
                      <m:r>
                        <a:rPr lang="hr-HR" sz="1800" i="1" spc="-5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∗</m:t>
                      </m:r>
                      <m:r>
                        <a:rPr lang="hr-HR" sz="1800" i="1" spc="-5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𝑝</m:t>
                      </m:r>
                      <m:r>
                        <a:rPr lang="hr-HR" sz="1800" i="1" spc="-5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 </m:t>
                      </m:r>
                    </m:oMath>
                  </m:oMathPara>
                </a14:m>
                <a:endParaRPr lang="en-GB" sz="1800" spc="-5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201168" lvl="1" indent="0">
                  <a:buNone/>
                </a:pPr>
                <a:endParaRPr lang="hr-HR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201168" lvl="1" indent="0">
                  <a:buNone/>
                </a:pPr>
                <a:endParaRPr lang="en-GB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201168" lvl="1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96423F-2705-420D-B478-FD136A7A6F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7501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88399-A24D-4DBE-82CB-53C55A8E2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Systematic risk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8DD3C9-F383-4892-B5CF-F6DFB893BA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hr-HR" dirty="0"/>
                  <a:t>Undivesifiable of market risk</a:t>
                </a:r>
              </a:p>
              <a:p>
                <a:pPr lvl="1"/>
                <a:r>
                  <a:rPr lang="hr-HR" dirty="0"/>
                  <a:t>Measured against a benchmark or a market portfolio</a:t>
                </a:r>
              </a:p>
              <a:p>
                <a:pPr lvl="1"/>
                <a:r>
                  <a:rPr lang="hr-HR" dirty="0"/>
                  <a:t>Beta coefficient-measure of systematic risk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sz="1800" i="1" spc="-5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𝛽</m:t>
                      </m:r>
                      <m:r>
                        <a:rPr lang="hr-HR" sz="1800" i="1" spc="-5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GB" sz="1800" i="1" spc="-5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fPr>
                        <m:num>
                          <m:r>
                            <a:rPr lang="hr-HR" sz="1800" i="1" spc="-5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𝑐𝑜𝑣</m:t>
                          </m:r>
                          <m:d>
                            <m:dPr>
                              <m:ctrlPr>
                                <a:rPr lang="en-GB" sz="18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hr-HR" sz="18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𝑟</m:t>
                              </m:r>
                              <m:r>
                                <a:rPr lang="hr-HR" sz="18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,</m:t>
                              </m:r>
                              <m:r>
                                <a:rPr lang="hr-HR" sz="18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𝑟𝑀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GB" sz="18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hr-HR" sz="18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hr-HR" sz="18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hr-HR" sz="1800" i="1" spc="-5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𝑀</m:t>
                          </m:r>
                        </m:den>
                      </m:f>
                      <m:r>
                        <a:rPr lang="hr-HR" sz="1800" i="1" spc="-5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 </m:t>
                      </m:r>
                      <m:r>
                        <a:rPr lang="hr-HR" sz="1800" b="0" i="1" spc="-5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      </m:t>
                      </m:r>
                    </m:oMath>
                  </m:oMathPara>
                </a14:m>
                <a:endParaRPr lang="hr-HR" sz="1800" b="0" i="1" spc="-5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hr-HR" sz="1800" b="0" i="1" spc="-5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  </m:t>
                      </m:r>
                    </m:oMath>
                  </m:oMathPara>
                </a14:m>
                <a:endParaRPr lang="hr-HR" sz="1800" b="0" i="1" spc="-5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sz="1800" i="1" spc="-5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𝛽</m:t>
                      </m:r>
                      <m:r>
                        <a:rPr lang="hr-HR" sz="1800" i="1" spc="-5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r>
                        <m:rPr>
                          <m:sty m:val="p"/>
                        </m:rPr>
                        <a:rPr lang="hr-HR" sz="1800" spc="-5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Σ</m:t>
                      </m:r>
                      <m:r>
                        <a:rPr lang="hr-HR" sz="1800" i="1" spc="-5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𝑤𝑖</m:t>
                      </m:r>
                      <m:r>
                        <a:rPr lang="hr-HR" sz="1800" i="1" spc="-5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∗</m:t>
                      </m:r>
                      <m:r>
                        <a:rPr lang="hr-HR" sz="1800" i="1" spc="-5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𝛽</m:t>
                      </m:r>
                      <m:r>
                        <a:rPr lang="hr-HR" sz="1800" i="1" spc="-5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𝑖</m:t>
                      </m:r>
                    </m:oMath>
                  </m:oMathPara>
                </a14:m>
                <a:endParaRPr lang="en-GB" sz="1800" spc="-5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201168" lvl="1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8DD3C9-F383-4892-B5CF-F6DFB893BA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3334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150C1-375D-4C40-AAC4-3355609AF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Risk and returns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33949C-1992-493D-9B27-C5AE2EB5EE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hr-HR" dirty="0"/>
                  <a:t>CAPM model</a:t>
                </a:r>
              </a:p>
              <a:p>
                <a:pPr lvl="1"/>
                <a:r>
                  <a:rPr lang="hr-HR" dirty="0"/>
                  <a:t>Direct link between risk and return</a:t>
                </a:r>
              </a:p>
              <a:p>
                <a:pPr lvl="1"/>
                <a:r>
                  <a:rPr lang="hr-HR" sz="1800" dirty="0">
                    <a:effectLst/>
                    <a:ea typeface="SimSun" panose="02010600030101010101" pitchFamily="2" charset="-122"/>
                  </a:rPr>
                  <a:t> minimum acceptable return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r-HR" sz="1800" i="1" spc="-5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𝐸</m:t>
                    </m:r>
                    <m:d>
                      <m:dPr>
                        <m:ctrlPr>
                          <a:rPr lang="en-GB" sz="1800" i="1" spc="-5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hr-HR" sz="1800" i="1" spc="-5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hr-HR" sz="1800" i="1" spc="-5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hr-HR" sz="1800" i="1" spc="-5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𝑟𝑓</m:t>
                    </m:r>
                    <m:r>
                      <a:rPr lang="hr-HR" sz="1800" i="1" spc="-5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hr-HR" sz="1800" i="1" spc="-5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𝛽</m:t>
                    </m:r>
                    <m:d>
                      <m:dPr>
                        <m:ctrlPr>
                          <a:rPr lang="en-GB" sz="1800" i="1" spc="-5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hr-HR" sz="1800" i="1" spc="-5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𝑟𝑚</m:t>
                        </m:r>
                        <m:r>
                          <a:rPr lang="hr-HR" sz="1800" i="1" spc="-5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hr-HR" sz="1800" i="1" spc="-5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𝑟𝑓</m:t>
                        </m:r>
                      </m:e>
                    </m:d>
                  </m:oMath>
                </a14:m>
                <a:endParaRPr lang="hr-HR" sz="1800" spc="-5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/>
                <a:r>
                  <a:rPr lang="hr-HR" spc="-5" dirty="0">
                    <a:ea typeface="SimSun" panose="02010600030101010101" pitchFamily="2" charset="-122"/>
                  </a:rPr>
                  <a:t>Allows us to calculate beta in our research as a </a:t>
                </a:r>
              </a:p>
              <a:p>
                <a:pPr marL="201168" lvl="1" indent="0">
                  <a:buNone/>
                </a:pPr>
                <a:r>
                  <a:rPr lang="hr-HR" spc="-5" dirty="0">
                    <a:ea typeface="SimSun" panose="02010600030101010101" pitchFamily="2" charset="-122"/>
                  </a:rPr>
                  <a:t>   slope using linear regression</a:t>
                </a:r>
              </a:p>
              <a:p>
                <a:pPr marL="201168" lvl="1" indent="0">
                  <a:buNone/>
                </a:pPr>
                <a:endParaRPr lang="hr-HR" spc="-5" dirty="0">
                  <a:ea typeface="SimSun" panose="02010600030101010101" pitchFamily="2" charset="-122"/>
                </a:endParaRPr>
              </a:p>
              <a:p>
                <a:pPr lvl="1"/>
                <a:endParaRPr lang="en-GB" spc="-5" dirty="0">
                  <a:effectLst/>
                  <a:ea typeface="SimSun" panose="02010600030101010101" pitchFamily="2" charset="-122"/>
                </a:endParaRPr>
              </a:p>
              <a:p>
                <a:pPr lvl="1"/>
                <a:endParaRPr lang="hr-HR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33949C-1992-493D-9B27-C5AE2EB5EE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6" name="Picture 6" descr="Capital Asset Pricing Model (CAPM) - [ Formula, Example Chart, Definition">
            <a:extLst>
              <a:ext uri="{FF2B5EF4-FFF2-40B4-BE49-F238E27FC236}">
                <a16:creationId xmlns:a16="http://schemas.microsoft.com/office/drawing/2014/main" id="{2D281CC8-6B06-4175-8BC5-321315DA8F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11" b="13244"/>
          <a:stretch/>
        </p:blipFill>
        <p:spPr bwMode="auto">
          <a:xfrm>
            <a:off x="6299200" y="2299854"/>
            <a:ext cx="5272232" cy="3951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05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947EE-F026-4A2C-998C-59EAC294A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Research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B4D7B-9BE4-4F6D-B5B8-1EB13A1B5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hr-HR" sz="2000" dirty="0"/>
              <a:t>Stock price analysis</a:t>
            </a:r>
          </a:p>
          <a:p>
            <a:pPr lvl="2"/>
            <a:r>
              <a:rPr lang="hr-HR" sz="1600" dirty="0"/>
              <a:t>Missing data</a:t>
            </a:r>
          </a:p>
          <a:p>
            <a:pPr lvl="2"/>
            <a:r>
              <a:rPr lang="hr-HR" sz="1600" dirty="0"/>
              <a:t>Interpolation method</a:t>
            </a:r>
          </a:p>
          <a:p>
            <a:pPr lvl="1"/>
            <a:r>
              <a:rPr lang="hr-HR" sz="2000" dirty="0"/>
              <a:t>Calculation of beta</a:t>
            </a:r>
          </a:p>
          <a:p>
            <a:pPr lvl="1"/>
            <a:r>
              <a:rPr lang="hr-HR" sz="2000" dirty="0"/>
              <a:t>Calculation of VaR</a:t>
            </a:r>
          </a:p>
          <a:p>
            <a:pPr lvl="1"/>
            <a:r>
              <a:rPr lang="hr-HR" sz="2000" dirty="0"/>
              <a:t>Correlation analysis</a:t>
            </a:r>
          </a:p>
          <a:p>
            <a:pPr marL="201168" lvl="1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36617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7186-3142-450E-8F37-CB580E400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Missing data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7F04A-43F4-45D7-B5D1-7C209FAEBE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Before interpolation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495ABE-E147-48B8-B4BA-9ED63DF95B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r-HR" dirty="0"/>
              <a:t>After Interpolation</a:t>
            </a: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D729C76-C903-4D5E-A947-E571F33BB5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879" y="2957513"/>
            <a:ext cx="4266430" cy="291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AC99D98-F0FB-45EE-B97C-A16D1F5BDFC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810" y="2957513"/>
            <a:ext cx="4266430" cy="2911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3429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0142B-19EA-44B5-872F-B55E1DBFD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Stock price analysis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98952-7B86-4ED0-9C22-40DD9756C9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Returns of stocks 2019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E0F07B-EA74-463D-A8A1-A8D807D2B7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r-HR" dirty="0"/>
              <a:t>Returns of stock 2021</a:t>
            </a: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3114E38-1D7A-47B3-871F-FEF7DD56E8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884" y="2957513"/>
            <a:ext cx="4322420" cy="291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430D5B0-8A45-49CD-87D0-10227C95678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313" y="2957513"/>
            <a:ext cx="4289424" cy="2911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84040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{15EFBAC7-9327-4EA9-8AAB-12B440B0081A}tf11437505_win32</Template>
  <TotalTime>1524</TotalTime>
  <Words>558</Words>
  <Application>Microsoft Office PowerPoint</Application>
  <PresentationFormat>Widescreen</PresentationFormat>
  <Paragraphs>220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 Math</vt:lpstr>
      <vt:lpstr>Georgia Pro Cond Light</vt:lpstr>
      <vt:lpstr>Speak Pro</vt:lpstr>
      <vt:lpstr>Times New Roman</vt:lpstr>
      <vt:lpstr>RetrospectVTI</vt:lpstr>
      <vt:lpstr>Effect of the COVID-19 pandemic on the risk in the Croatian Capital Market</vt:lpstr>
      <vt:lpstr>Beggining of the pandemic</vt:lpstr>
      <vt:lpstr>Research problem</vt:lpstr>
      <vt:lpstr>Risk</vt:lpstr>
      <vt:lpstr>Systematic risk</vt:lpstr>
      <vt:lpstr>Risk and returns</vt:lpstr>
      <vt:lpstr>Research</vt:lpstr>
      <vt:lpstr>Missing data</vt:lpstr>
      <vt:lpstr>Stock price analysis</vt:lpstr>
      <vt:lpstr>Stock price analyisis</vt:lpstr>
      <vt:lpstr>Stock price analysis</vt:lpstr>
      <vt:lpstr>Beta calculation</vt:lpstr>
      <vt:lpstr>Linearregression()</vt:lpstr>
      <vt:lpstr>Beta coefficients-2019</vt:lpstr>
      <vt:lpstr>Beta coefficients-2021</vt:lpstr>
      <vt:lpstr>Comparing betas</vt:lpstr>
      <vt:lpstr>Calculating VaR</vt:lpstr>
      <vt:lpstr>Correlation and diversification</vt:lpstr>
      <vt:lpstr>Conclusion</vt:lpstr>
      <vt:lpstr>Thank you for you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 of the COVID-19 pandemic on the risk in the Croatian Capital Market</dc:title>
  <dc:creator>Marija</dc:creator>
  <cp:lastModifiedBy>Marija</cp:lastModifiedBy>
  <cp:revision>5</cp:revision>
  <dcterms:created xsi:type="dcterms:W3CDTF">2022-05-26T07:58:44Z</dcterms:created>
  <dcterms:modified xsi:type="dcterms:W3CDTF">2022-05-27T09:27:20Z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