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6" r:id="rId14"/>
    <p:sldId id="277" r:id="rId15"/>
    <p:sldId id="278" r:id="rId16"/>
    <p:sldId id="267" r:id="rId17"/>
    <p:sldId id="268" r:id="rId18"/>
    <p:sldId id="269" r:id="rId19"/>
    <p:sldId id="279" r:id="rId20"/>
    <p:sldId id="270" r:id="rId21"/>
    <p:sldId id="280" r:id="rId22"/>
    <p:sldId id="271" r:id="rId23"/>
    <p:sldId id="272" r:id="rId24"/>
    <p:sldId id="281" r:id="rId25"/>
    <p:sldId id="273" r:id="rId26"/>
    <p:sldId id="282" r:id="rId27"/>
    <p:sldId id="274" r:id="rId2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EBF6-9847-4575-A60B-DC49826D3FAC}" type="datetimeFigureOut">
              <a:rPr lang="it-IT" smtClean="0"/>
              <a:pPr/>
              <a:t>26/06/2014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7461-87BE-476D-BB88-89788EB6F71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EBF6-9847-4575-A60B-DC49826D3FAC}" type="datetimeFigureOut">
              <a:rPr lang="it-IT" smtClean="0"/>
              <a:pPr/>
              <a:t>26/06/2014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7461-87BE-476D-BB88-89788EB6F71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EBF6-9847-4575-A60B-DC49826D3FAC}" type="datetimeFigureOut">
              <a:rPr lang="it-IT" smtClean="0"/>
              <a:pPr/>
              <a:t>26/06/2014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7461-87BE-476D-BB88-89788EB6F71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EBF6-9847-4575-A60B-DC49826D3FAC}" type="datetimeFigureOut">
              <a:rPr lang="it-IT" smtClean="0"/>
              <a:pPr/>
              <a:t>26/06/2014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7461-87BE-476D-BB88-89788EB6F71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EBF6-9847-4575-A60B-DC49826D3FAC}" type="datetimeFigureOut">
              <a:rPr lang="it-IT" smtClean="0"/>
              <a:pPr/>
              <a:t>26/06/2014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7461-87BE-476D-BB88-89788EB6F71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EBF6-9847-4575-A60B-DC49826D3FAC}" type="datetimeFigureOut">
              <a:rPr lang="it-IT" smtClean="0"/>
              <a:pPr/>
              <a:t>26/06/2014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7461-87BE-476D-BB88-89788EB6F71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EBF6-9847-4575-A60B-DC49826D3FAC}" type="datetimeFigureOut">
              <a:rPr lang="it-IT" smtClean="0"/>
              <a:pPr/>
              <a:t>26/06/2014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7461-87BE-476D-BB88-89788EB6F71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EBF6-9847-4575-A60B-DC49826D3FAC}" type="datetimeFigureOut">
              <a:rPr lang="it-IT" smtClean="0"/>
              <a:pPr/>
              <a:t>26/06/2014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7461-87BE-476D-BB88-89788EB6F71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EBF6-9847-4575-A60B-DC49826D3FAC}" type="datetimeFigureOut">
              <a:rPr lang="it-IT" smtClean="0"/>
              <a:pPr/>
              <a:t>26/06/2014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7461-87BE-476D-BB88-89788EB6F71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EBF6-9847-4575-A60B-DC49826D3FAC}" type="datetimeFigureOut">
              <a:rPr lang="it-IT" smtClean="0"/>
              <a:pPr/>
              <a:t>26/06/2014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7461-87BE-476D-BB88-89788EB6F71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EBF6-9847-4575-A60B-DC49826D3FAC}" type="datetimeFigureOut">
              <a:rPr lang="it-IT" smtClean="0"/>
              <a:pPr/>
              <a:t>26/06/2014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7461-87BE-476D-BB88-89788EB6F71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AEBF6-9847-4575-A60B-DC49826D3FAC}" type="datetimeFigureOut">
              <a:rPr lang="it-IT" smtClean="0"/>
              <a:pPr/>
              <a:t>26/06/2014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E7461-87BE-476D-BB88-89788EB6F71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AGV.mo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AGV.mo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Automated</a:t>
            </a:r>
            <a:r>
              <a:rPr lang="it-IT" dirty="0" smtClean="0"/>
              <a:t>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Guided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Vehicles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Progetto di</a:t>
            </a:r>
          </a:p>
          <a:p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Bertoli Marcello</a:t>
            </a:r>
          </a:p>
          <a:p>
            <a:r>
              <a:rPr lang="it-IT" sz="2000" dirty="0" err="1" smtClean="0">
                <a:latin typeface="Times New Roman" pitchFamily="18" charset="0"/>
                <a:cs typeface="Times New Roman" pitchFamily="18" charset="0"/>
              </a:rPr>
              <a:t>Verucchi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 Micaela</a:t>
            </a:r>
          </a:p>
          <a:p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Zecchini Samuele</a:t>
            </a:r>
            <a:endParaRPr lang="it-IT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Implementazione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Procedure:</a:t>
            </a: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VRP: procedura che inserisce i vincoli del problema e minimizza la soluzione</a:t>
            </a:r>
            <a:endParaRPr lang="it-IT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it-IT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asellaDiTesto 3">
            <a:hlinkClick r:id="rId2" action="ppaction://hlinkfile"/>
          </p:cNvPr>
          <p:cNvSpPr txBox="1"/>
          <p:nvPr/>
        </p:nvSpPr>
        <p:spPr>
          <a:xfrm>
            <a:off x="7236296" y="5949280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Codice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Rilassamento e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lower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bound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R,P problemi</a:t>
            </a:r>
          </a:p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R  è rilassato rispetto a P se</a:t>
            </a:r>
          </a:p>
          <a:p>
            <a:endParaRPr lang="it-IT" sz="2400" dirty="0">
              <a:latin typeface="Times New Roman" pitchFamily="18" charset="0"/>
              <a:cs typeface="Times New Roman" pitchFamily="18" charset="0"/>
            </a:endParaRPr>
          </a:p>
          <a:p>
            <a:endParaRPr lang="it-IT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it-IT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Rilassamento scelto: eliminazione</a:t>
            </a:r>
            <a:endParaRPr lang="it-IT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magine 3" descr="Cattura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708920"/>
            <a:ext cx="2809524" cy="73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Rilassamento e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lower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bound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Vincolo eliminato: </a:t>
            </a:r>
          </a:p>
          <a:p>
            <a:endParaRPr lang="it-IT" sz="2400" dirty="0">
              <a:latin typeface="Times New Roman" pitchFamily="18" charset="0"/>
              <a:cs typeface="Times New Roman" pitchFamily="18" charset="0"/>
            </a:endParaRPr>
          </a:p>
          <a:p>
            <a:endParaRPr lang="it-IT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R e P hanno la stessa funzione obiettivo quindi la (b) è verificata</a:t>
            </a:r>
          </a:p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Dato che F(R) è ottenuto da F(P) togliendo  un vincolo è verificata anche la (a)</a:t>
            </a:r>
          </a:p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La soluzione trovata 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potrebbe non essere 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ammissibile per il problema  originale</a:t>
            </a:r>
          </a:p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Otteniamo un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lower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bound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della soluzione ottima</a:t>
            </a:r>
          </a:p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Risultato visualizzato nelle campagne di test</a:t>
            </a:r>
            <a:endParaRPr lang="it-IT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magine 3" descr="Cattura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840" y="2060848"/>
            <a:ext cx="2972215" cy="5620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Algoritmo euristico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Implementazione dell’algoritmo di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Clarke-Wright</a:t>
            </a:r>
            <a:endParaRPr lang="it-IT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Funzionamento:</a:t>
            </a: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Creazione di </a:t>
            </a:r>
            <a:r>
              <a:rPr lang="it-IT" sz="2000" dirty="0" err="1" smtClean="0">
                <a:latin typeface="Times New Roman" pitchFamily="18" charset="0"/>
                <a:cs typeface="Times New Roman" pitchFamily="18" charset="0"/>
              </a:rPr>
              <a:t>nMerci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000" dirty="0" err="1" smtClean="0">
                <a:latin typeface="Times New Roman" pitchFamily="18" charset="0"/>
                <a:cs typeface="Times New Roman" pitchFamily="18" charset="0"/>
              </a:rPr>
              <a:t>route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 del tipo (0,i,0)</a:t>
            </a: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Calcolo </a:t>
            </a:r>
            <a:r>
              <a:rPr lang="it-IT" sz="2000" dirty="0" err="1" smtClean="0">
                <a:latin typeface="Times New Roman" pitchFamily="18" charset="0"/>
                <a:cs typeface="Times New Roman" pitchFamily="18" charset="0"/>
              </a:rPr>
              <a:t>saving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 s(i,j)</a:t>
            </a: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Ordinamento dei valori di s(i,j) dentro </a:t>
            </a:r>
            <a:r>
              <a:rPr lang="it-IT" sz="2000" dirty="0" err="1" smtClean="0">
                <a:latin typeface="Times New Roman" pitchFamily="18" charset="0"/>
                <a:cs typeface="Times New Roman" pitchFamily="18" charset="0"/>
              </a:rPr>
              <a:t>IndexList</a:t>
            </a:r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Estrazione del primo elemento da </a:t>
            </a:r>
            <a:r>
              <a:rPr lang="it-IT" sz="2000" dirty="0" err="1" smtClean="0">
                <a:latin typeface="Times New Roman" pitchFamily="18" charset="0"/>
                <a:cs typeface="Times New Roman" pitchFamily="18" charset="0"/>
              </a:rPr>
              <a:t>IndexList</a:t>
            </a:r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it-IT" sz="1600" dirty="0" smtClean="0">
                <a:latin typeface="Times New Roman" pitchFamily="18" charset="0"/>
                <a:cs typeface="Times New Roman" pitchFamily="18" charset="0"/>
              </a:rPr>
              <a:t>Se rispetta i vincoli si uniscono le </a:t>
            </a:r>
            <a:r>
              <a:rPr lang="it-IT" sz="1600" dirty="0" err="1" smtClean="0">
                <a:latin typeface="Times New Roman" pitchFamily="18" charset="0"/>
                <a:cs typeface="Times New Roman" pitchFamily="18" charset="0"/>
              </a:rPr>
              <a:t>route</a:t>
            </a:r>
            <a:endParaRPr lang="it-IT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Ripete il punto precedente</a:t>
            </a:r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it-IT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it-IT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Algoritmo euristico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Funzioni:</a:t>
            </a:r>
          </a:p>
          <a:p>
            <a:pPr lvl="1"/>
            <a:r>
              <a:rPr lang="it-IT" sz="2000" dirty="0" err="1" smtClean="0">
                <a:latin typeface="Times New Roman" pitchFamily="18" charset="0"/>
                <a:cs typeface="Times New Roman" pitchFamily="18" charset="0"/>
              </a:rPr>
              <a:t>calcSaving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2"/>
            <a:r>
              <a:rPr lang="it-IT" sz="1600" dirty="0" smtClean="0">
                <a:latin typeface="Times New Roman" pitchFamily="18" charset="0"/>
                <a:cs typeface="Times New Roman" pitchFamily="18" charset="0"/>
              </a:rPr>
              <a:t>dati due indici, calcola il </a:t>
            </a:r>
            <a:r>
              <a:rPr lang="it-IT" sz="1600" dirty="0" err="1" smtClean="0">
                <a:latin typeface="Times New Roman" pitchFamily="18" charset="0"/>
                <a:cs typeface="Times New Roman" pitchFamily="18" charset="0"/>
              </a:rPr>
              <a:t>saving</a:t>
            </a:r>
            <a:endParaRPr lang="it-IT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Cerca:</a:t>
            </a:r>
          </a:p>
          <a:p>
            <a:pPr lvl="2"/>
            <a:r>
              <a:rPr lang="it-IT" sz="1600" dirty="0" smtClean="0">
                <a:latin typeface="Times New Roman" pitchFamily="18" charset="0"/>
                <a:cs typeface="Times New Roman" pitchFamily="18" charset="0"/>
              </a:rPr>
              <a:t>Controlla se è possibile unire due </a:t>
            </a:r>
            <a:r>
              <a:rPr lang="it-IT" sz="1600" dirty="0" err="1" smtClean="0">
                <a:latin typeface="Times New Roman" pitchFamily="18" charset="0"/>
                <a:cs typeface="Times New Roman" pitchFamily="18" charset="0"/>
              </a:rPr>
              <a:t>route</a:t>
            </a:r>
            <a:endParaRPr lang="it-IT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Procedure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it-IT" sz="2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it-IT" sz="2000" dirty="0" err="1" smtClean="0">
                <a:latin typeface="Times New Roman" pitchFamily="18" charset="0"/>
                <a:cs typeface="Times New Roman" pitchFamily="18" charset="0"/>
              </a:rPr>
              <a:t>larkWright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/>
            <a:r>
              <a:rPr lang="it-IT" sz="1600" dirty="0" smtClean="0">
                <a:latin typeface="Times New Roman" pitchFamily="18" charset="0"/>
                <a:cs typeface="Times New Roman" pitchFamily="18" charset="0"/>
              </a:rPr>
              <a:t>Inizializza le </a:t>
            </a:r>
            <a:r>
              <a:rPr lang="it-IT" sz="1600" dirty="0" err="1" smtClean="0">
                <a:latin typeface="Times New Roman" pitchFamily="18" charset="0"/>
                <a:cs typeface="Times New Roman" pitchFamily="18" charset="0"/>
              </a:rPr>
              <a:t>route</a:t>
            </a:r>
            <a:endParaRPr lang="it-IT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it-IT" sz="1600" dirty="0" smtClean="0">
                <a:latin typeface="Times New Roman" pitchFamily="18" charset="0"/>
                <a:cs typeface="Times New Roman" pitchFamily="18" charset="0"/>
              </a:rPr>
              <a:t>Riempie la matrice dei </a:t>
            </a:r>
            <a:r>
              <a:rPr lang="it-IT" sz="1600" dirty="0" err="1" smtClean="0">
                <a:latin typeface="Times New Roman" pitchFamily="18" charset="0"/>
                <a:cs typeface="Times New Roman" pitchFamily="18" charset="0"/>
              </a:rPr>
              <a:t>savings</a:t>
            </a:r>
            <a:endParaRPr lang="it-IT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it-IT" sz="1600" dirty="0" smtClean="0">
                <a:latin typeface="Times New Roman" pitchFamily="18" charset="0"/>
                <a:cs typeface="Times New Roman" pitchFamily="18" charset="0"/>
              </a:rPr>
              <a:t>Compie il </a:t>
            </a:r>
            <a:r>
              <a:rPr lang="it-IT" sz="1600" dirty="0" err="1" smtClean="0">
                <a:latin typeface="Times New Roman" pitchFamily="18" charset="0"/>
                <a:cs typeface="Times New Roman" pitchFamily="18" charset="0"/>
              </a:rPr>
              <a:t>merge</a:t>
            </a:r>
            <a:r>
              <a:rPr lang="it-IT" sz="1600" dirty="0" smtClean="0">
                <a:latin typeface="Times New Roman" pitchFamily="18" charset="0"/>
                <a:cs typeface="Times New Roman" pitchFamily="18" charset="0"/>
              </a:rPr>
              <a:t> delle </a:t>
            </a:r>
            <a:r>
              <a:rPr lang="it-IT" sz="1600" dirty="0" err="1" smtClean="0">
                <a:latin typeface="Times New Roman" pitchFamily="18" charset="0"/>
                <a:cs typeface="Times New Roman" pitchFamily="18" charset="0"/>
              </a:rPr>
              <a:t>route</a:t>
            </a:r>
            <a:r>
              <a:rPr lang="it-IT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/>
            <a:r>
              <a:rPr lang="it-IT" sz="1600" dirty="0" smtClean="0">
                <a:latin typeface="Times New Roman" pitchFamily="18" charset="0"/>
                <a:cs typeface="Times New Roman" pitchFamily="18" charset="0"/>
              </a:rPr>
              <a:t>Calcola il cammino minimo</a:t>
            </a:r>
          </a:p>
          <a:p>
            <a:pPr lvl="2">
              <a:buNone/>
            </a:pPr>
            <a:endParaRPr lang="it-IT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it-IT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Algoritmo euristico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Note:</a:t>
            </a: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Versione parallela di </a:t>
            </a:r>
            <a:r>
              <a:rPr lang="it-IT" sz="2000" dirty="0" err="1" smtClean="0">
                <a:latin typeface="Times New Roman" pitchFamily="18" charset="0"/>
                <a:cs typeface="Times New Roman" pitchFamily="18" charset="0"/>
              </a:rPr>
              <a:t>Clark-Wright</a:t>
            </a:r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Algoritmo molto performante</a:t>
            </a: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Sono stati aggiunti vincoli per il rispetto della capacità dei muletti</a:t>
            </a:r>
          </a:p>
          <a:p>
            <a:pPr lvl="1"/>
            <a:endParaRPr lang="it-IT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asellaDiTesto 3">
            <a:hlinkClick r:id="rId2" action="ppaction://hlinkfile"/>
          </p:cNvPr>
          <p:cNvSpPr txBox="1"/>
          <p:nvPr/>
        </p:nvSpPr>
        <p:spPr>
          <a:xfrm>
            <a:off x="7164288" y="5877272"/>
            <a:ext cx="1224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Codice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Predisposizione istanze di test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Struttura magazzino</a:t>
            </a:r>
          </a:p>
          <a:p>
            <a:endParaRPr lang="it-IT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magini1"/>
          <p:cNvPicPr/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1835696" y="1988840"/>
            <a:ext cx="6115050" cy="430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Predisposizione istanze di 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Caratteristiche:</a:t>
            </a: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Tempo di carico uguale per ogni merce</a:t>
            </a: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Memorizzato  sulla matrice delle adiacenze </a:t>
            </a:r>
            <a:r>
              <a:rPr lang="it-IT" sz="2000" dirty="0" err="1" smtClean="0">
                <a:latin typeface="Times New Roman" pitchFamily="18" charset="0"/>
                <a:cs typeface="Times New Roman" pitchFamily="18" charset="0"/>
              </a:rPr>
              <a:t>pesiArchi</a:t>
            </a:r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SD è un vettore contenente le coppie (sorgente,destinazione) da usare con </a:t>
            </a:r>
            <a:r>
              <a:rPr lang="it-IT" sz="2000" dirty="0" err="1" smtClean="0">
                <a:latin typeface="Times New Roman" pitchFamily="18" charset="0"/>
                <a:cs typeface="Times New Roman" pitchFamily="18" charset="0"/>
              </a:rPr>
              <a:t>Dijkstra</a:t>
            </a:r>
            <a:endParaRPr lang="it-IT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Campagna  di test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Test 1.1:</a:t>
            </a:r>
          </a:p>
          <a:p>
            <a:pPr lvl="1"/>
            <a:r>
              <a:rPr lang="it-IT" sz="2000" dirty="0" err="1" smtClean="0">
                <a:latin typeface="Times New Roman" pitchFamily="18" charset="0"/>
                <a:cs typeface="Times New Roman" pitchFamily="18" charset="0"/>
              </a:rPr>
              <a:t>nMerci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 = 5</a:t>
            </a:r>
          </a:p>
          <a:p>
            <a:pPr lvl="1"/>
            <a:r>
              <a:rPr lang="it-IT" sz="2000" dirty="0" err="1" smtClean="0">
                <a:latin typeface="Times New Roman" pitchFamily="18" charset="0"/>
                <a:cs typeface="Times New Roman" pitchFamily="18" charset="0"/>
              </a:rPr>
              <a:t>pesoMax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 = 100</a:t>
            </a:r>
          </a:p>
          <a:p>
            <a:pPr lvl="1"/>
            <a:r>
              <a:rPr lang="it-IT" sz="2000" dirty="0" err="1" smtClean="0">
                <a:latin typeface="Times New Roman" pitchFamily="18" charset="0"/>
                <a:cs typeface="Times New Roman" pitchFamily="18" charset="0"/>
              </a:rPr>
              <a:t>volMax=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 1000</a:t>
            </a:r>
          </a:p>
          <a:p>
            <a:pPr lvl="1"/>
            <a:r>
              <a:rPr lang="it-IT" sz="2000" dirty="0" err="1" smtClean="0">
                <a:latin typeface="Times New Roman" pitchFamily="18" charset="0"/>
                <a:cs typeface="Times New Roman" pitchFamily="18" charset="0"/>
              </a:rPr>
              <a:t>pMerci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: [92 52 31 52 5 ]</a:t>
            </a:r>
          </a:p>
          <a:p>
            <a:pPr lvl="1"/>
            <a:r>
              <a:rPr lang="it-IT" sz="2000" dirty="0" err="1" smtClean="0">
                <a:latin typeface="Times New Roman" pitchFamily="18" charset="0"/>
                <a:cs typeface="Times New Roman" pitchFamily="18" charset="0"/>
              </a:rPr>
              <a:t>vMerci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: [400 10 235 220 700 ]</a:t>
            </a:r>
          </a:p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Risultato:</a:t>
            </a: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Peso cammino minimo = 110</a:t>
            </a: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Muletti usati = 3</a:t>
            </a:r>
          </a:p>
          <a:p>
            <a:pPr lvl="1"/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it-IT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magini5"/>
          <p:cNvPicPr/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4716016" y="1916832"/>
            <a:ext cx="4139952" cy="3066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Campagna di test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Test 1.1 euristico:</a:t>
            </a: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Peso cammino minimo = 110</a:t>
            </a: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Muletti usati = 3</a:t>
            </a:r>
          </a:p>
          <a:p>
            <a:pPr lvl="1"/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Risultato uguale al test con il modello</a:t>
            </a:r>
          </a:p>
          <a:p>
            <a:pPr lvl="1"/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it-IT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magini5"/>
          <p:cNvPicPr/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3419872" y="2204864"/>
            <a:ext cx="4858793" cy="36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Indice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itchFamily="34" charset="0"/>
              <a:buChar char="-"/>
            </a:pP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Breve analisi letteratura</a:t>
            </a:r>
          </a:p>
          <a:p>
            <a:pPr>
              <a:buFont typeface="Calibri" pitchFamily="34" charset="0"/>
              <a:buChar char="-"/>
            </a:pP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Modello matematico </a:t>
            </a:r>
          </a:p>
          <a:p>
            <a:pPr>
              <a:buFont typeface="Calibri" pitchFamily="34" charset="0"/>
              <a:buChar char="-"/>
            </a:pP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Implementazione del modello</a:t>
            </a:r>
          </a:p>
          <a:p>
            <a:pPr>
              <a:buFont typeface="Calibri" pitchFamily="34" charset="0"/>
              <a:buChar char="-"/>
            </a:pP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Rilassamenti e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lower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bound</a:t>
            </a:r>
            <a:endParaRPr lang="it-IT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alibri" pitchFamily="34" charset="0"/>
              <a:buChar char="-"/>
            </a:pP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Algoritmo euristico</a:t>
            </a:r>
          </a:p>
          <a:p>
            <a:pPr>
              <a:buFont typeface="Calibri" pitchFamily="34" charset="0"/>
              <a:buChar char="-"/>
            </a:pP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Predisposizione istanze di test</a:t>
            </a:r>
          </a:p>
          <a:p>
            <a:pPr>
              <a:buFont typeface="Calibri" pitchFamily="34" charset="0"/>
              <a:buChar char="-"/>
            </a:pP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Campagna di test</a:t>
            </a:r>
            <a:endParaRPr lang="it-IT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Campagna di test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Test 1.2:</a:t>
            </a:r>
          </a:p>
          <a:p>
            <a:pPr lvl="1"/>
            <a:r>
              <a:rPr lang="it-IT" sz="2000" dirty="0" err="1" smtClean="0">
                <a:latin typeface="Times New Roman" pitchFamily="18" charset="0"/>
                <a:cs typeface="Times New Roman" pitchFamily="18" charset="0"/>
              </a:rPr>
              <a:t>pesoMax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 = 1000</a:t>
            </a: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Altri valori identici al caso 1.1</a:t>
            </a:r>
          </a:p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Risultati:</a:t>
            </a: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Peso cammino minimo = 98</a:t>
            </a: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Muletti usati = 2</a:t>
            </a:r>
            <a:endParaRPr lang="it-IT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magini6"/>
          <p:cNvPicPr/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4139952" y="2276872"/>
            <a:ext cx="4459960" cy="3312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Campagna di test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Test 1.2 euristico:</a:t>
            </a: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Peso cammino minimo = 104</a:t>
            </a: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Muletti usati = 2</a:t>
            </a:r>
          </a:p>
          <a:p>
            <a:pPr lvl="1"/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Risultato non ottimale</a:t>
            </a:r>
            <a:endParaRPr lang="it-IT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magini9"/>
          <p:cNvPicPr/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3563888" y="1916832"/>
            <a:ext cx="5045441" cy="3816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Lower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 err="1" smtClean="0">
                <a:latin typeface="Times New Roman" pitchFamily="18" charset="0"/>
                <a:cs typeface="Times New Roman" pitchFamily="18" charset="0"/>
              </a:rPr>
              <a:t>bound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Applicazione del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lower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bound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al test 1.2</a:t>
            </a:r>
          </a:p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Risultati:</a:t>
            </a: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Peso cammino minimo = 76</a:t>
            </a: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Muletti usati = 2</a:t>
            </a:r>
          </a:p>
          <a:p>
            <a:pPr lvl="1"/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it-IT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it-IT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La soluzione non è accettabile</a:t>
            </a:r>
            <a:endParaRPr lang="it-IT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magini8"/>
          <p:cNvPicPr/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3923928" y="1700808"/>
            <a:ext cx="4950950" cy="3672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Campagna di test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Test 2.1:</a:t>
            </a:r>
          </a:p>
          <a:p>
            <a:pPr lvl="1"/>
            <a:r>
              <a:rPr lang="it-IT" sz="2000" dirty="0" err="1" smtClean="0">
                <a:latin typeface="Times New Roman" pitchFamily="18" charset="0"/>
                <a:cs typeface="Times New Roman" pitchFamily="18" charset="0"/>
              </a:rPr>
              <a:t>nMerci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 = 10</a:t>
            </a:r>
          </a:p>
          <a:p>
            <a:pPr lvl="1"/>
            <a:r>
              <a:rPr lang="it-IT" sz="2000" dirty="0" err="1" smtClean="0">
                <a:latin typeface="Times New Roman" pitchFamily="18" charset="0"/>
                <a:cs typeface="Times New Roman" pitchFamily="18" charset="0"/>
              </a:rPr>
              <a:t>pesoMax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 = 100</a:t>
            </a:r>
          </a:p>
          <a:p>
            <a:pPr lvl="1"/>
            <a:r>
              <a:rPr lang="it-IT" sz="2000" dirty="0" err="1" smtClean="0">
                <a:latin typeface="Times New Roman" pitchFamily="18" charset="0"/>
                <a:cs typeface="Times New Roman" pitchFamily="18" charset="0"/>
              </a:rPr>
              <a:t>volMax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 = 1000</a:t>
            </a:r>
          </a:p>
          <a:p>
            <a:pPr lvl="1"/>
            <a:r>
              <a:rPr lang="it-IT" sz="2000" dirty="0" err="1" smtClean="0">
                <a:latin typeface="Times New Roman" pitchFamily="18" charset="0"/>
                <a:cs typeface="Times New Roman" pitchFamily="18" charset="0"/>
              </a:rPr>
              <a:t>pMerci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: [86 20 87 39 78 85 30 38 92 91 ]</a:t>
            </a:r>
          </a:p>
          <a:p>
            <a:pPr lvl="1"/>
            <a:r>
              <a:rPr lang="it-IT" sz="2000" dirty="0" err="1" smtClean="0">
                <a:latin typeface="Times New Roman" pitchFamily="18" charset="0"/>
                <a:cs typeface="Times New Roman" pitchFamily="18" charset="0"/>
              </a:rPr>
              <a:t>vMerci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: [553 630 426 565 264 604 424 605 262 72 ]</a:t>
            </a:r>
          </a:p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Risultati:</a:t>
            </a: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Peso cammino minimo = 301</a:t>
            </a: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Muletti usati = 8</a:t>
            </a:r>
            <a:endParaRPr lang="it-IT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magini3"/>
          <p:cNvPicPr/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4427985" y="3789040"/>
            <a:ext cx="3672408" cy="2756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Campagna di test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Test 2.1 euristico:</a:t>
            </a: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Peso cammino minimo = 301</a:t>
            </a: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Muletti usati = 8</a:t>
            </a:r>
          </a:p>
          <a:p>
            <a:pPr lvl="1"/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Risultato uguale al test con il modello</a:t>
            </a:r>
          </a:p>
          <a:p>
            <a:pPr lvl="1"/>
            <a:endParaRPr lang="it-IT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magini3"/>
          <p:cNvPicPr/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3563888" y="1700808"/>
            <a:ext cx="5276486" cy="3960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Campagna  di test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Test 2.2:</a:t>
            </a:r>
          </a:p>
          <a:p>
            <a:pPr lvl="1"/>
            <a:r>
              <a:rPr lang="it-IT" sz="2000" dirty="0" err="1" smtClean="0">
                <a:latin typeface="Times New Roman" pitchFamily="18" charset="0"/>
                <a:cs typeface="Times New Roman" pitchFamily="18" charset="0"/>
              </a:rPr>
              <a:t>pesoMax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 = 800</a:t>
            </a:r>
          </a:p>
          <a:p>
            <a:pPr lvl="1"/>
            <a:r>
              <a:rPr lang="it-IT" sz="2000" dirty="0" err="1" smtClean="0">
                <a:latin typeface="Times New Roman" pitchFamily="18" charset="0"/>
                <a:cs typeface="Times New Roman" pitchFamily="18" charset="0"/>
              </a:rPr>
              <a:t>volMax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 = 100000</a:t>
            </a: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Altri valori identici al test 2.1</a:t>
            </a:r>
          </a:p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Risultati:</a:t>
            </a: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Peso cammino minimo = 151</a:t>
            </a: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Muletti usati  = 1</a:t>
            </a:r>
          </a:p>
          <a:p>
            <a:pPr lvl="1"/>
            <a:endParaRPr lang="it-IT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magini4"/>
          <p:cNvPicPr/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4499992" y="1844824"/>
            <a:ext cx="4412371" cy="3312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Campagna di test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Test 2.2 euristico:</a:t>
            </a: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Peso cammino minimo = 155</a:t>
            </a: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Muletti usati = 2</a:t>
            </a:r>
          </a:p>
          <a:p>
            <a:pPr lvl="1"/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Risultato non ottimale</a:t>
            </a:r>
            <a:endParaRPr lang="it-IT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magini10"/>
          <p:cNvPicPr/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3635896" y="1628800"/>
            <a:ext cx="5088566" cy="38164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/>
          <a:p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Fine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ottotito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9" name="Immagine 8" descr="sipario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44808" y="0"/>
            <a:ext cx="9505056" cy="6858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16 0 L -1.30312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Breve analisi letteratura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Agv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: veicolo a guida automatica</a:t>
            </a:r>
          </a:p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Utilizzati negli stabilimenti industriali per la movimentazione dei prodotti</a:t>
            </a:r>
          </a:p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Necessità di organizzarne gli spostamenti</a:t>
            </a:r>
          </a:p>
        </p:txBody>
      </p:sp>
      <p:pic>
        <p:nvPicPr>
          <p:cNvPr id="4" name="Immagine 3" descr="Automatic_Guided_Vehicle_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2708920"/>
            <a:ext cx="2961619" cy="3672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Breve  analisi letteratura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Consegna:</a:t>
            </a:r>
          </a:p>
          <a:p>
            <a:pPr lvl="1"/>
            <a:r>
              <a:rPr lang="it-IT" sz="16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it-IT" sz="1600" dirty="0">
                <a:latin typeface="Times New Roman" pitchFamily="18" charset="0"/>
                <a:cs typeface="Times New Roman" pitchFamily="18" charset="0"/>
              </a:rPr>
              <a:t>Dato </a:t>
            </a:r>
            <a:r>
              <a:rPr lang="it-IT" sz="1800" dirty="0"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it-IT" sz="1600" dirty="0">
                <a:latin typeface="Times New Roman" pitchFamily="18" charset="0"/>
                <a:cs typeface="Times New Roman" pitchFamily="18" charset="0"/>
              </a:rPr>
              <a:t> layout di un magazzino, definire algoritmi per l’ottimizzazione dei percorsi di veicoli automatici che  effettuano il </a:t>
            </a:r>
            <a:r>
              <a:rPr lang="it-IT" sz="1600" dirty="0" err="1" smtClean="0">
                <a:latin typeface="Times New Roman" pitchFamily="18" charset="0"/>
                <a:cs typeface="Times New Roman" pitchFamily="18" charset="0"/>
              </a:rPr>
              <a:t>picking</a:t>
            </a:r>
            <a:r>
              <a:rPr lang="it-IT" sz="16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Obiettivi:</a:t>
            </a:r>
          </a:p>
          <a:p>
            <a:pPr lvl="1"/>
            <a:r>
              <a:rPr lang="it-IT" sz="1600" dirty="0" smtClean="0">
                <a:latin typeface="Times New Roman" pitchFamily="18" charset="0"/>
                <a:cs typeface="Times New Roman" pitchFamily="18" charset="0"/>
              </a:rPr>
              <a:t>Ottimizzare i percorsi dei muletti</a:t>
            </a:r>
          </a:p>
          <a:p>
            <a:pPr lvl="1"/>
            <a:r>
              <a:rPr lang="it-IT" sz="1600" dirty="0" smtClean="0">
                <a:latin typeface="Times New Roman" pitchFamily="18" charset="0"/>
                <a:cs typeface="Times New Roman" pitchFamily="18" charset="0"/>
              </a:rPr>
              <a:t>Minimizzare il numero di muletti utilizzati</a:t>
            </a:r>
          </a:p>
          <a:p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Caratteristiche del sistema</a:t>
            </a:r>
          </a:p>
          <a:p>
            <a:pPr lvl="1"/>
            <a:r>
              <a:rPr lang="it-IT" sz="1600" dirty="0" err="1" smtClean="0">
                <a:latin typeface="Times New Roman" pitchFamily="18" charset="0"/>
                <a:cs typeface="Times New Roman" pitchFamily="18" charset="0"/>
              </a:rPr>
              <a:t>nMuletti</a:t>
            </a:r>
            <a:r>
              <a:rPr lang="it-IT" sz="1600" dirty="0" smtClean="0">
                <a:latin typeface="Times New Roman" pitchFamily="18" charset="0"/>
                <a:cs typeface="Times New Roman" pitchFamily="18" charset="0"/>
              </a:rPr>
              <a:t>: numero di muletti totale</a:t>
            </a:r>
          </a:p>
          <a:p>
            <a:pPr lvl="1"/>
            <a:r>
              <a:rPr lang="it-IT" sz="1600" dirty="0" err="1" smtClean="0">
                <a:latin typeface="Times New Roman" pitchFamily="18" charset="0"/>
                <a:cs typeface="Times New Roman" pitchFamily="18" charset="0"/>
              </a:rPr>
              <a:t>nMerci</a:t>
            </a:r>
            <a:r>
              <a:rPr lang="it-IT" sz="1600" dirty="0" smtClean="0">
                <a:latin typeface="Times New Roman" pitchFamily="18" charset="0"/>
                <a:cs typeface="Times New Roman" pitchFamily="18" charset="0"/>
              </a:rPr>
              <a:t>: numero di merci da raccogliere</a:t>
            </a:r>
          </a:p>
          <a:p>
            <a:pPr lvl="1"/>
            <a:r>
              <a:rPr lang="it-IT" sz="1600" dirty="0" err="1" smtClean="0">
                <a:latin typeface="Times New Roman" pitchFamily="18" charset="0"/>
                <a:cs typeface="Times New Roman" pitchFamily="18" charset="0"/>
              </a:rPr>
              <a:t>pesoMax</a:t>
            </a:r>
            <a:r>
              <a:rPr lang="it-IT" sz="1600" dirty="0" smtClean="0">
                <a:latin typeface="Times New Roman" pitchFamily="18" charset="0"/>
                <a:cs typeface="Times New Roman" pitchFamily="18" charset="0"/>
              </a:rPr>
              <a:t>: peso massimo trasportabile da un muletto</a:t>
            </a:r>
          </a:p>
          <a:p>
            <a:pPr lvl="1"/>
            <a:r>
              <a:rPr lang="it-IT" sz="1600" dirty="0" err="1" smtClean="0">
                <a:latin typeface="Times New Roman" pitchFamily="18" charset="0"/>
                <a:cs typeface="Times New Roman" pitchFamily="18" charset="0"/>
              </a:rPr>
              <a:t>volMax</a:t>
            </a:r>
            <a:r>
              <a:rPr lang="it-IT" sz="1600" dirty="0" smtClean="0">
                <a:latin typeface="Times New Roman" pitchFamily="18" charset="0"/>
                <a:cs typeface="Times New Roman" pitchFamily="18" charset="0"/>
              </a:rPr>
              <a:t>: volume massimo trasportabile da un muletto</a:t>
            </a:r>
          </a:p>
          <a:p>
            <a:pPr lvl="6"/>
            <a:endParaRPr lang="it-IT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it-IT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Breve  analisi letteratura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Passo 1: </a:t>
            </a:r>
          </a:p>
          <a:p>
            <a:pPr lvl="1"/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reazione di un grafo che rappresenta il magazzino per intero</a:t>
            </a: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Conoscendo le merci da raccogliere, calcoliamo i pesi di tutti i percorsi tra la sorgente e le merci</a:t>
            </a: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Creazione di un grafo ridotto in cui i vertici rappresentano la sorgente e le merci, utilizzando i pesi dei percorsi calcolati in precedenza</a:t>
            </a:r>
          </a:p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Passo 2:</a:t>
            </a: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Risoluzione del </a:t>
            </a:r>
            <a:r>
              <a:rPr lang="it-IT" sz="2000" dirty="0" err="1" smtClean="0">
                <a:latin typeface="Times New Roman" pitchFamily="18" charset="0"/>
                <a:cs typeface="Times New Roman" pitchFamily="18" charset="0"/>
              </a:rPr>
              <a:t>Capacity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000" dirty="0" err="1" smtClean="0">
                <a:latin typeface="Times New Roman" pitchFamily="18" charset="0"/>
                <a:cs typeface="Times New Roman" pitchFamily="18" charset="0"/>
              </a:rPr>
              <a:t>Vehicle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000" dirty="0" err="1" smtClean="0">
                <a:latin typeface="Times New Roman" pitchFamily="18" charset="0"/>
                <a:cs typeface="Times New Roman" pitchFamily="18" charset="0"/>
              </a:rPr>
              <a:t>Routing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000" dirty="0" err="1" smtClean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 sul grafo creato al passo precedente</a:t>
            </a:r>
          </a:p>
          <a:p>
            <a:pPr lvl="1"/>
            <a:endParaRPr lang="it-I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Modello Matematico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Rappresentazione del magazzino:</a:t>
            </a: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Matrice delle adiacenze </a:t>
            </a:r>
            <a:r>
              <a:rPr lang="it-IT" sz="2000" dirty="0" err="1" smtClean="0">
                <a:latin typeface="Times New Roman" pitchFamily="18" charset="0"/>
                <a:cs typeface="Times New Roman" pitchFamily="18" charset="0"/>
              </a:rPr>
              <a:t>pesiArchi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 contenente i pesi degli archi </a:t>
            </a: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L’elemento </a:t>
            </a:r>
            <a:r>
              <a:rPr lang="it-IT" sz="2000" dirty="0" err="1" smtClean="0">
                <a:latin typeface="Times New Roman" pitchFamily="18" charset="0"/>
                <a:cs typeface="Times New Roman" pitchFamily="18" charset="0"/>
              </a:rPr>
              <a:t>pesiArchi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(i,j) rappresenta l’arco tra  i vertici i e j</a:t>
            </a:r>
          </a:p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Calcolo dei cammini minimi tra tutti i vertici interessati:</a:t>
            </a: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Utilizzo dell’algoritmo di </a:t>
            </a:r>
            <a:r>
              <a:rPr lang="it-IT" sz="2000" dirty="0" err="1" smtClean="0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 da sorgente a destinazione</a:t>
            </a:r>
          </a:p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Creazione del grafo finale:</a:t>
            </a: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Ad ogni passo di </a:t>
            </a:r>
            <a:r>
              <a:rPr lang="it-IT" sz="2000" dirty="0" err="1" smtClean="0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, aggiungiamo il peso calcolato nella nuova matrice delle adiacenze </a:t>
            </a:r>
            <a:r>
              <a:rPr lang="it-IT" sz="2000" dirty="0" err="1" smtClean="0">
                <a:latin typeface="Times New Roman" pitchFamily="18" charset="0"/>
                <a:cs typeface="Times New Roman" pitchFamily="18" charset="0"/>
              </a:rPr>
              <a:t>pesiArchiFinali</a:t>
            </a:r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Modello matematico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Modello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Vehicle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Routing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Problem</a:t>
            </a:r>
            <a:endParaRPr lang="it-IT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Vincoli</a:t>
            </a:r>
          </a:p>
          <a:p>
            <a:pPr lvl="1"/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it-IT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19" name="Immagine 18" descr="Cattura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2420888"/>
            <a:ext cx="5328592" cy="3914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Modello matematico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 smtClean="0">
                <a:latin typeface="Times New Roman" pitchFamily="18" charset="0"/>
                <a:cs typeface="Times New Roman" pitchFamily="18" charset="0"/>
              </a:rPr>
              <a:t>Note:</a:t>
            </a:r>
          </a:p>
          <a:p>
            <a:pPr lvl="1"/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V: insieme dei vertici del grafo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pesiArchiFinale</a:t>
            </a:r>
            <a:endParaRPr lang="it-IT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V’: insieme dei vertici del grafo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pesiArchiFinale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escludendo la sorgente</a:t>
            </a:r>
          </a:p>
          <a:p>
            <a:pPr lvl="1"/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Φ: insieme contenente gli S</a:t>
            </a:r>
          </a:p>
          <a:p>
            <a:pPr lvl="1"/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S: possibile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route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in base alle richieste</a:t>
            </a:r>
          </a:p>
          <a:p>
            <a:pPr lvl="1"/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r(S): numero minimo di muletti necessari per servire la </a:t>
            </a:r>
            <a:r>
              <a:rPr lang="it-IT" sz="2400" dirty="0" err="1" smtClean="0">
                <a:latin typeface="Times New Roman" pitchFamily="18" charset="0"/>
                <a:cs typeface="Times New Roman" pitchFamily="18" charset="0"/>
              </a:rPr>
              <a:t>route</a:t>
            </a:r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lvl="1"/>
            <a:endParaRPr lang="it-IT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Implementazione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Funzioni:</a:t>
            </a:r>
          </a:p>
          <a:p>
            <a:pPr lvl="1"/>
            <a:r>
              <a:rPr lang="it-IT" sz="2000" dirty="0" err="1" smtClean="0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(s,d): funzione che calcola il cammino minimo tra i vertici s e d</a:t>
            </a:r>
          </a:p>
          <a:p>
            <a:r>
              <a:rPr lang="it-IT" sz="2400" dirty="0" smtClean="0">
                <a:latin typeface="Times New Roman" pitchFamily="18" charset="0"/>
                <a:cs typeface="Times New Roman" pitchFamily="18" charset="0"/>
              </a:rPr>
              <a:t>Procedure:</a:t>
            </a:r>
          </a:p>
          <a:p>
            <a:pPr lvl="1"/>
            <a:r>
              <a:rPr lang="it-IT" sz="2000" dirty="0" err="1" smtClean="0">
                <a:latin typeface="Times New Roman" pitchFamily="18" charset="0"/>
                <a:cs typeface="Times New Roman" pitchFamily="18" charset="0"/>
              </a:rPr>
              <a:t>CamminiMinimi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: procedura che calcola tutti i cammini minimi tra tutti i vertici e crea la matrice delle adiacenze </a:t>
            </a:r>
            <a:r>
              <a:rPr lang="it-IT" sz="2000" dirty="0" err="1" smtClean="0">
                <a:latin typeface="Times New Roman" pitchFamily="18" charset="0"/>
                <a:cs typeface="Times New Roman" pitchFamily="18" charset="0"/>
              </a:rPr>
              <a:t>pesiArchiFinale</a:t>
            </a:r>
            <a:endParaRPr lang="it-IT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it-IT" sz="2000" dirty="0" err="1" smtClean="0">
                <a:latin typeface="Times New Roman" pitchFamily="18" charset="0"/>
                <a:cs typeface="Times New Roman" pitchFamily="18" charset="0"/>
              </a:rPr>
              <a:t>generaS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: procedura che utilizza un algoritmo per trovare tutte le possibili </a:t>
            </a:r>
            <a:r>
              <a:rPr lang="it-IT" sz="2000" dirty="0" err="1" smtClean="0">
                <a:latin typeface="Times New Roman" pitchFamily="18" charset="0"/>
                <a:cs typeface="Times New Roman" pitchFamily="18" charset="0"/>
              </a:rPr>
              <a:t>route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 S</a:t>
            </a:r>
            <a:endParaRPr lang="it-IT" sz="20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it-IT" sz="1600" dirty="0" smtClean="0">
                <a:latin typeface="Times New Roman" pitchFamily="18" charset="0"/>
                <a:cs typeface="Times New Roman" pitchFamily="18" charset="0"/>
              </a:rPr>
              <a:t>Per ogni </a:t>
            </a:r>
            <a:r>
              <a:rPr lang="it-IT" sz="1600" dirty="0" err="1" smtClean="0">
                <a:latin typeface="Times New Roman" pitchFamily="18" charset="0"/>
                <a:cs typeface="Times New Roman" pitchFamily="18" charset="0"/>
              </a:rPr>
              <a:t>route</a:t>
            </a:r>
            <a:r>
              <a:rPr lang="it-IT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16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t-IT" sz="1600" dirty="0" smtClean="0">
                <a:latin typeface="Times New Roman" pitchFamily="18" charset="0"/>
                <a:cs typeface="Times New Roman" pitchFamily="18" charset="0"/>
              </a:rPr>
              <a:t> trovata calcola r(S) e aggiunge il vincolo </a:t>
            </a:r>
          </a:p>
          <a:p>
            <a:pPr lvl="1"/>
            <a:endParaRPr lang="it-IT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6" name="Immagine 5" descr="Cattur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87824" y="4797152"/>
            <a:ext cx="3026607" cy="6202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902</Words>
  <Application>Microsoft Office PowerPoint</Application>
  <PresentationFormat>Presentazione su schermo (4:3)</PresentationFormat>
  <Paragraphs>214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28" baseType="lpstr">
      <vt:lpstr>Tema di Office</vt:lpstr>
      <vt:lpstr>Automated Guided Vehicles</vt:lpstr>
      <vt:lpstr>Indice</vt:lpstr>
      <vt:lpstr>Breve analisi letteratura</vt:lpstr>
      <vt:lpstr>Breve  analisi letteratura</vt:lpstr>
      <vt:lpstr>Breve  analisi letteratura</vt:lpstr>
      <vt:lpstr>Modello Matematico</vt:lpstr>
      <vt:lpstr>Modello matematico</vt:lpstr>
      <vt:lpstr>Modello matematico</vt:lpstr>
      <vt:lpstr>Implementazione</vt:lpstr>
      <vt:lpstr>Implementazione</vt:lpstr>
      <vt:lpstr>Rilassamento e lower bound</vt:lpstr>
      <vt:lpstr>Rilassamento e lower bound</vt:lpstr>
      <vt:lpstr>Algoritmo euristico</vt:lpstr>
      <vt:lpstr>Algoritmo euristico</vt:lpstr>
      <vt:lpstr>Algoritmo euristico</vt:lpstr>
      <vt:lpstr>Predisposizione istanze di test</vt:lpstr>
      <vt:lpstr>Predisposizione istanze di test</vt:lpstr>
      <vt:lpstr>Campagna  di test</vt:lpstr>
      <vt:lpstr>Campagna di test</vt:lpstr>
      <vt:lpstr>Campagna di test</vt:lpstr>
      <vt:lpstr>Campagna di test</vt:lpstr>
      <vt:lpstr>Lower bound</vt:lpstr>
      <vt:lpstr>Campagna di test</vt:lpstr>
      <vt:lpstr>Campagna di test</vt:lpstr>
      <vt:lpstr>Campagna  di test</vt:lpstr>
      <vt:lpstr>Campagna di test</vt:lpstr>
      <vt:lpstr>Fine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Guided Vehicles</dc:title>
  <dc:creator>Marcello</dc:creator>
  <cp:lastModifiedBy>Marcello</cp:lastModifiedBy>
  <cp:revision>37</cp:revision>
  <dcterms:created xsi:type="dcterms:W3CDTF">2014-06-24T07:45:51Z</dcterms:created>
  <dcterms:modified xsi:type="dcterms:W3CDTF">2014-06-26T07:38:26Z</dcterms:modified>
</cp:coreProperties>
</file>