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sldIdLst>
    <p:sldId id="258" r:id="rId2"/>
    <p:sldId id="257" r:id="rId3"/>
    <p:sldId id="259"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9"/>
    <p:restoredTop sz="90137"/>
  </p:normalViewPr>
  <p:slideViewPr>
    <p:cSldViewPr snapToGrid="0">
      <p:cViewPr varScale="1">
        <p:scale>
          <a:sx n="107" d="100"/>
          <a:sy n="107" d="100"/>
        </p:scale>
        <p:origin x="159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7FA29-CF5F-404B-9757-005B30094819}" type="datetimeFigureOut">
              <a:rPr lang="en-US" smtClean="0"/>
              <a:t>5/27/25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8F25B-F64E-3C43-86D7-7498FF246E49}" type="slidenum">
              <a:rPr lang="en-US" smtClean="0"/>
              <a:t>‹#›</a:t>
            </a:fld>
            <a:endParaRPr lang="en-US"/>
          </a:p>
        </p:txBody>
      </p:sp>
    </p:spTree>
    <p:extLst>
      <p:ext uri="{BB962C8B-B14F-4D97-AF65-F5344CB8AC3E}">
        <p14:creationId xmlns:p14="http://schemas.microsoft.com/office/powerpoint/2010/main" val="2789252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cs typeface="Times New Roman" panose="02020603050405020304" pitchFamily="18" charset="0"/>
              </a:rPr>
              <a:t>DNA is made of double helical strands of acidic nucleotides polymerized by phosphoric acid molecules alternating with furanose deoxyribose sugar to form the backbone of each strand. These backbones are connected at the base by pairs of four nitrogenous bases molecules, that could be one purine (Adenine or Guanine), bonded with cyclohexane ring of one pyrimidine (Cytosine or Thymine). </a:t>
            </a:r>
          </a:p>
          <a:p>
            <a:r>
              <a:rPr lang="en-US" sz="1800" dirty="0">
                <a:effectLst/>
                <a:latin typeface="Times New Roman" panose="02020603050405020304" pitchFamily="18" charset="0"/>
                <a:cs typeface="Times New Roman" panose="02020603050405020304" pitchFamily="18" charset="0"/>
              </a:rPr>
              <a:t>RNA, on the other hand, is a single-strand polymer of phosphoric acid alternating with furanose ribose sugar with the addition of Hydroxyl group on Carbon 2 prime </a:t>
            </a:r>
            <a:r>
              <a:rPr lang="en-US" sz="1800" dirty="0" err="1">
                <a:effectLst/>
                <a:latin typeface="Times New Roman" panose="02020603050405020304" pitchFamily="18" charset="0"/>
                <a:cs typeface="Times New Roman" panose="02020603050405020304" pitchFamily="18" charset="0"/>
              </a:rPr>
              <a:t>comapred</a:t>
            </a:r>
            <a:r>
              <a:rPr lang="en-US" sz="1800" dirty="0">
                <a:effectLst/>
                <a:latin typeface="Times New Roman" panose="02020603050405020304" pitchFamily="18" charset="0"/>
                <a:cs typeface="Times New Roman" panose="02020603050405020304" pitchFamily="18" charset="0"/>
              </a:rPr>
              <a:t> to DNA and replacing Thymine nitrogenous base with Uracil. </a:t>
            </a:r>
          </a:p>
          <a:p>
            <a:r>
              <a:rPr lang="en-US" sz="1800" dirty="0">
                <a:effectLst/>
                <a:latin typeface="Times New Roman" panose="02020603050405020304" pitchFamily="18" charset="0"/>
                <a:cs typeface="Times New Roman" panose="02020603050405020304" pitchFamily="18" charset="0"/>
              </a:rPr>
              <a:t>This tool will provide two different C++ APIs to compare oligonucleotides sequence alignment with scoring system. One envision will allow you to enter the sequence on the prompt &amp; other accept sequence files (w/wo) headers which will be trimmed to shorter sequence length. </a:t>
            </a:r>
          </a:p>
          <a:p>
            <a:r>
              <a:rPr lang="en-US" sz="1800" dirty="0">
                <a:effectLst/>
                <a:latin typeface="Times New Roman" panose="02020603050405020304" pitchFamily="18" charset="0"/>
                <a:cs typeface="Times New Roman" panose="02020603050405020304" pitchFamily="18" charset="0"/>
              </a:rPr>
              <a:t>We also provided a python suites to translate the oligonucleotide sequence reader for python interpreter.</a:t>
            </a:r>
          </a:p>
          <a:p>
            <a:br>
              <a:rPr lang="en-US" sz="1800" dirty="0">
                <a:effectLst/>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cs typeface="Times New Roman" panose="02020603050405020304" pitchFamily="18" charset="0"/>
              </a:rPr>
              <a:t>https://</a:t>
            </a:r>
            <a:r>
              <a:rPr lang="en-US" sz="1800" dirty="0" err="1">
                <a:effectLst/>
                <a:latin typeface="Times New Roman" panose="02020603050405020304" pitchFamily="18" charset="0"/>
                <a:cs typeface="Times New Roman" panose="02020603050405020304" pitchFamily="18" charset="0"/>
              </a:rPr>
              <a:t>github.com</a:t>
            </a:r>
            <a:r>
              <a:rPr lang="en-US" sz="1800" dirty="0">
                <a:effectLst/>
                <a:latin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cs typeface="Times New Roman" panose="02020603050405020304" pitchFamily="18" charset="0"/>
              </a:rPr>
              <a:t>mivehk</a:t>
            </a:r>
            <a:r>
              <a:rPr lang="en-US" sz="1800" dirty="0">
                <a:effectLst/>
                <a:latin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cs typeface="Times New Roman" panose="02020603050405020304" pitchFamily="18" charset="0"/>
              </a:rPr>
              <a:t>Oligonucleotide_Aligner</a:t>
            </a:r>
            <a:endParaRPr lang="en-US" sz="1800" dirty="0">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Oligonucleotide Aligner</a:t>
            </a:r>
          </a:p>
        </p:txBody>
      </p:sp>
      <p:sp>
        <p:nvSpPr>
          <p:cNvPr id="4" name="Slide Number Placeholder 3"/>
          <p:cNvSpPr>
            <a:spLocks noGrp="1"/>
          </p:cNvSpPr>
          <p:nvPr>
            <p:ph type="sldNum" sz="quarter" idx="5"/>
          </p:nvPr>
        </p:nvSpPr>
        <p:spPr/>
        <p:txBody>
          <a:bodyPr/>
          <a:lstStyle/>
          <a:p>
            <a:fld id="{D8A8F25B-F64E-3C43-86D7-7498FF246E49}" type="slidenum">
              <a:rPr lang="en-US" smtClean="0"/>
              <a:t>4</a:t>
            </a:fld>
            <a:endParaRPr lang="en-US"/>
          </a:p>
        </p:txBody>
      </p:sp>
    </p:spTree>
    <p:extLst>
      <p:ext uri="{BB962C8B-B14F-4D97-AF65-F5344CB8AC3E}">
        <p14:creationId xmlns:p14="http://schemas.microsoft.com/office/powerpoint/2010/main" val="396396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B2A395A-4340-584E-A767-FDFA3979BAB4}" type="datetime1">
              <a:rPr lang="en-US" smtClean="0"/>
              <a:t>5/27/25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https://www.miveh-nejad.info</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6B603-DBE1-B841-B6B8-0F79E9CF1E3F}" type="datetime1">
              <a:rPr lang="en-US" smtClean="0"/>
              <a:t>5/27/25</a:t>
            </a:fld>
            <a:endParaRPr lang="en-US" dirty="0"/>
          </a:p>
        </p:txBody>
      </p:sp>
      <p:sp>
        <p:nvSpPr>
          <p:cNvPr id="5" name="Footer Placeholder 4"/>
          <p:cNvSpPr>
            <a:spLocks noGrp="1"/>
          </p:cNvSpPr>
          <p:nvPr>
            <p:ph type="ftr" sz="quarter" idx="11"/>
          </p:nvPr>
        </p:nvSpPr>
        <p:spPr/>
        <p:txBody>
          <a:bodyPr/>
          <a:lstStyle/>
          <a:p>
            <a:r>
              <a:rPr lang="en-US"/>
              <a:t>https://www.miveh-nejad.info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AFB1567-C852-334D-9BCF-B8053C153334}" type="datetime1">
              <a:rPr lang="en-US" smtClean="0"/>
              <a:t>5/27/25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https://www.miveh-nejad.info</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49EB5-96DF-DD46-9B4B-C5EAEAFA5C18}" type="datetime1">
              <a:rPr lang="en-US" smtClean="0"/>
              <a:t>5/27/25</a:t>
            </a:fld>
            <a:endParaRPr lang="en-US" dirty="0"/>
          </a:p>
        </p:txBody>
      </p:sp>
      <p:sp>
        <p:nvSpPr>
          <p:cNvPr id="5" name="Footer Placeholder 4"/>
          <p:cNvSpPr>
            <a:spLocks noGrp="1"/>
          </p:cNvSpPr>
          <p:nvPr>
            <p:ph type="ftr" sz="quarter" idx="11"/>
          </p:nvPr>
        </p:nvSpPr>
        <p:spPr/>
        <p:txBody>
          <a:bodyPr/>
          <a:lstStyle/>
          <a:p>
            <a:r>
              <a:rPr lang="en-US"/>
              <a:t>https://www.miveh-nejad.info</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FF576E-46E8-044B-AA22-6D2F7646ECE9}" type="datetime1">
              <a:rPr lang="en-US" smtClean="0"/>
              <a:t>5/27/25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https://www.miveh-nejad.info</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825C02-402B-114E-B573-433546857CD0}" type="datetime1">
              <a:rPr lang="en-US" smtClean="0"/>
              <a:t>5/27/25</a:t>
            </a:fld>
            <a:endParaRPr lang="en-US" dirty="0"/>
          </a:p>
        </p:txBody>
      </p:sp>
      <p:sp>
        <p:nvSpPr>
          <p:cNvPr id="6" name="Footer Placeholder 5"/>
          <p:cNvSpPr>
            <a:spLocks noGrp="1"/>
          </p:cNvSpPr>
          <p:nvPr>
            <p:ph type="ftr" sz="quarter" idx="11"/>
          </p:nvPr>
        </p:nvSpPr>
        <p:spPr/>
        <p:txBody>
          <a:bodyPr/>
          <a:lstStyle/>
          <a:p>
            <a:r>
              <a:rPr lang="en-US"/>
              <a:t>https://www.miveh-nejad.info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A47481-EFF0-204C-BA64-08B0D3370180}" type="datetime1">
              <a:rPr lang="en-US" smtClean="0"/>
              <a:t>5/27/25</a:t>
            </a:fld>
            <a:endParaRPr lang="en-US" dirty="0"/>
          </a:p>
        </p:txBody>
      </p:sp>
      <p:sp>
        <p:nvSpPr>
          <p:cNvPr id="8" name="Footer Placeholder 7"/>
          <p:cNvSpPr>
            <a:spLocks noGrp="1"/>
          </p:cNvSpPr>
          <p:nvPr>
            <p:ph type="ftr" sz="quarter" idx="11"/>
          </p:nvPr>
        </p:nvSpPr>
        <p:spPr/>
        <p:txBody>
          <a:bodyPr/>
          <a:lstStyle/>
          <a:p>
            <a:r>
              <a:rPr lang="en-US"/>
              <a:t>https://www.miveh-nejad.info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64B104-5B10-8541-BBA5-362B92E2E66C}" type="datetime1">
              <a:rPr lang="en-US" smtClean="0"/>
              <a:t>5/27/25</a:t>
            </a:fld>
            <a:endParaRPr lang="en-US" dirty="0"/>
          </a:p>
        </p:txBody>
      </p:sp>
      <p:sp>
        <p:nvSpPr>
          <p:cNvPr id="4" name="Footer Placeholder 3"/>
          <p:cNvSpPr>
            <a:spLocks noGrp="1"/>
          </p:cNvSpPr>
          <p:nvPr>
            <p:ph type="ftr" sz="quarter" idx="11"/>
          </p:nvPr>
        </p:nvSpPr>
        <p:spPr/>
        <p:txBody>
          <a:bodyPr/>
          <a:lstStyle/>
          <a:p>
            <a:r>
              <a:rPr lang="en-US"/>
              <a:t>https://www.miveh-nejad.info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5D024-3D84-BA46-AEDD-2BF20F580026}" type="datetime1">
              <a:rPr lang="en-US" smtClean="0"/>
              <a:t>5/27/25</a:t>
            </a:fld>
            <a:endParaRPr lang="en-US" dirty="0"/>
          </a:p>
        </p:txBody>
      </p:sp>
      <p:sp>
        <p:nvSpPr>
          <p:cNvPr id="3" name="Footer Placeholder 2"/>
          <p:cNvSpPr>
            <a:spLocks noGrp="1"/>
          </p:cNvSpPr>
          <p:nvPr>
            <p:ph type="ftr" sz="quarter" idx="11"/>
          </p:nvPr>
        </p:nvSpPr>
        <p:spPr/>
        <p:txBody>
          <a:bodyPr/>
          <a:lstStyle/>
          <a:p>
            <a:r>
              <a:rPr lang="en-US"/>
              <a:t>https://www.miveh-nejad.info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E4A09B2-4FC4-954A-90D9-A8CD5F86347D}" type="datetime1">
              <a:rPr lang="en-US" smtClean="0"/>
              <a:t>5/27/25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https://www.miveh-nejad.info</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9713-3882-D745-A524-176B0652D411}" type="datetime1">
              <a:rPr lang="en-US" smtClean="0"/>
              <a:t>5/27/25</a:t>
            </a:fld>
            <a:endParaRPr lang="en-US" dirty="0"/>
          </a:p>
        </p:txBody>
      </p:sp>
      <p:sp>
        <p:nvSpPr>
          <p:cNvPr id="6" name="Footer Placeholder 5"/>
          <p:cNvSpPr>
            <a:spLocks noGrp="1"/>
          </p:cNvSpPr>
          <p:nvPr>
            <p:ph type="ftr" sz="quarter" idx="11"/>
          </p:nvPr>
        </p:nvSpPr>
        <p:spPr/>
        <p:txBody>
          <a:bodyPr/>
          <a:lstStyle/>
          <a:p>
            <a:r>
              <a:rPr lang="en-US"/>
              <a:t>https://www.miveh-nejad.info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D0681CA-000D-8A43-A1BE-08566568AE1D}" type="datetime1">
              <a:rPr lang="en-US" smtClean="0"/>
              <a:t>5/27/25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https://www.miveh-nejad.info</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193B-C750-AB35-374B-74947FAF874D}"/>
              </a:ext>
            </a:extLst>
          </p:cNvPr>
          <p:cNvSpPr>
            <a:spLocks noGrp="1"/>
          </p:cNvSpPr>
          <p:nvPr>
            <p:ph type="ctrTitle"/>
          </p:nvPr>
        </p:nvSpPr>
        <p:spPr>
          <a:xfrm>
            <a:off x="950174" y="2665721"/>
            <a:ext cx="10993549" cy="605169"/>
          </a:xfrm>
        </p:spPr>
        <p:txBody>
          <a:bodyPr>
            <a:noAutofit/>
          </a:bodyPr>
          <a:lstStyle/>
          <a:p>
            <a:pPr algn="ctr"/>
            <a:r>
              <a:rPr lang="en-US" sz="5400" dirty="0" err="1">
                <a:latin typeface="Times New Roman" panose="02020603050405020304" pitchFamily="18" charset="0"/>
                <a:cs typeface="Times New Roman" panose="02020603050405020304" pitchFamily="18" charset="0"/>
              </a:rPr>
              <a:t>CENtral</a:t>
            </a:r>
            <a:r>
              <a:rPr lang="en-US" sz="5400" dirty="0">
                <a:latin typeface="Times New Roman" panose="02020603050405020304" pitchFamily="18" charset="0"/>
                <a:cs typeface="Times New Roman" panose="02020603050405020304" pitchFamily="18" charset="0"/>
              </a:rPr>
              <a:t> dogma as a rest </a:t>
            </a:r>
            <a:r>
              <a:rPr lang="en-US" sz="5400" dirty="0" err="1">
                <a:latin typeface="Times New Roman" panose="02020603050405020304" pitchFamily="18" charset="0"/>
                <a:cs typeface="Times New Roman" panose="02020603050405020304" pitchFamily="18" charset="0"/>
              </a:rPr>
              <a:t>api</a:t>
            </a:r>
            <a:endParaRPr lang="en-US"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344F97-3B03-FD66-78BC-5D49886BBCC3}"/>
              </a:ext>
            </a:extLst>
          </p:cNvPr>
          <p:cNvSpPr>
            <a:spLocks noGrp="1"/>
          </p:cNvSpPr>
          <p:nvPr>
            <p:ph type="subTitle" idx="1"/>
          </p:nvPr>
        </p:nvSpPr>
        <p:spPr>
          <a:xfrm>
            <a:off x="1814288" y="3625075"/>
            <a:ext cx="7832268" cy="762136"/>
          </a:xfrm>
        </p:spPr>
        <p:txBody>
          <a:bodyPr>
            <a:noAutofit/>
          </a:bodyPr>
          <a:lstStyle/>
          <a:p>
            <a:pPr algn="ctr"/>
            <a:r>
              <a:rPr lang="en-US" sz="2800" dirty="0">
                <a:latin typeface="Times New Roman" panose="02020603050405020304" pitchFamily="18" charset="0"/>
                <a:cs typeface="Times New Roman" panose="02020603050405020304" pitchFamily="18" charset="0"/>
              </a:rPr>
              <a:t>By: </a:t>
            </a:r>
            <a:r>
              <a:rPr lang="en-US" sz="3600" dirty="0">
                <a:latin typeface="Times New Roman" panose="02020603050405020304" pitchFamily="18" charset="0"/>
                <a:cs typeface="Times New Roman" panose="02020603050405020304" pitchFamily="18" charset="0"/>
              </a:rPr>
              <a:t>Kayvan mivehnejad, </a:t>
            </a:r>
            <a:r>
              <a:rPr lang="en-US" sz="2800" dirty="0">
                <a:latin typeface="Times New Roman" panose="02020603050405020304" pitchFamily="18" charset="0"/>
                <a:cs typeface="Times New Roman" panose="02020603050405020304" pitchFamily="18" charset="0"/>
              </a:rPr>
              <a:t>MSHS</a:t>
            </a:r>
          </a:p>
        </p:txBody>
      </p:sp>
      <p:cxnSp>
        <p:nvCxnSpPr>
          <p:cNvPr id="12" name="Straight Connector 11">
            <a:extLst>
              <a:ext uri="{FF2B5EF4-FFF2-40B4-BE49-F238E27FC236}">
                <a16:creationId xmlns:a16="http://schemas.microsoft.com/office/drawing/2014/main" id="{9F7B8301-8C35-491A-2CEE-ED3148083BB4}"/>
              </a:ext>
            </a:extLst>
          </p:cNvPr>
          <p:cNvCxnSpPr>
            <a:stCxn id="10" idx="2"/>
          </p:cNvCxnSpPr>
          <p:nvPr/>
        </p:nvCxnSpPr>
        <p:spPr>
          <a:xfrm>
            <a:off x="774700" y="1549400"/>
            <a:ext cx="0" cy="5308600"/>
          </a:xfrm>
          <a:prstGeom prst="line">
            <a:avLst/>
          </a:prstGeom>
          <a:ln w="2159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F52F70F-6293-63EB-1685-DB33A3388990}"/>
              </a:ext>
            </a:extLst>
          </p:cNvPr>
          <p:cNvCxnSpPr>
            <a:stCxn id="10" idx="3"/>
          </p:cNvCxnSpPr>
          <p:nvPr/>
        </p:nvCxnSpPr>
        <p:spPr>
          <a:xfrm flipV="1">
            <a:off x="1549400" y="682171"/>
            <a:ext cx="10642600" cy="92529"/>
          </a:xfrm>
          <a:prstGeom prst="line">
            <a:avLst/>
          </a:prstGeom>
          <a:ln w="215900"/>
        </p:spPr>
        <p:style>
          <a:lnRef idx="1">
            <a:schemeClr val="accent1"/>
          </a:lnRef>
          <a:fillRef idx="0">
            <a:schemeClr val="accent1"/>
          </a:fillRef>
          <a:effectRef idx="0">
            <a:schemeClr val="accent1"/>
          </a:effectRef>
          <a:fontRef idx="minor">
            <a:schemeClr val="tx1"/>
          </a:fontRef>
        </p:style>
      </p:cxnSp>
      <p:pic>
        <p:nvPicPr>
          <p:cNvPr id="10" name="Picture 9" descr="A blue and green text on a blue background&#10;&#10;AI-generated content may be incorrect.">
            <a:extLst>
              <a:ext uri="{FF2B5EF4-FFF2-40B4-BE49-F238E27FC236}">
                <a16:creationId xmlns:a16="http://schemas.microsoft.com/office/drawing/2014/main" id="{E13C7F9F-9292-0FBA-E09F-8C874ACA7E35}"/>
              </a:ext>
            </a:extLst>
          </p:cNvPr>
          <p:cNvPicPr>
            <a:picLocks noChangeAspect="1"/>
          </p:cNvPicPr>
          <p:nvPr/>
        </p:nvPicPr>
        <p:blipFill>
          <a:blip r:embed="rId2"/>
          <a:stretch>
            <a:fillRect/>
          </a:stretch>
        </p:blipFill>
        <p:spPr>
          <a:xfrm>
            <a:off x="0" y="0"/>
            <a:ext cx="1549400" cy="1549400"/>
          </a:xfrm>
          <a:prstGeom prst="rect">
            <a:avLst/>
          </a:prstGeom>
        </p:spPr>
      </p:pic>
    </p:spTree>
    <p:extLst>
      <p:ext uri="{BB962C8B-B14F-4D97-AF65-F5344CB8AC3E}">
        <p14:creationId xmlns:p14="http://schemas.microsoft.com/office/powerpoint/2010/main" val="205329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C96E-A81B-95D3-8D5A-511A1B6CD89C}"/>
              </a:ext>
            </a:extLst>
          </p:cNvPr>
          <p:cNvSpPr>
            <a:spLocks noGrp="1"/>
          </p:cNvSpPr>
          <p:nvPr>
            <p:ph type="title"/>
          </p:nvPr>
        </p:nvSpPr>
        <p:spPr>
          <a:xfrm>
            <a:off x="575894" y="729658"/>
            <a:ext cx="11029616" cy="663713"/>
          </a:xfrm>
        </p:spPr>
        <p:txBody>
          <a:bodyPr>
            <a:noAutofit/>
          </a:bodyPr>
          <a:lstStyle/>
          <a:p>
            <a:pPr algn="ctr"/>
            <a:r>
              <a:rPr lang="en-US" sz="4000" dirty="0">
                <a:latin typeface="Times New Roman" panose="02020603050405020304" pitchFamily="18" charset="0"/>
                <a:cs typeface="Times New Roman" panose="02020603050405020304" pitchFamily="18" charset="0"/>
              </a:rPr>
              <a:t>Cdaar REST </a:t>
            </a:r>
            <a:r>
              <a:rPr lang="en-US" sz="4000" dirty="0" err="1">
                <a:latin typeface="Times New Roman" panose="02020603050405020304" pitchFamily="18" charset="0"/>
                <a:cs typeface="Times New Roman" panose="02020603050405020304" pitchFamily="18" charset="0"/>
              </a:rPr>
              <a:t>api</a:t>
            </a:r>
            <a:endParaRPr lang="en-US" sz="4000" dirty="0">
              <a:latin typeface="Times New Roman" panose="02020603050405020304" pitchFamily="18" charset="0"/>
              <a:cs typeface="Times New Roman" panose="02020603050405020304" pitchFamily="18" charset="0"/>
            </a:endParaRPr>
          </a:p>
        </p:txBody>
      </p:sp>
      <p:pic>
        <p:nvPicPr>
          <p:cNvPr id="9" name="Picture 8" descr="A blue and green text on a blue background&#10;&#10;AI-generated content may be incorrect.">
            <a:extLst>
              <a:ext uri="{FF2B5EF4-FFF2-40B4-BE49-F238E27FC236}">
                <a16:creationId xmlns:a16="http://schemas.microsoft.com/office/drawing/2014/main" id="{36830B57-B5E8-499F-2B5B-28016342E3E4}"/>
              </a:ext>
            </a:extLst>
          </p:cNvPr>
          <p:cNvPicPr>
            <a:picLocks noChangeAspect="1"/>
          </p:cNvPicPr>
          <p:nvPr/>
        </p:nvPicPr>
        <p:blipFill>
          <a:blip r:embed="rId2"/>
          <a:stretch>
            <a:fillRect/>
          </a:stretch>
        </p:blipFill>
        <p:spPr>
          <a:xfrm>
            <a:off x="415472" y="419015"/>
            <a:ext cx="1549400" cy="1549400"/>
          </a:xfrm>
          <a:prstGeom prst="rect">
            <a:avLst/>
          </a:prstGeom>
        </p:spPr>
      </p:pic>
      <p:sp>
        <p:nvSpPr>
          <p:cNvPr id="10" name="Footer Placeholder 9">
            <a:extLst>
              <a:ext uri="{FF2B5EF4-FFF2-40B4-BE49-F238E27FC236}">
                <a16:creationId xmlns:a16="http://schemas.microsoft.com/office/drawing/2014/main" id="{BBB364DC-F919-4790-8707-CBA474871803}"/>
              </a:ext>
            </a:extLst>
          </p:cNvPr>
          <p:cNvSpPr>
            <a:spLocks noGrp="1"/>
          </p:cNvSpPr>
          <p:nvPr>
            <p:ph type="ftr" sz="quarter" idx="11"/>
          </p:nvPr>
        </p:nvSpPr>
        <p:spPr>
          <a:xfrm>
            <a:off x="8940800" y="6128342"/>
            <a:ext cx="2926402" cy="365125"/>
          </a:xfrm>
        </p:spPr>
        <p:txBody>
          <a:bodyPr/>
          <a:lstStyle/>
          <a:p>
            <a:r>
              <a:rPr lang="en-US" sz="1200" dirty="0">
                <a:latin typeface="Times New Roman" panose="02020603050405020304" pitchFamily="18" charset="0"/>
                <a:cs typeface="Times New Roman" panose="02020603050405020304" pitchFamily="18" charset="0"/>
              </a:rPr>
              <a:t>https://www.miveh-nejad.info</a:t>
            </a:r>
          </a:p>
        </p:txBody>
      </p:sp>
      <p:sp>
        <p:nvSpPr>
          <p:cNvPr id="14" name="TextBox 13">
            <a:extLst>
              <a:ext uri="{FF2B5EF4-FFF2-40B4-BE49-F238E27FC236}">
                <a16:creationId xmlns:a16="http://schemas.microsoft.com/office/drawing/2014/main" id="{2881139C-2CF2-0700-025F-A15DA3DFCB9E}"/>
              </a:ext>
            </a:extLst>
          </p:cNvPr>
          <p:cNvSpPr txBox="1"/>
          <p:nvPr/>
        </p:nvSpPr>
        <p:spPr>
          <a:xfrm>
            <a:off x="415472" y="2433806"/>
            <a:ext cx="11451730" cy="2954655"/>
          </a:xfrm>
          <a:prstGeom prst="rect">
            <a:avLst/>
          </a:prstGeom>
          <a:noFill/>
        </p:spPr>
        <p:txBody>
          <a:bodyPr wrap="square" rtlCol="0">
            <a:spAutoFit/>
          </a:bodyPr>
          <a:lstStyle/>
          <a:p>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2800" b="1" kern="100" dirty="0">
                <a:effectLst/>
                <a:latin typeface="Times New Roman" panose="02020603050405020304" pitchFamily="18" charset="0"/>
                <a:ea typeface="Aptos" panose="020B0004020202020204" pitchFamily="34" charset="0"/>
                <a:cs typeface="Times New Roman" panose="02020603050405020304" pitchFamily="18" charset="0"/>
              </a:rPr>
              <a:t>Central Dogma of Biology as a REST API (</a:t>
            </a:r>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CDaaR REST API</a:t>
            </a:r>
            <a:r>
              <a:rPr lang="en-US" sz="28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 is a Python-based web service that facilitates biological sequence processing related to DNA transcription and mRNA reverse transcription. It provides endpoints for converting DNA Oligonucleotides into RNA, generating reverse complementary DNA template strand, and reverse transcribing mRNA into complementary double-stranded DNA (cDNA).</a:t>
            </a:r>
          </a:p>
          <a:p>
            <a:endParaRPr lang="en-US" dirty="0"/>
          </a:p>
        </p:txBody>
      </p:sp>
    </p:spTree>
    <p:extLst>
      <p:ext uri="{BB962C8B-B14F-4D97-AF65-F5344CB8AC3E}">
        <p14:creationId xmlns:p14="http://schemas.microsoft.com/office/powerpoint/2010/main" val="1705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D0398940-F558-5CAB-F928-976D5A2F7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303F88-6A44-A6F8-E32E-EC31F9D5647C}"/>
              </a:ext>
            </a:extLst>
          </p:cNvPr>
          <p:cNvSpPr>
            <a:spLocks noGrp="1"/>
          </p:cNvSpPr>
          <p:nvPr>
            <p:ph type="title"/>
          </p:nvPr>
        </p:nvSpPr>
        <p:spPr>
          <a:xfrm>
            <a:off x="575894" y="729658"/>
            <a:ext cx="11029616" cy="663713"/>
          </a:xfrm>
        </p:spPr>
        <p:txBody>
          <a:bodyPr>
            <a:noAutofit/>
          </a:bodyPr>
          <a:lstStyle/>
          <a:p>
            <a:pPr algn="ctr"/>
            <a:r>
              <a:rPr lang="en-US" sz="4000" dirty="0">
                <a:latin typeface="Times New Roman" panose="02020603050405020304" pitchFamily="18" charset="0"/>
                <a:cs typeface="Times New Roman" panose="02020603050405020304" pitchFamily="18" charset="0"/>
              </a:rPr>
              <a:t>Cdaar REST </a:t>
            </a:r>
            <a:r>
              <a:rPr lang="en-US" sz="4000" dirty="0" err="1">
                <a:latin typeface="Times New Roman" panose="02020603050405020304" pitchFamily="18" charset="0"/>
                <a:cs typeface="Times New Roman" panose="02020603050405020304" pitchFamily="18" charset="0"/>
              </a:rPr>
              <a:t>api</a:t>
            </a:r>
            <a:endParaRPr lang="en-US" sz="4000" dirty="0">
              <a:latin typeface="Times New Roman" panose="02020603050405020304" pitchFamily="18" charset="0"/>
              <a:cs typeface="Times New Roman" panose="02020603050405020304" pitchFamily="18" charset="0"/>
            </a:endParaRPr>
          </a:p>
        </p:txBody>
      </p:sp>
      <p:pic>
        <p:nvPicPr>
          <p:cNvPr id="9" name="Picture 8" descr="A blue and green text on a blue background&#10;&#10;AI-generated content may be incorrect.">
            <a:extLst>
              <a:ext uri="{FF2B5EF4-FFF2-40B4-BE49-F238E27FC236}">
                <a16:creationId xmlns:a16="http://schemas.microsoft.com/office/drawing/2014/main" id="{704F84C4-A160-9ADA-0C8B-2BB8978B6056}"/>
              </a:ext>
            </a:extLst>
          </p:cNvPr>
          <p:cNvPicPr>
            <a:picLocks noChangeAspect="1"/>
          </p:cNvPicPr>
          <p:nvPr/>
        </p:nvPicPr>
        <p:blipFill>
          <a:blip r:embed="rId2"/>
          <a:stretch>
            <a:fillRect/>
          </a:stretch>
        </p:blipFill>
        <p:spPr>
          <a:xfrm>
            <a:off x="415472" y="419015"/>
            <a:ext cx="1549400" cy="1549400"/>
          </a:xfrm>
          <a:prstGeom prst="rect">
            <a:avLst/>
          </a:prstGeom>
        </p:spPr>
      </p:pic>
      <p:sp>
        <p:nvSpPr>
          <p:cNvPr id="10" name="Footer Placeholder 9">
            <a:extLst>
              <a:ext uri="{FF2B5EF4-FFF2-40B4-BE49-F238E27FC236}">
                <a16:creationId xmlns:a16="http://schemas.microsoft.com/office/drawing/2014/main" id="{43A06C8A-8EC2-92C8-0719-CC2AF7F72D38}"/>
              </a:ext>
            </a:extLst>
          </p:cNvPr>
          <p:cNvSpPr>
            <a:spLocks noGrp="1"/>
          </p:cNvSpPr>
          <p:nvPr>
            <p:ph type="ftr" sz="quarter" idx="11"/>
          </p:nvPr>
        </p:nvSpPr>
        <p:spPr>
          <a:xfrm>
            <a:off x="8940800" y="6128342"/>
            <a:ext cx="2926402" cy="365125"/>
          </a:xfrm>
        </p:spPr>
        <p:txBody>
          <a:bodyPr/>
          <a:lstStyle/>
          <a:p>
            <a:r>
              <a:rPr lang="en-US" sz="1200" dirty="0">
                <a:latin typeface="Times New Roman" panose="02020603050405020304" pitchFamily="18" charset="0"/>
                <a:cs typeface="Times New Roman" panose="02020603050405020304" pitchFamily="18" charset="0"/>
              </a:rPr>
              <a:t>https://www.miveh-nejad.info</a:t>
            </a:r>
          </a:p>
        </p:txBody>
      </p:sp>
      <p:sp>
        <p:nvSpPr>
          <p:cNvPr id="3" name="TextBox 2">
            <a:extLst>
              <a:ext uri="{FF2B5EF4-FFF2-40B4-BE49-F238E27FC236}">
                <a16:creationId xmlns:a16="http://schemas.microsoft.com/office/drawing/2014/main" id="{A0C72063-2C0F-EA4F-2FFE-E2897BA52F7C}"/>
              </a:ext>
            </a:extLst>
          </p:cNvPr>
          <p:cNvSpPr txBox="1"/>
          <p:nvPr/>
        </p:nvSpPr>
        <p:spPr>
          <a:xfrm>
            <a:off x="874775" y="2667541"/>
            <a:ext cx="10730735" cy="2915670"/>
          </a:xfrm>
          <a:prstGeom prst="rect">
            <a:avLst/>
          </a:prstGeom>
          <a:noFill/>
        </p:spPr>
        <p:txBody>
          <a:bodyPr wrap="square" rtlCol="0">
            <a:spAutoFit/>
          </a:bodyPr>
          <a:lstStyle/>
          <a:p>
            <a:pPr marL="0" marR="0">
              <a:lnSpc>
                <a:spcPct val="115000"/>
              </a:lnSpc>
              <a:spcAft>
                <a:spcPts val="800"/>
              </a:spcAft>
              <a:buNone/>
            </a:pPr>
            <a:r>
              <a:rPr lang="en-US" sz="2800" b="1" kern="100" dirty="0">
                <a:effectLst/>
                <a:latin typeface="Times New Roman" panose="02020603050405020304" pitchFamily="18" charset="0"/>
                <a:ea typeface="Aptos" panose="020B0004020202020204" pitchFamily="34" charset="0"/>
                <a:cs typeface="Times New Roman" panose="02020603050405020304" pitchFamily="18" charset="0"/>
              </a:rPr>
              <a:t>API Endpoints</a:t>
            </a:r>
            <a:endParaRPr lang="en-US"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tabLst>
                <a:tab pos="457200" algn="l"/>
              </a:tabLst>
            </a:pPr>
            <a:r>
              <a:rPr lang="en-US" sz="2800" b="1" kern="100" dirty="0">
                <a:latin typeface="Times New Roman" panose="02020603050405020304" pitchFamily="18" charset="0"/>
                <a:ea typeface="Aptos" panose="020B0004020202020204" pitchFamily="34" charset="0"/>
                <a:cs typeface="Times New Roman" panose="02020603050405020304" pitchFamily="18" charset="0"/>
              </a:rPr>
              <a:t>/</a:t>
            </a:r>
            <a:r>
              <a:rPr lang="en-US" sz="2800" b="1" kern="100" dirty="0" err="1">
                <a:latin typeface="Times New Roman" panose="02020603050405020304" pitchFamily="18" charset="0"/>
                <a:ea typeface="Aptos" panose="020B0004020202020204" pitchFamily="34" charset="0"/>
                <a:cs typeface="Times New Roman" panose="02020603050405020304" pitchFamily="18" charset="0"/>
              </a:rPr>
              <a:t>myAPI</a:t>
            </a:r>
            <a:r>
              <a:rPr lang="en-US" sz="2800" b="1" kern="100" dirty="0">
                <a:latin typeface="Times New Roman" panose="02020603050405020304" pitchFamily="18" charset="0"/>
                <a:ea typeface="Aptos" panose="020B0004020202020204" pitchFamily="34" charset="0"/>
                <a:cs typeface="Times New Roman" panose="02020603050405020304" pitchFamily="18" charset="0"/>
              </a:rPr>
              <a:t>-DNA/v1/</a:t>
            </a:r>
            <a:r>
              <a:rPr lang="en-US" sz="2800" kern="100" dirty="0">
                <a:latin typeface="Times New Roman" panose="02020603050405020304" pitchFamily="18" charset="0"/>
                <a:ea typeface="Aptos" panose="020B0004020202020204" pitchFamily="34" charset="0"/>
                <a:cs typeface="Times New Roman" panose="02020603050405020304" pitchFamily="18" charset="0"/>
              </a:rPr>
              <a:t> → Reverse complement of a DNA coding sequence.</a:t>
            </a:r>
          </a:p>
          <a:p>
            <a:pPr marL="342900" marR="0" lvl="0" indent="-342900">
              <a:lnSpc>
                <a:spcPct val="115000"/>
              </a:lnSpc>
              <a:spcAft>
                <a:spcPts val="800"/>
              </a:spcAft>
              <a:buFont typeface="Arial" panose="020B0604020202020204" pitchFamily="34" charset="0"/>
              <a:buChar char="•"/>
              <a:tabLst>
                <a:tab pos="457200" algn="l"/>
              </a:tabLst>
            </a:pPr>
            <a:r>
              <a:rPr lang="en-US" sz="28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2800" b="1" kern="100" dirty="0" err="1">
                <a:effectLst/>
                <a:latin typeface="Times New Roman" panose="02020603050405020304" pitchFamily="18" charset="0"/>
                <a:ea typeface="Aptos" panose="020B0004020202020204" pitchFamily="34" charset="0"/>
                <a:cs typeface="Times New Roman" panose="02020603050405020304" pitchFamily="18" charset="0"/>
              </a:rPr>
              <a:t>myAPI</a:t>
            </a:r>
            <a:r>
              <a:rPr lang="en-US" sz="2800" b="1" kern="100" dirty="0">
                <a:effectLst/>
                <a:latin typeface="Times New Roman" panose="02020603050405020304" pitchFamily="18" charset="0"/>
                <a:ea typeface="Aptos" panose="020B0004020202020204" pitchFamily="34" charset="0"/>
                <a:cs typeface="Times New Roman" panose="02020603050405020304" pitchFamily="18" charset="0"/>
              </a:rPr>
              <a:t>-RNA/v1/</a:t>
            </a: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 → DNA to mRNA transcription.</a:t>
            </a:r>
          </a:p>
          <a:p>
            <a:pPr marL="342900" marR="0" lvl="0" indent="-342900">
              <a:lnSpc>
                <a:spcPct val="115000"/>
              </a:lnSpc>
              <a:spcAft>
                <a:spcPts val="800"/>
              </a:spcAft>
              <a:buFont typeface="Arial" panose="020B0604020202020204" pitchFamily="34" charset="0"/>
              <a:buChar char="•"/>
              <a:tabLst>
                <a:tab pos="457200" algn="l"/>
              </a:tabLst>
            </a:pPr>
            <a:r>
              <a:rPr lang="en-US" sz="28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2800" b="1" kern="100" dirty="0" err="1">
                <a:effectLst/>
                <a:latin typeface="Times New Roman" panose="02020603050405020304" pitchFamily="18" charset="0"/>
                <a:ea typeface="Aptos" panose="020B0004020202020204" pitchFamily="34" charset="0"/>
                <a:cs typeface="Times New Roman" panose="02020603050405020304" pitchFamily="18" charset="0"/>
              </a:rPr>
              <a:t>myAPI</a:t>
            </a:r>
            <a:r>
              <a:rPr lang="en-US" sz="2800" b="1" kern="100" dirty="0">
                <a:effectLst/>
                <a:latin typeface="Times New Roman" panose="02020603050405020304" pitchFamily="18" charset="0"/>
                <a:ea typeface="Aptos" panose="020B0004020202020204" pitchFamily="34" charset="0"/>
                <a:cs typeface="Times New Roman" panose="02020603050405020304" pitchFamily="18" charset="0"/>
              </a:rPr>
              <a:t>-CDNA/v1/</a:t>
            </a: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 → Reverse transcription from mRNA to cDNA.</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69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0D749B2-FC47-2D9B-E27B-5162B2101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9698FA-4596-BDD4-71BA-ED36A7E7C9A2}"/>
              </a:ext>
            </a:extLst>
          </p:cNvPr>
          <p:cNvSpPr>
            <a:spLocks noGrp="1"/>
          </p:cNvSpPr>
          <p:nvPr>
            <p:ph type="title"/>
          </p:nvPr>
        </p:nvSpPr>
        <p:spPr>
          <a:xfrm>
            <a:off x="575894" y="729658"/>
            <a:ext cx="11029616" cy="663713"/>
          </a:xfrm>
        </p:spPr>
        <p:txBody>
          <a:bodyPr>
            <a:noAutofit/>
          </a:bodyPr>
          <a:lstStyle/>
          <a:p>
            <a:pPr algn="ctr"/>
            <a:r>
              <a:rPr lang="en-US" sz="4000" dirty="0">
                <a:latin typeface="Times New Roman" panose="02020603050405020304" pitchFamily="18" charset="0"/>
                <a:cs typeface="Times New Roman" panose="02020603050405020304" pitchFamily="18" charset="0"/>
              </a:rPr>
              <a:t>Cdaar REST </a:t>
            </a:r>
            <a:r>
              <a:rPr lang="en-US" sz="4000" dirty="0" err="1">
                <a:latin typeface="Times New Roman" panose="02020603050405020304" pitchFamily="18" charset="0"/>
                <a:cs typeface="Times New Roman" panose="02020603050405020304" pitchFamily="18" charset="0"/>
              </a:rPr>
              <a:t>api</a:t>
            </a:r>
            <a:endParaRPr lang="en-US" sz="4000" dirty="0">
              <a:latin typeface="Times New Roman" panose="02020603050405020304" pitchFamily="18" charset="0"/>
              <a:cs typeface="Times New Roman" panose="02020603050405020304" pitchFamily="18" charset="0"/>
            </a:endParaRPr>
          </a:p>
        </p:txBody>
      </p:sp>
      <p:pic>
        <p:nvPicPr>
          <p:cNvPr id="9" name="Picture 8" descr="A blue and green text on a blue background&#10;&#10;AI-generated content may be incorrect.">
            <a:extLst>
              <a:ext uri="{FF2B5EF4-FFF2-40B4-BE49-F238E27FC236}">
                <a16:creationId xmlns:a16="http://schemas.microsoft.com/office/drawing/2014/main" id="{5721421D-06AA-DA80-17D9-5C0D16CAE075}"/>
              </a:ext>
            </a:extLst>
          </p:cNvPr>
          <p:cNvPicPr>
            <a:picLocks noChangeAspect="1"/>
          </p:cNvPicPr>
          <p:nvPr/>
        </p:nvPicPr>
        <p:blipFill>
          <a:blip r:embed="rId3"/>
          <a:stretch>
            <a:fillRect/>
          </a:stretch>
        </p:blipFill>
        <p:spPr>
          <a:xfrm>
            <a:off x="415472" y="419015"/>
            <a:ext cx="1549400" cy="1549400"/>
          </a:xfrm>
          <a:prstGeom prst="rect">
            <a:avLst/>
          </a:prstGeom>
        </p:spPr>
      </p:pic>
      <p:sp>
        <p:nvSpPr>
          <p:cNvPr id="10" name="Footer Placeholder 9">
            <a:extLst>
              <a:ext uri="{FF2B5EF4-FFF2-40B4-BE49-F238E27FC236}">
                <a16:creationId xmlns:a16="http://schemas.microsoft.com/office/drawing/2014/main" id="{EA69633D-4F68-0582-8E6E-269A4D5FEC1C}"/>
              </a:ext>
            </a:extLst>
          </p:cNvPr>
          <p:cNvSpPr>
            <a:spLocks noGrp="1"/>
          </p:cNvSpPr>
          <p:nvPr>
            <p:ph type="ftr" sz="quarter" idx="11"/>
          </p:nvPr>
        </p:nvSpPr>
        <p:spPr>
          <a:xfrm>
            <a:off x="8940800" y="6128342"/>
            <a:ext cx="2926402" cy="365125"/>
          </a:xfrm>
        </p:spPr>
        <p:txBody>
          <a:bodyPr/>
          <a:lstStyle/>
          <a:p>
            <a:r>
              <a:rPr lang="en-US" sz="1200" dirty="0">
                <a:latin typeface="Times New Roman" panose="02020603050405020304" pitchFamily="18" charset="0"/>
                <a:cs typeface="Times New Roman" panose="02020603050405020304" pitchFamily="18" charset="0"/>
              </a:rPr>
              <a:t>https://www.miveh-nejad.info</a:t>
            </a:r>
          </a:p>
        </p:txBody>
      </p:sp>
      <p:sp>
        <p:nvSpPr>
          <p:cNvPr id="3" name="TextBox 2">
            <a:extLst>
              <a:ext uri="{FF2B5EF4-FFF2-40B4-BE49-F238E27FC236}">
                <a16:creationId xmlns:a16="http://schemas.microsoft.com/office/drawing/2014/main" id="{E3096EF3-3BD7-4D08-F2F1-5F9EFE615990}"/>
              </a:ext>
            </a:extLst>
          </p:cNvPr>
          <p:cNvSpPr txBox="1"/>
          <p:nvPr/>
        </p:nvSpPr>
        <p:spPr>
          <a:xfrm>
            <a:off x="415472" y="2075544"/>
            <a:ext cx="11029616" cy="4485330"/>
          </a:xfrm>
          <a:prstGeom prst="rect">
            <a:avLst/>
          </a:prstGeom>
          <a:noFill/>
        </p:spPr>
        <p:txBody>
          <a:bodyPr wrap="square" rtlCol="0">
            <a:spAutoFit/>
          </a:bodyPr>
          <a:lstStyle/>
          <a:p>
            <a:pPr marL="342900" marR="0" lvl="0" indent="-342900" rtl="0">
              <a:lnSpc>
                <a:spcPct val="115000"/>
              </a:lnSpc>
              <a:spcAft>
                <a:spcPts val="800"/>
              </a:spcAft>
              <a:buFont typeface="Arial" panose="020B0604020202020204" pitchFamily="34" charset="0"/>
              <a:buChar char="•"/>
              <a:tabLst>
                <a:tab pos="457200" algn="l"/>
              </a:tabLs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2400" b="1" kern="100" dirty="0" err="1">
                <a:effectLst/>
                <a:latin typeface="Times New Roman" panose="02020603050405020304" pitchFamily="18" charset="0"/>
                <a:ea typeface="Aptos" panose="020B0004020202020204" pitchFamily="34" charset="0"/>
                <a:cs typeface="Times New Roman" panose="02020603050405020304" pitchFamily="18" charset="0"/>
              </a:rPr>
              <a:t>myAPI</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-DNA/v1/</a:t>
            </a: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US" sz="2400" kern="100" dirty="0">
                <a:latin typeface="Times New Roman" panose="02020603050405020304" pitchFamily="18" charset="0"/>
                <a:ea typeface="Aptos" panose="020B0004020202020204" pitchFamily="34" charset="0"/>
                <a:cs typeface="Times New Roman" panose="02020603050405020304" pitchFamily="18" charset="0"/>
              </a:rPr>
              <a:t>5</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’-ATGC-3’ with its complement strand 3’-TACG-5’</a:t>
            </a:r>
          </a:p>
          <a:p>
            <a:pPr marL="342900" marR="0" lvl="0" indent="-342900">
              <a:lnSpc>
                <a:spcPct val="115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DNA polymerase can only synthesize DNA in </a:t>
            </a: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Aft>
                <a:spcPts val="800"/>
              </a:spcAft>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the 5' to 3' direction, so to provide this antisense DNA</a:t>
            </a:r>
          </a:p>
          <a:p>
            <a:pPr marR="0" lvl="0">
              <a:lnSpc>
                <a:spcPct val="115000"/>
              </a:lnSpc>
              <a:spcAft>
                <a:spcPts val="800"/>
              </a:spcAft>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strand from 5-to-3 (left-to-right) we perform reverse </a:t>
            </a:r>
          </a:p>
          <a:p>
            <a:pPr marR="0" lvl="0">
              <a:lnSpc>
                <a:spcPct val="115000"/>
              </a:lnSpc>
              <a:spcAft>
                <a:spcPts val="800"/>
              </a:spcAft>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complement</a:t>
            </a:r>
          </a:p>
          <a:p>
            <a:pPr marL="342900" marR="0" lvl="0" indent="-342900">
              <a:lnSpc>
                <a:spcPct val="115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First, we need the reverse of coding strand which is 3’-CGTA-5’, then we have its complement 5’-GCAT-3’ - Now look at the last sequence in first comment line</a:t>
            </a:r>
          </a:p>
          <a:p>
            <a:endParaRPr lang="en-US" dirty="0"/>
          </a:p>
        </p:txBody>
      </p:sp>
      <p:pic>
        <p:nvPicPr>
          <p:cNvPr id="5" name="Picture 4" descr="A dna structure with letters and numbers&#10;&#10;AI-generated content may be incorrect.">
            <a:extLst>
              <a:ext uri="{FF2B5EF4-FFF2-40B4-BE49-F238E27FC236}">
                <a16:creationId xmlns:a16="http://schemas.microsoft.com/office/drawing/2014/main" id="{C87C526A-9E4D-D5F9-331D-21E2BA7A0479}"/>
              </a:ext>
            </a:extLst>
          </p:cNvPr>
          <p:cNvPicPr>
            <a:picLocks noChangeAspect="1"/>
          </p:cNvPicPr>
          <p:nvPr/>
        </p:nvPicPr>
        <p:blipFill>
          <a:blip r:embed="rId4"/>
          <a:stretch>
            <a:fillRect/>
          </a:stretch>
        </p:blipFill>
        <p:spPr>
          <a:xfrm>
            <a:off x="7408399" y="1968415"/>
            <a:ext cx="4636644" cy="2986313"/>
          </a:xfrm>
          <a:prstGeom prst="rect">
            <a:avLst/>
          </a:prstGeom>
        </p:spPr>
      </p:pic>
    </p:spTree>
    <p:extLst>
      <p:ext uri="{BB962C8B-B14F-4D97-AF65-F5344CB8AC3E}">
        <p14:creationId xmlns:p14="http://schemas.microsoft.com/office/powerpoint/2010/main" val="199047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9282C83-9E9C-A1C7-2C46-5E0F0BA43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0B4CF-9BEC-757C-D26F-2AB61AB36488}"/>
              </a:ext>
            </a:extLst>
          </p:cNvPr>
          <p:cNvSpPr>
            <a:spLocks noGrp="1"/>
          </p:cNvSpPr>
          <p:nvPr>
            <p:ph type="title"/>
          </p:nvPr>
        </p:nvSpPr>
        <p:spPr>
          <a:xfrm>
            <a:off x="575894" y="729658"/>
            <a:ext cx="11029616" cy="663713"/>
          </a:xfrm>
        </p:spPr>
        <p:txBody>
          <a:bodyPr>
            <a:noAutofit/>
          </a:bodyPr>
          <a:lstStyle/>
          <a:p>
            <a:pPr algn="ctr"/>
            <a:r>
              <a:rPr lang="en-US" sz="4000" dirty="0">
                <a:latin typeface="Times New Roman" panose="02020603050405020304" pitchFamily="18" charset="0"/>
                <a:cs typeface="Times New Roman" panose="02020603050405020304" pitchFamily="18" charset="0"/>
              </a:rPr>
              <a:t>Cdaar REST </a:t>
            </a:r>
            <a:r>
              <a:rPr lang="en-US" sz="4000" dirty="0" err="1">
                <a:latin typeface="Times New Roman" panose="02020603050405020304" pitchFamily="18" charset="0"/>
                <a:cs typeface="Times New Roman" panose="02020603050405020304" pitchFamily="18" charset="0"/>
              </a:rPr>
              <a:t>api</a:t>
            </a:r>
            <a:endParaRPr lang="en-US" sz="4000" dirty="0">
              <a:latin typeface="Times New Roman" panose="02020603050405020304" pitchFamily="18" charset="0"/>
              <a:cs typeface="Times New Roman" panose="02020603050405020304" pitchFamily="18" charset="0"/>
            </a:endParaRPr>
          </a:p>
        </p:txBody>
      </p:sp>
      <p:pic>
        <p:nvPicPr>
          <p:cNvPr id="9" name="Picture 8" descr="A blue and green text on a blue background&#10;&#10;AI-generated content may be incorrect.">
            <a:extLst>
              <a:ext uri="{FF2B5EF4-FFF2-40B4-BE49-F238E27FC236}">
                <a16:creationId xmlns:a16="http://schemas.microsoft.com/office/drawing/2014/main" id="{FB265D4F-3115-D6AD-757D-DA0CDD727105}"/>
              </a:ext>
            </a:extLst>
          </p:cNvPr>
          <p:cNvPicPr>
            <a:picLocks noChangeAspect="1"/>
          </p:cNvPicPr>
          <p:nvPr/>
        </p:nvPicPr>
        <p:blipFill>
          <a:blip r:embed="rId2"/>
          <a:stretch>
            <a:fillRect/>
          </a:stretch>
        </p:blipFill>
        <p:spPr>
          <a:xfrm>
            <a:off x="415472" y="419015"/>
            <a:ext cx="1549400" cy="1549400"/>
          </a:xfrm>
          <a:prstGeom prst="rect">
            <a:avLst/>
          </a:prstGeom>
        </p:spPr>
      </p:pic>
      <p:sp>
        <p:nvSpPr>
          <p:cNvPr id="10" name="Footer Placeholder 9">
            <a:extLst>
              <a:ext uri="{FF2B5EF4-FFF2-40B4-BE49-F238E27FC236}">
                <a16:creationId xmlns:a16="http://schemas.microsoft.com/office/drawing/2014/main" id="{B232CB40-E9A4-DD0A-EA12-BCECB164AC93}"/>
              </a:ext>
            </a:extLst>
          </p:cNvPr>
          <p:cNvSpPr>
            <a:spLocks noGrp="1"/>
          </p:cNvSpPr>
          <p:nvPr>
            <p:ph type="ftr" sz="quarter" idx="11"/>
          </p:nvPr>
        </p:nvSpPr>
        <p:spPr>
          <a:xfrm>
            <a:off x="8940800" y="6128342"/>
            <a:ext cx="2926402" cy="365125"/>
          </a:xfrm>
        </p:spPr>
        <p:txBody>
          <a:bodyPr/>
          <a:lstStyle/>
          <a:p>
            <a:r>
              <a:rPr lang="en-US" sz="1200" dirty="0">
                <a:latin typeface="Times New Roman" panose="02020603050405020304" pitchFamily="18" charset="0"/>
                <a:cs typeface="Times New Roman" panose="02020603050405020304" pitchFamily="18" charset="0"/>
              </a:rPr>
              <a:t>https://www.miveh-nejad.info</a:t>
            </a:r>
          </a:p>
        </p:txBody>
      </p:sp>
      <p:sp>
        <p:nvSpPr>
          <p:cNvPr id="3" name="TextBox 2">
            <a:extLst>
              <a:ext uri="{FF2B5EF4-FFF2-40B4-BE49-F238E27FC236}">
                <a16:creationId xmlns:a16="http://schemas.microsoft.com/office/drawing/2014/main" id="{D81CFD74-73C3-A813-EDB7-770C9C2FCFEB}"/>
              </a:ext>
            </a:extLst>
          </p:cNvPr>
          <p:cNvSpPr txBox="1"/>
          <p:nvPr/>
        </p:nvSpPr>
        <p:spPr>
          <a:xfrm>
            <a:off x="682171" y="2235199"/>
            <a:ext cx="10923339" cy="5012654"/>
          </a:xfrm>
          <a:prstGeom prst="rect">
            <a:avLst/>
          </a:prstGeom>
          <a:noFill/>
        </p:spPr>
        <p:txBody>
          <a:bodyPr wrap="square" rtlCol="0">
            <a:spAutoFit/>
          </a:bodyPr>
          <a:lstStyle/>
          <a:p>
            <a:pPr marL="342900" marR="0" lvl="0" indent="-342900" rtl="0">
              <a:lnSpc>
                <a:spcPct val="115000"/>
              </a:lnSpc>
              <a:spcAft>
                <a:spcPts val="800"/>
              </a:spcAft>
              <a:buFont typeface="Arial" panose="020B0604020202020204" pitchFamily="34" charset="0"/>
              <a:buChar char="•"/>
              <a:tabLst>
                <a:tab pos="457200" algn="l"/>
              </a:tabLs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2400" b="1" kern="100" dirty="0" err="1">
                <a:effectLst/>
                <a:latin typeface="Times New Roman" panose="02020603050405020304" pitchFamily="18" charset="0"/>
                <a:ea typeface="Aptos" panose="020B0004020202020204" pitchFamily="34" charset="0"/>
                <a:cs typeface="Times New Roman" panose="02020603050405020304" pitchFamily="18" charset="0"/>
              </a:rPr>
              <a:t>myAPI</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-RNA/v1/</a:t>
            </a: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5’-ATGC-3’ in a double stranded DNA has a </a:t>
            </a: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Aft>
                <a:spcPts val="800"/>
              </a:spcAft>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complement 3’-TACG-5’ </a:t>
            </a:r>
          </a:p>
          <a:p>
            <a:pPr marL="342900" marR="0" lvl="0" indent="-342900">
              <a:lnSpc>
                <a:spcPct val="115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RNA Polymerase enzyme only transcribe 5-to-3</a:t>
            </a:r>
          </a:p>
          <a:p>
            <a:pPr marR="0" lvl="0">
              <a:lnSpc>
                <a:spcPct val="115000"/>
              </a:lnSpc>
              <a:spcAft>
                <a:spcPts val="800"/>
              </a:spcAft>
              <a:tabLst>
                <a:tab pos="457200" algn="l"/>
              </a:tabLst>
            </a:pPr>
            <a:r>
              <a:rPr lang="en-US" sz="2400" kern="100" dirty="0">
                <a:latin typeface="Times New Roman" panose="02020603050405020304" pitchFamily="18" charset="0"/>
                <a:ea typeface="Aptos" panose="020B0004020202020204" pitchFamily="34" charset="0"/>
                <a:cs typeface="Times New Roman" panose="02020603050405020304" pitchFamily="18" charset="0"/>
              </a:rPr>
              <a:t>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so uses template strand 3’-TACG-5’ for </a:t>
            </a:r>
            <a:endParaRPr lang="en-US" sz="2400" kern="100" dirty="0">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15000"/>
              </a:lnSpc>
              <a:spcAft>
                <a:spcPts val="800"/>
              </a:spcAft>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transcription of ’5-AUGC-3’</a:t>
            </a: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here’s the catch ***</a:t>
            </a:r>
          </a:p>
          <a:p>
            <a:pPr marL="342900" marR="0" lvl="0" indent="-342900">
              <a:lnSpc>
                <a:spcPct val="115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in genomics, we often label the DNA’s coding strand (5’-ATGC-3’), which is the non-template strand,</a:t>
            </a:r>
          </a:p>
          <a:p>
            <a:endParaRPr lang="en-US" dirty="0"/>
          </a:p>
        </p:txBody>
      </p:sp>
      <p:pic>
        <p:nvPicPr>
          <p:cNvPr id="7" name="Picture 6" descr="A diagram of a strand&#10;&#10;AI-generated content may be incorrect.">
            <a:extLst>
              <a:ext uri="{FF2B5EF4-FFF2-40B4-BE49-F238E27FC236}">
                <a16:creationId xmlns:a16="http://schemas.microsoft.com/office/drawing/2014/main" id="{56333BFF-FA6C-DE34-3CC1-4ADCC728D22E}"/>
              </a:ext>
            </a:extLst>
          </p:cNvPr>
          <p:cNvPicPr>
            <a:picLocks noChangeAspect="1"/>
          </p:cNvPicPr>
          <p:nvPr/>
        </p:nvPicPr>
        <p:blipFill>
          <a:blip r:embed="rId3"/>
          <a:stretch>
            <a:fillRect/>
          </a:stretch>
        </p:blipFill>
        <p:spPr>
          <a:xfrm>
            <a:off x="6947659" y="2116206"/>
            <a:ext cx="5039491" cy="3289301"/>
          </a:xfrm>
          <a:prstGeom prst="rect">
            <a:avLst/>
          </a:prstGeom>
        </p:spPr>
      </p:pic>
    </p:spTree>
    <p:extLst>
      <p:ext uri="{BB962C8B-B14F-4D97-AF65-F5344CB8AC3E}">
        <p14:creationId xmlns:p14="http://schemas.microsoft.com/office/powerpoint/2010/main" val="354168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456E5038-72DC-FEA7-F5DE-8D428CF7BD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4DD56D-A6CE-CF0E-7BDF-18ED19B844A7}"/>
              </a:ext>
            </a:extLst>
          </p:cNvPr>
          <p:cNvSpPr>
            <a:spLocks noGrp="1"/>
          </p:cNvSpPr>
          <p:nvPr>
            <p:ph type="title"/>
          </p:nvPr>
        </p:nvSpPr>
        <p:spPr>
          <a:xfrm>
            <a:off x="575894" y="729658"/>
            <a:ext cx="11029616" cy="663713"/>
          </a:xfrm>
        </p:spPr>
        <p:txBody>
          <a:bodyPr>
            <a:noAutofit/>
          </a:bodyPr>
          <a:lstStyle/>
          <a:p>
            <a:pPr algn="ctr"/>
            <a:r>
              <a:rPr lang="en-US" sz="4000" dirty="0">
                <a:latin typeface="Times New Roman" panose="02020603050405020304" pitchFamily="18" charset="0"/>
                <a:cs typeface="Times New Roman" panose="02020603050405020304" pitchFamily="18" charset="0"/>
              </a:rPr>
              <a:t>Cdaar REST </a:t>
            </a:r>
            <a:r>
              <a:rPr lang="en-US" sz="4000" dirty="0" err="1">
                <a:latin typeface="Times New Roman" panose="02020603050405020304" pitchFamily="18" charset="0"/>
                <a:cs typeface="Times New Roman" panose="02020603050405020304" pitchFamily="18" charset="0"/>
              </a:rPr>
              <a:t>api</a:t>
            </a:r>
            <a:endParaRPr lang="en-US" sz="4000" dirty="0">
              <a:latin typeface="Times New Roman" panose="02020603050405020304" pitchFamily="18" charset="0"/>
              <a:cs typeface="Times New Roman" panose="02020603050405020304" pitchFamily="18" charset="0"/>
            </a:endParaRPr>
          </a:p>
        </p:txBody>
      </p:sp>
      <p:pic>
        <p:nvPicPr>
          <p:cNvPr id="9" name="Picture 8" descr="A blue and green text on a blue background&#10;&#10;AI-generated content may be incorrect.">
            <a:extLst>
              <a:ext uri="{FF2B5EF4-FFF2-40B4-BE49-F238E27FC236}">
                <a16:creationId xmlns:a16="http://schemas.microsoft.com/office/drawing/2014/main" id="{807D8F3E-6BA9-0B23-0F35-C14031344BE7}"/>
              </a:ext>
            </a:extLst>
          </p:cNvPr>
          <p:cNvPicPr>
            <a:picLocks noChangeAspect="1"/>
          </p:cNvPicPr>
          <p:nvPr/>
        </p:nvPicPr>
        <p:blipFill>
          <a:blip r:embed="rId2"/>
          <a:stretch>
            <a:fillRect/>
          </a:stretch>
        </p:blipFill>
        <p:spPr>
          <a:xfrm>
            <a:off x="415472" y="419015"/>
            <a:ext cx="1549400" cy="1549400"/>
          </a:xfrm>
          <a:prstGeom prst="rect">
            <a:avLst/>
          </a:prstGeom>
        </p:spPr>
      </p:pic>
      <p:sp>
        <p:nvSpPr>
          <p:cNvPr id="10" name="Footer Placeholder 9">
            <a:extLst>
              <a:ext uri="{FF2B5EF4-FFF2-40B4-BE49-F238E27FC236}">
                <a16:creationId xmlns:a16="http://schemas.microsoft.com/office/drawing/2014/main" id="{6EE512D4-A08C-5454-C032-F20507BABDD1}"/>
              </a:ext>
            </a:extLst>
          </p:cNvPr>
          <p:cNvSpPr>
            <a:spLocks noGrp="1"/>
          </p:cNvSpPr>
          <p:nvPr>
            <p:ph type="ftr" sz="quarter" idx="11"/>
          </p:nvPr>
        </p:nvSpPr>
        <p:spPr>
          <a:xfrm>
            <a:off x="8940800" y="6128342"/>
            <a:ext cx="2926402" cy="365125"/>
          </a:xfrm>
        </p:spPr>
        <p:txBody>
          <a:bodyPr/>
          <a:lstStyle/>
          <a:p>
            <a:r>
              <a:rPr lang="en-US" sz="1200" dirty="0">
                <a:latin typeface="Times New Roman" panose="02020603050405020304" pitchFamily="18" charset="0"/>
                <a:cs typeface="Times New Roman" panose="02020603050405020304" pitchFamily="18" charset="0"/>
              </a:rPr>
              <a:t>https://www.miveh-nejad.info</a:t>
            </a:r>
          </a:p>
        </p:txBody>
      </p:sp>
      <p:sp>
        <p:nvSpPr>
          <p:cNvPr id="3" name="TextBox 2">
            <a:extLst>
              <a:ext uri="{FF2B5EF4-FFF2-40B4-BE49-F238E27FC236}">
                <a16:creationId xmlns:a16="http://schemas.microsoft.com/office/drawing/2014/main" id="{CE068203-CA3B-5D3D-5BE0-F61707E6437A}"/>
              </a:ext>
            </a:extLst>
          </p:cNvPr>
          <p:cNvSpPr txBox="1"/>
          <p:nvPr/>
        </p:nvSpPr>
        <p:spPr>
          <a:xfrm>
            <a:off x="575894" y="2206171"/>
            <a:ext cx="11029616" cy="2387128"/>
          </a:xfrm>
          <a:prstGeom prst="rect">
            <a:avLst/>
          </a:prstGeom>
          <a:noFill/>
        </p:spPr>
        <p:txBody>
          <a:bodyPr wrap="square" rtlCol="0">
            <a:spAutoFit/>
          </a:bodyPr>
          <a:lstStyle/>
          <a:p>
            <a:pPr marL="342900" marR="0" lvl="0" indent="-342900" rtl="0">
              <a:lnSpc>
                <a:spcPct val="115000"/>
              </a:lnSpc>
              <a:spcAft>
                <a:spcPts val="800"/>
              </a:spcAft>
              <a:buFont typeface="Arial" panose="020B0604020202020204" pitchFamily="34" charset="0"/>
              <a:buChar char="•"/>
              <a:tabLst>
                <a:tab pos="457200" algn="l"/>
              </a:tabLs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2400" b="1" kern="100" dirty="0" err="1">
                <a:effectLst/>
                <a:latin typeface="Times New Roman" panose="02020603050405020304" pitchFamily="18" charset="0"/>
                <a:ea typeface="Aptos" panose="020B0004020202020204" pitchFamily="34" charset="0"/>
                <a:cs typeface="Times New Roman" panose="02020603050405020304" pitchFamily="18" charset="0"/>
              </a:rPr>
              <a:t>myAPI</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-CDNA/v1/</a:t>
            </a: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If we have a mRNA sequence 5’-AUGC-3’, then reverse transcriptase enzyme synthesize single stranded 3’-TACG-5’</a:t>
            </a:r>
          </a:p>
          <a:p>
            <a:pPr marL="342900" marR="0" lvl="0" indent="-342900">
              <a:lnSpc>
                <a:spcPct val="115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Starting from the 5 prime the complementary double stranded DNA would be 5’-ATGC-3’ and 3'-TACG-5'</a:t>
            </a:r>
          </a:p>
        </p:txBody>
      </p:sp>
    </p:spTree>
    <p:extLst>
      <p:ext uri="{BB962C8B-B14F-4D97-AF65-F5344CB8AC3E}">
        <p14:creationId xmlns:p14="http://schemas.microsoft.com/office/powerpoint/2010/main" val="31633554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85</TotalTime>
  <Words>551</Words>
  <Application>Microsoft Macintosh PowerPoint</Application>
  <PresentationFormat>Widescreen</PresentationFormat>
  <Paragraphs>43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Gill Sans MT</vt:lpstr>
      <vt:lpstr>Times New Roman</vt:lpstr>
      <vt:lpstr>Wingdings 2</vt:lpstr>
      <vt:lpstr>Dividend</vt:lpstr>
      <vt:lpstr>CENtral dogma as a rest api</vt:lpstr>
      <vt:lpstr>Cdaar REST api</vt:lpstr>
      <vt:lpstr>Cdaar REST api</vt:lpstr>
      <vt:lpstr>Cdaar REST api</vt:lpstr>
      <vt:lpstr>Cdaar REST api</vt:lpstr>
      <vt:lpstr>Cdaar REST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kayvan mivehnejad</dc:creator>
  <cp:lastModifiedBy>kayvan mivehnejad</cp:lastModifiedBy>
  <cp:revision>8</cp:revision>
  <dcterms:created xsi:type="dcterms:W3CDTF">2025-04-15T22:12:30Z</dcterms:created>
  <dcterms:modified xsi:type="dcterms:W3CDTF">2025-05-27T20:46:22Z</dcterms:modified>
</cp:coreProperties>
</file>