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9" r:id="rId4"/>
    <p:sldId id="301" r:id="rId5"/>
    <p:sldId id="278" r:id="rId6"/>
    <p:sldId id="291" r:id="rId7"/>
    <p:sldId id="308" r:id="rId8"/>
    <p:sldId id="282" r:id="rId9"/>
    <p:sldId id="281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304" r:id="rId18"/>
    <p:sldId id="305" r:id="rId19"/>
    <p:sldId id="306" r:id="rId20"/>
    <p:sldId id="307" r:id="rId21"/>
    <p:sldId id="292" r:id="rId22"/>
    <p:sldId id="280" r:id="rId23"/>
    <p:sldId id="295" r:id="rId24"/>
    <p:sldId id="296" r:id="rId25"/>
    <p:sldId id="290" r:id="rId26"/>
    <p:sldId id="294" r:id="rId27"/>
    <p:sldId id="297" r:id="rId28"/>
    <p:sldId id="298" r:id="rId29"/>
    <p:sldId id="293" r:id="rId30"/>
    <p:sldId id="302" r:id="rId31"/>
    <p:sldId id="303" r:id="rId32"/>
    <p:sldId id="277" r:id="rId33"/>
    <p:sldId id="299" r:id="rId34"/>
    <p:sldId id="300" r:id="rId35"/>
    <p:sldId id="258" r:id="rId3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00"/>
    <a:srgbClr val="EAEFF7"/>
    <a:srgbClr val="0000FF"/>
    <a:srgbClr val="A9D18E"/>
    <a:srgbClr val="5B9BD5"/>
    <a:srgbClr val="B07BD7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C379-137A-4DEF-99CE-6489D4B2C690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ACA-0A16-4C97-B31D-F864423F0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107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C379-137A-4DEF-99CE-6489D4B2C690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ACA-0A16-4C97-B31D-F864423F0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203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C379-137A-4DEF-99CE-6489D4B2C690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ACA-0A16-4C97-B31D-F864423F0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36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C379-137A-4DEF-99CE-6489D4B2C690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ACA-0A16-4C97-B31D-F864423F0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24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C379-137A-4DEF-99CE-6489D4B2C690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ACA-0A16-4C97-B31D-F864423F0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538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C379-137A-4DEF-99CE-6489D4B2C690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ACA-0A16-4C97-B31D-F864423F0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1318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C379-137A-4DEF-99CE-6489D4B2C690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ACA-0A16-4C97-B31D-F864423F0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510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C379-137A-4DEF-99CE-6489D4B2C690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ACA-0A16-4C97-B31D-F864423F0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118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C379-137A-4DEF-99CE-6489D4B2C690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ACA-0A16-4C97-B31D-F864423F0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64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C379-137A-4DEF-99CE-6489D4B2C690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ACA-0A16-4C97-B31D-F864423F0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69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C379-137A-4DEF-99CE-6489D4B2C690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ACA-0A16-4C97-B31D-F864423F0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3141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C379-137A-4DEF-99CE-6489D4B2C690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DBACA-0A16-4C97-B31D-F864423F0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872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jupyter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iki/File:An_ambulance_corps_at_work_in_the_field._Halftone._Wellcome_V0015759.jpg" TargetMode="External"/><Relationship Id="rId4" Type="http://schemas.openxmlformats.org/officeDocument/2006/relationships/hyperlink" Target="https://commons.wikimedia.org/wiki/File:Portrait_of_Charles_Darwin._Wellcome_M0010103.jp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.lfd.uci.edu/pythonlibs/zhckc95n/olefile-0.44-py2.py3-none-any.whl" TargetMode="External"/><Relationship Id="rId2" Type="http://schemas.openxmlformats.org/officeDocument/2006/relationships/hyperlink" Target="https://www.lfd.uci.edu/~gohlke/pythonlib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935163"/>
            <a:ext cx="7772400" cy="2387600"/>
          </a:xfrm>
        </p:spPr>
        <p:txBody>
          <a:bodyPr>
            <a:normAutofit/>
          </a:bodyPr>
          <a:lstStyle/>
          <a:p>
            <a:r>
              <a:rPr lang="ru-RU" dirty="0"/>
              <a:t>ЛР</a:t>
            </a:r>
            <a:r>
              <a:rPr lang="en-US" dirty="0"/>
              <a:t>2</a:t>
            </a:r>
            <a:r>
              <a:rPr lang="ru-RU" dirty="0"/>
              <a:t>: Размытие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4414838"/>
            <a:ext cx="6858000" cy="1655762"/>
          </a:xfrm>
        </p:spPr>
        <p:txBody>
          <a:bodyPr/>
          <a:lstStyle/>
          <a:p>
            <a:r>
              <a:rPr lang="ru-RU" dirty="0"/>
              <a:t>Цифровая обработка изображений</a:t>
            </a:r>
          </a:p>
        </p:txBody>
      </p:sp>
    </p:spTree>
    <p:extLst>
      <p:ext uri="{BB962C8B-B14F-4D97-AF65-F5344CB8AC3E}">
        <p14:creationId xmlns:p14="http://schemas.microsoft.com/office/powerpoint/2010/main" val="1677206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ru-RU" dirty="0"/>
              <a:t>+</a:t>
            </a:r>
            <a:r>
              <a:rPr lang="en-US" dirty="0"/>
              <a:t>MKL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33400" indent="-533400">
              <a:buAutoNum type="arabicPeriod" startAt="3"/>
              <a:tabLst>
                <a:tab pos="533400" algn="l"/>
              </a:tabLst>
            </a:pPr>
            <a:r>
              <a:rPr lang="ru-RU" sz="2700" dirty="0"/>
              <a:t>колесо для </a:t>
            </a:r>
            <a:r>
              <a:rPr lang="en-US" sz="2700" dirty="0" err="1"/>
              <a:t>numpy</a:t>
            </a:r>
            <a:r>
              <a:rPr lang="en-US" sz="2700" dirty="0"/>
              <a:t> (&gt;100MB): </a:t>
            </a:r>
            <a:br>
              <a:rPr lang="ru-RU" sz="2700" dirty="0"/>
            </a:br>
            <a:r>
              <a:rPr lang="ru-RU" sz="2700" dirty="0"/>
              <a:t>надо выбрать свою версию и разрядность Питона:</a:t>
            </a:r>
            <a:endParaRPr lang="en-US" sz="2700" dirty="0"/>
          </a:p>
          <a:p>
            <a:pPr marL="901700" indent="-368300">
              <a:tabLst>
                <a:tab pos="533400" algn="l"/>
              </a:tabLst>
            </a:pPr>
            <a:r>
              <a:rPr lang="en-US" sz="27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numpy‑1.13.3+mkl‑cp27‑cp27m‑win32.whl</a:t>
            </a:r>
          </a:p>
          <a:p>
            <a:pPr marL="901700" indent="-368300">
              <a:tabLst>
                <a:tab pos="533400" algn="l"/>
              </a:tabLst>
            </a:pPr>
            <a:r>
              <a:rPr lang="en-US" sz="27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numpy‑1.13.3+mkl‑cp27‑cp27m‑win_amd64.whl</a:t>
            </a:r>
          </a:p>
          <a:p>
            <a:pPr marL="901700" indent="-368300">
              <a:tabLst>
                <a:tab pos="533400" algn="l"/>
              </a:tabLst>
            </a:pPr>
            <a:r>
              <a:rPr lang="en-US" sz="27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numpy‑1.13.3+mkl‑cp34‑cp34m‑win32.whl</a:t>
            </a:r>
          </a:p>
          <a:p>
            <a:pPr marL="901700" indent="-368300">
              <a:tabLst>
                <a:tab pos="533400" algn="l"/>
              </a:tabLst>
            </a:pPr>
            <a:r>
              <a:rPr lang="en-US" sz="27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numpy‑1.13.3+mkl‑cp34‑cp34m‑win_amd64.whl</a:t>
            </a:r>
          </a:p>
          <a:p>
            <a:pPr marL="901700" indent="-368300">
              <a:tabLst>
                <a:tab pos="533400" algn="l"/>
              </a:tabLst>
            </a:pPr>
            <a:r>
              <a:rPr lang="en-US" sz="27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numpy‑1.13.3+mkl‑cp35‑cp35m‑win32.whl</a:t>
            </a:r>
          </a:p>
          <a:p>
            <a:pPr marL="901700" indent="-368300">
              <a:tabLst>
                <a:tab pos="533400" algn="l"/>
              </a:tabLst>
            </a:pPr>
            <a:r>
              <a:rPr lang="en-US" sz="27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numpy‑1.13.3+mkl‑cp35‑cp35m‑win_amd64.whl</a:t>
            </a:r>
          </a:p>
          <a:p>
            <a:pPr marL="901700" indent="-368300">
              <a:tabLst>
                <a:tab pos="533400" algn="l"/>
              </a:tabLst>
            </a:pPr>
            <a:r>
              <a:rPr lang="en-US" sz="27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numpy‑1.13.3+mkl‑cp36‑cp36m‑win32.whl</a:t>
            </a:r>
          </a:p>
          <a:p>
            <a:pPr marL="901700" indent="-368300">
              <a:tabLst>
                <a:tab pos="533400" algn="l"/>
              </a:tabLst>
            </a:pPr>
            <a:r>
              <a:rPr lang="en-US" sz="27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numpy‑1.13.3+mkl‑cp36‑cp36m‑win_amd64.whl</a:t>
            </a:r>
          </a:p>
        </p:txBody>
      </p:sp>
    </p:spTree>
    <p:extLst>
      <p:ext uri="{BB962C8B-B14F-4D97-AF65-F5344CB8AC3E}">
        <p14:creationId xmlns:p14="http://schemas.microsoft.com/office/powerpoint/2010/main" val="4025478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колес</a:t>
            </a:r>
            <a:r>
              <a:rPr lang="en-US" dirty="0"/>
              <a:t> Windows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Поместите </a:t>
            </a:r>
            <a:r>
              <a:rPr lang="en-US" dirty="0"/>
              <a:t>.</a:t>
            </a:r>
            <a:r>
              <a:rPr lang="en-US" dirty="0" err="1"/>
              <a:t>whl</a:t>
            </a:r>
            <a:r>
              <a:rPr lang="en-US" dirty="0"/>
              <a:t> </a:t>
            </a:r>
            <a:r>
              <a:rPr lang="ru-RU" dirty="0"/>
              <a:t>файлы в папку </a:t>
            </a:r>
            <a:r>
              <a:rPr lang="en-US" dirty="0"/>
              <a:t>Scripts </a:t>
            </a:r>
            <a:r>
              <a:rPr lang="ru-RU" dirty="0"/>
              <a:t>вашей инсталляции Питона, где лежит </a:t>
            </a:r>
            <a:r>
              <a:rPr lang="en-US" dirty="0"/>
              <a:t>pip.exe</a:t>
            </a:r>
          </a:p>
          <a:p>
            <a:r>
              <a:rPr lang="ru-RU" dirty="0"/>
              <a:t>Откройте командную строку, перейдите  в папку </a:t>
            </a:r>
            <a:r>
              <a:rPr lang="en-US" dirty="0"/>
              <a:t>Scripts, </a:t>
            </a:r>
            <a:r>
              <a:rPr lang="ru-RU" dirty="0"/>
              <a:t>установите колеса при помощи </a:t>
            </a:r>
            <a:r>
              <a:rPr lang="en-US" dirty="0"/>
              <a:t>pip</a:t>
            </a:r>
            <a:r>
              <a:rPr lang="ru-RU" dirty="0"/>
              <a:t> </a:t>
            </a:r>
            <a:r>
              <a:rPr lang="en-US" dirty="0"/>
              <a:t>install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75062"/>
            <a:ext cx="74676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658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читать файлы изображений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 fontScale="92500" lnSpcReduction="10000"/>
          </a:bodyPr>
          <a:lstStyle/>
          <a:p>
            <a:pPr marL="3556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from PIL import Image</a:t>
            </a:r>
          </a:p>
          <a:p>
            <a:pPr marL="35560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Image.open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'darwin.png'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355600" indent="0">
              <a:spcAft>
                <a:spcPts val="1200"/>
              </a:spcAft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img.load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dirty="0"/>
              <a:t>Тогда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img.size</a:t>
            </a:r>
            <a:r>
              <a:rPr lang="ru-RU" dirty="0"/>
              <a:t> дает пару </a:t>
            </a:r>
            <a:r>
              <a:rPr lang="ru-RU" b="1" dirty="0"/>
              <a:t>(</a:t>
            </a:r>
            <a:r>
              <a:rPr lang="en-US" b="1" i="1" dirty="0"/>
              <a:t>W</a:t>
            </a:r>
            <a:r>
              <a:rPr lang="en-US" b="1" dirty="0"/>
              <a:t> </a:t>
            </a:r>
            <a:r>
              <a:rPr lang="ru-RU" b="1" dirty="0"/>
              <a:t>ширина, </a:t>
            </a:r>
            <a:r>
              <a:rPr lang="en-US" b="1" i="1" dirty="0"/>
              <a:t>H</a:t>
            </a:r>
            <a:r>
              <a:rPr lang="en-US" b="1" dirty="0"/>
              <a:t> </a:t>
            </a:r>
            <a:r>
              <a:rPr lang="ru-RU" b="1" dirty="0"/>
              <a:t>высота)</a:t>
            </a:r>
            <a:r>
              <a:rPr lang="en-US" dirty="0"/>
              <a:t>. </a:t>
            </a:r>
            <a:r>
              <a:rPr lang="ru-RU" dirty="0"/>
              <a:t>Режим изображения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img.mode</a:t>
            </a:r>
            <a:r>
              <a:rPr lang="en-US" dirty="0"/>
              <a:t>. </a:t>
            </a:r>
            <a:r>
              <a:rPr lang="en-US" dirty="0">
                <a:solidFill>
                  <a:schemeClr val="accent6"/>
                </a:solidFill>
              </a:rPr>
              <a:t>'</a:t>
            </a:r>
            <a:r>
              <a:rPr lang="en-US" i="1" dirty="0">
                <a:solidFill>
                  <a:schemeClr val="accent6"/>
                </a:solidFill>
              </a:rPr>
              <a:t>L'</a:t>
            </a:r>
            <a:r>
              <a:rPr lang="en-US" dirty="0"/>
              <a:t> </a:t>
            </a:r>
            <a:r>
              <a:rPr lang="ru-RU" dirty="0"/>
              <a:t>означает градации серого </a:t>
            </a:r>
            <a:br>
              <a:rPr lang="ru-RU" dirty="0"/>
            </a:br>
            <a:r>
              <a:rPr lang="en-US" dirty="0"/>
              <a:t>0..255 </a:t>
            </a:r>
            <a:r>
              <a:rPr lang="ru-RU" dirty="0"/>
              <a:t>(0 – черный, 255 – белый)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img.getpixel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ru-RU" dirty="0"/>
              <a:t> дает значение пикселя с координатами </a:t>
            </a:r>
            <a:r>
              <a:rPr lang="en-US" dirty="0"/>
              <a:t>x, y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передавать именно как пару, поэтому в скобках,</a:t>
            </a:r>
            <a:br>
              <a:rPr lang="en-US" dirty="0"/>
            </a:br>
            <a:r>
              <a:rPr lang="en-US" dirty="0"/>
              <a:t>x </a:t>
            </a:r>
            <a:r>
              <a:rPr lang="ru-RU" dirty="0"/>
              <a:t>слева направо, </a:t>
            </a:r>
            <a:r>
              <a:rPr lang="en-US" dirty="0"/>
              <a:t>y </a:t>
            </a:r>
            <a:r>
              <a:rPr lang="ru-RU" dirty="0"/>
              <a:t>сверху вниз, считая с нуля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680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Пиксельные данные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img.getpixel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((2,1))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128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img.getpixel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((3,1))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img.getpixel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((0,2))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255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441003"/>
              </p:ext>
            </p:extLst>
          </p:nvPr>
        </p:nvGraphicFramePr>
        <p:xfrm>
          <a:off x="5600698" y="3924299"/>
          <a:ext cx="2914652" cy="225266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728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86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8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0888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36000" marR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36000" marR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(2</a:t>
                      </a:r>
                      <a:r>
                        <a:rPr lang="ru-RU" sz="2400" dirty="0"/>
                        <a:t>,0</a:t>
                      </a:r>
                      <a:r>
                        <a:rPr lang="en-US" sz="2400" dirty="0"/>
                        <a:t>)</a:t>
                      </a:r>
                      <a:endParaRPr lang="ru-RU" sz="2400" dirty="0"/>
                    </a:p>
                  </a:txBody>
                  <a:tcPr marL="36000" marR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36000" marR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0888"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(2,1)</a:t>
                      </a:r>
                    </a:p>
                  </a:txBody>
                  <a:tcPr marL="36000" marR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(3,1)</a:t>
                      </a:r>
                    </a:p>
                  </a:txBody>
                  <a:tcPr marL="36000" marR="3600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0888"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1952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(псевдо)Массив </a:t>
            </a:r>
            <a:r>
              <a:rPr lang="en-US" dirty="0" err="1"/>
              <a:t>getdata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img.getdata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/>
          </a:p>
          <a:p>
            <a:r>
              <a:rPr lang="ru-RU" dirty="0"/>
              <a:t>линейный </a:t>
            </a:r>
            <a:r>
              <a:rPr lang="ru-RU" dirty="0" err="1"/>
              <a:t>мас</a:t>
            </a:r>
            <a:r>
              <a:rPr lang="en-US" dirty="0"/>
              <a:t>c</a:t>
            </a:r>
            <a:r>
              <a:rPr lang="ru-RU" dirty="0"/>
              <a:t>ив от 0 до </a:t>
            </a:r>
            <a:r>
              <a:rPr lang="en-US" i="1" dirty="0"/>
              <a:t>W </a:t>
            </a:r>
            <a:r>
              <a:rPr lang="en-US" dirty="0"/>
              <a:t>× </a:t>
            </a:r>
            <a:r>
              <a:rPr lang="en-US" i="1" dirty="0"/>
              <a:t>H </a:t>
            </a:r>
            <a:r>
              <a:rPr lang="en-US" dirty="0"/>
              <a:t>‒ 1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img.getdata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()[2]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255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img.getdata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()[6]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128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img.getdata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()[7]</a:t>
            </a:r>
          </a:p>
          <a:p>
            <a:pPr marL="0" indent="0">
              <a:buNone/>
            </a:pPr>
            <a:r>
              <a:rPr lang="en-US" dirty="0"/>
              <a:t>0</a:t>
            </a:r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457823" y="3911898"/>
            <a:ext cx="32004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PIL.Image.Image</a:t>
            </a:r>
            <a:r>
              <a:rPr lang="ru-RU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ru-RU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mode</a:t>
            </a:r>
            <a:r>
              <a:rPr lang="ru-RU" sz="1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ru-RU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ru-RU" sz="1200" dirty="0">
                <a:latin typeface="Consolas" panose="020B0609020204030204" pitchFamily="49" charset="0"/>
                <a:cs typeface="Consolas" panose="020B0609020204030204" pitchFamily="49" charset="0"/>
              </a:rPr>
              <a:t>=4x3 </a:t>
            </a:r>
            <a:r>
              <a:rPr lang="ru-RU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at</a:t>
            </a:r>
            <a:r>
              <a:rPr lang="ru-RU" sz="1200" dirty="0">
                <a:latin typeface="Consolas" panose="020B0609020204030204" pitchFamily="49" charset="0"/>
                <a:cs typeface="Consolas" panose="020B0609020204030204" pitchFamily="49" charset="0"/>
              </a:rPr>
              <a:t> 0x47E8C50&gt;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997735"/>
              </p:ext>
            </p:extLst>
          </p:nvPr>
        </p:nvGraphicFramePr>
        <p:xfrm>
          <a:off x="6311898" y="4470399"/>
          <a:ext cx="2203452" cy="1706562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50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08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88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ru-RU" sz="2400" dirty="0"/>
                    </a:p>
                  </a:txBody>
                  <a:tcPr marL="36000" marR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ru-RU" sz="2400" dirty="0"/>
                    </a:p>
                  </a:txBody>
                  <a:tcPr marL="36000" marR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ru-RU" sz="2400" dirty="0"/>
                    </a:p>
                  </a:txBody>
                  <a:tcPr marL="36000" marR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ru-RU" sz="2400" dirty="0"/>
                    </a:p>
                  </a:txBody>
                  <a:tcPr marL="36000" marR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8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  <a:endParaRPr lang="ru-RU" sz="24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ru-RU" sz="24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8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  <a:endParaRPr lang="ru-RU" sz="24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  <a:endParaRPr lang="ru-RU" sz="24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  <a:endParaRPr lang="ru-RU" sz="24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</a:t>
                      </a:r>
                      <a:endParaRPr lang="ru-RU" sz="24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581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Преобразовать в </a:t>
            </a:r>
            <a:r>
              <a:rPr lang="en-US" dirty="0" err="1"/>
              <a:t>numpy</a:t>
            </a:r>
            <a:r>
              <a:rPr lang="ru-RU" dirty="0"/>
              <a:t>-массив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as np</a:t>
            </a:r>
            <a:b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np.array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img.getdata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400" dirty="0" err="1"/>
              <a:t>numpy</a:t>
            </a:r>
            <a:r>
              <a:rPr lang="en-US" sz="2400" dirty="0"/>
              <a:t>-</a:t>
            </a:r>
            <a:r>
              <a:rPr lang="ru-RU" sz="2400" dirty="0"/>
              <a:t>массивы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ndarray</a:t>
            </a:r>
            <a:r>
              <a:rPr lang="en-US" sz="2400" dirty="0"/>
              <a:t>  </a:t>
            </a:r>
            <a:r>
              <a:rPr lang="ru-RU" sz="2400" dirty="0"/>
              <a:t>–</a:t>
            </a:r>
            <a:r>
              <a:rPr lang="en-US" sz="2400" dirty="0"/>
              <a:t> </a:t>
            </a:r>
            <a:r>
              <a:rPr lang="ru-RU" sz="2400" dirty="0"/>
              <a:t>высокопроизводительные компактные массивы, поддерживающие удобную индексацию, диапазоны, множество операций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a</a:t>
            </a:r>
            <a:b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array([255,255,255,255, 255,255,128,  0,       255,255,255,255])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a.reshape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(3, 4)</a:t>
            </a:r>
            <a:b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array([	[255,255,255,255, 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 255,255,128,  0,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 255,255,255,255])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19363"/>
              </p:ext>
            </p:extLst>
          </p:nvPr>
        </p:nvGraphicFramePr>
        <p:xfrm>
          <a:off x="6311898" y="4470399"/>
          <a:ext cx="2203452" cy="1706562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50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08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88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ru-RU" sz="2400" dirty="0"/>
                    </a:p>
                  </a:txBody>
                  <a:tcPr marL="36000" marR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ru-RU" sz="2400" dirty="0"/>
                    </a:p>
                  </a:txBody>
                  <a:tcPr marL="36000" marR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ru-RU" sz="2400" dirty="0"/>
                    </a:p>
                  </a:txBody>
                  <a:tcPr marL="36000" marR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ru-RU" sz="2400" dirty="0"/>
                    </a:p>
                  </a:txBody>
                  <a:tcPr marL="36000" marR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8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  <a:endParaRPr lang="ru-RU" sz="24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ru-RU" sz="24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8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  <a:endParaRPr lang="ru-RU" sz="24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  <a:endParaRPr lang="ru-RU" sz="24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  <a:endParaRPr lang="ru-RU" sz="24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</a:t>
                      </a:r>
                      <a:endParaRPr lang="ru-RU" sz="24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6544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Преобразовать в </a:t>
            </a:r>
            <a:r>
              <a:rPr lang="en-US" dirty="0" err="1"/>
              <a:t>numpy</a:t>
            </a:r>
            <a:r>
              <a:rPr lang="ru-RU" dirty="0"/>
              <a:t>-массив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np</a:t>
            </a:r>
            <a:br>
              <a:rPr lang="ru-RU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np.array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img.getdata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b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b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array([255,255,255,255,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255,255,128,  0,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255,255,255,255])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a.reshape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(3, 4)</a:t>
            </a:r>
            <a:b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array([[255,255,255,255],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[255,255,128,  0],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[255,255,255,255]])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=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a.reshape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(3, 4)</a:t>
            </a:r>
            <a:b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b[1,2]</a:t>
            </a:r>
            <a:b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128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b[1][2]</a:t>
            </a:r>
            <a:b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128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19363"/>
              </p:ext>
            </p:extLst>
          </p:nvPr>
        </p:nvGraphicFramePr>
        <p:xfrm>
          <a:off x="6311898" y="4470399"/>
          <a:ext cx="2203452" cy="1706562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50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08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88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ru-RU" sz="2400" dirty="0"/>
                    </a:p>
                  </a:txBody>
                  <a:tcPr marL="36000" marR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ru-RU" sz="2400" dirty="0"/>
                    </a:p>
                  </a:txBody>
                  <a:tcPr marL="36000" marR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ru-RU" sz="2400" dirty="0"/>
                    </a:p>
                  </a:txBody>
                  <a:tcPr marL="36000" marR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ru-RU" sz="2400" dirty="0"/>
                    </a:p>
                  </a:txBody>
                  <a:tcPr marL="36000" marR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8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  <a:endParaRPr lang="ru-RU" sz="24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ru-RU" sz="24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8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  <a:endParaRPr lang="ru-RU" sz="24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  <a:endParaRPr lang="ru-RU" sz="24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  <a:endParaRPr lang="ru-RU" sz="24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</a:t>
                      </a:r>
                      <a:endParaRPr lang="ru-RU" sz="24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712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…  и обратно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имея двумерный </a:t>
            </a:r>
            <a:r>
              <a:rPr lang="en-US" dirty="0" err="1"/>
              <a:t>numpy</a:t>
            </a:r>
            <a:r>
              <a:rPr lang="en-US" dirty="0"/>
              <a:t>-</a:t>
            </a:r>
            <a:r>
              <a:rPr lang="ru-RU" dirty="0"/>
              <a:t>массив, можно построить по нему объект </a:t>
            </a:r>
            <a:r>
              <a:rPr lang="en-US" dirty="0"/>
              <a:t>Image</a:t>
            </a:r>
            <a:r>
              <a:rPr lang="ru-RU" dirty="0"/>
              <a:t>, который уже можно сохранять, и т.д.</a:t>
            </a: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=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np.array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([[1,2,10],[20,40,255]],</a:t>
            </a:r>
            <a:b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=np.uint8)</a:t>
            </a:r>
          </a:p>
          <a:p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Image.fromarray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(b)</a:t>
            </a:r>
            <a:br>
              <a:rPr lang="ru-RU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9753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Просматривать и сохранять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 err="1">
                <a:hlinkClick r:id="rId2"/>
              </a:rPr>
              <a:t>Jupyter</a:t>
            </a:r>
            <a:r>
              <a:rPr lang="en-US" dirty="0">
                <a:hlinkClick r:id="rId2"/>
              </a:rPr>
              <a:t> Notebook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если изображение типа </a:t>
            </a:r>
            <a:r>
              <a:rPr lang="en-US" dirty="0"/>
              <a:t>Image </a:t>
            </a:r>
            <a:r>
              <a:rPr lang="ru-RU" dirty="0"/>
              <a:t>является последней строкой ячейки, оно </a:t>
            </a:r>
            <a:r>
              <a:rPr lang="ru-RU" dirty="0" err="1"/>
              <a:t>отрисовывается</a:t>
            </a:r>
            <a:r>
              <a:rPr lang="ru-RU" dirty="0"/>
              <a:t> автоматически прямо на странице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747" y="3313113"/>
            <a:ext cx="4363603" cy="286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330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Просматривать и сохранять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консоли можно вызывать метод </a:t>
            </a:r>
            <a:r>
              <a:rPr lang="en-US" dirty="0"/>
              <a:t>.show() </a:t>
            </a:r>
            <a:r>
              <a:rPr lang="ru-RU" dirty="0"/>
              <a:t>объекта </a:t>
            </a:r>
            <a:r>
              <a:rPr lang="en-US" dirty="0"/>
              <a:t>Image </a:t>
            </a:r>
            <a:r>
              <a:rPr lang="ru-RU" dirty="0"/>
              <a:t>для показа в стандартном средстве просмотра (на картинке </a:t>
            </a:r>
            <a:r>
              <a:rPr lang="en-US" dirty="0"/>
              <a:t>Picasa Photo Viewer):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997569"/>
            <a:ext cx="5863814" cy="331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507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Фильтр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Устройство или алгоритм обработки сигналов, выделяющий желательные и подавляющий нежелательные сигналы</a:t>
            </a:r>
          </a:p>
          <a:p>
            <a:r>
              <a:rPr lang="ru-RU" dirty="0"/>
              <a:t>ФВЧ, ФНЧ, …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0611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Сохранять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az-Latn-AZ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[19]:</a:t>
            </a:r>
            <a:r>
              <a:rPr lang="az-Latn-AZ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newpic = Image.fromarray(b)</a:t>
            </a:r>
          </a:p>
          <a:p>
            <a:pPr marL="0" indent="0">
              <a:buNone/>
            </a:pPr>
            <a:r>
              <a:rPr lang="az-Latn-AZ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[20]:</a:t>
            </a:r>
            <a:r>
              <a:rPr lang="az-Latn-AZ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newpic.mode = </a:t>
            </a:r>
            <a:r>
              <a:rPr lang="az-Latn-AZ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'L'</a:t>
            </a:r>
          </a:p>
          <a:p>
            <a:pPr marL="0" indent="0">
              <a:buNone/>
            </a:pPr>
            <a:r>
              <a:rPr lang="az-Latn-AZ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[21]:</a:t>
            </a:r>
            <a:r>
              <a:rPr lang="az-Latn-AZ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newpic.save(</a:t>
            </a:r>
            <a:r>
              <a:rPr lang="az-Latn-AZ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'newpic.png'</a:t>
            </a:r>
            <a:r>
              <a:rPr lang="az-Latn-AZ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186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Ломти</a:t>
            </a:r>
            <a:r>
              <a:rPr lang="en-US" dirty="0"/>
              <a:t>(slice)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825625"/>
            <a:ext cx="30307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2198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Простое равномерное усреднение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2170675"/>
              </p:ext>
            </p:extLst>
          </p:nvPr>
        </p:nvGraphicFramePr>
        <p:xfrm>
          <a:off x="501648" y="1809744"/>
          <a:ext cx="5048251" cy="4999448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0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33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33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3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33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33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79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46078">
                <a:tc>
                  <a:txBody>
                    <a:bodyPr/>
                    <a:lstStyle/>
                    <a:p>
                      <a:pPr algn="ctr"/>
                      <a:endParaRPr lang="ru-RU" i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j </a:t>
                      </a:r>
                      <a:r>
                        <a:rPr lang="en-US" dirty="0"/>
                        <a:t>- </a:t>
                      </a:r>
                      <a:r>
                        <a:rPr lang="en-US" i="1" dirty="0"/>
                        <a:t>r </a:t>
                      </a:r>
                      <a:endParaRPr lang="ru-RU" i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j </a:t>
                      </a:r>
                      <a:r>
                        <a:rPr lang="en-US" dirty="0"/>
                        <a:t>- 2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j </a:t>
                      </a:r>
                      <a:r>
                        <a:rPr lang="en-US" dirty="0"/>
                        <a:t>- 1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j</a:t>
                      </a:r>
                      <a:endParaRPr lang="ru-RU" i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j </a:t>
                      </a:r>
                      <a:r>
                        <a:rPr lang="en-US" dirty="0"/>
                        <a:t>+ 1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j </a:t>
                      </a:r>
                      <a:r>
                        <a:rPr lang="en-US" dirty="0"/>
                        <a:t>+ 2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j </a:t>
                      </a:r>
                      <a:r>
                        <a:rPr lang="en-US" dirty="0"/>
                        <a:t>+ </a:t>
                      </a:r>
                      <a:r>
                        <a:rPr lang="en-US" i="1" dirty="0"/>
                        <a:t>r</a:t>
                      </a:r>
                      <a:endParaRPr lang="ru-RU" i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21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err="1"/>
                        <a:t>i</a:t>
                      </a:r>
                      <a:r>
                        <a:rPr lang="en-US" i="1" dirty="0"/>
                        <a:t> </a:t>
                      </a:r>
                      <a:r>
                        <a:rPr lang="en-US" dirty="0"/>
                        <a:t>– 3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211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err="1"/>
                        <a:t>i</a:t>
                      </a:r>
                      <a:r>
                        <a:rPr lang="en-US" i="1" dirty="0"/>
                        <a:t> </a:t>
                      </a:r>
                      <a:r>
                        <a:rPr lang="en-US" dirty="0"/>
                        <a:t>– 2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211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err="1"/>
                        <a:t>i</a:t>
                      </a:r>
                      <a:r>
                        <a:rPr lang="en-US" i="1" dirty="0"/>
                        <a:t> </a:t>
                      </a:r>
                      <a:r>
                        <a:rPr lang="en-US" dirty="0"/>
                        <a:t>-1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211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z="1600" b="1" i="1" baseline="0" dirty="0" err="1">
                          <a:solidFill>
                            <a:schemeClr val="bg1"/>
                          </a:solidFill>
                        </a:rPr>
                        <a:t>i</a:t>
                      </a:r>
                      <a:r>
                        <a:rPr lang="en-US" sz="1600" b="1" i="0" baseline="0" dirty="0" err="1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en-US" sz="1600" b="1" i="1" baseline="0" dirty="0" err="1">
                          <a:solidFill>
                            <a:schemeClr val="bg1"/>
                          </a:solidFill>
                        </a:rPr>
                        <a:t>j</a:t>
                      </a:r>
                      <a:r>
                        <a:rPr lang="en-US" sz="1600" b="1" i="0" baseline="0" dirty="0">
                          <a:solidFill>
                            <a:schemeClr val="bg1"/>
                          </a:solidFill>
                        </a:rPr>
                        <a:t>]</a:t>
                      </a:r>
                      <a:endParaRPr lang="ru-RU" sz="1600" b="1" i="0" baseline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err="1"/>
                        <a:t>i</a:t>
                      </a:r>
                      <a:endParaRPr lang="ru-RU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211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err="1"/>
                        <a:t>i</a:t>
                      </a:r>
                      <a:r>
                        <a:rPr lang="en-US" i="1" dirty="0"/>
                        <a:t> </a:t>
                      </a:r>
                      <a:r>
                        <a:rPr lang="en-US" dirty="0"/>
                        <a:t>+ 1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211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err="1"/>
                        <a:t>i</a:t>
                      </a:r>
                      <a:r>
                        <a:rPr lang="en-US" i="1" dirty="0"/>
                        <a:t> </a:t>
                      </a:r>
                      <a:r>
                        <a:rPr lang="en-US" dirty="0"/>
                        <a:t>+ 2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9211">
                <a:tc>
                  <a:txBody>
                    <a:bodyPr/>
                    <a:lstStyle/>
                    <a:p>
                      <a:r>
                        <a:rPr lang="en-US" i="1" dirty="0"/>
                        <a:t>y</a:t>
                      </a:r>
                      <a:endParaRPr lang="ru-RU" i="1" dirty="0"/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err="1"/>
                        <a:t>i</a:t>
                      </a:r>
                      <a:r>
                        <a:rPr lang="en-US" i="1" dirty="0"/>
                        <a:t> </a:t>
                      </a:r>
                      <a:r>
                        <a:rPr lang="en-US" dirty="0"/>
                        <a:t>+ </a:t>
                      </a:r>
                      <a:r>
                        <a:rPr lang="en-US" i="1" dirty="0"/>
                        <a:t>r</a:t>
                      </a:r>
                      <a:endParaRPr lang="ru-RU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9211">
                <a:tc>
                  <a:txBody>
                    <a:bodyPr/>
                    <a:lstStyle/>
                    <a:p>
                      <a:endParaRPr lang="ru-RU" i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x</a:t>
                      </a:r>
                      <a:endParaRPr lang="ru-RU" i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i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660108" y="2181222"/>
                <a:ext cx="2550442" cy="7071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𝑝𝑞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  <m:r>
                            <m:rPr>
                              <m:nor/>
                            </m:rPr>
                            <a:rPr lang="ru-RU" dirty="0"/>
                            <m:t> 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108" y="2181222"/>
                <a:ext cx="2550442" cy="70711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660108" y="3164681"/>
            <a:ext cx="30901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 картинке </a:t>
            </a:r>
            <a:r>
              <a:rPr lang="en-US" i="1" dirty="0"/>
              <a:t>r</a:t>
            </a:r>
            <a:r>
              <a:rPr lang="ru-RU" i="1" dirty="0"/>
              <a:t> </a:t>
            </a:r>
            <a:r>
              <a:rPr lang="en-US" dirty="0"/>
              <a:t>=</a:t>
            </a:r>
            <a:r>
              <a:rPr lang="ru-RU" dirty="0"/>
              <a:t> </a:t>
            </a:r>
            <a:r>
              <a:rPr lang="en-US" dirty="0"/>
              <a:t>3, </a:t>
            </a:r>
            <a:r>
              <a:rPr lang="ru-RU" dirty="0"/>
              <a:t>сумма включает три нуля и остальные 46 значений равны 255</a:t>
            </a:r>
          </a:p>
          <a:p>
            <a:endParaRPr lang="ru-RU" dirty="0"/>
          </a:p>
          <a:p>
            <a:r>
              <a:rPr lang="ru-RU" dirty="0"/>
              <a:t>сред = (0+46*255)</a:t>
            </a:r>
            <a:r>
              <a:rPr lang="en-US" dirty="0"/>
              <a:t>/</a:t>
            </a:r>
            <a:r>
              <a:rPr lang="ru-RU" dirty="0"/>
              <a:t>49</a:t>
            </a:r>
            <a:r>
              <a:rPr lang="en-US" dirty="0"/>
              <a:t> ≈ 239</a:t>
            </a:r>
            <a:endParaRPr lang="ru-RU" dirty="0"/>
          </a:p>
          <a:p>
            <a:endParaRPr lang="ru-RU" dirty="0"/>
          </a:p>
          <a:p>
            <a:r>
              <a:rPr lang="ru-RU" dirty="0"/>
              <a:t>Что происходит на краях</a:t>
            </a:r>
            <a:r>
              <a:rPr lang="en-US" dirty="0"/>
              <a:t>, </a:t>
            </a:r>
            <a:r>
              <a:rPr lang="ru-RU" dirty="0"/>
              <a:t>например </a:t>
            </a:r>
            <a:r>
              <a:rPr lang="en-US" i="1" dirty="0" err="1"/>
              <a:t>i</a:t>
            </a:r>
            <a:r>
              <a:rPr lang="en-US" dirty="0"/>
              <a:t>=1</a:t>
            </a:r>
            <a:r>
              <a:rPr lang="ru-RU" dirty="0"/>
              <a:t>?</a:t>
            </a:r>
            <a:r>
              <a:rPr lang="en-US" dirty="0"/>
              <a:t> </a:t>
            </a:r>
            <a:r>
              <a:rPr lang="ru-RU" dirty="0"/>
              <a:t>Так как строки </a:t>
            </a:r>
            <a:r>
              <a:rPr lang="en-US" dirty="0"/>
              <a:t>-2 </a:t>
            </a:r>
            <a:r>
              <a:rPr lang="ru-RU" dirty="0"/>
              <a:t>не существует, среднее содержит меньше слагаемых</a:t>
            </a:r>
          </a:p>
        </p:txBody>
      </p:sp>
    </p:spTree>
    <p:extLst>
      <p:ext uri="{BB962C8B-B14F-4D97-AF65-F5344CB8AC3E}">
        <p14:creationId xmlns:p14="http://schemas.microsoft.com/office/powerpoint/2010/main" val="1376550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Равномерно усредняющее размытие, Питон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40275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300" b="1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2300" i="1" dirty="0">
                <a:latin typeface="Consolas" panose="020B0609020204030204" pitchFamily="49" charset="0"/>
                <a:cs typeface="Consolas" panose="020B0609020204030204" pitchFamily="49" charset="0"/>
              </a:rPr>
              <a:t>PIL </a:t>
            </a:r>
            <a:r>
              <a:rPr lang="en-US" sz="2300" b="1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2300" i="1" dirty="0"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b="1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23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r>
              <a:rPr lang="en-US" sz="23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300" b="1" dirty="0">
                <a:latin typeface="Consolas" panose="020B0609020204030204" pitchFamily="49" charset="0"/>
                <a:cs typeface="Consolas" panose="020B0609020204030204" pitchFamily="49" charset="0"/>
              </a:rPr>
              <a:t>as </a:t>
            </a:r>
            <a:r>
              <a:rPr lang="en-US" sz="2300" i="1" dirty="0">
                <a:latin typeface="Consolas" panose="020B0609020204030204" pitchFamily="49" charset="0"/>
                <a:cs typeface="Consolas" panose="020B0609020204030204" pitchFamily="49" charset="0"/>
              </a:rPr>
              <a:t>np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300" i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blur_py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, r):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w, h = 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img.size</a:t>
            </a:r>
            <a:endParaRPr lang="en-US" sz="2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a = 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np.array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img.getdata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=np.uint8)\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.reshape(h, w)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b = 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np.zeros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h,w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=np.uint8)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300" b="1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300" b="1" dirty="0"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range(h):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300" b="1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j </a:t>
            </a:r>
            <a:r>
              <a:rPr lang="en-US" sz="2300" b="1" dirty="0"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range(w):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        s = 0.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        up, 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bt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= max(i-r,0), min(i+r+1,h)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        lf, 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rt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= max(j-r,0), min(j+r+1,w)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        n = (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bt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-up)*(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rt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-lf)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2300" b="1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y in range(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up,bt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2300" b="1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x in range(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lf,rt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s += a[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y,x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        b[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i,j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] = s / 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300" b="1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Image.fromarray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2053926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 err="1"/>
              <a:t>Питоновский</a:t>
            </a:r>
            <a:r>
              <a:rPr lang="ru-RU" sz="3600" dirty="0"/>
              <a:t> </a:t>
            </a:r>
            <a:r>
              <a:rPr lang="en-US" sz="3600" b="1" dirty="0"/>
              <a:t>for</a:t>
            </a:r>
            <a:r>
              <a:rPr lang="ru-RU" sz="3600" dirty="0"/>
              <a:t> = </a:t>
            </a:r>
            <a:r>
              <a:rPr lang="ru-RU" sz="4000" b="1" dirty="0"/>
              <a:t>МЕДЛЕННО</a:t>
            </a:r>
            <a:r>
              <a:rPr lang="ru-RU" sz="3600" dirty="0"/>
              <a:t>, </a:t>
            </a:r>
            <a:br>
              <a:rPr lang="ru-RU" sz="3600" dirty="0"/>
            </a:br>
            <a:r>
              <a:rPr lang="ru-RU" sz="3600" dirty="0"/>
              <a:t>циклы надо прятать в </a:t>
            </a:r>
            <a:r>
              <a:rPr lang="en-US" sz="3600" dirty="0" err="1"/>
              <a:t>numpy</a:t>
            </a:r>
            <a:r>
              <a:rPr lang="en-US" sz="3600" dirty="0"/>
              <a:t>-</a:t>
            </a:r>
            <a:r>
              <a:rPr lang="ru-RU" sz="3600" dirty="0"/>
              <a:t>вызовы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6202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Равномерно усредняющее размытие, среднее в </a:t>
            </a:r>
            <a:r>
              <a:rPr lang="en-US" dirty="0" err="1"/>
              <a:t>numpy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4027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b="1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PIL </a:t>
            </a:r>
            <a:r>
              <a:rPr lang="en-US" sz="2100" b="1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b="1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b="1" dirty="0">
                <a:latin typeface="Consolas" panose="020B0609020204030204" pitchFamily="49" charset="0"/>
                <a:cs typeface="Consolas" panose="020B0609020204030204" pitchFamily="49" charset="0"/>
              </a:rPr>
              <a:t>as 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np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1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i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blur_np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, r):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  w, h =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img.size</a:t>
            </a:r>
            <a:endParaRPr lang="en-US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  a =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np.array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img.getdata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=np.uint8)\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.reshape(h, w)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  b =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np.zeros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a.shape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=np.uint8)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100" b="1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in range(h):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100" b="1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j in range(w):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          up,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bt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= max(i-r,0), min(i+r+1,h)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          lf,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rt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= max(j-r,0), min(j+r+1,w)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          b[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i,j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np.average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(a[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up:bt,lf:rt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100" b="1" dirty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Image.fromarray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29949819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Скорость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4x </a:t>
            </a:r>
            <a:r>
              <a:rPr lang="ru-RU" dirty="0"/>
              <a:t>ускорение</a:t>
            </a:r>
          </a:p>
          <a:p>
            <a:r>
              <a:rPr lang="ru-RU" dirty="0"/>
              <a:t>Но </a:t>
            </a:r>
            <a:r>
              <a:rPr lang="en-US" dirty="0"/>
              <a:t>3 </a:t>
            </a:r>
            <a:r>
              <a:rPr lang="ru-RU" dirty="0"/>
              <a:t>с</a:t>
            </a:r>
            <a:r>
              <a:rPr lang="en-US" dirty="0"/>
              <a:t> </a:t>
            </a:r>
            <a:r>
              <a:rPr lang="ru-RU" dirty="0"/>
              <a:t>на 400</a:t>
            </a:r>
            <a:r>
              <a:rPr lang="en-US" dirty="0"/>
              <a:t>x400</a:t>
            </a:r>
            <a:r>
              <a:rPr lang="ru-RU" dirty="0"/>
              <a:t> </a:t>
            </a:r>
            <a:r>
              <a:rPr lang="en-US" dirty="0"/>
              <a:t>– </a:t>
            </a:r>
            <a:r>
              <a:rPr lang="ru-RU" dirty="0"/>
              <a:t>все равно медленно</a:t>
            </a:r>
          </a:p>
          <a:p>
            <a:r>
              <a:rPr lang="ru-RU" dirty="0"/>
              <a:t>Внешние </a:t>
            </a:r>
            <a:r>
              <a:rPr lang="en-US" i="1" dirty="0"/>
              <a:t>for</a:t>
            </a:r>
            <a:r>
              <a:rPr lang="en-US" dirty="0"/>
              <a:t>'</a:t>
            </a:r>
            <a:r>
              <a:rPr lang="ru-RU" dirty="0"/>
              <a:t>ы</a:t>
            </a:r>
            <a:r>
              <a:rPr lang="en-US" dirty="0"/>
              <a:t> </a:t>
            </a:r>
            <a:r>
              <a:rPr lang="ru-RU" dirty="0"/>
              <a:t>остались в Питоне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825624"/>
            <a:ext cx="6584760" cy="272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2899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Полностью в </a:t>
            </a:r>
            <a:r>
              <a:rPr lang="en-US" dirty="0" err="1"/>
              <a:t>numpy</a:t>
            </a:r>
            <a:r>
              <a:rPr lang="en-US" dirty="0"/>
              <a:t>?</a:t>
            </a:r>
            <a:r>
              <a:rPr lang="ru-RU" dirty="0"/>
              <a:t> (</a:t>
            </a:r>
            <a:r>
              <a:rPr lang="ru-RU" dirty="0" err="1"/>
              <a:t>необяз</a:t>
            </a:r>
            <a:r>
              <a:rPr lang="ru-RU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3444584" cy="435133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Наплевав на корректность на краях, можно представлять суммы по квадратику как суммирование по вертикали стопки, в которой каждый элемент  получен сдвигом в пределах квадратика </a:t>
            </a:r>
            <a:r>
              <a:rPr lang="en-US" dirty="0"/>
              <a:t>{–</a:t>
            </a:r>
            <a:r>
              <a:rPr lang="en-US" i="1" dirty="0"/>
              <a:t>r</a:t>
            </a:r>
            <a:r>
              <a:rPr lang="ru-RU" i="1" dirty="0"/>
              <a:t>  </a:t>
            </a:r>
            <a:r>
              <a:rPr lang="en-US" dirty="0"/>
              <a:t>,+r}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885522"/>
              </p:ext>
            </p:extLst>
          </p:nvPr>
        </p:nvGraphicFramePr>
        <p:xfrm>
          <a:off x="4572000" y="3128231"/>
          <a:ext cx="1282701" cy="1151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2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2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2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32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0126"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126"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545"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/>
                        <a:t>1</a:t>
                      </a:r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/>
                        <a:t>2</a:t>
                      </a:r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/>
                        <a:t>3</a:t>
                      </a:r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126"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/>
                        <a:t>4</a:t>
                      </a:r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/>
                        <a:t>5</a:t>
                      </a:r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/>
                        <a:t>6</a:t>
                      </a:r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126"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/>
                        <a:t>7</a:t>
                      </a:r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/>
                        <a:t>8</a:t>
                      </a:r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/>
                        <a:t>9</a:t>
                      </a:r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126"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602586"/>
              </p:ext>
            </p:extLst>
          </p:nvPr>
        </p:nvGraphicFramePr>
        <p:xfrm>
          <a:off x="7114889" y="5058811"/>
          <a:ext cx="1282701" cy="1151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2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2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2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32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0126"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126"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545"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126"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126"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126"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592233"/>
              </p:ext>
            </p:extLst>
          </p:nvPr>
        </p:nvGraphicFramePr>
        <p:xfrm>
          <a:off x="6973174" y="6311896"/>
          <a:ext cx="1218618" cy="1151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2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2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32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0126"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126"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545"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126"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126"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126"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649885"/>
              </p:ext>
            </p:extLst>
          </p:nvPr>
        </p:nvGraphicFramePr>
        <p:xfrm>
          <a:off x="7320687" y="3805728"/>
          <a:ext cx="1282701" cy="1151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2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2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2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32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0126"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126"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545"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126"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126"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126"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157331"/>
              </p:ext>
            </p:extLst>
          </p:nvPr>
        </p:nvGraphicFramePr>
        <p:xfrm>
          <a:off x="7873999" y="46479"/>
          <a:ext cx="1282701" cy="1151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5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2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2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2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32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0126"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126"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545"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126"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126"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126"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354317"/>
              </p:ext>
            </p:extLst>
          </p:nvPr>
        </p:nvGraphicFramePr>
        <p:xfrm>
          <a:off x="7732283" y="1299562"/>
          <a:ext cx="1218618" cy="1151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2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2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32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0126"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126"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545"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126"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126"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126"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455679"/>
              </p:ext>
            </p:extLst>
          </p:nvPr>
        </p:nvGraphicFramePr>
        <p:xfrm>
          <a:off x="7526485" y="2552645"/>
          <a:ext cx="1282701" cy="1151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2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2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2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32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0126"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126"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545"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126"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126"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126"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Стрелка вниз 13"/>
          <p:cNvSpPr/>
          <p:nvPr/>
        </p:nvSpPr>
        <p:spPr>
          <a:xfrm rot="388479">
            <a:off x="6683883" y="2196918"/>
            <a:ext cx="584200" cy="30138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34233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Циклический сдвиг (</a:t>
            </a:r>
            <a:r>
              <a:rPr lang="en-US" dirty="0"/>
              <a:t>roll)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163" y="1825625"/>
            <a:ext cx="25976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2110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Окаймление </a:t>
            </a:r>
            <a:r>
              <a:rPr lang="en-US" dirty="0"/>
              <a:t>(padding)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550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 [21]: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x =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np.array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([[1,2,3], [4,5,6],[7,8,9]])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 [22]: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np.pad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(x,1,'constant',</a:t>
            </a:r>
            <a:b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constant_values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=0)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array([[0, 0, 0, 0, 0],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[0, </a:t>
            </a:r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1, 2, 3,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0],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[0, </a:t>
            </a:r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4, 5, 6,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0],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[0, </a:t>
            </a:r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7, 8, 9,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0],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[0, 0, 0, 0, 0]])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 [23]: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np.pad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(x,(1,0),'constant',</a:t>
            </a:r>
            <a:b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constant_values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=0)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array([[0, 0, 0, 0],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[0, 1, 2, 3],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[0, 4, 5, 6],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[0, 7, 8, 9]])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 [24]: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np.pad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(x,((1,0),(0,0)),</a:t>
            </a:r>
            <a:b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'constant',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constant_values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=0)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array([[0, 0, 0],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[1, 2, 3],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[4, 5, 6],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[7, 8, 9]])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 [25]: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np.pad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(x,((1,0),(0,1)),'constant',</a:t>
            </a:r>
            <a:b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constant_values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=0)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array([[0, 0, 0, 0],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[1, 2, 3, 0],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[4, 5, 6, 0],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[7, 8, 9, 0]])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 [26]: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np.pad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(x,((1,0),(0,0)),'edge')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array([[1, 2, 3],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[1, 2, 3],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[4, 5, 6],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[7, 8, 9]])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 [27]: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np.pad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(x,((0,0),(0,1)),'edge')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array</a:t>
            </a:r>
            <a:r>
              <a:rPr lang="ru-RU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([[1, 2, 3, 3],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[4, 5, 6, 6],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[7, 8, 9, 9]])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951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обращение полутонового преобразования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монохромной печати нельзя плавно варьировать краску</a:t>
            </a:r>
          </a:p>
          <a:p>
            <a:r>
              <a:rPr lang="ru-RU" dirty="0"/>
              <a:t>Серый не получается разбавлением черного</a:t>
            </a:r>
          </a:p>
          <a:p>
            <a:r>
              <a:rPr lang="ru-RU" dirty="0"/>
              <a:t>Поэтому полутона </a:t>
            </a:r>
            <a:r>
              <a:rPr lang="ru-RU" dirty="0" err="1"/>
              <a:t>растеризуются</a:t>
            </a:r>
            <a:r>
              <a:rPr lang="ru-RU" dirty="0"/>
              <a:t> точками одного черного цвета, </a:t>
            </a:r>
            <a:br>
              <a:rPr lang="ru-RU" dirty="0"/>
            </a:br>
            <a:r>
              <a:rPr lang="ru-RU" dirty="0"/>
              <a:t>но разного размера </a:t>
            </a:r>
          </a:p>
          <a:p>
            <a:r>
              <a:rPr lang="ru-RU" dirty="0"/>
              <a:t>Обратное преобразование? </a:t>
            </a:r>
          </a:p>
          <a:p>
            <a:r>
              <a:rPr lang="ru-RU" dirty="0"/>
              <a:t>Размытие</a:t>
            </a:r>
          </a:p>
          <a:p>
            <a:endParaRPr lang="ru-RU" dirty="0"/>
          </a:p>
        </p:txBody>
      </p:sp>
      <p:pic>
        <p:nvPicPr>
          <p:cNvPr id="2050" name="Picture 2" descr="https://upload.wikimedia.org/wikipedia/commons/thumb/1/10/Halftoning_introduction.svg/260px-Halftoning_introductio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400" y="3673473"/>
            <a:ext cx="2393950" cy="285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Стрелка вправо 3"/>
          <p:cNvSpPr/>
          <p:nvPr/>
        </p:nvSpPr>
        <p:spPr>
          <a:xfrm>
            <a:off x="6908800" y="5410200"/>
            <a:ext cx="977900" cy="635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313205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Равномерно усредняющее размытие, полностью </a:t>
            </a:r>
            <a:r>
              <a:rPr lang="en-US" dirty="0" err="1"/>
              <a:t>numpy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5507033"/>
            <a:ext cx="7886700" cy="669929"/>
          </a:xfrm>
        </p:spPr>
        <p:txBody>
          <a:bodyPr/>
          <a:lstStyle/>
          <a:p>
            <a:r>
              <a:rPr lang="ru-RU" dirty="0"/>
              <a:t>В 17 раз быстрее, но на краях неправильно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825624"/>
            <a:ext cx="7887099" cy="354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6524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py+np</a:t>
            </a:r>
            <a:r>
              <a:rPr lang="en-US" dirty="0"/>
              <a:t>                  vs                </a:t>
            </a:r>
            <a:r>
              <a:rPr lang="en-US" dirty="0" err="1"/>
              <a:t>np+np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50" y="1825625"/>
            <a:ext cx="3810000" cy="38100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825625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8960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Гауссово размытие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Усредняет пиксели изображения при помощи нормального распределения</a:t>
            </a:r>
          </a:p>
        </p:txBody>
      </p:sp>
      <p:sp>
        <p:nvSpPr>
          <p:cNvPr id="4" name="AutoShape 2" descr="G(x,y)={\frac {1}{2\pi \sigma ^{2}}}e^{-{\frac {x^{2}+y^{2}}{2\sigma ^{2}}}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2" name="Picture 8" descr="File:Empirical Ru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299" y="2739552"/>
            <a:ext cx="5105402" cy="3704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9201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Дискретное гауссово усреднение?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Значения берутся только до </a:t>
            </a:r>
            <a:r>
              <a:rPr lang="en-US" dirty="0"/>
              <a:t>±</a:t>
            </a:r>
            <a:r>
              <a:rPr lang="en-US" i="1" dirty="0"/>
              <a:t>r</a:t>
            </a:r>
            <a:r>
              <a:rPr lang="ru-RU" i="1" dirty="0"/>
              <a:t>,</a:t>
            </a:r>
            <a:r>
              <a:rPr lang="en-US" dirty="0"/>
              <a:t>  </a:t>
            </a:r>
            <a:r>
              <a:rPr lang="ru-RU" dirty="0"/>
              <a:t>где сигма берется как </a:t>
            </a:r>
            <a:r>
              <a:rPr lang="en-US" dirty="0"/>
              <a:t>0.38</a:t>
            </a:r>
            <a:r>
              <a:rPr lang="en-US" i="1" dirty="0"/>
              <a:t>r</a:t>
            </a:r>
            <a:r>
              <a:rPr lang="ru-RU" dirty="0"/>
              <a:t>, дальше считаются нулями 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Нормируются так, что сумма в квадрате </a:t>
            </a:r>
            <a:r>
              <a:rPr lang="en-US" dirty="0"/>
              <a:t>±</a:t>
            </a:r>
            <a:r>
              <a:rPr lang="en-US" i="1" dirty="0"/>
              <a:t>r </a:t>
            </a:r>
            <a:r>
              <a:rPr lang="ru-RU" dirty="0"/>
              <a:t>равна 1</a:t>
            </a:r>
          </a:p>
        </p:txBody>
      </p:sp>
      <p:pic>
        <p:nvPicPr>
          <p:cNvPr id="2050" name="Picture 2" descr="https://image.slidesharecdn.com/20140525protondosealgorithmho-140527053758-phpapp02/95/dose-algorithm-for-scanning-proton-15-638.jpg?cb=140116920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8650" y="2815714"/>
            <a:ext cx="3613150" cy="266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4.bp.blogspot.com/-7y7G_hLj0sE/U1rfjl_JM1I/AAAAAAAABEU/IYt3iRKrM-A/s1600/Gaussian+Kernel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195056" y="3235659"/>
            <a:ext cx="3320294" cy="1829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5149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бъект 9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370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Пример для </a:t>
            </a:r>
            <a:r>
              <a:rPr lang="en-US" i="1" dirty="0"/>
              <a:t>r</a:t>
            </a:r>
            <a:r>
              <a:rPr lang="en-US" dirty="0"/>
              <a:t>=3,</a:t>
            </a:r>
            <a:br>
              <a:rPr lang="en-US" dirty="0"/>
            </a:br>
            <a:r>
              <a:rPr lang="el-GR" dirty="0"/>
              <a:t>σ = 0.</a:t>
            </a:r>
            <a:r>
              <a:rPr lang="en-US" dirty="0"/>
              <a:t>38*3 = 1.14</a:t>
            </a:r>
            <a:endParaRPr lang="ru-RU" dirty="0"/>
          </a:p>
          <a:p>
            <a:r>
              <a:rPr lang="ru-RU" dirty="0"/>
              <a:t>Сумма = 1</a:t>
            </a:r>
            <a:endParaRPr lang="en-US" dirty="0"/>
          </a:p>
          <a:p>
            <a:r>
              <a:rPr lang="ru-RU" dirty="0"/>
              <a:t>Симметрично</a:t>
            </a:r>
          </a:p>
          <a:p>
            <a:r>
              <a:rPr lang="ru-RU" dirty="0"/>
              <a:t>Максимальное ( в центре) больше минимального (по углам) в </a:t>
            </a:r>
            <a:r>
              <a:rPr lang="en-US" dirty="0"/>
              <a:t>≈1000 </a:t>
            </a:r>
            <a:r>
              <a:rPr lang="ru-RU" dirty="0"/>
              <a:t>раз</a:t>
            </a:r>
          </a:p>
          <a:p>
            <a:r>
              <a:rPr lang="ru-RU" dirty="0"/>
              <a:t>Эти числа – множители</a:t>
            </a:r>
            <a:r>
              <a:rPr lang="en-US" dirty="0"/>
              <a:t>,</a:t>
            </a:r>
            <a:br>
              <a:rPr lang="ru-RU" dirty="0"/>
            </a:br>
            <a:r>
              <a:rPr lang="ru-RU" dirty="0"/>
              <a:t>веса</a:t>
            </a:r>
            <a:r>
              <a:rPr lang="en-US" dirty="0"/>
              <a:t>́</a:t>
            </a:r>
            <a:r>
              <a:rPr lang="ru-RU" dirty="0"/>
              <a:t>, на которые умножаем</a:t>
            </a:r>
            <a:br>
              <a:rPr lang="ru-RU" dirty="0"/>
            </a:br>
            <a:r>
              <a:rPr lang="ru-RU" dirty="0"/>
              <a:t>пиксели в квадрате и </a:t>
            </a:r>
            <a:br>
              <a:rPr lang="ru-RU" dirty="0"/>
            </a:br>
            <a:r>
              <a:rPr lang="ru-RU" dirty="0"/>
              <a:t>складываем</a:t>
            </a:r>
            <a:r>
              <a:rPr lang="en-US" dirty="0"/>
              <a:t> = </a:t>
            </a:r>
            <a:r>
              <a:rPr lang="ru-RU" dirty="0"/>
              <a:t>каждый </a:t>
            </a:r>
            <a:br>
              <a:rPr lang="ru-RU" dirty="0"/>
            </a:br>
            <a:r>
              <a:rPr lang="ru-RU" dirty="0"/>
              <a:t>пиксель заменяем на </a:t>
            </a:r>
            <a:r>
              <a:rPr lang="ru-RU" dirty="0" err="1"/>
              <a:t>взвеш</a:t>
            </a:r>
            <a:r>
              <a:rPr lang="ru-RU" dirty="0"/>
              <a:t>. </a:t>
            </a:r>
            <a:br>
              <a:rPr lang="ru-RU" dirty="0"/>
            </a:br>
            <a:r>
              <a:rPr lang="ru-RU" dirty="0"/>
              <a:t>среднее квадратика с центром в нем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Дискретное гауссово усреднение</a:t>
            </a:r>
          </a:p>
        </p:txBody>
      </p:sp>
      <p:pic>
        <p:nvPicPr>
          <p:cNvPr id="4" name="Picture 4" descr="http://4.bp.blogspot.com/-7y7G_hLj0sE/U1rfjl_JM1I/AAAAAAAABEU/IYt3iRKrM-A/s1600/Gaussian+Kernel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195056" y="3908759"/>
            <a:ext cx="3320294" cy="1829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955930"/>
              </p:ext>
            </p:extLst>
          </p:nvPr>
        </p:nvGraphicFramePr>
        <p:xfrm>
          <a:off x="4057652" y="1914525"/>
          <a:ext cx="4457698" cy="1333500"/>
        </p:xfrm>
        <a:graphic>
          <a:graphicData uri="http://schemas.openxmlformats.org/drawingml/2006/table">
            <a:tbl>
              <a:tblPr/>
              <a:tblGrid>
                <a:gridCol w="636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68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4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31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68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126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A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0,00262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655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0,00385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85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0,00262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655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A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12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A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0,00566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0,01794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5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0,02636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E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0,01794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5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0,00566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A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0,00262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655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0,01794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5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0,05691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36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0,08361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84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0,05691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36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0,01794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5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0,00262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655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0,00385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85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0,02636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E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0,08361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84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0,12284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0,08361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84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0,02636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E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0,00385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85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0,00262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655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0,01794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5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0,05691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36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0,08361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84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0,05691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36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0,01794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5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0,00262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655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A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0,00566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0,01794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5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0,02636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E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0,01794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5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0,00566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A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126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A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0,00262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655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0,00385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85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0,00262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655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A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12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04223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Создать программу, которая зачитывает изображение и сохраняет результат обработки гауссовым фильтром в квадрате от </a:t>
            </a:r>
            <a:r>
              <a:rPr lang="en-US" dirty="0"/>
              <a:t>–</a:t>
            </a:r>
            <a:r>
              <a:rPr lang="en-US" i="1" dirty="0"/>
              <a:t>r</a:t>
            </a:r>
            <a:r>
              <a:rPr lang="en-US" dirty="0"/>
              <a:t> </a:t>
            </a:r>
            <a:r>
              <a:rPr lang="ru-RU" dirty="0"/>
              <a:t>до </a:t>
            </a:r>
            <a:r>
              <a:rPr lang="en-US" dirty="0"/>
              <a:t>+</a:t>
            </a:r>
            <a:r>
              <a:rPr lang="en-US" i="1" dirty="0"/>
              <a:t>r</a:t>
            </a:r>
            <a:r>
              <a:rPr lang="en-US" dirty="0"/>
              <a:t>, </a:t>
            </a:r>
            <a:r>
              <a:rPr lang="ru-RU" dirty="0"/>
              <a:t>где параметр</a:t>
            </a:r>
            <a:r>
              <a:rPr lang="en-US" dirty="0"/>
              <a:t> </a:t>
            </a:r>
            <a:r>
              <a:rPr lang="el-GR" dirty="0"/>
              <a:t>σ</a:t>
            </a:r>
            <a:r>
              <a:rPr lang="ru-RU" dirty="0"/>
              <a:t> равен 0,38</a:t>
            </a:r>
            <a:r>
              <a:rPr lang="en-US" i="1" dirty="0"/>
              <a:t>r</a:t>
            </a:r>
            <a:r>
              <a:rPr lang="en-US" dirty="0"/>
              <a:t>: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ЗАПРЕЩАЕТСЯ использовать готовые функции фильтрации</a:t>
            </a:r>
            <a:br>
              <a:rPr lang="ru-RU" dirty="0"/>
            </a:br>
            <a:r>
              <a:rPr lang="ru-RU" dirty="0"/>
              <a:t>(например, в</a:t>
            </a:r>
            <a:r>
              <a:rPr lang="en-US" dirty="0"/>
              <a:t> PIL </a:t>
            </a:r>
            <a:r>
              <a:rPr lang="ru-RU" dirty="0"/>
              <a:t>есть </a:t>
            </a:r>
            <a:r>
              <a:rPr lang="az-Latn-AZ" dirty="0"/>
              <a:t>ImageFilter.BLUR</a:t>
            </a:r>
            <a:r>
              <a:rPr lang="ru-RU" dirty="0"/>
              <a:t>)</a:t>
            </a:r>
          </a:p>
          <a:p>
            <a:r>
              <a:rPr lang="ru-RU" dirty="0"/>
              <a:t>РАЗРЕШАЕТСЯ использовать </a:t>
            </a:r>
            <a:r>
              <a:rPr lang="en-US" dirty="0" err="1"/>
              <a:t>numpy</a:t>
            </a:r>
            <a:r>
              <a:rPr lang="en-US" dirty="0"/>
              <a:t>-</a:t>
            </a:r>
            <a:r>
              <a:rPr lang="ru-RU" dirty="0"/>
              <a:t>функции и пренебрегать эффектами</a:t>
            </a:r>
            <a:r>
              <a:rPr lang="en-US" dirty="0"/>
              <a:t> </a:t>
            </a:r>
            <a:r>
              <a:rPr lang="ru-RU" dirty="0"/>
              <a:t>на краях изображения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300" y="3092715"/>
            <a:ext cx="2565400" cy="90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380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641599"/>
            <a:ext cx="3863647" cy="353536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435" y="2641600"/>
            <a:ext cx="3522915" cy="353536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Два файла-образца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508125"/>
            <a:ext cx="7886700" cy="4351338"/>
          </a:xfrm>
        </p:spPr>
        <p:txBody>
          <a:bodyPr/>
          <a:lstStyle/>
          <a:p>
            <a:r>
              <a:rPr lang="ru-RU" dirty="0"/>
              <a:t>"Полутоновые" изображения </a:t>
            </a:r>
            <a:r>
              <a:rPr lang="en-US" dirty="0" err="1"/>
              <a:t>darwin</a:t>
            </a:r>
            <a:r>
              <a:rPr lang="en-US" dirty="0"/>
              <a:t>, </a:t>
            </a:r>
            <a:r>
              <a:rPr lang="en-US" dirty="0" err="1"/>
              <a:t>ambcorps</a:t>
            </a:r>
            <a:endParaRPr lang="en-US" dirty="0"/>
          </a:p>
          <a:p>
            <a:r>
              <a:rPr lang="ru-RU" dirty="0"/>
              <a:t>Источник: </a:t>
            </a:r>
            <a:r>
              <a:rPr lang="en-US" dirty="0"/>
              <a:t>Wikipedia, </a:t>
            </a:r>
            <a:r>
              <a:rPr lang="en-US" dirty="0" err="1"/>
              <a:t>Wellcome</a:t>
            </a:r>
            <a:r>
              <a:rPr lang="en-US" dirty="0"/>
              <a:t> Trust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39750" y="6256635"/>
            <a:ext cx="53530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dirty="0">
                <a:hlinkClick r:id="rId4"/>
              </a:rPr>
              <a:t>https://commons.wikimedia.org/wiki/File:Portrait_of_Charles_Darwin._Wellcome_M0010103.jpg</a:t>
            </a:r>
            <a:r>
              <a:rPr lang="en-US" sz="800" dirty="0"/>
              <a:t> </a:t>
            </a:r>
          </a:p>
          <a:p>
            <a:r>
              <a:rPr lang="az-Latn-AZ" sz="800" dirty="0">
                <a:hlinkClick r:id="rId5"/>
              </a:rPr>
              <a:t>https://commons.wikimedia.org/wiki/File:An_ambulance_corps_at_work_in_the_field._Halftone._Wellcome_V0015759.jpg</a:t>
            </a:r>
            <a:r>
              <a:rPr lang="en-US" sz="800" dirty="0"/>
              <a:t> 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75631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Размытие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Усреднение?</a:t>
            </a:r>
          </a:p>
          <a:p>
            <a:r>
              <a:rPr lang="ru-RU" dirty="0"/>
              <a:t>Размер в пикселях </a:t>
            </a:r>
            <a:r>
              <a:rPr lang="en-US" i="1" dirty="0"/>
              <a:t>r</a:t>
            </a:r>
          </a:p>
          <a:p>
            <a:r>
              <a:rPr lang="ru-RU" dirty="0"/>
              <a:t>Заменяем каждый пиксель на </a:t>
            </a:r>
            <a:r>
              <a:rPr lang="en-US" dirty="0"/>
              <a:t>c</a:t>
            </a:r>
            <a:r>
              <a:rPr lang="ru-RU" dirty="0" err="1"/>
              <a:t>реднее</a:t>
            </a:r>
            <a:r>
              <a:rPr lang="ru-RU" dirty="0"/>
              <a:t> по квадрату </a:t>
            </a:r>
            <a:r>
              <a:rPr lang="en-US" dirty="0"/>
              <a:t>±</a:t>
            </a:r>
            <a:r>
              <a:rPr lang="en-US" i="1" dirty="0"/>
              <a:t>r</a:t>
            </a:r>
          </a:p>
          <a:p>
            <a:r>
              <a:rPr lang="ru-RU" dirty="0"/>
              <a:t>Позаботиться о краях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686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pillow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пакет обработки изображений, </a:t>
            </a:r>
            <a:r>
              <a:rPr lang="ru-RU" dirty="0" err="1"/>
              <a:t>форк</a:t>
            </a:r>
            <a:r>
              <a:rPr lang="ru-RU" dirty="0"/>
              <a:t> PIL</a:t>
            </a:r>
            <a:endParaRPr lang="en-US" dirty="0"/>
          </a:p>
          <a:p>
            <a:r>
              <a:rPr lang="ru-RU" dirty="0"/>
              <a:t>позволяет</a:t>
            </a:r>
          </a:p>
          <a:p>
            <a:pPr lvl="1"/>
            <a:r>
              <a:rPr lang="ru-RU" dirty="0"/>
              <a:t>читать различные форматы</a:t>
            </a:r>
          </a:p>
          <a:p>
            <a:pPr lvl="1"/>
            <a:r>
              <a:rPr lang="ru-RU" dirty="0"/>
              <a:t>записывать </a:t>
            </a:r>
            <a:r>
              <a:rPr lang="en-US" dirty="0"/>
              <a:t>PNG</a:t>
            </a:r>
          </a:p>
          <a:p>
            <a:pPr lvl="1"/>
            <a:r>
              <a:rPr lang="ru-RU" dirty="0"/>
              <a:t>получать пиксели в виде числового массива</a:t>
            </a:r>
          </a:p>
          <a:p>
            <a:pPr lvl="1"/>
            <a:r>
              <a:rPr lang="ru-RU" dirty="0"/>
              <a:t>строить изображение из числового массива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0220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AB275-F0EA-6047-A1F3-CEBA4CD27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OpenCV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B277F-B856-B54D-B956-E369E8BBE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Стандартная библиотека алгоритмов обработки изображений и компьютерного зрения</a:t>
            </a:r>
          </a:p>
        </p:txBody>
      </p:sp>
    </p:spTree>
    <p:extLst>
      <p:ext uri="{BB962C8B-B14F-4D97-AF65-F5344CB8AC3E}">
        <p14:creationId xmlns:p14="http://schemas.microsoft.com/office/powerpoint/2010/main" val="305222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pip install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opencv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-python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pip install pillow</a:t>
            </a:r>
          </a:p>
          <a:p>
            <a:pPr marL="0" indent="0">
              <a:buNone/>
            </a:pPr>
            <a:r>
              <a:rPr lang="en-US" dirty="0"/>
              <a:t>pillow </a:t>
            </a:r>
            <a:r>
              <a:rPr lang="ru-RU" dirty="0"/>
              <a:t>зависит от </a:t>
            </a:r>
            <a:r>
              <a:rPr lang="ru-RU" dirty="0" err="1"/>
              <a:t>olefile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если под </a:t>
            </a:r>
            <a:r>
              <a:rPr lang="en-US" dirty="0"/>
              <a:t>Windows </a:t>
            </a:r>
            <a:r>
              <a:rPr lang="ru-RU" dirty="0"/>
              <a:t>есть ошибки, проще скачать  и установить </a:t>
            </a:r>
            <a:r>
              <a:rPr lang="ru-RU" dirty="0" err="1"/>
              <a:t>предкомпилированные</a:t>
            </a:r>
            <a:r>
              <a:rPr lang="ru-RU" dirty="0"/>
              <a:t> колеса (пакеты </a:t>
            </a:r>
            <a:r>
              <a:rPr lang="en-US" dirty="0"/>
              <a:t>wheels) </a:t>
            </a:r>
            <a:r>
              <a:rPr lang="ru-RU" dirty="0"/>
              <a:t>с </a:t>
            </a:r>
            <a:r>
              <a:rPr lang="az-Latn-AZ" sz="2400" dirty="0">
                <a:hlinkClick r:id="rId2"/>
              </a:rPr>
              <a:t>https://www.lfd.uci.edu/~gohlke/pythonlibs/</a:t>
            </a:r>
            <a:endParaRPr lang="ru-RU" sz="2400" dirty="0"/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колесо для </a:t>
            </a:r>
            <a:r>
              <a:rPr lang="en-US" sz="2400" dirty="0" err="1"/>
              <a:t>olefile</a:t>
            </a:r>
            <a:r>
              <a:rPr lang="en-US" sz="2400" dirty="0"/>
              <a:t>:</a:t>
            </a:r>
            <a:br>
              <a:rPr lang="ru-RU" sz="2700" dirty="0">
                <a:hlinkClick r:id="rId3"/>
              </a:rPr>
            </a:br>
            <a:r>
              <a:rPr lang="az-Latn-AZ" sz="2700" dirty="0">
                <a:hlinkClick r:id="rId3"/>
              </a:rPr>
              <a:t>https://download.lfd.uci.edu/pythonlibs/zhckc95n/olefile-0.44-py2.py3-none-any.whl</a:t>
            </a:r>
            <a:endParaRPr lang="ru-RU" sz="27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1757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pillow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ru-RU" sz="2700" dirty="0"/>
              <a:t>колесо для </a:t>
            </a:r>
            <a:r>
              <a:rPr lang="en-US" sz="2700" dirty="0"/>
              <a:t>pillow: </a:t>
            </a:r>
            <a:br>
              <a:rPr lang="ru-RU" sz="2700" dirty="0"/>
            </a:br>
            <a:r>
              <a:rPr lang="ru-RU" sz="2700" dirty="0"/>
              <a:t>надо выбрать свою версию и разрядность Питона:</a:t>
            </a:r>
            <a:endParaRPr lang="en-US" sz="2700" dirty="0"/>
          </a:p>
          <a:p>
            <a:pPr marL="812800" indent="-279400"/>
            <a:r>
              <a:rPr lang="az-Latn-AZ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Pillow‑6.2.1‑cp37‑cp37m‑win32.whl</a:t>
            </a:r>
          </a:p>
          <a:p>
            <a:pPr marL="812800" indent="-279400"/>
            <a:r>
              <a:rPr lang="az-Latn-AZ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Pillow‑6.2.1‑cp37‑cp37m‑win_amd64.whl</a:t>
            </a:r>
          </a:p>
        </p:txBody>
      </p:sp>
    </p:spTree>
    <p:extLst>
      <p:ext uri="{BB962C8B-B14F-4D97-AF65-F5344CB8AC3E}">
        <p14:creationId xmlns:p14="http://schemas.microsoft.com/office/powerpoint/2010/main" val="24820508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7281</TotalTime>
  <Words>1296</Words>
  <Application>Microsoft Macintosh PowerPoint</Application>
  <PresentationFormat>On-screen Show (4:3)</PresentationFormat>
  <Paragraphs>390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Consolas</vt:lpstr>
      <vt:lpstr>Times New Roman</vt:lpstr>
      <vt:lpstr>Тема Office</vt:lpstr>
      <vt:lpstr>ЛР2: Размытие</vt:lpstr>
      <vt:lpstr>Фильтр</vt:lpstr>
      <vt:lpstr>Пример: обращение полутонового преобразования</vt:lpstr>
      <vt:lpstr>Два файла-образца</vt:lpstr>
      <vt:lpstr>Размытие</vt:lpstr>
      <vt:lpstr>pillow</vt:lpstr>
      <vt:lpstr>OpenCV</vt:lpstr>
      <vt:lpstr>Установка</vt:lpstr>
      <vt:lpstr>pillow</vt:lpstr>
      <vt:lpstr>numpy+MKL</vt:lpstr>
      <vt:lpstr>Установка колес Windows</vt:lpstr>
      <vt:lpstr>Как читать файлы изображений</vt:lpstr>
      <vt:lpstr>Пиксельные данные</vt:lpstr>
      <vt:lpstr>(псевдо)Массив getdata</vt:lpstr>
      <vt:lpstr>Преобразовать в numpy-массив</vt:lpstr>
      <vt:lpstr>Преобразовать в numpy-массив</vt:lpstr>
      <vt:lpstr>…  и обратно</vt:lpstr>
      <vt:lpstr>Просматривать и сохранять</vt:lpstr>
      <vt:lpstr>Просматривать и сохранять</vt:lpstr>
      <vt:lpstr>Сохранять</vt:lpstr>
      <vt:lpstr>Ломти(slice)</vt:lpstr>
      <vt:lpstr>Простое равномерное усреднение</vt:lpstr>
      <vt:lpstr>Равномерно усредняющее размытие, Питон</vt:lpstr>
      <vt:lpstr>Питоновский for = МЕДЛЕННО,  циклы надо прятать в numpy-вызовы</vt:lpstr>
      <vt:lpstr>Равномерно усредняющее размытие, среднее в numpy</vt:lpstr>
      <vt:lpstr>Скорость</vt:lpstr>
      <vt:lpstr>Полностью в numpy? (необяз)</vt:lpstr>
      <vt:lpstr>Циклический сдвиг (roll)</vt:lpstr>
      <vt:lpstr>Окаймление (padding)</vt:lpstr>
      <vt:lpstr>Равномерно усредняющее размытие, полностью numpy</vt:lpstr>
      <vt:lpstr>py+np                  vs                np+np</vt:lpstr>
      <vt:lpstr>Гауссово размытие</vt:lpstr>
      <vt:lpstr>Дискретное гауссово усреднение?</vt:lpstr>
      <vt:lpstr>Дискретное гауссово усреднение</vt:lpstr>
      <vt:lpstr>Цель работы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цифровой обработки изображений</dc:title>
  <dc:creator>Alexander Pavlov</dc:creator>
  <cp:keywords>imgproc;image processing;bmp;lab</cp:keywords>
  <cp:lastModifiedBy>Павлов Александр Викторович</cp:lastModifiedBy>
  <cp:revision>115</cp:revision>
  <dcterms:created xsi:type="dcterms:W3CDTF">2017-09-04T01:46:28Z</dcterms:created>
  <dcterms:modified xsi:type="dcterms:W3CDTF">2019-11-12T05:03:02Z</dcterms:modified>
</cp:coreProperties>
</file>