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04" autoAdjust="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825EC-C6FE-4A21-8C30-9F27AEBC128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49A03-A90F-4130-B80E-C9848AFF85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70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49A03-A90F-4130-B80E-C9848AFF855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526F8-C63B-0335-9236-3587E3FAF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0F7507-4080-F1F5-1E0E-EBAD8ADCA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98CE18-BE85-40C6-A9D2-9987EB0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B7D4B5-0D00-BF0D-F9DB-21CD022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6F2D6-287D-CE9B-1738-E358ED1D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43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E01DA-05D8-BA49-EB1B-8324A21F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83E82-A28A-4B93-1366-9E43BA082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7CCCD7-5CCC-A80F-616B-54A5E9E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1D07A-B8F9-DBFD-04CE-83E07610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22D6D-3815-64B9-0715-50123AF3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8CE74E-A7D5-3B5D-73AE-A0570FB44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73DE7F-A329-69A6-0F22-27C6C6AF8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90030C-8B36-0283-02D7-B469A24F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59C98-87B2-CE92-6F42-E323B596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D68E1-B8BF-E7F4-2BE0-23416B5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79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6097A-A951-F90F-1A51-A0550ABB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60F19F-5EAD-0BA5-D6E6-BD622B96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E402C3-BAD0-8E18-AE31-3D49FF639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482C4-AA36-FCB7-0383-866DB5DC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B7AA80-D52B-F856-4C71-77B325A7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F1ECE-C5B9-324D-88B7-4741864FE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5E401-9053-1089-8113-89EC7318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0BE18-93AC-FCBC-1E8F-4F6AD1D4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D3221A-AE22-D89C-A0A2-77FC6FF3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07CC67-F681-3752-6C69-7F9EA4A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55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ACB96C-AED3-078B-6ED9-0C42CD6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E5632-2BDB-722A-6AED-228F17684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5E5ACC-7E12-269B-B5C3-DDE5B7D1B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17E17-8ED9-5D5C-4407-0FEF098A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EA94DE-0757-0ED7-CBDC-35CB4650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704901-EB57-2B56-2A1A-7DF74B7F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93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09342-6508-EFDD-B994-F2A41954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6DEF5E-1557-0529-2DDA-6F6C6D948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A23529-05D3-AA12-F396-60505AC5C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5BA714-768C-7648-24B8-1C39A93B7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324013-8F7E-38C0-CCAA-135BDA5E11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044443-ED30-94C2-16D3-EC96D8DE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06F700-7886-6913-F4C7-09B6D15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FF77EF-7865-71B2-3CD2-2573B99C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07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4FBCBD-A34E-B027-13F7-B0A237F7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24C1CB-8F81-9D61-5A91-C7FB9409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C12DAF-058B-3FBA-644A-F4720027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D897E7-FDDA-3A19-FD1A-CDAFAFF9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89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3CBF39-4908-2E8B-4AB1-A1C8AFEA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3B4224-449F-5732-D246-65FB410FB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C3F06B-A788-D32B-9D38-78BB008B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8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DE89C-C64C-45B9-EE21-46F965F7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54033-D731-827C-76AD-7EA81DB0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5293D0-0CAB-8CE1-1011-3A49A4409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CBCA7D-DA40-FA82-60EF-D4F1FB96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1A4347-C20C-B7C7-1899-219198E6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C613-517F-4B87-B789-C410185D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60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2FE3C3-1E59-C930-D58C-3646193B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0C6479-5DF2-2FB1-FB1C-B4260ABE4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D90417-8034-5091-03E1-596D1BF5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AE9E8-E173-763F-A572-028732DB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AB2D02-99B4-4B9D-2748-BF2A6398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5F57E1-EDF6-9E04-E30A-334A1BB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396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39CBF3-9132-DE9E-12F8-BE5030AC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67748-960A-F26E-C87F-A2C97BA6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84F79-7684-2BE7-C703-41E1A28FF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5B811-FF85-416E-A342-A49D86BD1A8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0F7F96-0E47-86D4-05FC-1E168BF4C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7BFF4C-DA7D-9E1B-F11A-C749B160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64747-4908-4316-A4A9-7943ABB23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50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B5562-334C-013E-32D2-FDA6EA1C5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画面モックアップ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BEBD5E-1E35-4A3A-7807-2FFD44D83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在庫管理システム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9827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F869C-E0CE-90E8-90D0-9DC463CB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ja-JP" altLang="en-US" sz="1800" b="1" dirty="0">
                <a:latin typeface="+mn-lt"/>
              </a:rPr>
              <a:t>メイン画面</a:t>
            </a:r>
            <a:endParaRPr kumimoji="1" lang="ja-JP" altLang="en-US" sz="1800" b="1" dirty="0">
              <a:latin typeface="+mn-lt"/>
            </a:endParaRP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6BAE0C6-E7EC-57E1-779E-C50DF47D8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981469"/>
              </p:ext>
            </p:extLst>
          </p:nvPr>
        </p:nvGraphicFramePr>
        <p:xfrm>
          <a:off x="2889280" y="2246182"/>
          <a:ext cx="574768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7685">
                  <a:extLst>
                    <a:ext uri="{9D8B030D-6E8A-4147-A177-3AD203B41FA5}">
                      <a16:colId xmlns:a16="http://schemas.microsoft.com/office/drawing/2014/main" val="420542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在庫が少なくなっています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【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新玉ねぎ（国産）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】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在庫が少なくなっています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【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鶏むね肉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】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841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期限が近くなっています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【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牛乳１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L】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29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在庫が少なくなっています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【</a:t>
                      </a:r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有機トマト（国産）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】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39716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578089-2ECA-D63B-8A12-385053DD406C}"/>
              </a:ext>
            </a:extLst>
          </p:cNvPr>
          <p:cNvSpPr txBox="1"/>
          <p:nvPr/>
        </p:nvSpPr>
        <p:spPr>
          <a:xfrm>
            <a:off x="2893880" y="175507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要確認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06A1E1A-2822-B127-3929-8C2617165C4B}"/>
              </a:ext>
            </a:extLst>
          </p:cNvPr>
          <p:cNvSpPr/>
          <p:nvPr/>
        </p:nvSpPr>
        <p:spPr>
          <a:xfrm>
            <a:off x="9765101" y="899954"/>
            <a:ext cx="15613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新宿店</a:t>
            </a:r>
            <a:r>
              <a:rPr kumimoji="1" lang="ja-JP" altLang="en-US" dirty="0"/>
              <a:t>　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1AA46BB3-3EFC-44F8-8FEB-3254D1D50FB6}"/>
              </a:ext>
            </a:extLst>
          </p:cNvPr>
          <p:cNvSpPr/>
          <p:nvPr/>
        </p:nvSpPr>
        <p:spPr>
          <a:xfrm rot="10800000">
            <a:off x="11465943" y="1000475"/>
            <a:ext cx="240103" cy="189781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0E6E62-3F17-1D0D-A851-6D452FB841C7}"/>
              </a:ext>
            </a:extLst>
          </p:cNvPr>
          <p:cNvSpPr/>
          <p:nvPr/>
        </p:nvSpPr>
        <p:spPr>
          <a:xfrm>
            <a:off x="9661585" y="816820"/>
            <a:ext cx="2130724" cy="5175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C1C6D0-D7FC-7F4D-3475-A8301F67647D}"/>
              </a:ext>
            </a:extLst>
          </p:cNvPr>
          <p:cNvSpPr/>
          <p:nvPr/>
        </p:nvSpPr>
        <p:spPr>
          <a:xfrm>
            <a:off x="276045" y="681038"/>
            <a:ext cx="11706046" cy="5400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B0F3F0E2-2DA3-637D-1800-3B8011B39767}"/>
              </a:ext>
            </a:extLst>
          </p:cNvPr>
          <p:cNvSpPr/>
          <p:nvPr/>
        </p:nvSpPr>
        <p:spPr>
          <a:xfrm>
            <a:off x="588133" y="1580004"/>
            <a:ext cx="1753658" cy="6385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メイン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8A6C02D-C70C-A4C0-9364-A0613321E720}"/>
              </a:ext>
            </a:extLst>
          </p:cNvPr>
          <p:cNvCxnSpPr/>
          <p:nvPr/>
        </p:nvCxnSpPr>
        <p:spPr>
          <a:xfrm>
            <a:off x="2622430" y="681038"/>
            <a:ext cx="0" cy="5400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06D12EC-A7A1-ED79-76F2-A590DC883851}"/>
              </a:ext>
            </a:extLst>
          </p:cNvPr>
          <p:cNvSpPr/>
          <p:nvPr/>
        </p:nvSpPr>
        <p:spPr>
          <a:xfrm>
            <a:off x="9376914" y="2218548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発注</a:t>
            </a:r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C5DF6F18-85A2-70EF-D9FA-0DA4729509DE}"/>
              </a:ext>
            </a:extLst>
          </p:cNvPr>
          <p:cNvSpPr/>
          <p:nvPr/>
        </p:nvSpPr>
        <p:spPr>
          <a:xfrm>
            <a:off x="588133" y="3169672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出入庫</a:t>
            </a:r>
            <a:r>
              <a:rPr kumimoji="1" lang="ja-JP" altLang="en-US" dirty="0"/>
              <a:t>管理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5512547C-1A48-2E15-577F-3D369D2F9187}"/>
              </a:ext>
            </a:extLst>
          </p:cNvPr>
          <p:cNvSpPr/>
          <p:nvPr/>
        </p:nvSpPr>
        <p:spPr>
          <a:xfrm>
            <a:off x="588133" y="3964506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発注管理</a:t>
            </a:r>
            <a:endParaRPr kumimoji="1" lang="ja-JP" altLang="en-US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DBC05C06-9F70-39CC-3490-0EF219A38F21}"/>
              </a:ext>
            </a:extLst>
          </p:cNvPr>
          <p:cNvSpPr/>
          <p:nvPr/>
        </p:nvSpPr>
        <p:spPr>
          <a:xfrm>
            <a:off x="588133" y="4759339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レポート</a:t>
            </a:r>
            <a:endParaRPr kumimoji="1" lang="ja-JP" altLang="en-US" dirty="0"/>
          </a:p>
        </p:txBody>
      </p:sp>
      <p:pic>
        <p:nvPicPr>
          <p:cNvPr id="21" name="グラフィックス 20" descr="歯車 1 つ 枠線">
            <a:extLst>
              <a:ext uri="{FF2B5EF4-FFF2-40B4-BE49-F238E27FC236}">
                <a16:creationId xmlns:a16="http://schemas.microsoft.com/office/drawing/2014/main" id="{E616A390-FF8F-0064-0A64-4C1F50C8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82" y="5495085"/>
            <a:ext cx="489336" cy="489336"/>
          </a:xfrm>
          <a:prstGeom prst="rect">
            <a:avLst/>
          </a:prstGeom>
        </p:spPr>
      </p:pic>
      <p:pic>
        <p:nvPicPr>
          <p:cNvPr id="23" name="グラフィックス 22" descr="拡大鏡 枠線">
            <a:extLst>
              <a:ext uri="{FF2B5EF4-FFF2-40B4-BE49-F238E27FC236}">
                <a16:creationId xmlns:a16="http://schemas.microsoft.com/office/drawing/2014/main" id="{6C574B54-C21F-DBBA-E129-F8F4C8C15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18" y="926638"/>
            <a:ext cx="337454" cy="337454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2FAD441-B5FF-A76F-AB89-429318E4E4DC}"/>
              </a:ext>
            </a:extLst>
          </p:cNvPr>
          <p:cNvSpPr/>
          <p:nvPr/>
        </p:nvSpPr>
        <p:spPr>
          <a:xfrm>
            <a:off x="399690" y="873579"/>
            <a:ext cx="2136473" cy="452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F02DFE-EFF3-96EB-9741-0F5D8E8DA5D3}"/>
              </a:ext>
            </a:extLst>
          </p:cNvPr>
          <p:cNvSpPr txBox="1"/>
          <p:nvPr/>
        </p:nvSpPr>
        <p:spPr>
          <a:xfrm>
            <a:off x="954655" y="5555087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8F4D0F9-2225-CCD4-114D-7F762253BF21}"/>
              </a:ext>
            </a:extLst>
          </p:cNvPr>
          <p:cNvSpPr txBox="1"/>
          <p:nvPr/>
        </p:nvSpPr>
        <p:spPr>
          <a:xfrm>
            <a:off x="838200" y="927616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27" name="フローチャート: 端子 26">
            <a:extLst>
              <a:ext uri="{FF2B5EF4-FFF2-40B4-BE49-F238E27FC236}">
                <a16:creationId xmlns:a16="http://schemas.microsoft.com/office/drawing/2014/main" id="{7C7636AD-357F-C8C7-8E01-3B45BDDB0D6E}"/>
              </a:ext>
            </a:extLst>
          </p:cNvPr>
          <p:cNvSpPr/>
          <p:nvPr/>
        </p:nvSpPr>
        <p:spPr>
          <a:xfrm>
            <a:off x="588133" y="2374838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r>
              <a:rPr kumimoji="1" lang="ja-JP" altLang="en-US" dirty="0"/>
              <a:t>管理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4A1E0E-8E1F-37BF-18E3-7480981B0839}"/>
              </a:ext>
            </a:extLst>
          </p:cNvPr>
          <p:cNvSpPr txBox="1"/>
          <p:nvPr/>
        </p:nvSpPr>
        <p:spPr>
          <a:xfrm>
            <a:off x="2816802" y="807538"/>
            <a:ext cx="275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u="sng" dirty="0"/>
              <a:t>在庫管理システム</a:t>
            </a:r>
          </a:p>
        </p:txBody>
      </p:sp>
      <p:graphicFrame>
        <p:nvGraphicFramePr>
          <p:cNvPr id="29" name="コンテンツ プレースホルダー 3">
            <a:extLst>
              <a:ext uri="{FF2B5EF4-FFF2-40B4-BE49-F238E27FC236}">
                <a16:creationId xmlns:a16="http://schemas.microsoft.com/office/drawing/2014/main" id="{B00CA520-9095-DD2F-DEEB-58A329E122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0400393"/>
              </p:ext>
            </p:extLst>
          </p:nvPr>
        </p:nvGraphicFramePr>
        <p:xfrm>
          <a:off x="2893880" y="4680171"/>
          <a:ext cx="573848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38486">
                  <a:extLst>
                    <a:ext uri="{9D8B030D-6E8A-4147-A177-3AD203B41FA5}">
                      <a16:colId xmlns:a16="http://schemas.microsoft.com/office/drawing/2014/main" val="4205425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ja-JP" altLang="en-US" dirty="0"/>
                        <a:t>夏季休業に伴い、</a:t>
                      </a:r>
                      <a:r>
                        <a:rPr lang="en-US" altLang="ja-JP" dirty="0"/>
                        <a:t>6/30</a:t>
                      </a:r>
                      <a:r>
                        <a:rPr lang="ja-JP" altLang="en-US" dirty="0"/>
                        <a:t>～</a:t>
                      </a:r>
                      <a:r>
                        <a:rPr lang="en-US" altLang="ja-JP" dirty="0"/>
                        <a:t>7/3</a:t>
                      </a:r>
                      <a:r>
                        <a:rPr lang="ja-JP" altLang="en-US" dirty="0"/>
                        <a:t>の発注受付を一時停止</a:t>
                      </a:r>
                      <a:r>
                        <a:rPr lang="en-US" altLang="ja-JP" dirty="0"/>
                        <a:t>…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2841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棚卸スケジュールが公開されました。対象期間：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529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セール情報。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月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r>
                        <a:rPr kumimoji="1" lang="ja-JP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日からセールが開催されます。</a:t>
                      </a:r>
                      <a:r>
                        <a:rPr kumimoji="1" lang="en-US" altLang="ja-JP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kumimoji="1" lang="ja-JP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239716"/>
                  </a:ext>
                </a:extLst>
              </a:tr>
            </a:tbl>
          </a:graphicData>
        </a:graphic>
      </p:graphicFrame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DAF6CD8-E733-E77F-B5E6-5E5B7389A33F}"/>
              </a:ext>
            </a:extLst>
          </p:cNvPr>
          <p:cNvSpPr txBox="1"/>
          <p:nvPr/>
        </p:nvSpPr>
        <p:spPr>
          <a:xfrm>
            <a:off x="2903070" y="422537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お知らせ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6E6E1F28-0F28-FF6F-7BC6-99241939E27A}"/>
              </a:ext>
            </a:extLst>
          </p:cNvPr>
          <p:cNvSpPr/>
          <p:nvPr/>
        </p:nvSpPr>
        <p:spPr>
          <a:xfrm>
            <a:off x="9376914" y="3599162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在庫入力</a:t>
            </a:r>
          </a:p>
        </p:txBody>
      </p:sp>
    </p:spTree>
    <p:extLst>
      <p:ext uri="{BB962C8B-B14F-4D97-AF65-F5344CB8AC3E}">
        <p14:creationId xmlns:p14="http://schemas.microsoft.com/office/powerpoint/2010/main" val="41136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F869C-E0CE-90E8-90D0-9DC463CB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15912"/>
          </a:xfrm>
        </p:spPr>
        <p:txBody>
          <a:bodyPr>
            <a:noAutofit/>
          </a:bodyPr>
          <a:lstStyle/>
          <a:p>
            <a:r>
              <a:rPr lang="zh-CN" altLang="en-US" sz="1800" b="1" dirty="0"/>
              <a:t>発注管理画面</a:t>
            </a:r>
            <a:endParaRPr kumimoji="1" lang="ja-JP" altLang="en-US" sz="18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6259FCE-F6B7-C618-9B01-B8BBFF2F1B53}"/>
              </a:ext>
            </a:extLst>
          </p:cNvPr>
          <p:cNvSpPr/>
          <p:nvPr/>
        </p:nvSpPr>
        <p:spPr>
          <a:xfrm>
            <a:off x="276045" y="681038"/>
            <a:ext cx="11706046" cy="5400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A0718C32-C60D-C378-A47A-57D7CC6BDB6A}"/>
              </a:ext>
            </a:extLst>
          </p:cNvPr>
          <p:cNvSpPr/>
          <p:nvPr/>
        </p:nvSpPr>
        <p:spPr>
          <a:xfrm>
            <a:off x="588133" y="1580004"/>
            <a:ext cx="1753658" cy="638544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メイン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771E4C-6848-FBFE-7BF9-7C5D19EB4C8E}"/>
              </a:ext>
            </a:extLst>
          </p:cNvPr>
          <p:cNvCxnSpPr/>
          <p:nvPr/>
        </p:nvCxnSpPr>
        <p:spPr>
          <a:xfrm>
            <a:off x="2622430" y="681038"/>
            <a:ext cx="0" cy="5400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8FEC95F4-8A41-31FC-378B-C4273A20538F}"/>
              </a:ext>
            </a:extLst>
          </p:cNvPr>
          <p:cNvSpPr/>
          <p:nvPr/>
        </p:nvSpPr>
        <p:spPr>
          <a:xfrm>
            <a:off x="588133" y="3169672"/>
            <a:ext cx="1753658" cy="638544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入出庫</a:t>
            </a:r>
            <a:r>
              <a:rPr kumimoji="1" lang="ja-JP" altLang="en-US" dirty="0"/>
              <a:t>管理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C3F714B7-BF9E-5032-AC2A-30E8036AF0FA}"/>
              </a:ext>
            </a:extLst>
          </p:cNvPr>
          <p:cNvSpPr/>
          <p:nvPr/>
        </p:nvSpPr>
        <p:spPr>
          <a:xfrm>
            <a:off x="588133" y="3964506"/>
            <a:ext cx="1753658" cy="6385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発注管理</a:t>
            </a:r>
            <a:endParaRPr kumimoji="1" lang="ja-JP" altLang="en-US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5A04DD4-9639-CAFE-0B3F-C4D010588713}"/>
              </a:ext>
            </a:extLst>
          </p:cNvPr>
          <p:cNvSpPr/>
          <p:nvPr/>
        </p:nvSpPr>
        <p:spPr>
          <a:xfrm>
            <a:off x="588133" y="4759339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レポート</a:t>
            </a:r>
            <a:endParaRPr kumimoji="1" lang="ja-JP" altLang="en-US" dirty="0"/>
          </a:p>
        </p:txBody>
      </p:sp>
      <p:pic>
        <p:nvPicPr>
          <p:cNvPr id="12" name="グラフィックス 11" descr="歯車 1 つ 枠線">
            <a:extLst>
              <a:ext uri="{FF2B5EF4-FFF2-40B4-BE49-F238E27FC236}">
                <a16:creationId xmlns:a16="http://schemas.microsoft.com/office/drawing/2014/main" id="{7C356A0F-E90A-57F5-AD04-6CE148228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682" y="5495085"/>
            <a:ext cx="489336" cy="489336"/>
          </a:xfrm>
          <a:prstGeom prst="rect">
            <a:avLst/>
          </a:prstGeom>
        </p:spPr>
      </p:pic>
      <p:pic>
        <p:nvPicPr>
          <p:cNvPr id="13" name="グラフィックス 12" descr="拡大鏡 枠線">
            <a:extLst>
              <a:ext uri="{FF2B5EF4-FFF2-40B4-BE49-F238E27FC236}">
                <a16:creationId xmlns:a16="http://schemas.microsoft.com/office/drawing/2014/main" id="{9CB35091-4840-D75D-B2CE-9876CD65A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18" y="926638"/>
            <a:ext cx="337454" cy="33745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061CFA1-BFAC-F889-6D3F-CDE5004C325E}"/>
              </a:ext>
            </a:extLst>
          </p:cNvPr>
          <p:cNvSpPr/>
          <p:nvPr/>
        </p:nvSpPr>
        <p:spPr>
          <a:xfrm>
            <a:off x="399690" y="873579"/>
            <a:ext cx="2136473" cy="452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9B7799B-6BBA-1AD9-21B1-9FB68F84EBD1}"/>
              </a:ext>
            </a:extLst>
          </p:cNvPr>
          <p:cNvSpPr txBox="1"/>
          <p:nvPr/>
        </p:nvSpPr>
        <p:spPr>
          <a:xfrm>
            <a:off x="954655" y="5555087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0CF7D1-9620-1D06-F93C-12F89D65A582}"/>
              </a:ext>
            </a:extLst>
          </p:cNvPr>
          <p:cNvSpPr txBox="1"/>
          <p:nvPr/>
        </p:nvSpPr>
        <p:spPr>
          <a:xfrm>
            <a:off x="838200" y="927616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4DC2696A-C9FC-EC95-C5A7-F26118D7D385}"/>
              </a:ext>
            </a:extLst>
          </p:cNvPr>
          <p:cNvSpPr/>
          <p:nvPr/>
        </p:nvSpPr>
        <p:spPr>
          <a:xfrm>
            <a:off x="588133" y="2374838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r>
              <a:rPr kumimoji="1" lang="ja-JP" altLang="en-US" dirty="0"/>
              <a:t>管理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543ABF1-759C-9120-3F0F-88D4F502BD49}"/>
              </a:ext>
            </a:extLst>
          </p:cNvPr>
          <p:cNvSpPr/>
          <p:nvPr/>
        </p:nvSpPr>
        <p:spPr>
          <a:xfrm>
            <a:off x="3088252" y="1347903"/>
            <a:ext cx="252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発注計画の作成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DE9F5BE5-435C-30A7-1BD4-B581EF0DD6A5}"/>
              </a:ext>
            </a:extLst>
          </p:cNvPr>
          <p:cNvSpPr/>
          <p:nvPr/>
        </p:nvSpPr>
        <p:spPr>
          <a:xfrm>
            <a:off x="6275171" y="1326045"/>
            <a:ext cx="252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発注書の作成・送信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17398616-67F5-D970-7556-732576FF0256}"/>
              </a:ext>
            </a:extLst>
          </p:cNvPr>
          <p:cNvSpPr/>
          <p:nvPr/>
        </p:nvSpPr>
        <p:spPr>
          <a:xfrm>
            <a:off x="3088252" y="2815275"/>
            <a:ext cx="252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発注履歴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4D6D1C1-AE28-8D32-8B23-58F797A910AD}"/>
              </a:ext>
            </a:extLst>
          </p:cNvPr>
          <p:cNvSpPr/>
          <p:nvPr/>
        </p:nvSpPr>
        <p:spPr>
          <a:xfrm>
            <a:off x="6275171" y="2815274"/>
            <a:ext cx="252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仕入先マスタ管理</a:t>
            </a: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93E0592-F984-9806-26A2-FAFCB6207955}"/>
              </a:ext>
            </a:extLst>
          </p:cNvPr>
          <p:cNvSpPr/>
          <p:nvPr/>
        </p:nvSpPr>
        <p:spPr>
          <a:xfrm>
            <a:off x="10277954" y="5231595"/>
            <a:ext cx="1440000" cy="54894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一括発注</a:t>
            </a: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9EA3CCCF-7CA0-E941-2063-4384D8BCE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504016"/>
              </p:ext>
            </p:extLst>
          </p:nvPr>
        </p:nvGraphicFramePr>
        <p:xfrm>
          <a:off x="2929549" y="4603050"/>
          <a:ext cx="708426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408">
                  <a:extLst>
                    <a:ext uri="{9D8B030D-6E8A-4147-A177-3AD203B41FA5}">
                      <a16:colId xmlns:a16="http://schemas.microsoft.com/office/drawing/2014/main" val="1921833946"/>
                    </a:ext>
                  </a:extLst>
                </a:gridCol>
                <a:gridCol w="2074482">
                  <a:extLst>
                    <a:ext uri="{9D8B030D-6E8A-4147-A177-3AD203B41FA5}">
                      <a16:colId xmlns:a16="http://schemas.microsoft.com/office/drawing/2014/main" val="2724226011"/>
                    </a:ext>
                  </a:extLst>
                </a:gridCol>
                <a:gridCol w="1317048">
                  <a:extLst>
                    <a:ext uri="{9D8B030D-6E8A-4147-A177-3AD203B41FA5}">
                      <a16:colId xmlns:a16="http://schemas.microsoft.com/office/drawing/2014/main" val="2954595841"/>
                    </a:ext>
                  </a:extLst>
                </a:gridCol>
                <a:gridCol w="1188993">
                  <a:extLst>
                    <a:ext uri="{9D8B030D-6E8A-4147-A177-3AD203B41FA5}">
                      <a16:colId xmlns:a16="http://schemas.microsoft.com/office/drawing/2014/main" val="2394109166"/>
                    </a:ext>
                  </a:extLst>
                </a:gridCol>
                <a:gridCol w="1285336">
                  <a:extLst>
                    <a:ext uri="{9D8B030D-6E8A-4147-A177-3AD203B41FA5}">
                      <a16:colId xmlns:a16="http://schemas.microsoft.com/office/drawing/2014/main" val="305795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商品</a:t>
                      </a:r>
                      <a:r>
                        <a:rPr kumimoji="1" lang="en-US" altLang="ja-JP" sz="1800" dirty="0"/>
                        <a:t>ID</a:t>
                      </a:r>
                      <a:endParaRPr kumimoji="1" lang="ja-JP" altLang="en-US" sz="18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商品名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在庫数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閾値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発注数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84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E00456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鶏むね肉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A00150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新玉ねぎ（国産）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30994"/>
                  </a:ext>
                </a:extLst>
              </a:tr>
            </a:tbl>
          </a:graphicData>
        </a:graphic>
      </p:graphicFrame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09D5F1-E2C9-865C-15B1-45826A9992EB}"/>
              </a:ext>
            </a:extLst>
          </p:cNvPr>
          <p:cNvSpPr txBox="1"/>
          <p:nvPr/>
        </p:nvSpPr>
        <p:spPr>
          <a:xfrm>
            <a:off x="2903070" y="4225374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自動発注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C1FF367B-7527-8BDF-5915-1CBEACADDE39}"/>
              </a:ext>
            </a:extLst>
          </p:cNvPr>
          <p:cNvSpPr/>
          <p:nvPr/>
        </p:nvSpPr>
        <p:spPr>
          <a:xfrm>
            <a:off x="10277953" y="4529669"/>
            <a:ext cx="1440000" cy="548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編集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92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F869C-E0CE-90E8-90D0-9DC463CBF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ja-JP" altLang="en-US" sz="1800" b="1" dirty="0"/>
              <a:t>入出庫管理画面</a:t>
            </a:r>
            <a:endParaRPr kumimoji="1" lang="ja-JP" altLang="en-US" sz="1800" b="1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E77162F-DE87-D2DD-30AF-C0A1A1710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063498"/>
              </p:ext>
            </p:extLst>
          </p:nvPr>
        </p:nvGraphicFramePr>
        <p:xfrm>
          <a:off x="2863350" y="3790819"/>
          <a:ext cx="881907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0610">
                  <a:extLst>
                    <a:ext uri="{9D8B030D-6E8A-4147-A177-3AD203B41FA5}">
                      <a16:colId xmlns:a16="http://schemas.microsoft.com/office/drawing/2014/main" val="391872233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841874395"/>
                    </a:ext>
                  </a:extLst>
                </a:gridCol>
                <a:gridCol w="799715">
                  <a:extLst>
                    <a:ext uri="{9D8B030D-6E8A-4147-A177-3AD203B41FA5}">
                      <a16:colId xmlns:a16="http://schemas.microsoft.com/office/drawing/2014/main" val="3643619333"/>
                    </a:ext>
                  </a:extLst>
                </a:gridCol>
                <a:gridCol w="925985">
                  <a:extLst>
                    <a:ext uri="{9D8B030D-6E8A-4147-A177-3AD203B41FA5}">
                      <a16:colId xmlns:a16="http://schemas.microsoft.com/office/drawing/2014/main" val="13619980"/>
                    </a:ext>
                  </a:extLst>
                </a:gridCol>
                <a:gridCol w="1010164">
                  <a:extLst>
                    <a:ext uri="{9D8B030D-6E8A-4147-A177-3AD203B41FA5}">
                      <a16:colId xmlns:a16="http://schemas.microsoft.com/office/drawing/2014/main" val="2848891564"/>
                    </a:ext>
                  </a:extLst>
                </a:gridCol>
                <a:gridCol w="2174661">
                  <a:extLst>
                    <a:ext uri="{9D8B030D-6E8A-4147-A177-3AD203B41FA5}">
                      <a16:colId xmlns:a16="http://schemas.microsoft.com/office/drawing/2014/main" val="3942199915"/>
                    </a:ext>
                  </a:extLst>
                </a:gridCol>
                <a:gridCol w="1297782">
                  <a:extLst>
                    <a:ext uri="{9D8B030D-6E8A-4147-A177-3AD203B41FA5}">
                      <a16:colId xmlns:a16="http://schemas.microsoft.com/office/drawing/2014/main" val="1698612211"/>
                    </a:ext>
                  </a:extLst>
                </a:gridCol>
                <a:gridCol w="948199">
                  <a:extLst>
                    <a:ext uri="{9D8B030D-6E8A-4147-A177-3AD203B41FA5}">
                      <a16:colId xmlns:a16="http://schemas.microsoft.com/office/drawing/2014/main" val="510574360"/>
                    </a:ext>
                  </a:extLst>
                </a:gridCol>
              </a:tblGrid>
              <a:tr h="2313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店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店舗名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店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店舗名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商品</a:t>
                      </a:r>
                      <a:r>
                        <a:rPr kumimoji="1" lang="en-US" altLang="ja-JP" sz="1400" dirty="0"/>
                        <a:t>ID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商品名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最終更新日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状態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03030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渋谷店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Y01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多摩倉庫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E00456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鶏むね肉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2025/6/18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出荷待ち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961958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Y01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多摩倉庫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Z001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青木青果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A00123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有機トマト（国産）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2025/6/17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入荷待ち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9609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X001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渋谷店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新宿店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A00130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ほうれん草（国産）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2025/6/15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配送中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31310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新宿店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Y01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多摩倉庫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B00456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牛乳１</a:t>
                      </a:r>
                      <a:r>
                        <a:rPr kumimoji="1" lang="en-US" altLang="ja-JP" sz="1400" dirty="0"/>
                        <a:t>L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2025/6/15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配送中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038297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Y01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多摩倉庫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Z002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立川精肉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E00456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鶏むね肉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完了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19242"/>
                  </a:ext>
                </a:extLst>
              </a:tr>
              <a:tr h="23133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X002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新宿店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Y01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多摩倉庫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C00789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お米（コシヒカリ</a:t>
                      </a:r>
                      <a:r>
                        <a:rPr kumimoji="1" lang="en-US" altLang="ja-JP" sz="1400" dirty="0"/>
                        <a:t>5kg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2025/6/8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完了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865118"/>
                  </a:ext>
                </a:extLst>
              </a:tr>
            </a:tbl>
          </a:graphicData>
        </a:graphic>
      </p:graphicFrame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D99F944-3F9C-F460-7F99-73F907A9C620}"/>
              </a:ext>
            </a:extLst>
          </p:cNvPr>
          <p:cNvSpPr/>
          <p:nvPr/>
        </p:nvSpPr>
        <p:spPr>
          <a:xfrm>
            <a:off x="2926929" y="3546090"/>
            <a:ext cx="1541511" cy="2098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発送先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3685EC9-BCA7-9AA9-2357-10F7754889EC}"/>
              </a:ext>
            </a:extLst>
          </p:cNvPr>
          <p:cNvSpPr/>
          <p:nvPr/>
        </p:nvSpPr>
        <p:spPr>
          <a:xfrm>
            <a:off x="276045" y="681038"/>
            <a:ext cx="11706046" cy="5400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ローチャート: 端子 24">
            <a:extLst>
              <a:ext uri="{FF2B5EF4-FFF2-40B4-BE49-F238E27FC236}">
                <a16:creationId xmlns:a16="http://schemas.microsoft.com/office/drawing/2014/main" id="{AAD36D1E-D583-AFCA-1716-71D0CEA96052}"/>
              </a:ext>
            </a:extLst>
          </p:cNvPr>
          <p:cNvSpPr/>
          <p:nvPr/>
        </p:nvSpPr>
        <p:spPr>
          <a:xfrm>
            <a:off x="588133" y="1580004"/>
            <a:ext cx="1753658" cy="638544"/>
          </a:xfrm>
          <a:prstGeom prst="flowChartTerminato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メイン</a:t>
            </a:r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346785-1EBD-2DEC-3891-92DA28B473D6}"/>
              </a:ext>
            </a:extLst>
          </p:cNvPr>
          <p:cNvCxnSpPr/>
          <p:nvPr/>
        </p:nvCxnSpPr>
        <p:spPr>
          <a:xfrm>
            <a:off x="2622430" y="681038"/>
            <a:ext cx="0" cy="5400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フローチャート: 端子 26">
            <a:extLst>
              <a:ext uri="{FF2B5EF4-FFF2-40B4-BE49-F238E27FC236}">
                <a16:creationId xmlns:a16="http://schemas.microsoft.com/office/drawing/2014/main" id="{CCEC006A-42DA-631A-ABB7-523F98BDB751}"/>
              </a:ext>
            </a:extLst>
          </p:cNvPr>
          <p:cNvSpPr/>
          <p:nvPr/>
        </p:nvSpPr>
        <p:spPr>
          <a:xfrm>
            <a:off x="588133" y="3169672"/>
            <a:ext cx="1753658" cy="638544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入出庫</a:t>
            </a:r>
            <a:r>
              <a:rPr kumimoji="1" lang="ja-JP" altLang="en-US" dirty="0"/>
              <a:t>管理</a:t>
            </a:r>
          </a:p>
        </p:txBody>
      </p:sp>
      <p:sp>
        <p:nvSpPr>
          <p:cNvPr id="28" name="フローチャート: 端子 27">
            <a:extLst>
              <a:ext uri="{FF2B5EF4-FFF2-40B4-BE49-F238E27FC236}">
                <a16:creationId xmlns:a16="http://schemas.microsoft.com/office/drawing/2014/main" id="{BF07AF3C-0D79-E130-B8D1-389A70E82035}"/>
              </a:ext>
            </a:extLst>
          </p:cNvPr>
          <p:cNvSpPr/>
          <p:nvPr/>
        </p:nvSpPr>
        <p:spPr>
          <a:xfrm>
            <a:off x="588133" y="3964506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発注管理</a:t>
            </a:r>
            <a:endParaRPr kumimoji="1" lang="ja-JP" altLang="en-US" dirty="0"/>
          </a:p>
        </p:txBody>
      </p:sp>
      <p:sp>
        <p:nvSpPr>
          <p:cNvPr id="29" name="フローチャート: 端子 28">
            <a:extLst>
              <a:ext uri="{FF2B5EF4-FFF2-40B4-BE49-F238E27FC236}">
                <a16:creationId xmlns:a16="http://schemas.microsoft.com/office/drawing/2014/main" id="{3759DA72-0249-41E3-21A2-FF7A9EB37189}"/>
              </a:ext>
            </a:extLst>
          </p:cNvPr>
          <p:cNvSpPr/>
          <p:nvPr/>
        </p:nvSpPr>
        <p:spPr>
          <a:xfrm>
            <a:off x="588133" y="4759339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レポート</a:t>
            </a:r>
            <a:endParaRPr kumimoji="1" lang="ja-JP" altLang="en-US" dirty="0"/>
          </a:p>
        </p:txBody>
      </p:sp>
      <p:pic>
        <p:nvPicPr>
          <p:cNvPr id="30" name="グラフィックス 29" descr="歯車 1 つ 枠線">
            <a:extLst>
              <a:ext uri="{FF2B5EF4-FFF2-40B4-BE49-F238E27FC236}">
                <a16:creationId xmlns:a16="http://schemas.microsoft.com/office/drawing/2014/main" id="{D0A77F83-9B59-C3D1-B4E8-B58738D7B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682" y="5495085"/>
            <a:ext cx="489336" cy="489336"/>
          </a:xfrm>
          <a:prstGeom prst="rect">
            <a:avLst/>
          </a:prstGeom>
        </p:spPr>
      </p:pic>
      <p:pic>
        <p:nvPicPr>
          <p:cNvPr id="31" name="グラフィックス 30" descr="拡大鏡 枠線">
            <a:extLst>
              <a:ext uri="{FF2B5EF4-FFF2-40B4-BE49-F238E27FC236}">
                <a16:creationId xmlns:a16="http://schemas.microsoft.com/office/drawing/2014/main" id="{86BA8E0E-6B54-FF48-1CAE-386F74CE1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318" y="926638"/>
            <a:ext cx="337454" cy="337454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231820-074D-0AA7-C650-D2B15384FB6E}"/>
              </a:ext>
            </a:extLst>
          </p:cNvPr>
          <p:cNvSpPr/>
          <p:nvPr/>
        </p:nvSpPr>
        <p:spPr>
          <a:xfrm>
            <a:off x="399690" y="873579"/>
            <a:ext cx="2136473" cy="452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5E70D87-6D15-D467-0C7B-EF96183F7514}"/>
              </a:ext>
            </a:extLst>
          </p:cNvPr>
          <p:cNvSpPr txBox="1"/>
          <p:nvPr/>
        </p:nvSpPr>
        <p:spPr>
          <a:xfrm>
            <a:off x="954655" y="5555087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09B840-913A-6513-91B9-1D0C37335B5C}"/>
              </a:ext>
            </a:extLst>
          </p:cNvPr>
          <p:cNvSpPr txBox="1"/>
          <p:nvPr/>
        </p:nvSpPr>
        <p:spPr>
          <a:xfrm>
            <a:off x="838200" y="927616"/>
            <a:ext cx="111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検索</a:t>
            </a:r>
            <a:endParaRPr kumimoji="1" lang="ja-JP" altLang="en-US" dirty="0"/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3438D247-DF62-E0C1-4DFE-1455BF107C7C}"/>
              </a:ext>
            </a:extLst>
          </p:cNvPr>
          <p:cNvSpPr/>
          <p:nvPr/>
        </p:nvSpPr>
        <p:spPr>
          <a:xfrm>
            <a:off x="588133" y="2374838"/>
            <a:ext cx="1753658" cy="6385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r>
              <a:rPr kumimoji="1" lang="ja-JP" altLang="en-US" dirty="0"/>
              <a:t>管理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DA2BA77-4D07-0DAB-D2B6-5525978B7FF7}"/>
              </a:ext>
            </a:extLst>
          </p:cNvPr>
          <p:cNvSpPr/>
          <p:nvPr/>
        </p:nvSpPr>
        <p:spPr>
          <a:xfrm>
            <a:off x="4635463" y="3546090"/>
            <a:ext cx="1541511" cy="20984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発送元</a:t>
            </a: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639C1955-4847-0380-3CFB-521284983418}"/>
              </a:ext>
            </a:extLst>
          </p:cNvPr>
          <p:cNvSpPr/>
          <p:nvPr/>
        </p:nvSpPr>
        <p:spPr>
          <a:xfrm>
            <a:off x="2929549" y="1242030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入荷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03B6B877-72B6-D0A9-DD02-F00DFA04D3DB}"/>
              </a:ext>
            </a:extLst>
          </p:cNvPr>
          <p:cNvSpPr/>
          <p:nvPr/>
        </p:nvSpPr>
        <p:spPr>
          <a:xfrm>
            <a:off x="4673257" y="1210353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出荷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9E38BF4-25B7-F41A-3BFB-AD3D96CD74A6}"/>
              </a:ext>
            </a:extLst>
          </p:cNvPr>
          <p:cNvSpPr txBox="1"/>
          <p:nvPr/>
        </p:nvSpPr>
        <p:spPr>
          <a:xfrm>
            <a:off x="2863350" y="302012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入出庫履歴</a:t>
            </a: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95EEEB60-771F-51A0-F626-97F9C07974A4}"/>
              </a:ext>
            </a:extLst>
          </p:cNvPr>
          <p:cNvSpPr/>
          <p:nvPr/>
        </p:nvSpPr>
        <p:spPr>
          <a:xfrm>
            <a:off x="6416965" y="1220539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返品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45126C78-6ACD-F997-F1E9-00C8714DF10D}"/>
              </a:ext>
            </a:extLst>
          </p:cNvPr>
          <p:cNvSpPr/>
          <p:nvPr/>
        </p:nvSpPr>
        <p:spPr>
          <a:xfrm>
            <a:off x="8160673" y="1234403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在庫移動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DF3325C5-C045-7969-BA94-3FC73260C697}"/>
              </a:ext>
            </a:extLst>
          </p:cNvPr>
          <p:cNvSpPr/>
          <p:nvPr/>
        </p:nvSpPr>
        <p:spPr>
          <a:xfrm>
            <a:off x="9904381" y="1234402"/>
            <a:ext cx="1440000" cy="9929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廃棄</a:t>
            </a:r>
          </a:p>
        </p:txBody>
      </p:sp>
    </p:spTree>
    <p:extLst>
      <p:ext uri="{BB962C8B-B14F-4D97-AF65-F5344CB8AC3E}">
        <p14:creationId xmlns:p14="http://schemas.microsoft.com/office/powerpoint/2010/main" val="17096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281</Words>
  <Application>Microsoft Office PowerPoint</Application>
  <PresentationFormat>ワイド画面</PresentationFormat>
  <Paragraphs>126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画面モックアップ</vt:lpstr>
      <vt:lpstr>メイン画面</vt:lpstr>
      <vt:lpstr>発注管理画面</vt:lpstr>
      <vt:lpstr>入出庫管理画面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KANDA Miwa(神田 美和)</dc:creator>
  <cp:lastModifiedBy>KANDA Miwa(神田 美和)</cp:lastModifiedBy>
  <cp:revision>2</cp:revision>
  <dcterms:created xsi:type="dcterms:W3CDTF">2025-06-19T02:55:18Z</dcterms:created>
  <dcterms:modified xsi:type="dcterms:W3CDTF">2025-06-19T06:10:54Z</dcterms:modified>
</cp:coreProperties>
</file>