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474"/>
          </a:xfrm>
          <a:prstGeom prst="rect">
            <a:avLst/>
          </a:prstGeom>
        </p:spPr>
        <p:txBody>
          <a:bodyPr anchorCtr="0" anchor="b" bIns="91425" lIns="91425" rIns="91425" tIns="91425">
            <a:noAutofit/>
          </a:bodyPr>
          <a:lstStyle/>
          <a:p>
            <a:pPr lvl="0">
              <a:spcBef>
                <a:spcPts val="0"/>
              </a:spcBef>
              <a:buNone/>
            </a:pPr>
            <a:r>
              <a:rPr lang="en">
                <a:solidFill>
                  <a:srgbClr val="FDB515"/>
                </a:solidFill>
                <a:latin typeface="Georgia"/>
                <a:ea typeface="Georgia"/>
                <a:cs typeface="Georgia"/>
                <a:sym typeface="Georgia"/>
              </a:rPr>
              <a:t>Pittsburgh Crime</a:t>
            </a:r>
          </a:p>
        </p:txBody>
      </p:sp>
      <p:sp>
        <p:nvSpPr>
          <p:cNvPr id="28" name="Shape 28"/>
          <p:cNvSpPr txBox="1"/>
          <p:nvPr>
            <p:ph idx="1" type="subTitle"/>
          </p:nvPr>
        </p:nvSpPr>
        <p:spPr>
          <a:xfrm>
            <a:off x="685800" y="3786737"/>
            <a:ext cx="7772400" cy="1046317"/>
          </a:xfrm>
          <a:prstGeom prst="rect">
            <a:avLst/>
          </a:prstGeom>
        </p:spPr>
        <p:txBody>
          <a:bodyPr anchorCtr="0" anchor="t" bIns="91425" lIns="91425" rIns="91425" tIns="91425">
            <a:noAutofit/>
          </a:bodyPr>
          <a:lstStyle/>
          <a:p>
            <a:pPr lvl="0">
              <a:spcBef>
                <a:spcPts val="0"/>
              </a:spcBef>
              <a:buNone/>
            </a:pPr>
            <a:r>
              <a:rPr lang="en">
                <a:solidFill>
                  <a:srgbClr val="003A70"/>
                </a:solidFill>
              </a:rPr>
              <a:t>Data Storage &amp; Retrieval</a:t>
            </a:r>
          </a:p>
          <a:p>
            <a:pPr lvl="0">
              <a:spcBef>
                <a:spcPts val="0"/>
              </a:spcBef>
              <a:buNone/>
            </a:pPr>
            <a:r>
              <a:t/>
            </a:r>
            <a:endParaRPr>
              <a:solidFill>
                <a:srgbClr val="003A70"/>
              </a:solidFill>
            </a:endParaRPr>
          </a:p>
        </p:txBody>
      </p:sp>
      <p:sp>
        <p:nvSpPr>
          <p:cNvPr id="29" name="Shape 29"/>
          <p:cNvSpPr/>
          <p:nvPr/>
        </p:nvSpPr>
        <p:spPr>
          <a:xfrm>
            <a:off x="0" y="5548325"/>
            <a:ext cx="9144000" cy="1322699"/>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0" name="Shape 30"/>
          <p:cNvPicPr preferRelativeResize="0"/>
          <p:nvPr/>
        </p:nvPicPr>
        <p:blipFill>
          <a:blip r:embed="rId3">
            <a:alphaModFix/>
          </a:blip>
          <a:stretch>
            <a:fillRect/>
          </a:stretch>
        </p:blipFill>
        <p:spPr>
          <a:xfrm>
            <a:off x="344774" y="6159800"/>
            <a:ext cx="1833249" cy="561174"/>
          </a:xfrm>
          <a:prstGeom prst="rect">
            <a:avLst/>
          </a:prstGeom>
          <a:noFill/>
          <a:ln>
            <a:noFill/>
          </a:ln>
        </p:spPr>
      </p:pic>
      <p:sp>
        <p:nvSpPr>
          <p:cNvPr id="31" name="Shape 31"/>
          <p:cNvSpPr txBox="1"/>
          <p:nvPr/>
        </p:nvSpPr>
        <p:spPr>
          <a:xfrm>
            <a:off x="977350" y="4833050"/>
            <a:ext cx="7344000" cy="856800"/>
          </a:xfrm>
          <a:prstGeom prst="rect">
            <a:avLst/>
          </a:prstGeom>
          <a:noFill/>
          <a:ln>
            <a:noFill/>
          </a:ln>
        </p:spPr>
        <p:txBody>
          <a:bodyPr anchorCtr="0" anchor="t" bIns="91425" lIns="91425" rIns="91425" tIns="91425">
            <a:noAutofit/>
          </a:bodyPr>
          <a:lstStyle/>
          <a:p>
            <a:pPr lvl="0">
              <a:spcBef>
                <a:spcPts val="0"/>
              </a:spcBef>
              <a:buNone/>
            </a:pPr>
            <a:r>
              <a:rPr lang="en"/>
              <a:t>W205-4</a:t>
            </a:r>
          </a:p>
          <a:p>
            <a:pPr lvl="0">
              <a:spcBef>
                <a:spcPts val="0"/>
              </a:spcBef>
              <a:buNone/>
            </a:pPr>
            <a:r>
              <a:rPr lang="en"/>
              <a:t>Mona Iwamoto, Zach Ingbretsen, Richard Hitchens, Jason Salter</a:t>
            </a:r>
          </a:p>
          <a:p>
            <a:pPr lvl="0">
              <a:spcBef>
                <a:spcPts val="0"/>
              </a:spcBef>
              <a:buNone/>
            </a:pPr>
            <a:r>
              <a:rPr lang="en"/>
              <a:t>24 April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Project Evolution</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Clr>
                <a:srgbClr val="003A70"/>
              </a:buClr>
              <a:buSzPct val="100000"/>
              <a:buChar char="❏"/>
            </a:pPr>
            <a:r>
              <a:rPr lang="en" sz="2400">
                <a:solidFill>
                  <a:srgbClr val="003A70"/>
                </a:solidFill>
              </a:rPr>
              <a:t>For geo-processing, it would have been interesting to look at response times for emergency personnel (distance/resource analysis).</a:t>
            </a:r>
          </a:p>
          <a:p>
            <a:pPr indent="-381000" lvl="0" marL="457200" marR="0" rtl="0" algn="l">
              <a:lnSpc>
                <a:spcPct val="100000"/>
              </a:lnSpc>
              <a:spcBef>
                <a:spcPts val="480"/>
              </a:spcBef>
              <a:spcAft>
                <a:spcPts val="0"/>
              </a:spcAft>
              <a:buClr>
                <a:srgbClr val="003A70"/>
              </a:buClr>
              <a:buSzPct val="100000"/>
              <a:buFont typeface="Arial"/>
              <a:buChar char="❏"/>
            </a:pPr>
            <a:r>
              <a:rPr lang="en" sz="2400">
                <a:solidFill>
                  <a:srgbClr val="003A70"/>
                </a:solidFill>
              </a:rPr>
              <a:t>More detailed machine learning analysis using more of the available data sets.</a:t>
            </a:r>
          </a:p>
          <a:p>
            <a:pPr indent="-381000" lvl="0" marL="457200" marR="0" rtl="0" algn="l">
              <a:lnSpc>
                <a:spcPct val="100000"/>
              </a:lnSpc>
              <a:spcBef>
                <a:spcPts val="480"/>
              </a:spcBef>
              <a:spcAft>
                <a:spcPts val="0"/>
              </a:spcAft>
              <a:buClr>
                <a:srgbClr val="003A70"/>
              </a:buClr>
              <a:buSzPct val="100000"/>
              <a:buChar char="❏"/>
            </a:pPr>
            <a:r>
              <a:rPr lang="en" sz="2400">
                <a:solidFill>
                  <a:srgbClr val="003A70"/>
                </a:solidFill>
              </a:rPr>
              <a:t>Comparison between cities.</a:t>
            </a:r>
          </a:p>
          <a:p>
            <a:pPr indent="-381000" lvl="0" marL="457200" marR="0" rtl="0" algn="l">
              <a:lnSpc>
                <a:spcPct val="100000"/>
              </a:lnSpc>
              <a:spcBef>
                <a:spcPts val="480"/>
              </a:spcBef>
              <a:spcAft>
                <a:spcPts val="0"/>
              </a:spcAft>
              <a:buClr>
                <a:srgbClr val="003A70"/>
              </a:buClr>
              <a:buSzPct val="100000"/>
              <a:buChar char="❏"/>
            </a:pPr>
            <a:r>
              <a:rPr lang="en" sz="2400">
                <a:solidFill>
                  <a:srgbClr val="003A70"/>
                </a:solidFill>
              </a:rPr>
              <a:t>A</a:t>
            </a:r>
            <a:r>
              <a:rPr lang="en" sz="2400">
                <a:solidFill>
                  <a:srgbClr val="003A70"/>
                </a:solidFill>
              </a:rPr>
              <a:t> more professional front-end web interface.</a:t>
            </a:r>
          </a:p>
        </p:txBody>
      </p:sp>
      <p:sp>
        <p:nvSpPr>
          <p:cNvPr id="118" name="Shape 118"/>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19" name="Shape 119"/>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Questions</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solidFill>
                <a:srgbClr val="003A70"/>
              </a:solidFill>
            </a:endParaRPr>
          </a:p>
        </p:txBody>
      </p:sp>
      <p:sp>
        <p:nvSpPr>
          <p:cNvPr id="126" name="Shape 126"/>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27" name="Shape 127"/>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p:spPr>
        <p:txBody>
          <a:bodyPr anchorCtr="0" anchor="b" bIns="91425" lIns="91425" rIns="91425" tIns="91425">
            <a:noAutofit/>
          </a:bodyPr>
          <a:lstStyle/>
          <a:p>
            <a:pPr lvl="0" algn="l">
              <a:spcBef>
                <a:spcPts val="0"/>
              </a:spcBef>
              <a:buNone/>
            </a:pPr>
            <a:r>
              <a:rPr lang="en">
                <a:solidFill>
                  <a:srgbClr val="FDB515"/>
                </a:solidFill>
                <a:latin typeface="Georgia"/>
                <a:ea typeface="Georgia"/>
                <a:cs typeface="Georgia"/>
                <a:sym typeface="Georgia"/>
              </a:rPr>
              <a:t>Agenda</a:t>
            </a:r>
          </a:p>
        </p:txBody>
      </p:sp>
      <p:sp>
        <p:nvSpPr>
          <p:cNvPr id="37" name="Shape 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3A70"/>
              </a:buClr>
              <a:buChar char="❏"/>
            </a:pPr>
            <a:r>
              <a:rPr lang="en">
                <a:solidFill>
                  <a:srgbClr val="003A70"/>
                </a:solidFill>
              </a:rPr>
              <a:t>Investigation Topic</a:t>
            </a:r>
          </a:p>
          <a:p>
            <a:pPr indent="-228600" lvl="0" marL="457200" rtl="0">
              <a:spcBef>
                <a:spcPts val="0"/>
              </a:spcBef>
              <a:buClr>
                <a:srgbClr val="003A70"/>
              </a:buClr>
              <a:buChar char="❏"/>
            </a:pPr>
            <a:r>
              <a:rPr lang="en">
                <a:solidFill>
                  <a:srgbClr val="003A70"/>
                </a:solidFill>
              </a:rPr>
              <a:t>Ingesting Data</a:t>
            </a:r>
          </a:p>
          <a:p>
            <a:pPr indent="-228600" lvl="0" marL="457200" rtl="0">
              <a:spcBef>
                <a:spcPts val="0"/>
              </a:spcBef>
              <a:buClr>
                <a:srgbClr val="003A70"/>
              </a:buClr>
              <a:buChar char="❏"/>
            </a:pPr>
            <a:r>
              <a:rPr lang="en">
                <a:solidFill>
                  <a:srgbClr val="003A70"/>
                </a:solidFill>
              </a:rPr>
              <a:t>Storing Data</a:t>
            </a:r>
          </a:p>
          <a:p>
            <a:pPr indent="-228600" lvl="0" marL="457200">
              <a:spcBef>
                <a:spcPts val="0"/>
              </a:spcBef>
              <a:buClr>
                <a:srgbClr val="003A70"/>
              </a:buClr>
              <a:buChar char="❏"/>
            </a:pPr>
            <a:r>
              <a:rPr lang="en">
                <a:solidFill>
                  <a:srgbClr val="003A70"/>
                </a:solidFill>
              </a:rPr>
              <a:t>Serving Data</a:t>
            </a:r>
          </a:p>
        </p:txBody>
      </p:sp>
      <p:sp>
        <p:nvSpPr>
          <p:cNvPr id="38" name="Shape 38"/>
          <p:cNvSpPr/>
          <p:nvPr/>
        </p:nvSpPr>
        <p:spPr>
          <a:xfrm>
            <a:off x="0" y="5548325"/>
            <a:ext cx="9144000" cy="1322699"/>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9" name="Shape 39"/>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Use Case</a:t>
            </a:r>
          </a:p>
        </p:txBody>
      </p:sp>
      <p:sp>
        <p:nvSpPr>
          <p:cNvPr id="45" name="Shape 45"/>
          <p:cNvSpPr txBox="1"/>
          <p:nvPr>
            <p:ph idx="1" type="body"/>
          </p:nvPr>
        </p:nvSpPr>
        <p:spPr>
          <a:xfrm>
            <a:off x="457200" y="1505400"/>
            <a:ext cx="8229600" cy="4967700"/>
          </a:xfrm>
          <a:prstGeom prst="rect">
            <a:avLst/>
          </a:prstGeom>
        </p:spPr>
        <p:txBody>
          <a:bodyPr anchorCtr="0" anchor="t" bIns="91425" lIns="91425" rIns="91425" tIns="91425">
            <a:noAutofit/>
          </a:bodyPr>
          <a:lstStyle/>
          <a:p>
            <a:pPr indent="-228600" lvl="0" marL="457200" rtl="0">
              <a:spcBef>
                <a:spcPts val="0"/>
              </a:spcBef>
              <a:buClr>
                <a:srgbClr val="003A70"/>
              </a:buClr>
              <a:buChar char="❏"/>
            </a:pPr>
            <a:r>
              <a:rPr lang="en">
                <a:solidFill>
                  <a:srgbClr val="003A70"/>
                </a:solidFill>
              </a:rPr>
              <a:t>Seeking to provide analytic insight to crime in Pittsburgh. User Interface to access </a:t>
            </a:r>
            <a:r>
              <a:rPr b="1" lang="en">
                <a:solidFill>
                  <a:srgbClr val="003A70"/>
                </a:solidFill>
              </a:rPr>
              <a:t>multiple data</a:t>
            </a:r>
            <a:r>
              <a:rPr lang="en">
                <a:solidFill>
                  <a:srgbClr val="003A70"/>
                </a:solidFill>
              </a:rPr>
              <a:t> </a:t>
            </a:r>
            <a:r>
              <a:rPr b="1" lang="en">
                <a:solidFill>
                  <a:srgbClr val="003A70"/>
                </a:solidFill>
              </a:rPr>
              <a:t>sets</a:t>
            </a:r>
            <a:r>
              <a:rPr lang="en">
                <a:solidFill>
                  <a:srgbClr val="003A70"/>
                </a:solidFill>
              </a:rPr>
              <a:t> for police departments and community organizers to better understand crime.</a:t>
            </a:r>
          </a:p>
          <a:p>
            <a:pPr indent="-228600" lvl="0" marL="457200" rtl="0">
              <a:spcBef>
                <a:spcPts val="0"/>
              </a:spcBef>
              <a:buClr>
                <a:srgbClr val="003A70"/>
              </a:buClr>
              <a:buChar char="❏"/>
            </a:pPr>
            <a:r>
              <a:rPr lang="en">
                <a:solidFill>
                  <a:srgbClr val="003A70"/>
                </a:solidFill>
              </a:rPr>
              <a:t>An example </a:t>
            </a:r>
            <a:r>
              <a:rPr b="1" lang="en">
                <a:solidFill>
                  <a:srgbClr val="003A70"/>
                </a:solidFill>
              </a:rPr>
              <a:t>use case</a:t>
            </a:r>
            <a:r>
              <a:rPr lang="en">
                <a:solidFill>
                  <a:srgbClr val="003A70"/>
                </a:solidFill>
              </a:rPr>
              <a:t> would be to use multi-day crime incident forecasts for determining Police Department personnel rostering optimization. </a:t>
            </a:r>
          </a:p>
        </p:txBody>
      </p:sp>
      <p:sp>
        <p:nvSpPr>
          <p:cNvPr id="46" name="Shape 46"/>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47" name="Shape 47"/>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Pittsburgh - Combining Data</a:t>
            </a:r>
          </a:p>
        </p:txBody>
      </p:sp>
      <p:sp>
        <p:nvSpPr>
          <p:cNvPr id="53" name="Shape 53"/>
          <p:cNvSpPr txBox="1"/>
          <p:nvPr>
            <p:ph idx="1" type="body"/>
          </p:nvPr>
        </p:nvSpPr>
        <p:spPr>
          <a:xfrm>
            <a:off x="457200" y="1489575"/>
            <a:ext cx="8229600" cy="4967700"/>
          </a:xfrm>
          <a:prstGeom prst="rect">
            <a:avLst/>
          </a:prstGeom>
        </p:spPr>
        <p:txBody>
          <a:bodyPr anchorCtr="0" anchor="t" bIns="91425" lIns="91425" rIns="91425" tIns="91425">
            <a:noAutofit/>
          </a:bodyPr>
          <a:lstStyle/>
          <a:p>
            <a:pPr lvl="0" rtl="0">
              <a:spcBef>
                <a:spcPts val="0"/>
              </a:spcBef>
              <a:buNone/>
            </a:pPr>
            <a:r>
              <a:rPr b="1" lang="en">
                <a:solidFill>
                  <a:srgbClr val="003A70"/>
                </a:solidFill>
              </a:rPr>
              <a:t>Multiple Datasets</a:t>
            </a:r>
          </a:p>
          <a:p>
            <a:pPr indent="-228600" lvl="0" marL="457200" rtl="0">
              <a:spcBef>
                <a:spcPts val="0"/>
              </a:spcBef>
              <a:buClr>
                <a:srgbClr val="003A70"/>
              </a:buClr>
              <a:buChar char="❏"/>
            </a:pPr>
            <a:r>
              <a:rPr lang="en">
                <a:solidFill>
                  <a:srgbClr val="003A70"/>
                </a:solidFill>
              </a:rPr>
              <a:t>Police</a:t>
            </a:r>
          </a:p>
          <a:p>
            <a:pPr indent="-228600" lvl="1" marL="914400" rtl="0">
              <a:spcBef>
                <a:spcPts val="0"/>
              </a:spcBef>
              <a:buClr>
                <a:srgbClr val="003A70"/>
              </a:buClr>
              <a:buChar char="❏"/>
            </a:pPr>
            <a:r>
              <a:rPr lang="en">
                <a:solidFill>
                  <a:srgbClr val="003A70"/>
                </a:solidFill>
              </a:rPr>
              <a:t>Incident blotter</a:t>
            </a:r>
          </a:p>
          <a:p>
            <a:pPr indent="-228600" lvl="1" marL="914400" rtl="0">
              <a:spcBef>
                <a:spcPts val="0"/>
              </a:spcBef>
              <a:buClr>
                <a:srgbClr val="003A70"/>
              </a:buClr>
              <a:buChar char="❏"/>
            </a:pPr>
            <a:r>
              <a:rPr lang="en">
                <a:solidFill>
                  <a:srgbClr val="003A70"/>
                </a:solidFill>
              </a:rPr>
              <a:t>Arrests</a:t>
            </a:r>
          </a:p>
          <a:p>
            <a:pPr indent="-228600" lvl="1" marL="914400" rtl="0">
              <a:spcBef>
                <a:spcPts val="0"/>
              </a:spcBef>
              <a:buClr>
                <a:srgbClr val="003A70"/>
              </a:buClr>
              <a:buChar char="❏"/>
            </a:pPr>
            <a:r>
              <a:rPr lang="en">
                <a:solidFill>
                  <a:srgbClr val="003A70"/>
                </a:solidFill>
              </a:rPr>
              <a:t>Officer training</a:t>
            </a:r>
          </a:p>
          <a:p>
            <a:pPr indent="-228600" lvl="0" marL="457200" rtl="0">
              <a:spcBef>
                <a:spcPts val="0"/>
              </a:spcBef>
              <a:buClr>
                <a:srgbClr val="003A70"/>
              </a:buClr>
              <a:buChar char="❏"/>
            </a:pPr>
            <a:r>
              <a:rPr lang="en">
                <a:solidFill>
                  <a:srgbClr val="003A70"/>
                </a:solidFill>
              </a:rPr>
              <a:t>Weather - forecasts/historical</a:t>
            </a:r>
          </a:p>
          <a:p>
            <a:pPr indent="-228600" lvl="0" marL="457200" rtl="0">
              <a:spcBef>
                <a:spcPts val="0"/>
              </a:spcBef>
              <a:buClr>
                <a:srgbClr val="003A70"/>
              </a:buClr>
              <a:buChar char="❏"/>
            </a:pPr>
            <a:r>
              <a:rPr lang="en">
                <a:solidFill>
                  <a:srgbClr val="003A70"/>
                </a:solidFill>
              </a:rPr>
              <a:t>Health</a:t>
            </a:r>
          </a:p>
          <a:p>
            <a:pPr indent="-228600" lvl="0" marL="457200" rtl="0">
              <a:spcBef>
                <a:spcPts val="0"/>
              </a:spcBef>
              <a:buClr>
                <a:srgbClr val="003A70"/>
              </a:buClr>
              <a:buChar char="❏"/>
            </a:pPr>
            <a:r>
              <a:rPr lang="en">
                <a:solidFill>
                  <a:srgbClr val="003A70"/>
                </a:solidFill>
              </a:rPr>
              <a:t>Poverty</a:t>
            </a:r>
          </a:p>
          <a:p>
            <a:pPr indent="-228600" lvl="0" marL="457200" rtl="0">
              <a:spcBef>
                <a:spcPts val="0"/>
              </a:spcBef>
              <a:buClr>
                <a:srgbClr val="003A70"/>
              </a:buClr>
              <a:buChar char="❏"/>
            </a:pPr>
            <a:r>
              <a:rPr lang="en">
                <a:solidFill>
                  <a:srgbClr val="003A70"/>
                </a:solidFill>
              </a:rPr>
              <a:t>Mapping data</a:t>
            </a:r>
          </a:p>
        </p:txBody>
      </p:sp>
      <p:sp>
        <p:nvSpPr>
          <p:cNvPr id="54" name="Shape 54"/>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5" name="Shape 55"/>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Design Architecture</a:t>
            </a:r>
          </a:p>
        </p:txBody>
      </p:sp>
      <p:sp>
        <p:nvSpPr>
          <p:cNvPr id="61" name="Shape 61"/>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344774" y="6159800"/>
            <a:ext cx="1833249" cy="561174"/>
          </a:xfrm>
          <a:prstGeom prst="rect">
            <a:avLst/>
          </a:prstGeom>
          <a:noFill/>
          <a:ln>
            <a:noFill/>
          </a:ln>
        </p:spPr>
      </p:pic>
      <p:sp>
        <p:nvSpPr>
          <p:cNvPr id="63" name="Shape 63"/>
          <p:cNvSpPr/>
          <p:nvPr/>
        </p:nvSpPr>
        <p:spPr>
          <a:xfrm>
            <a:off x="1989400" y="2250976"/>
            <a:ext cx="2186700" cy="362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OpenWeatherMap API</a:t>
            </a:r>
          </a:p>
        </p:txBody>
      </p:sp>
      <p:sp>
        <p:nvSpPr>
          <p:cNvPr id="64" name="Shape 64"/>
          <p:cNvSpPr/>
          <p:nvPr/>
        </p:nvSpPr>
        <p:spPr>
          <a:xfrm>
            <a:off x="4327400" y="2250951"/>
            <a:ext cx="2186700" cy="362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Wunderground API</a:t>
            </a:r>
          </a:p>
        </p:txBody>
      </p:sp>
      <p:sp>
        <p:nvSpPr>
          <p:cNvPr id="65" name="Shape 65"/>
          <p:cNvSpPr/>
          <p:nvPr/>
        </p:nvSpPr>
        <p:spPr>
          <a:xfrm>
            <a:off x="6665400" y="2250949"/>
            <a:ext cx="2186700" cy="362700"/>
          </a:xfrm>
          <a:prstGeom prst="roundRect">
            <a:avLst>
              <a:gd fmla="val 16667"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Data.gov API</a:t>
            </a:r>
          </a:p>
        </p:txBody>
      </p:sp>
      <p:sp>
        <p:nvSpPr>
          <p:cNvPr id="66" name="Shape 66"/>
          <p:cNvSpPr/>
          <p:nvPr/>
        </p:nvSpPr>
        <p:spPr>
          <a:xfrm>
            <a:off x="1989400" y="2806025"/>
            <a:ext cx="6862800" cy="362700"/>
          </a:xfrm>
          <a:prstGeom prst="roundRect">
            <a:avLst>
              <a:gd fmla="val 16667" name="adj"/>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Postgres Raw Data</a:t>
            </a:r>
          </a:p>
        </p:txBody>
      </p:sp>
      <p:sp>
        <p:nvSpPr>
          <p:cNvPr id="67" name="Shape 67"/>
          <p:cNvSpPr/>
          <p:nvPr/>
        </p:nvSpPr>
        <p:spPr>
          <a:xfrm>
            <a:off x="1989400" y="4801825"/>
            <a:ext cx="2186700" cy="362700"/>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ESRI GIS</a:t>
            </a:r>
          </a:p>
        </p:txBody>
      </p:sp>
      <p:sp>
        <p:nvSpPr>
          <p:cNvPr id="68" name="Shape 68"/>
          <p:cNvSpPr/>
          <p:nvPr/>
        </p:nvSpPr>
        <p:spPr>
          <a:xfrm>
            <a:off x="1989400" y="3295525"/>
            <a:ext cx="6862800" cy="362700"/>
          </a:xfrm>
          <a:prstGeom prst="roundRect">
            <a:avLst>
              <a:gd fmla="val 16667" name="adj"/>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Batch Processing / Dirty Data Cleaning</a:t>
            </a:r>
          </a:p>
        </p:txBody>
      </p:sp>
      <p:sp>
        <p:nvSpPr>
          <p:cNvPr id="69" name="Shape 69"/>
          <p:cNvSpPr/>
          <p:nvPr/>
        </p:nvSpPr>
        <p:spPr>
          <a:xfrm>
            <a:off x="4327400" y="4801818"/>
            <a:ext cx="2186700" cy="362700"/>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HTML via cherrypy</a:t>
            </a:r>
          </a:p>
        </p:txBody>
      </p:sp>
      <p:sp>
        <p:nvSpPr>
          <p:cNvPr id="70" name="Shape 70"/>
          <p:cNvSpPr/>
          <p:nvPr/>
        </p:nvSpPr>
        <p:spPr>
          <a:xfrm>
            <a:off x="6665400" y="4801821"/>
            <a:ext cx="2186700" cy="362700"/>
          </a:xfrm>
          <a:prstGeom prst="roundRect">
            <a:avLst>
              <a:gd fmla="val 16667" name="adj"/>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Jupyter Notebooks</a:t>
            </a:r>
          </a:p>
        </p:txBody>
      </p:sp>
      <p:sp>
        <p:nvSpPr>
          <p:cNvPr id="71" name="Shape 71"/>
          <p:cNvSpPr/>
          <p:nvPr/>
        </p:nvSpPr>
        <p:spPr>
          <a:xfrm>
            <a:off x="1989400" y="3797625"/>
            <a:ext cx="6862800" cy="362700"/>
          </a:xfrm>
          <a:prstGeom prst="roundRect">
            <a:avLst>
              <a:gd fmla="val 16667" name="adj"/>
            </a:avLst>
          </a:prstGeom>
          <a:solidFill>
            <a:srgbClr val="F1C23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Postgres Clean Data</a:t>
            </a:r>
          </a:p>
        </p:txBody>
      </p:sp>
      <p:sp>
        <p:nvSpPr>
          <p:cNvPr id="72" name="Shape 72"/>
          <p:cNvSpPr/>
          <p:nvPr/>
        </p:nvSpPr>
        <p:spPr>
          <a:xfrm>
            <a:off x="1989350" y="4299725"/>
            <a:ext cx="6862800" cy="362700"/>
          </a:xfrm>
          <a:prstGeom prst="roundRect">
            <a:avLst>
              <a:gd fmla="val 16667" name="adj"/>
            </a:avLst>
          </a:prstGeom>
          <a:solidFill>
            <a:srgbClr val="E6B8A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Analysis and Predictions</a:t>
            </a:r>
          </a:p>
        </p:txBody>
      </p:sp>
      <p:sp>
        <p:nvSpPr>
          <p:cNvPr id="73" name="Shape 73"/>
          <p:cNvSpPr/>
          <p:nvPr/>
        </p:nvSpPr>
        <p:spPr>
          <a:xfrm>
            <a:off x="291800" y="2316925"/>
            <a:ext cx="395100" cy="2847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txBox="1"/>
          <p:nvPr/>
        </p:nvSpPr>
        <p:spPr>
          <a:xfrm>
            <a:off x="797500" y="2341537"/>
            <a:ext cx="1422300" cy="561300"/>
          </a:xfrm>
          <a:prstGeom prst="rect">
            <a:avLst/>
          </a:prstGeom>
          <a:noFill/>
          <a:ln>
            <a:noFill/>
          </a:ln>
        </p:spPr>
        <p:txBody>
          <a:bodyPr anchorCtr="0" anchor="t" bIns="91425" lIns="91425" rIns="91425" tIns="91425">
            <a:noAutofit/>
          </a:bodyPr>
          <a:lstStyle/>
          <a:p>
            <a:pPr lvl="0">
              <a:spcBef>
                <a:spcPts val="0"/>
              </a:spcBef>
              <a:buNone/>
            </a:pPr>
            <a:r>
              <a:rPr lang="en"/>
              <a:t>Ingestion</a:t>
            </a:r>
          </a:p>
          <a:p>
            <a:pPr lvl="0">
              <a:spcBef>
                <a:spcPts val="0"/>
              </a:spcBef>
              <a:buNone/>
            </a:pPr>
            <a:r>
              <a:rPr lang="en"/>
              <a:t>Layer</a:t>
            </a:r>
          </a:p>
        </p:txBody>
      </p:sp>
      <p:sp>
        <p:nvSpPr>
          <p:cNvPr id="75" name="Shape 75"/>
          <p:cNvSpPr txBox="1"/>
          <p:nvPr/>
        </p:nvSpPr>
        <p:spPr>
          <a:xfrm>
            <a:off x="797500" y="3223725"/>
            <a:ext cx="1062000" cy="561300"/>
          </a:xfrm>
          <a:prstGeom prst="rect">
            <a:avLst/>
          </a:prstGeom>
          <a:noFill/>
          <a:ln>
            <a:noFill/>
          </a:ln>
        </p:spPr>
        <p:txBody>
          <a:bodyPr anchorCtr="0" anchor="t" bIns="91425" lIns="91425" rIns="91425" tIns="91425">
            <a:noAutofit/>
          </a:bodyPr>
          <a:lstStyle/>
          <a:p>
            <a:pPr lvl="0">
              <a:spcBef>
                <a:spcPts val="0"/>
              </a:spcBef>
              <a:buNone/>
            </a:pPr>
            <a:r>
              <a:rPr lang="en"/>
              <a:t>Batch</a:t>
            </a:r>
          </a:p>
          <a:p>
            <a:pPr lvl="0">
              <a:spcBef>
                <a:spcPts val="0"/>
              </a:spcBef>
              <a:buNone/>
            </a:pPr>
            <a:r>
              <a:rPr lang="en"/>
              <a:t>Layer</a:t>
            </a:r>
          </a:p>
        </p:txBody>
      </p:sp>
      <p:sp>
        <p:nvSpPr>
          <p:cNvPr id="76" name="Shape 76"/>
          <p:cNvSpPr txBox="1"/>
          <p:nvPr/>
        </p:nvSpPr>
        <p:spPr>
          <a:xfrm>
            <a:off x="797500" y="3912800"/>
            <a:ext cx="916500" cy="648000"/>
          </a:xfrm>
          <a:prstGeom prst="rect">
            <a:avLst/>
          </a:prstGeom>
          <a:noFill/>
          <a:ln>
            <a:noFill/>
          </a:ln>
        </p:spPr>
        <p:txBody>
          <a:bodyPr anchorCtr="0" anchor="t" bIns="91425" lIns="91425" rIns="91425" tIns="91425">
            <a:noAutofit/>
          </a:bodyPr>
          <a:lstStyle/>
          <a:p>
            <a:pPr lvl="0">
              <a:spcBef>
                <a:spcPts val="0"/>
              </a:spcBef>
              <a:buNone/>
            </a:pPr>
            <a:r>
              <a:rPr lang="en"/>
              <a:t>Serving</a:t>
            </a:r>
          </a:p>
          <a:p>
            <a:pPr lvl="0">
              <a:spcBef>
                <a:spcPts val="0"/>
              </a:spcBef>
              <a:buNone/>
            </a:pPr>
            <a:r>
              <a:rPr lang="en"/>
              <a:t>Layer</a:t>
            </a:r>
          </a:p>
        </p:txBody>
      </p:sp>
      <p:sp>
        <p:nvSpPr>
          <p:cNvPr id="77" name="Shape 77"/>
          <p:cNvSpPr txBox="1"/>
          <p:nvPr/>
        </p:nvSpPr>
        <p:spPr>
          <a:xfrm>
            <a:off x="797500" y="4691525"/>
            <a:ext cx="1380600" cy="856800"/>
          </a:xfrm>
          <a:prstGeom prst="rect">
            <a:avLst/>
          </a:prstGeom>
          <a:noFill/>
          <a:ln>
            <a:noFill/>
          </a:ln>
        </p:spPr>
        <p:txBody>
          <a:bodyPr anchorCtr="0" anchor="t" bIns="91425" lIns="91425" rIns="91425" tIns="91425">
            <a:noAutofit/>
          </a:bodyPr>
          <a:lstStyle/>
          <a:p>
            <a:pPr lvl="0">
              <a:spcBef>
                <a:spcPts val="0"/>
              </a:spcBef>
              <a:buNone/>
            </a:pPr>
            <a:r>
              <a:rPr lang="en"/>
              <a:t>User</a:t>
            </a:r>
          </a:p>
          <a:p>
            <a:pPr lvl="0">
              <a:spcBef>
                <a:spcPts val="0"/>
              </a:spcBef>
              <a:buNone/>
            </a:pPr>
            <a:r>
              <a:rPr lang="en"/>
              <a:t>Interface</a:t>
            </a:r>
          </a:p>
        </p:txBody>
      </p:sp>
      <p:sp>
        <p:nvSpPr>
          <p:cNvPr id="78" name="Shape 78"/>
          <p:cNvSpPr txBox="1"/>
          <p:nvPr/>
        </p:nvSpPr>
        <p:spPr>
          <a:xfrm>
            <a:off x="291800" y="1552825"/>
            <a:ext cx="7344600" cy="8568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03A70"/>
                </a:solidFill>
              </a:rPr>
              <a:t>Course consistent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Design Architecture</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Clr>
                <a:srgbClr val="003A70"/>
              </a:buClr>
              <a:buSzPct val="100000"/>
              <a:buChar char="❏"/>
            </a:pPr>
            <a:r>
              <a:rPr b="1" lang="en" sz="2800">
                <a:solidFill>
                  <a:srgbClr val="003A70"/>
                </a:solidFill>
              </a:rPr>
              <a:t>PostgreSQL</a:t>
            </a:r>
            <a:r>
              <a:rPr lang="en" sz="2800">
                <a:solidFill>
                  <a:srgbClr val="003A70"/>
                </a:solidFill>
              </a:rPr>
              <a:t> chosen for proof of concept reflective of volume and velocity considerations for Pittsburgh standalone data, e.g. an average of 112 crime incidents per day for the crime blotter data updated daily. Other data sets also at most daily update.</a:t>
            </a:r>
          </a:p>
          <a:p>
            <a:pPr indent="-406400" lvl="0" marL="457200" rtl="0">
              <a:spcBef>
                <a:spcPts val="0"/>
              </a:spcBef>
              <a:buClr>
                <a:srgbClr val="003A70"/>
              </a:buClr>
              <a:buSzPct val="100000"/>
              <a:buChar char="❏"/>
            </a:pPr>
            <a:r>
              <a:rPr lang="en" sz="2800">
                <a:solidFill>
                  <a:srgbClr val="003A70"/>
                </a:solidFill>
              </a:rPr>
              <a:t>Increased velocity and volume would come from scaling to more cities and new real-time data feeds.</a:t>
            </a:r>
          </a:p>
        </p:txBody>
      </p:sp>
      <p:sp>
        <p:nvSpPr>
          <p:cNvPr id="85" name="Shape 85"/>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6" name="Shape 86"/>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Analysis and Customer Interface</a:t>
            </a:r>
          </a:p>
        </p:txBody>
      </p:sp>
      <p:sp>
        <p:nvSpPr>
          <p:cNvPr id="92" name="Shape 92"/>
          <p:cNvSpPr txBox="1"/>
          <p:nvPr>
            <p:ph idx="1" type="body"/>
          </p:nvPr>
        </p:nvSpPr>
        <p:spPr>
          <a:xfrm>
            <a:off x="457200" y="1505400"/>
            <a:ext cx="8229600" cy="4967700"/>
          </a:xfrm>
          <a:prstGeom prst="rect">
            <a:avLst/>
          </a:prstGeom>
        </p:spPr>
        <p:txBody>
          <a:bodyPr anchorCtr="0" anchor="t" bIns="91425" lIns="91425" rIns="91425" tIns="91425">
            <a:noAutofit/>
          </a:bodyPr>
          <a:lstStyle/>
          <a:p>
            <a:pPr indent="-406400" lvl="0" marL="457200" rtl="0">
              <a:spcBef>
                <a:spcPts val="0"/>
              </a:spcBef>
              <a:buClr>
                <a:srgbClr val="003A70"/>
              </a:buClr>
              <a:buSzPct val="100000"/>
              <a:buChar char="❏"/>
            </a:pPr>
            <a:r>
              <a:rPr lang="en" sz="2800">
                <a:solidFill>
                  <a:srgbClr val="003A70"/>
                </a:solidFill>
              </a:rPr>
              <a:t>Multinomial Naive Bayes machine learned crime incident predictions model</a:t>
            </a:r>
          </a:p>
          <a:p>
            <a:pPr indent="-228600" lvl="1" marL="914400" rtl="0">
              <a:spcBef>
                <a:spcPts val="0"/>
              </a:spcBef>
              <a:buClr>
                <a:srgbClr val="003A70"/>
              </a:buClr>
              <a:buChar char="❏"/>
            </a:pPr>
            <a:r>
              <a:rPr lang="en">
                <a:solidFill>
                  <a:srgbClr val="003A70"/>
                </a:solidFill>
              </a:rPr>
              <a:t>Features include: Chronologic anomalies, seasonality/weather and demographics</a:t>
            </a:r>
          </a:p>
          <a:p>
            <a:pPr indent="-406400" lvl="0" marL="457200" rtl="0">
              <a:spcBef>
                <a:spcPts val="0"/>
              </a:spcBef>
              <a:buClr>
                <a:srgbClr val="003A70"/>
              </a:buClr>
              <a:buSzPct val="100000"/>
              <a:buChar char="❏"/>
            </a:pPr>
            <a:r>
              <a:rPr lang="en" sz="2800">
                <a:solidFill>
                  <a:srgbClr val="003A70"/>
                </a:solidFill>
              </a:rPr>
              <a:t>Advanced analytics using </a:t>
            </a:r>
            <a:r>
              <a:rPr lang="en" sz="2800">
                <a:solidFill>
                  <a:srgbClr val="003A70"/>
                </a:solidFill>
              </a:rPr>
              <a:t>GIS interface for mapping and geospatial features</a:t>
            </a:r>
          </a:p>
          <a:p>
            <a:pPr indent="-406400" lvl="0" marL="457200" rtl="0">
              <a:spcBef>
                <a:spcPts val="0"/>
              </a:spcBef>
              <a:buClr>
                <a:srgbClr val="003A70"/>
              </a:buClr>
              <a:buSzPct val="100000"/>
              <a:buChar char="❏"/>
            </a:pPr>
            <a:r>
              <a:rPr lang="en" sz="2800">
                <a:solidFill>
                  <a:srgbClr val="003A70"/>
                </a:solidFill>
              </a:rPr>
              <a:t>HTML for easy graphics and access</a:t>
            </a:r>
          </a:p>
          <a:p>
            <a:pPr indent="-406400" lvl="0" marL="457200" rtl="0">
              <a:spcBef>
                <a:spcPts val="0"/>
              </a:spcBef>
              <a:buClr>
                <a:srgbClr val="003A70"/>
              </a:buClr>
              <a:buSzPct val="100000"/>
              <a:buChar char="❏"/>
            </a:pPr>
            <a:r>
              <a:rPr lang="en" sz="2800">
                <a:solidFill>
                  <a:srgbClr val="003A70"/>
                </a:solidFill>
              </a:rPr>
              <a:t>Custom dataset retrieval</a:t>
            </a:r>
          </a:p>
          <a:p>
            <a:pPr indent="-228600" lvl="1" marL="914400" rtl="0">
              <a:spcBef>
                <a:spcPts val="0"/>
              </a:spcBef>
              <a:buClr>
                <a:srgbClr val="003A70"/>
              </a:buClr>
              <a:buChar char="❏"/>
            </a:pPr>
            <a:r>
              <a:rPr lang="en">
                <a:solidFill>
                  <a:srgbClr val="003A70"/>
                </a:solidFill>
              </a:rPr>
              <a:t>Able to expand</a:t>
            </a:r>
          </a:p>
          <a:p>
            <a:pPr indent="-228600" lvl="1" marL="914400" rtl="0">
              <a:spcBef>
                <a:spcPts val="0"/>
              </a:spcBef>
              <a:buClr>
                <a:srgbClr val="003A70"/>
              </a:buClr>
              <a:buChar char="❏"/>
            </a:pPr>
            <a:r>
              <a:rPr lang="en">
                <a:solidFill>
                  <a:srgbClr val="003A70"/>
                </a:solidFill>
              </a:rPr>
              <a:t>Limited for project initial setup times  </a:t>
            </a:r>
          </a:p>
        </p:txBody>
      </p:sp>
      <p:sp>
        <p:nvSpPr>
          <p:cNvPr id="93" name="Shape 93"/>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Analysis and </a:t>
            </a:r>
            <a:r>
              <a:rPr lang="en">
                <a:solidFill>
                  <a:srgbClr val="FDB515"/>
                </a:solidFill>
                <a:latin typeface="Georgia"/>
                <a:ea typeface="Georgia"/>
                <a:cs typeface="Georgia"/>
                <a:sym typeface="Georgia"/>
              </a:rPr>
              <a:t>Customer Interface</a:t>
            </a:r>
          </a:p>
        </p:txBody>
      </p:sp>
      <p:sp>
        <p:nvSpPr>
          <p:cNvPr id="100" name="Shape 100"/>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01" name="Shape 101"/>
          <p:cNvPicPr preferRelativeResize="0"/>
          <p:nvPr/>
        </p:nvPicPr>
        <p:blipFill>
          <a:blip r:embed="rId3">
            <a:alphaModFix/>
          </a:blip>
          <a:stretch>
            <a:fillRect/>
          </a:stretch>
        </p:blipFill>
        <p:spPr>
          <a:xfrm>
            <a:off x="344774" y="6159800"/>
            <a:ext cx="1833249" cy="561174"/>
          </a:xfrm>
          <a:prstGeom prst="rect">
            <a:avLst/>
          </a:prstGeom>
          <a:noFill/>
          <a:ln>
            <a:noFill/>
          </a:ln>
        </p:spPr>
      </p:pic>
      <p:pic>
        <p:nvPicPr>
          <p:cNvPr descr="Screenshot 2017-04-24 22.33.51.png" id="102" name="Shape 102"/>
          <p:cNvPicPr preferRelativeResize="0"/>
          <p:nvPr/>
        </p:nvPicPr>
        <p:blipFill>
          <a:blip r:embed="rId4">
            <a:alphaModFix/>
          </a:blip>
          <a:stretch>
            <a:fillRect/>
          </a:stretch>
        </p:blipFill>
        <p:spPr>
          <a:xfrm>
            <a:off x="3433649" y="3036717"/>
            <a:ext cx="5805023" cy="3684259"/>
          </a:xfrm>
          <a:prstGeom prst="rect">
            <a:avLst/>
          </a:prstGeom>
          <a:noFill/>
          <a:ln>
            <a:noFill/>
          </a:ln>
        </p:spPr>
      </p:pic>
      <p:pic>
        <p:nvPicPr>
          <p:cNvPr descr="Screenshot 2017-04-24 22.32.37.png" id="103" name="Shape 103"/>
          <p:cNvPicPr preferRelativeResize="0"/>
          <p:nvPr/>
        </p:nvPicPr>
        <p:blipFill>
          <a:blip r:embed="rId5">
            <a:alphaModFix/>
          </a:blip>
          <a:stretch>
            <a:fillRect/>
          </a:stretch>
        </p:blipFill>
        <p:spPr>
          <a:xfrm>
            <a:off x="0" y="1417646"/>
            <a:ext cx="5805023" cy="3684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gn="l">
              <a:spcBef>
                <a:spcPts val="0"/>
              </a:spcBef>
              <a:buNone/>
            </a:pPr>
            <a:r>
              <a:rPr lang="en">
                <a:solidFill>
                  <a:srgbClr val="FDB515"/>
                </a:solidFill>
                <a:latin typeface="Georgia"/>
                <a:ea typeface="Georgia"/>
                <a:cs typeface="Georgia"/>
                <a:sym typeface="Georgia"/>
              </a:rPr>
              <a:t>Scaling the Data</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3A70"/>
              </a:buClr>
              <a:buChar char="❏"/>
            </a:pPr>
            <a:r>
              <a:rPr lang="en">
                <a:solidFill>
                  <a:srgbClr val="003A70"/>
                </a:solidFill>
              </a:rPr>
              <a:t>Expanding across the Nation</a:t>
            </a:r>
          </a:p>
          <a:p>
            <a:pPr indent="-228600" lvl="1" marL="914400" rtl="0">
              <a:spcBef>
                <a:spcPts val="0"/>
              </a:spcBef>
              <a:buClr>
                <a:srgbClr val="003A70"/>
              </a:buClr>
              <a:buChar char="❏"/>
            </a:pPr>
            <a:r>
              <a:rPr lang="en">
                <a:solidFill>
                  <a:srgbClr val="003A70"/>
                </a:solidFill>
              </a:rPr>
              <a:t>Multiple cities</a:t>
            </a:r>
          </a:p>
          <a:p>
            <a:pPr indent="-228600" lvl="1" marL="914400" rtl="0">
              <a:spcBef>
                <a:spcPts val="0"/>
              </a:spcBef>
              <a:buClr>
                <a:srgbClr val="003A70"/>
              </a:buClr>
              <a:buChar char="❏"/>
            </a:pPr>
            <a:r>
              <a:rPr lang="en">
                <a:solidFill>
                  <a:srgbClr val="003A70"/>
                </a:solidFill>
              </a:rPr>
              <a:t>Data availability</a:t>
            </a:r>
          </a:p>
          <a:p>
            <a:pPr indent="-228600" lvl="1" marL="914400" rtl="0">
              <a:spcBef>
                <a:spcPts val="0"/>
              </a:spcBef>
              <a:buClr>
                <a:srgbClr val="003A70"/>
              </a:buClr>
              <a:buChar char="❏"/>
            </a:pPr>
            <a:r>
              <a:rPr lang="en">
                <a:solidFill>
                  <a:srgbClr val="003A70"/>
                </a:solidFill>
              </a:rPr>
              <a:t>Formatting challenges</a:t>
            </a:r>
          </a:p>
          <a:p>
            <a:pPr indent="-228600" lvl="0" marL="457200" rtl="0">
              <a:spcBef>
                <a:spcPts val="0"/>
              </a:spcBef>
              <a:buClr>
                <a:srgbClr val="003A70"/>
              </a:buClr>
              <a:buChar char="❏"/>
            </a:pPr>
            <a:r>
              <a:rPr lang="en">
                <a:solidFill>
                  <a:srgbClr val="003A70"/>
                </a:solidFill>
              </a:rPr>
              <a:t>Parallel processing needed</a:t>
            </a:r>
          </a:p>
          <a:p>
            <a:pPr indent="-228600" lvl="2" marL="1371600" rtl="0">
              <a:spcBef>
                <a:spcPts val="0"/>
              </a:spcBef>
              <a:buClr>
                <a:srgbClr val="003A70"/>
              </a:buClr>
              <a:buChar char="❏"/>
            </a:pPr>
            <a:r>
              <a:rPr lang="en">
                <a:solidFill>
                  <a:srgbClr val="003A70"/>
                </a:solidFill>
              </a:rPr>
              <a:t>Storm</a:t>
            </a:r>
          </a:p>
          <a:p>
            <a:pPr indent="-228600" lvl="2" marL="1371600" rtl="0">
              <a:spcBef>
                <a:spcPts val="0"/>
              </a:spcBef>
              <a:buClr>
                <a:srgbClr val="003A70"/>
              </a:buClr>
              <a:buChar char="❏"/>
            </a:pPr>
            <a:r>
              <a:rPr lang="en">
                <a:solidFill>
                  <a:srgbClr val="003A70"/>
                </a:solidFill>
              </a:rPr>
              <a:t>Batch nature of data would off-load processing to low load times of day</a:t>
            </a:r>
          </a:p>
          <a:p>
            <a:pPr indent="-228600" lvl="1" marL="914400" rtl="0">
              <a:spcBef>
                <a:spcPts val="0"/>
              </a:spcBef>
              <a:buClr>
                <a:srgbClr val="003A70"/>
              </a:buClr>
              <a:buChar char="❏"/>
            </a:pPr>
            <a:r>
              <a:rPr lang="en">
                <a:solidFill>
                  <a:srgbClr val="003A70"/>
                </a:solidFill>
              </a:rPr>
              <a:t>Distributed data storage with HDFS</a:t>
            </a:r>
          </a:p>
          <a:p>
            <a:pPr indent="-228600" lvl="1" marL="914400" rtl="0">
              <a:spcBef>
                <a:spcPts val="0"/>
              </a:spcBef>
              <a:buClr>
                <a:srgbClr val="003A70"/>
              </a:buClr>
              <a:buChar char="❏"/>
            </a:pPr>
            <a:r>
              <a:rPr lang="en">
                <a:solidFill>
                  <a:srgbClr val="003A70"/>
                </a:solidFill>
              </a:rPr>
              <a:t>SparkSQL</a:t>
            </a:r>
          </a:p>
        </p:txBody>
      </p:sp>
      <p:sp>
        <p:nvSpPr>
          <p:cNvPr id="110" name="Shape 110"/>
          <p:cNvSpPr/>
          <p:nvPr/>
        </p:nvSpPr>
        <p:spPr>
          <a:xfrm>
            <a:off x="0" y="5548325"/>
            <a:ext cx="9144000" cy="1322700"/>
          </a:xfrm>
          <a:prstGeom prst="rtTriangle">
            <a:avLst/>
          </a:prstGeom>
          <a:solidFill>
            <a:srgbClr val="003A70"/>
          </a:solidFill>
          <a:ln cap="flat" cmpd="sng" w="19050">
            <a:solidFill>
              <a:srgbClr val="003A7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344774" y="6159800"/>
            <a:ext cx="1833249" cy="56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