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4"/>
  </p:notesMasterIdLst>
  <p:sldIdLst>
    <p:sldId id="256" r:id="rId2"/>
    <p:sldId id="257" r:id="rId3"/>
    <p:sldId id="341" r:id="rId4"/>
    <p:sldId id="347" r:id="rId5"/>
    <p:sldId id="258" r:id="rId6"/>
    <p:sldId id="344" r:id="rId7"/>
    <p:sldId id="348" r:id="rId8"/>
    <p:sldId id="349" r:id="rId9"/>
    <p:sldId id="350" r:id="rId10"/>
    <p:sldId id="359" r:id="rId11"/>
    <p:sldId id="355" r:id="rId12"/>
    <p:sldId id="358" r:id="rId13"/>
    <p:sldId id="356" r:id="rId14"/>
    <p:sldId id="357" r:id="rId15"/>
    <p:sldId id="360" r:id="rId16"/>
    <p:sldId id="361" r:id="rId17"/>
    <p:sldId id="362" r:id="rId18"/>
    <p:sldId id="346" r:id="rId19"/>
    <p:sldId id="363" r:id="rId20"/>
    <p:sldId id="364" r:id="rId21"/>
    <p:sldId id="342" r:id="rId22"/>
    <p:sldId id="365" r:id="rId23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5"/>
      <p:bold r:id="rId26"/>
    </p:embeddedFont>
    <p:embeddedFont>
      <p:font typeface="Fira Code Light" panose="020B0809050000020004" pitchFamily="49" charset="0"/>
      <p:regular r:id="rId27"/>
    </p:embeddedFont>
    <p:embeddedFont>
      <p:font typeface="Oswald" panose="00000500000000000000" pitchFamily="2" charset="0"/>
      <p:regular r:id="rId28"/>
      <p:bold r:id="rId29"/>
    </p:embeddedFont>
    <p:embeddedFont>
      <p:font typeface="Roboto Condensed Light" panose="02000000000000000000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68717-F1B3-4EE1-9635-D70B19D5A563}" v="3" dt="2022-07-12T17:03:57.850"/>
  </p1510:revLst>
</p1510:revInfo>
</file>

<file path=ppt/tableStyles.xml><?xml version="1.0" encoding="utf-8"?>
<a:tblStyleLst xmlns:a="http://schemas.openxmlformats.org/drawingml/2006/main" def="{8FB618DC-770B-4AC6-BFDC-58E883A8153C}">
  <a:tblStyle styleId="{8FB618DC-770B-4AC6-BFDC-58E883A815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93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713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093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836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365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907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167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3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092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06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4360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754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002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168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08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26491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4743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65860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73" r:id="rId3"/>
    <p:sldLayoutId id="2147483677" r:id="rId4"/>
    <p:sldLayoutId id="2147483678" r:id="rId5"/>
    <p:sldLayoutId id="214748367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40844" y="769179"/>
            <a:ext cx="6847901" cy="1401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/WEBBASIERTER-DATENBANKMANAGER</a:t>
            </a:r>
            <a:endParaRPr sz="3600" dirty="0"/>
          </a:p>
        </p:txBody>
      </p: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552522E-7E7B-AFE0-D43A-223AD4B34411}"/>
              </a:ext>
            </a:extLst>
          </p:cNvPr>
          <p:cNvGrpSpPr/>
          <p:nvPr/>
        </p:nvGrpSpPr>
        <p:grpSpPr>
          <a:xfrm>
            <a:off x="4932669" y="1608615"/>
            <a:ext cx="3325014" cy="2457971"/>
            <a:chOff x="5055410" y="1435741"/>
            <a:chExt cx="3066617" cy="2266954"/>
          </a:xfrm>
        </p:grpSpPr>
        <p:grpSp>
          <p:nvGrpSpPr>
            <p:cNvPr id="400" name="Google Shape;400;p31"/>
            <p:cNvGrpSpPr/>
            <p:nvPr/>
          </p:nvGrpSpPr>
          <p:grpSpPr>
            <a:xfrm>
              <a:off x="5375029" y="1818088"/>
              <a:ext cx="2224161" cy="1884607"/>
              <a:chOff x="5375029" y="1818088"/>
              <a:chExt cx="2224161" cy="1884607"/>
            </a:xfrm>
          </p:grpSpPr>
          <p:sp>
            <p:nvSpPr>
              <p:cNvPr id="401" name="Google Shape;401;p31"/>
              <p:cNvSpPr/>
              <p:nvPr/>
            </p:nvSpPr>
            <p:spPr>
              <a:xfrm>
                <a:off x="6273950" y="3298356"/>
                <a:ext cx="426300" cy="396873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1"/>
              <p:cNvSpPr/>
              <p:nvPr/>
            </p:nvSpPr>
            <p:spPr>
              <a:xfrm>
                <a:off x="6154104" y="3665446"/>
                <a:ext cx="666008" cy="37249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1"/>
              <p:cNvSpPr/>
              <p:nvPr/>
            </p:nvSpPr>
            <p:spPr>
              <a:xfrm>
                <a:off x="6273950" y="3303326"/>
                <a:ext cx="426300" cy="126596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1"/>
              <p:cNvSpPr/>
              <p:nvPr/>
            </p:nvSpPr>
            <p:spPr>
              <a:xfrm>
                <a:off x="5375029" y="3097292"/>
                <a:ext cx="2224098" cy="218476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>
                <a:off x="5375029" y="1818088"/>
                <a:ext cx="2224161" cy="1289166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51913" extrusionOk="0">
                    <a:moveTo>
                      <a:pt x="2361" y="1"/>
                    </a:moveTo>
                    <a:cubicBezTo>
                      <a:pt x="1057" y="1"/>
                      <a:pt x="0" y="1059"/>
                      <a:pt x="0" y="2357"/>
                    </a:cubicBezTo>
                    <a:lnTo>
                      <a:pt x="0" y="51913"/>
                    </a:lnTo>
                    <a:lnTo>
                      <a:pt x="89564" y="51913"/>
                    </a:lnTo>
                    <a:lnTo>
                      <a:pt x="89564" y="2357"/>
                    </a:lnTo>
                    <a:cubicBezTo>
                      <a:pt x="89564" y="1059"/>
                      <a:pt x="88507" y="1"/>
                      <a:pt x="872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1"/>
              <p:cNvSpPr/>
              <p:nvPr/>
            </p:nvSpPr>
            <p:spPr>
              <a:xfrm>
                <a:off x="5434356" y="1871380"/>
                <a:ext cx="2105483" cy="1171978"/>
              </a:xfrm>
              <a:custGeom>
                <a:avLst/>
                <a:gdLst/>
                <a:ahLst/>
                <a:cxnLst/>
                <a:rect l="l" t="t" r="r" b="b"/>
                <a:pathLst>
                  <a:path w="84785" h="47194" extrusionOk="0">
                    <a:moveTo>
                      <a:pt x="1" y="0"/>
                    </a:moveTo>
                    <a:lnTo>
                      <a:pt x="1" y="47193"/>
                    </a:lnTo>
                    <a:lnTo>
                      <a:pt x="84785" y="47193"/>
                    </a:lnTo>
                    <a:lnTo>
                      <a:pt x="84785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5527258" y="1968354"/>
                <a:ext cx="677425" cy="476599"/>
              </a:xfrm>
              <a:custGeom>
                <a:avLst/>
                <a:gdLst/>
                <a:ahLst/>
                <a:cxnLst/>
                <a:rect l="l" t="t" r="r" b="b"/>
                <a:pathLst>
                  <a:path w="27279" h="19192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0"/>
                    </a:cubicBezTo>
                    <a:lnTo>
                      <a:pt x="1" y="16451"/>
                    </a:lnTo>
                    <a:cubicBezTo>
                      <a:pt x="1" y="17967"/>
                      <a:pt x="1231" y="19191"/>
                      <a:pt x="2746" y="19191"/>
                    </a:cubicBezTo>
                    <a:lnTo>
                      <a:pt x="24538" y="19191"/>
                    </a:lnTo>
                    <a:cubicBezTo>
                      <a:pt x="26054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54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5527258" y="2497898"/>
                <a:ext cx="1407769" cy="476698"/>
              </a:xfrm>
              <a:custGeom>
                <a:avLst/>
                <a:gdLst/>
                <a:ahLst/>
                <a:cxnLst/>
                <a:rect l="l" t="t" r="r" b="b"/>
                <a:pathLst>
                  <a:path w="56689" h="19196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6"/>
                    </a:cubicBezTo>
                    <a:lnTo>
                      <a:pt x="1" y="16450"/>
                    </a:lnTo>
                    <a:cubicBezTo>
                      <a:pt x="1" y="17965"/>
                      <a:pt x="1231" y="19195"/>
                      <a:pt x="2746" y="19195"/>
                    </a:cubicBezTo>
                    <a:lnTo>
                      <a:pt x="53949" y="19195"/>
                    </a:lnTo>
                    <a:cubicBezTo>
                      <a:pt x="55459" y="19195"/>
                      <a:pt x="56689" y="17965"/>
                      <a:pt x="56689" y="16450"/>
                    </a:cubicBezTo>
                    <a:lnTo>
                      <a:pt x="56689" y="2746"/>
                    </a:lnTo>
                    <a:cubicBezTo>
                      <a:pt x="56689" y="1230"/>
                      <a:pt x="55459" y="0"/>
                      <a:pt x="539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>
                <a:off x="6257635" y="1968354"/>
                <a:ext cx="677400" cy="476599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19192" extrusionOk="0">
                    <a:moveTo>
                      <a:pt x="2740" y="0"/>
                    </a:moveTo>
                    <a:cubicBezTo>
                      <a:pt x="1225" y="0"/>
                      <a:pt x="0" y="1230"/>
                      <a:pt x="0" y="2740"/>
                    </a:cubicBezTo>
                    <a:lnTo>
                      <a:pt x="0" y="16451"/>
                    </a:lnTo>
                    <a:cubicBezTo>
                      <a:pt x="0" y="17967"/>
                      <a:pt x="1225" y="19191"/>
                      <a:pt x="2740" y="19191"/>
                    </a:cubicBezTo>
                    <a:lnTo>
                      <a:pt x="24538" y="19191"/>
                    </a:lnTo>
                    <a:cubicBezTo>
                      <a:pt x="26048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48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1"/>
              <p:cNvSpPr/>
              <p:nvPr/>
            </p:nvSpPr>
            <p:spPr>
              <a:xfrm>
                <a:off x="7002489" y="1968354"/>
                <a:ext cx="479554" cy="221338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8913" extrusionOk="0">
                    <a:moveTo>
                      <a:pt x="2746" y="0"/>
                    </a:moveTo>
                    <a:cubicBezTo>
                      <a:pt x="1230" y="0"/>
                      <a:pt x="1" y="1230"/>
                      <a:pt x="1" y="2740"/>
                    </a:cubicBezTo>
                    <a:lnTo>
                      <a:pt x="1" y="6167"/>
                    </a:lnTo>
                    <a:cubicBezTo>
                      <a:pt x="1" y="7682"/>
                      <a:pt x="1230" y="8912"/>
                      <a:pt x="2746" y="8912"/>
                    </a:cubicBezTo>
                    <a:lnTo>
                      <a:pt x="16571" y="8912"/>
                    </a:lnTo>
                    <a:cubicBezTo>
                      <a:pt x="18081" y="8912"/>
                      <a:pt x="19311" y="7682"/>
                      <a:pt x="19311" y="6167"/>
                    </a:cubicBezTo>
                    <a:lnTo>
                      <a:pt x="19311" y="2740"/>
                    </a:lnTo>
                    <a:cubicBezTo>
                      <a:pt x="19311" y="1230"/>
                      <a:pt x="18081" y="0"/>
                      <a:pt x="16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1"/>
              <p:cNvSpPr/>
              <p:nvPr/>
            </p:nvSpPr>
            <p:spPr>
              <a:xfrm>
                <a:off x="7002489" y="2241370"/>
                <a:ext cx="479554" cy="733225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29526" extrusionOk="0">
                    <a:moveTo>
                      <a:pt x="2746" y="1"/>
                    </a:moveTo>
                    <a:cubicBezTo>
                      <a:pt x="1230" y="1"/>
                      <a:pt x="1" y="1231"/>
                      <a:pt x="1" y="2741"/>
                    </a:cubicBezTo>
                    <a:lnTo>
                      <a:pt x="1" y="26780"/>
                    </a:lnTo>
                    <a:cubicBezTo>
                      <a:pt x="1" y="28295"/>
                      <a:pt x="1230" y="29525"/>
                      <a:pt x="2746" y="29525"/>
                    </a:cubicBezTo>
                    <a:lnTo>
                      <a:pt x="16571" y="29525"/>
                    </a:lnTo>
                    <a:cubicBezTo>
                      <a:pt x="18081" y="29525"/>
                      <a:pt x="19311" y="28295"/>
                      <a:pt x="19311" y="26780"/>
                    </a:cubicBezTo>
                    <a:lnTo>
                      <a:pt x="19311" y="2741"/>
                    </a:lnTo>
                    <a:cubicBezTo>
                      <a:pt x="19311" y="1231"/>
                      <a:pt x="18081" y="1"/>
                      <a:pt x="165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2" name="Google Shape;412;p31"/>
            <p:cNvGrpSpPr/>
            <p:nvPr/>
          </p:nvGrpSpPr>
          <p:grpSpPr>
            <a:xfrm>
              <a:off x="7118242" y="1435741"/>
              <a:ext cx="795392" cy="626115"/>
              <a:chOff x="7542675" y="1392460"/>
              <a:chExt cx="879178" cy="692069"/>
            </a:xfrm>
          </p:grpSpPr>
          <p:sp>
            <p:nvSpPr>
              <p:cNvPr id="413" name="Google Shape;413;p31"/>
              <p:cNvSpPr/>
              <p:nvPr/>
            </p:nvSpPr>
            <p:spPr>
              <a:xfrm>
                <a:off x="7542675" y="1392460"/>
                <a:ext cx="879178" cy="692069"/>
              </a:xfrm>
              <a:custGeom>
                <a:avLst/>
                <a:gdLst/>
                <a:ahLst/>
                <a:cxnLst/>
                <a:rect l="l" t="t" r="r" b="b"/>
                <a:pathLst>
                  <a:path w="29245" h="23021" extrusionOk="0">
                    <a:moveTo>
                      <a:pt x="2248" y="1"/>
                    </a:moveTo>
                    <a:cubicBezTo>
                      <a:pt x="1007" y="1"/>
                      <a:pt x="0" y="1007"/>
                      <a:pt x="0" y="2248"/>
                    </a:cubicBezTo>
                    <a:lnTo>
                      <a:pt x="0" y="19573"/>
                    </a:lnTo>
                    <a:lnTo>
                      <a:pt x="0" y="22542"/>
                    </a:lnTo>
                    <a:cubicBezTo>
                      <a:pt x="0" y="22835"/>
                      <a:pt x="238" y="23021"/>
                      <a:pt x="482" y="23021"/>
                    </a:cubicBezTo>
                    <a:cubicBezTo>
                      <a:pt x="618" y="23021"/>
                      <a:pt x="757" y="22963"/>
                      <a:pt x="858" y="22833"/>
                    </a:cubicBezTo>
                    <a:lnTo>
                      <a:pt x="3364" y="19573"/>
                    </a:lnTo>
                    <a:lnTo>
                      <a:pt x="26996" y="19573"/>
                    </a:lnTo>
                    <a:cubicBezTo>
                      <a:pt x="28237" y="19573"/>
                      <a:pt x="29245" y="18567"/>
                      <a:pt x="29245" y="17326"/>
                    </a:cubicBezTo>
                    <a:lnTo>
                      <a:pt x="29245" y="2248"/>
                    </a:lnTo>
                    <a:cubicBezTo>
                      <a:pt x="29245" y="1007"/>
                      <a:pt x="28237" y="1"/>
                      <a:pt x="269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4" name="Google Shape;414;p31"/>
              <p:cNvGrpSpPr/>
              <p:nvPr/>
            </p:nvGrpSpPr>
            <p:grpSpPr>
              <a:xfrm>
                <a:off x="7603656" y="1520706"/>
                <a:ext cx="657046" cy="305943"/>
                <a:chOff x="7603656" y="1520706"/>
                <a:chExt cx="657046" cy="305943"/>
              </a:xfrm>
            </p:grpSpPr>
            <p:sp>
              <p:nvSpPr>
                <p:cNvPr id="415" name="Google Shape;415;p31"/>
                <p:cNvSpPr/>
                <p:nvPr/>
              </p:nvSpPr>
              <p:spPr>
                <a:xfrm>
                  <a:off x="7603656" y="1520706"/>
                  <a:ext cx="2964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1" h="1295" extrusionOk="0">
                      <a:moveTo>
                        <a:pt x="647" y="1"/>
                      </a:moveTo>
                      <a:cubicBezTo>
                        <a:pt x="286" y="1"/>
                        <a:pt x="0" y="288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9215" y="1294"/>
                      </a:lnTo>
                      <a:cubicBezTo>
                        <a:pt x="9570" y="1294"/>
                        <a:pt x="9861" y="1002"/>
                        <a:pt x="9861" y="648"/>
                      </a:cubicBezTo>
                      <a:cubicBezTo>
                        <a:pt x="9861" y="288"/>
                        <a:pt x="9570" y="1"/>
                        <a:pt x="92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31"/>
                <p:cNvSpPr/>
                <p:nvPr/>
              </p:nvSpPr>
              <p:spPr>
                <a:xfrm>
                  <a:off x="7603656" y="1611163"/>
                  <a:ext cx="6570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5" extrusionOk="0">
                      <a:moveTo>
                        <a:pt x="647" y="1"/>
                      </a:moveTo>
                      <a:cubicBezTo>
                        <a:pt x="286" y="1"/>
                        <a:pt x="0" y="286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21209" y="1294"/>
                      </a:lnTo>
                      <a:cubicBezTo>
                        <a:pt x="21570" y="1294"/>
                        <a:pt x="21855" y="1002"/>
                        <a:pt x="21855" y="648"/>
                      </a:cubicBezTo>
                      <a:cubicBezTo>
                        <a:pt x="21855" y="286"/>
                        <a:pt x="21570" y="1"/>
                        <a:pt x="21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31"/>
                <p:cNvSpPr/>
                <p:nvPr/>
              </p:nvSpPr>
              <p:spPr>
                <a:xfrm>
                  <a:off x="7603656" y="1699576"/>
                  <a:ext cx="657046" cy="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3" extrusionOk="0">
                      <a:moveTo>
                        <a:pt x="647" y="0"/>
                      </a:moveTo>
                      <a:cubicBezTo>
                        <a:pt x="286" y="0"/>
                        <a:pt x="0" y="291"/>
                        <a:pt x="0" y="646"/>
                      </a:cubicBezTo>
                      <a:cubicBezTo>
                        <a:pt x="0" y="1007"/>
                        <a:pt x="286" y="1292"/>
                        <a:pt x="647" y="1292"/>
                      </a:cubicBezTo>
                      <a:lnTo>
                        <a:pt x="21209" y="1292"/>
                      </a:lnTo>
                      <a:cubicBezTo>
                        <a:pt x="21570" y="1292"/>
                        <a:pt x="21855" y="1007"/>
                        <a:pt x="21855" y="646"/>
                      </a:cubicBezTo>
                      <a:cubicBezTo>
                        <a:pt x="21855" y="291"/>
                        <a:pt x="21570" y="0"/>
                        <a:pt x="212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31"/>
                <p:cNvSpPr/>
                <p:nvPr/>
              </p:nvSpPr>
              <p:spPr>
                <a:xfrm>
                  <a:off x="7603656" y="1787748"/>
                  <a:ext cx="549212" cy="3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9" h="1294" extrusionOk="0">
                      <a:moveTo>
                        <a:pt x="647" y="1"/>
                      </a:moveTo>
                      <a:cubicBezTo>
                        <a:pt x="286" y="1"/>
                        <a:pt x="0" y="293"/>
                        <a:pt x="0" y="647"/>
                      </a:cubicBezTo>
                      <a:cubicBezTo>
                        <a:pt x="0" y="1007"/>
                        <a:pt x="286" y="1294"/>
                        <a:pt x="647" y="1294"/>
                      </a:cubicBezTo>
                      <a:lnTo>
                        <a:pt x="17623" y="1294"/>
                      </a:lnTo>
                      <a:cubicBezTo>
                        <a:pt x="17978" y="1294"/>
                        <a:pt x="18269" y="1007"/>
                        <a:pt x="18269" y="647"/>
                      </a:cubicBezTo>
                      <a:cubicBezTo>
                        <a:pt x="18269" y="293"/>
                        <a:pt x="17978" y="1"/>
                        <a:pt x="176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3" name="Google Shape;423;p31"/>
            <p:cNvGrpSpPr/>
            <p:nvPr/>
          </p:nvGrpSpPr>
          <p:grpSpPr>
            <a:xfrm>
              <a:off x="5055410" y="2845326"/>
              <a:ext cx="633471" cy="733893"/>
              <a:chOff x="5055410" y="2845326"/>
              <a:chExt cx="633471" cy="733893"/>
            </a:xfrm>
          </p:grpSpPr>
          <p:grpSp>
            <p:nvGrpSpPr>
              <p:cNvPr id="424" name="Google Shape;424;p31"/>
              <p:cNvGrpSpPr/>
              <p:nvPr/>
            </p:nvGrpSpPr>
            <p:grpSpPr>
              <a:xfrm>
                <a:off x="5055410" y="2845326"/>
                <a:ext cx="633471" cy="733893"/>
                <a:chOff x="5418807" y="2497285"/>
                <a:chExt cx="700200" cy="811200"/>
              </a:xfrm>
            </p:grpSpPr>
            <p:sp>
              <p:nvSpPr>
                <p:cNvPr id="425" name="Google Shape;425;p31"/>
                <p:cNvSpPr/>
                <p:nvPr/>
              </p:nvSpPr>
              <p:spPr>
                <a:xfrm>
                  <a:off x="5418807" y="2497285"/>
                  <a:ext cx="700200" cy="811200"/>
                </a:xfrm>
                <a:prstGeom prst="roundRect">
                  <a:avLst>
                    <a:gd name="adj" fmla="val 18711"/>
                  </a:avLst>
                </a:prstGeom>
                <a:gradFill>
                  <a:gsLst>
                    <a:gs pos="0">
                      <a:srgbClr val="FFFFFF">
                        <a:alpha val="85710"/>
                      </a:srgbClr>
                    </a:gs>
                    <a:gs pos="100000">
                      <a:srgbClr val="C5C7F4">
                        <a:alpha val="85710"/>
                      </a:srgbClr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29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26" name="Google Shape;426;p31"/>
                <p:cNvGrpSpPr/>
                <p:nvPr/>
              </p:nvGrpSpPr>
              <p:grpSpPr>
                <a:xfrm>
                  <a:off x="5600579" y="2592573"/>
                  <a:ext cx="336576" cy="344118"/>
                  <a:chOff x="3409000" y="1026975"/>
                  <a:chExt cx="355075" cy="363032"/>
                </a:xfrm>
              </p:grpSpPr>
              <p:sp>
                <p:nvSpPr>
                  <p:cNvPr id="427" name="Google Shape;427;p31"/>
                  <p:cNvSpPr/>
                  <p:nvPr/>
                </p:nvSpPr>
                <p:spPr>
                  <a:xfrm>
                    <a:off x="3409000" y="1026975"/>
                    <a:ext cx="355075" cy="35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03" h="14209" extrusionOk="0">
                        <a:moveTo>
                          <a:pt x="7104" y="0"/>
                        </a:moveTo>
                        <a:cubicBezTo>
                          <a:pt x="3186" y="0"/>
                          <a:pt x="0" y="3181"/>
                          <a:pt x="0" y="7099"/>
                        </a:cubicBezTo>
                        <a:cubicBezTo>
                          <a:pt x="0" y="9129"/>
                          <a:pt x="847" y="10953"/>
                          <a:pt x="2209" y="12247"/>
                        </a:cubicBezTo>
                        <a:cubicBezTo>
                          <a:pt x="3484" y="13466"/>
                          <a:pt x="5211" y="14208"/>
                          <a:pt x="7104" y="14208"/>
                        </a:cubicBezTo>
                        <a:cubicBezTo>
                          <a:pt x="8998" y="14208"/>
                          <a:pt x="10725" y="13466"/>
                          <a:pt x="12000" y="12247"/>
                        </a:cubicBezTo>
                        <a:cubicBezTo>
                          <a:pt x="13357" y="10948"/>
                          <a:pt x="14202" y="9129"/>
                          <a:pt x="14202" y="7099"/>
                        </a:cubicBezTo>
                        <a:cubicBezTo>
                          <a:pt x="14202" y="3181"/>
                          <a:pt x="11029" y="0"/>
                          <a:pt x="710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8" name="Google Shape;428;p31"/>
                  <p:cNvSpPr/>
                  <p:nvPr/>
                </p:nvSpPr>
                <p:spPr>
                  <a:xfrm>
                    <a:off x="3528425" y="1078900"/>
                    <a:ext cx="116400" cy="116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6" h="4650" extrusionOk="0">
                        <a:moveTo>
                          <a:pt x="2327" y="0"/>
                        </a:moveTo>
                        <a:cubicBezTo>
                          <a:pt x="1041" y="0"/>
                          <a:pt x="0" y="1041"/>
                          <a:pt x="0" y="2322"/>
                        </a:cubicBezTo>
                        <a:cubicBezTo>
                          <a:pt x="0" y="3609"/>
                          <a:pt x="1041" y="4650"/>
                          <a:pt x="2327" y="4650"/>
                        </a:cubicBezTo>
                        <a:cubicBezTo>
                          <a:pt x="3609" y="4650"/>
                          <a:pt x="4655" y="3609"/>
                          <a:pt x="4655" y="2322"/>
                        </a:cubicBezTo>
                        <a:cubicBezTo>
                          <a:pt x="4655" y="1041"/>
                          <a:pt x="3609" y="0"/>
                          <a:pt x="232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" name="Google Shape;429;p31"/>
                  <p:cNvSpPr/>
                  <p:nvPr/>
                </p:nvSpPr>
                <p:spPr>
                  <a:xfrm>
                    <a:off x="3464200" y="1246832"/>
                    <a:ext cx="244825" cy="143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93" h="5727" extrusionOk="0">
                        <a:moveTo>
                          <a:pt x="4896" y="1"/>
                        </a:moveTo>
                        <a:cubicBezTo>
                          <a:pt x="2551" y="1"/>
                          <a:pt x="572" y="1597"/>
                          <a:pt x="1" y="3765"/>
                        </a:cubicBezTo>
                        <a:cubicBezTo>
                          <a:pt x="1276" y="4984"/>
                          <a:pt x="3003" y="5726"/>
                          <a:pt x="4896" y="5726"/>
                        </a:cubicBezTo>
                        <a:cubicBezTo>
                          <a:pt x="6790" y="5726"/>
                          <a:pt x="8517" y="4984"/>
                          <a:pt x="9792" y="3765"/>
                        </a:cubicBezTo>
                        <a:cubicBezTo>
                          <a:pt x="9215" y="1597"/>
                          <a:pt x="7236" y="1"/>
                          <a:pt x="489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30" name="Google Shape;430;p31"/>
              <p:cNvGrpSpPr/>
              <p:nvPr/>
            </p:nvGrpSpPr>
            <p:grpSpPr>
              <a:xfrm>
                <a:off x="5195602" y="3311831"/>
                <a:ext cx="352067" cy="169406"/>
                <a:chOff x="5528432" y="2979624"/>
                <a:chExt cx="480900" cy="187251"/>
              </a:xfrm>
            </p:grpSpPr>
            <p:sp>
              <p:nvSpPr>
                <p:cNvPr id="431" name="Google Shape;431;p31"/>
                <p:cNvSpPr/>
                <p:nvPr/>
              </p:nvSpPr>
              <p:spPr>
                <a:xfrm>
                  <a:off x="5528432" y="2979624"/>
                  <a:ext cx="4809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alpha val="5357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1"/>
                <p:cNvSpPr/>
                <p:nvPr/>
              </p:nvSpPr>
              <p:spPr>
                <a:xfrm>
                  <a:off x="5528432" y="3052849"/>
                  <a:ext cx="4809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alpha val="5357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1"/>
                <p:cNvSpPr/>
                <p:nvPr/>
              </p:nvSpPr>
              <p:spPr>
                <a:xfrm>
                  <a:off x="5610449" y="3126075"/>
                  <a:ext cx="3168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alpha val="5357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4" name="Google Shape;434;p31"/>
            <p:cNvGrpSpPr/>
            <p:nvPr/>
          </p:nvGrpSpPr>
          <p:grpSpPr>
            <a:xfrm>
              <a:off x="7427195" y="2464693"/>
              <a:ext cx="694832" cy="494692"/>
              <a:chOff x="3336290" y="764021"/>
              <a:chExt cx="810300" cy="576900"/>
            </a:xfrm>
          </p:grpSpPr>
          <p:sp>
            <p:nvSpPr>
              <p:cNvPr id="435" name="Google Shape;435;p31"/>
              <p:cNvSpPr/>
              <p:nvPr/>
            </p:nvSpPr>
            <p:spPr>
              <a:xfrm rot="-5401788">
                <a:off x="3452990" y="647471"/>
                <a:ext cx="576900" cy="8100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1"/>
              <p:cNvSpPr/>
              <p:nvPr/>
            </p:nvSpPr>
            <p:spPr>
              <a:xfrm>
                <a:off x="3414726" y="1013671"/>
                <a:ext cx="653730" cy="281110"/>
              </a:xfrm>
              <a:custGeom>
                <a:avLst/>
                <a:gdLst/>
                <a:ahLst/>
                <a:cxnLst/>
                <a:rect l="l" t="t" r="r" b="b"/>
                <a:pathLst>
                  <a:path w="28015" h="14176" extrusionOk="0">
                    <a:moveTo>
                      <a:pt x="7411" y="1"/>
                    </a:moveTo>
                    <a:cubicBezTo>
                      <a:pt x="6941" y="1"/>
                      <a:pt x="6471" y="194"/>
                      <a:pt x="6132" y="580"/>
                    </a:cubicBezTo>
                    <a:lnTo>
                      <a:pt x="429" y="7037"/>
                    </a:lnTo>
                    <a:cubicBezTo>
                      <a:pt x="154" y="7353"/>
                      <a:pt x="0" y="7752"/>
                      <a:pt x="0" y="8170"/>
                    </a:cubicBezTo>
                    <a:lnTo>
                      <a:pt x="0" y="12472"/>
                    </a:lnTo>
                    <a:cubicBezTo>
                      <a:pt x="0" y="13409"/>
                      <a:pt x="766" y="14175"/>
                      <a:pt x="1711" y="14175"/>
                    </a:cubicBezTo>
                    <a:lnTo>
                      <a:pt x="26304" y="14175"/>
                    </a:lnTo>
                    <a:cubicBezTo>
                      <a:pt x="27249" y="14175"/>
                      <a:pt x="28015" y="13409"/>
                      <a:pt x="28015" y="12472"/>
                    </a:cubicBezTo>
                    <a:lnTo>
                      <a:pt x="28015" y="8742"/>
                    </a:lnTo>
                    <a:cubicBezTo>
                      <a:pt x="28015" y="8245"/>
                      <a:pt x="27798" y="7776"/>
                      <a:pt x="27420" y="7449"/>
                    </a:cubicBezTo>
                    <a:lnTo>
                      <a:pt x="22816" y="3486"/>
                    </a:lnTo>
                    <a:cubicBezTo>
                      <a:pt x="22496" y="3210"/>
                      <a:pt x="22100" y="3072"/>
                      <a:pt x="21705" y="3072"/>
                    </a:cubicBezTo>
                    <a:cubicBezTo>
                      <a:pt x="21289" y="3072"/>
                      <a:pt x="20874" y="3224"/>
                      <a:pt x="20546" y="3526"/>
                    </a:cubicBezTo>
                    <a:lnTo>
                      <a:pt x="16959" y="6826"/>
                    </a:lnTo>
                    <a:cubicBezTo>
                      <a:pt x="16631" y="7127"/>
                      <a:pt x="16216" y="7277"/>
                      <a:pt x="15803" y="7277"/>
                    </a:cubicBezTo>
                    <a:cubicBezTo>
                      <a:pt x="15352" y="7277"/>
                      <a:pt x="14902" y="7099"/>
                      <a:pt x="14568" y="6746"/>
                    </a:cubicBezTo>
                    <a:lnTo>
                      <a:pt x="8648" y="529"/>
                    </a:lnTo>
                    <a:cubicBezTo>
                      <a:pt x="8310" y="177"/>
                      <a:pt x="7860" y="1"/>
                      <a:pt x="74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1"/>
              <p:cNvSpPr/>
              <p:nvPr/>
            </p:nvSpPr>
            <p:spPr>
              <a:xfrm>
                <a:off x="3848871" y="832785"/>
                <a:ext cx="144823" cy="144867"/>
              </a:xfrm>
              <a:custGeom>
                <a:avLst/>
                <a:gdLst/>
                <a:ahLst/>
                <a:cxnLst/>
                <a:rect l="l" t="t" r="r" b="b"/>
                <a:pathLst>
                  <a:path w="4416" h="4417" extrusionOk="0">
                    <a:moveTo>
                      <a:pt x="2208" y="1"/>
                    </a:moveTo>
                    <a:cubicBezTo>
                      <a:pt x="991" y="1"/>
                      <a:pt x="1" y="990"/>
                      <a:pt x="1" y="2209"/>
                    </a:cubicBezTo>
                    <a:cubicBezTo>
                      <a:pt x="1" y="3427"/>
                      <a:pt x="991" y="4417"/>
                      <a:pt x="2208" y="4417"/>
                    </a:cubicBezTo>
                    <a:cubicBezTo>
                      <a:pt x="3427" y="4417"/>
                      <a:pt x="4416" y="3427"/>
                      <a:pt x="4416" y="2209"/>
                    </a:cubicBezTo>
                    <a:cubicBezTo>
                      <a:pt x="4416" y="990"/>
                      <a:pt x="3427" y="1"/>
                      <a:pt x="220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31"/>
            <p:cNvGrpSpPr/>
            <p:nvPr/>
          </p:nvGrpSpPr>
          <p:grpSpPr>
            <a:xfrm>
              <a:off x="5159411" y="1731360"/>
              <a:ext cx="999286" cy="251306"/>
              <a:chOff x="6394932" y="2541500"/>
              <a:chExt cx="959100" cy="241200"/>
            </a:xfrm>
          </p:grpSpPr>
          <p:sp>
            <p:nvSpPr>
              <p:cNvPr id="439" name="Google Shape;439;p31"/>
              <p:cNvSpPr/>
              <p:nvPr/>
            </p:nvSpPr>
            <p:spPr>
              <a:xfrm rot="-5400000">
                <a:off x="6753882" y="2182550"/>
                <a:ext cx="241200" cy="9591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1"/>
              <p:cNvSpPr/>
              <p:nvPr/>
            </p:nvSpPr>
            <p:spPr>
              <a:xfrm rot="-5400000">
                <a:off x="6465475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1"/>
              <p:cNvSpPr/>
              <p:nvPr/>
            </p:nvSpPr>
            <p:spPr>
              <a:xfrm rot="-5400000">
                <a:off x="6687242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1"/>
              <p:cNvSpPr/>
              <p:nvPr/>
            </p:nvSpPr>
            <p:spPr>
              <a:xfrm rot="-5400000">
                <a:off x="6909008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1"/>
              <p:cNvSpPr/>
              <p:nvPr/>
            </p:nvSpPr>
            <p:spPr>
              <a:xfrm rot="-5400000">
                <a:off x="7130775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6" name="Google Shape;456;p31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BCD99B61-9409-186F-82B4-BC0375EDA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865587"/>
              </p:ext>
            </p:extLst>
          </p:nvPr>
        </p:nvGraphicFramePr>
        <p:xfrm>
          <a:off x="940844" y="1875291"/>
          <a:ext cx="3755697" cy="2501862"/>
        </p:xfrm>
        <a:graphic>
          <a:graphicData uri="http://schemas.openxmlformats.org/drawingml/2006/table">
            <a:tbl>
              <a:tblPr firstRow="1" bandRow="1">
                <a:tableStyleId>{8FB618DC-770B-4AC6-BFDC-58E883A8153C}</a:tableStyleId>
              </a:tblPr>
              <a:tblGrid>
                <a:gridCol w="1587203">
                  <a:extLst>
                    <a:ext uri="{9D8B030D-6E8A-4147-A177-3AD203B41FA5}">
                      <a16:colId xmlns:a16="http://schemas.microsoft.com/office/drawing/2014/main" val="1656457598"/>
                    </a:ext>
                  </a:extLst>
                </a:gridCol>
                <a:gridCol w="2168494">
                  <a:extLst>
                    <a:ext uri="{9D8B030D-6E8A-4147-A177-3AD203B41FA5}">
                      <a16:colId xmlns:a16="http://schemas.microsoft.com/office/drawing/2014/main" val="2966886125"/>
                    </a:ext>
                  </a:extLst>
                </a:gridCol>
              </a:tblGrid>
              <a:tr h="512559">
                <a:tc gridSpan="2"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de-DE" sz="1600" b="0" i="0" u="sng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Gruppe 4 - Fusilli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020802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r>
                        <a:rPr lang="en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Thomas S. </a:t>
                      </a:r>
                      <a:endParaRPr lang="de-DE" sz="1600" b="0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</a:t>
                      </a: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Noodle693</a:t>
                      </a:r>
                    </a:p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8242370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r>
                        <a:rPr lang="de-DE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Marco H.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@GodlesZ95</a:t>
                      </a:r>
                    </a:p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75117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r>
                        <a:rPr lang="de-DE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Samuel S.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@Gunzli02</a:t>
                      </a:r>
                    </a:p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627948"/>
                  </a:ext>
                </a:extLst>
              </a:tr>
              <a:tr h="430365">
                <a:tc>
                  <a:txBody>
                    <a:bodyPr/>
                    <a:lstStyle/>
                    <a:p>
                      <a:r>
                        <a:rPr lang="de-DE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Michael W.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@miwied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140834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302945" y="761561"/>
            <a:ext cx="653796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&lt;MVC&gt;</a:t>
            </a:r>
            <a:endParaRPr sz="6000" dirty="0"/>
          </a:p>
        </p:txBody>
      </p: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91D282A-B61A-9384-1CA2-3C29448BA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909" y="1906091"/>
            <a:ext cx="4176031" cy="234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5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976400" y="763200"/>
            <a:ext cx="4993671" cy="13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&lt;ROUTEN&gt;</a:t>
            </a:r>
            <a:endParaRPr sz="6000" dirty="0"/>
          </a:p>
        </p:txBody>
      </p: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C130C6-5DC3-9DC1-81DE-115B9F6BF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690" y="1980295"/>
            <a:ext cx="4907090" cy="22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7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495;p33">
            <a:extLst>
              <a:ext uri="{FF2B5EF4-FFF2-40B4-BE49-F238E27FC236}">
                <a16:creationId xmlns:a16="http://schemas.microsoft.com/office/drawing/2014/main" id="{ED62D322-BA2C-FCA4-6AA7-F981E976376A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" name="Google Shape;496;p33">
              <a:extLst>
                <a:ext uri="{FF2B5EF4-FFF2-40B4-BE49-F238E27FC236}">
                  <a16:creationId xmlns:a16="http://schemas.microsoft.com/office/drawing/2014/main" id="{9FBEE80C-74BA-30F8-130F-43F202419B42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497;p33">
              <a:extLst>
                <a:ext uri="{FF2B5EF4-FFF2-40B4-BE49-F238E27FC236}">
                  <a16:creationId xmlns:a16="http://schemas.microsoft.com/office/drawing/2014/main" id="{F758AD37-677A-06C9-6BD4-8B47BB6EADDD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498;p33">
              <a:extLst>
                <a:ext uri="{FF2B5EF4-FFF2-40B4-BE49-F238E27FC236}">
                  <a16:creationId xmlns:a16="http://schemas.microsoft.com/office/drawing/2014/main" id="{D3CC2F6C-B1C1-B356-C6F9-F8D83303F08F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" name="Google Shape;499;p33">
            <a:extLst>
              <a:ext uri="{FF2B5EF4-FFF2-40B4-BE49-F238E27FC236}">
                <a16:creationId xmlns:a16="http://schemas.microsoft.com/office/drawing/2014/main" id="{D7D04896-C9D6-8581-6544-01E4B2364576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5" name="Google Shape;500;p33">
              <a:extLst>
                <a:ext uri="{FF2B5EF4-FFF2-40B4-BE49-F238E27FC236}">
                  <a16:creationId xmlns:a16="http://schemas.microsoft.com/office/drawing/2014/main" id="{6F460CD4-0EA9-8674-A9D0-B7AC13F90482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501;p33">
              <a:extLst>
                <a:ext uri="{FF2B5EF4-FFF2-40B4-BE49-F238E27FC236}">
                  <a16:creationId xmlns:a16="http://schemas.microsoft.com/office/drawing/2014/main" id="{BDF27EBA-AB52-A654-6A73-F41DCB42D77E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0" name="Google Shape;502;p33">
                <a:extLst>
                  <a:ext uri="{FF2B5EF4-FFF2-40B4-BE49-F238E27FC236}">
                    <a16:creationId xmlns:a16="http://schemas.microsoft.com/office/drawing/2014/main" id="{AF8F1F8D-DB9B-1FE4-1643-67DA84FBE706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" name="Google Shape;503;p33">
                <a:extLst>
                  <a:ext uri="{FF2B5EF4-FFF2-40B4-BE49-F238E27FC236}">
                    <a16:creationId xmlns:a16="http://schemas.microsoft.com/office/drawing/2014/main" id="{B45D8955-3686-82D7-1D30-487741D5A289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2" name="Google Shape;504;p33">
                  <a:extLst>
                    <a:ext uri="{FF2B5EF4-FFF2-40B4-BE49-F238E27FC236}">
                      <a16:creationId xmlns:a16="http://schemas.microsoft.com/office/drawing/2014/main" id="{E8E13D8B-EFE1-F38A-7D3F-FF7DB8998F84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505;p33">
                  <a:extLst>
                    <a:ext uri="{FF2B5EF4-FFF2-40B4-BE49-F238E27FC236}">
                      <a16:creationId xmlns:a16="http://schemas.microsoft.com/office/drawing/2014/main" id="{7E2AE492-8383-0DC3-6A42-32F50B96EF14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7" name="Google Shape;506;p33">
              <a:extLst>
                <a:ext uri="{FF2B5EF4-FFF2-40B4-BE49-F238E27FC236}">
                  <a16:creationId xmlns:a16="http://schemas.microsoft.com/office/drawing/2014/main" id="{9D00AB9E-F90A-E63A-03F0-7D947909CCFE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8" name="Google Shape;507;p33">
                <a:extLst>
                  <a:ext uri="{FF2B5EF4-FFF2-40B4-BE49-F238E27FC236}">
                    <a16:creationId xmlns:a16="http://schemas.microsoft.com/office/drawing/2014/main" id="{5614B248-98CF-3CF5-B01F-CD465E4C94F2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08;p33">
                <a:extLst>
                  <a:ext uri="{FF2B5EF4-FFF2-40B4-BE49-F238E27FC236}">
                    <a16:creationId xmlns:a16="http://schemas.microsoft.com/office/drawing/2014/main" id="{423F3B44-D252-31F6-EAED-20C778FBD27A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Google Shape;510;p33">
            <a:hlinkClick r:id="" action="ppaction://noaction"/>
            <a:extLst>
              <a:ext uri="{FF2B5EF4-FFF2-40B4-BE49-F238E27FC236}">
                <a16:creationId xmlns:a16="http://schemas.microsoft.com/office/drawing/2014/main" id="{C77FC7CE-0AC5-8794-66EB-F2DD02F37AAC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11;p33">
            <a:hlinkClick r:id="" action="ppaction://noaction"/>
            <a:extLst>
              <a:ext uri="{FF2B5EF4-FFF2-40B4-BE49-F238E27FC236}">
                <a16:creationId xmlns:a16="http://schemas.microsoft.com/office/drawing/2014/main" id="{B6815294-A0A0-D3DD-DB84-808B141F282C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522;p33">
            <a:hlinkClick r:id="" action="ppaction://noaction"/>
            <a:extLst>
              <a:ext uri="{FF2B5EF4-FFF2-40B4-BE49-F238E27FC236}">
                <a16:creationId xmlns:a16="http://schemas.microsoft.com/office/drawing/2014/main" id="{1E87E70C-A4A7-152C-BF70-1BE30E0555A1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523;p33">
            <a:hlinkClick r:id="" action="ppaction://noaction"/>
            <a:extLst>
              <a:ext uri="{FF2B5EF4-FFF2-40B4-BE49-F238E27FC236}">
                <a16:creationId xmlns:a16="http://schemas.microsoft.com/office/drawing/2014/main" id="{842604C6-6E85-76F9-5C3A-5F3A41D033A7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524;p33">
            <a:hlinkClick r:id="" action="ppaction://noaction"/>
            <a:extLst>
              <a:ext uri="{FF2B5EF4-FFF2-40B4-BE49-F238E27FC236}">
                <a16:creationId xmlns:a16="http://schemas.microsoft.com/office/drawing/2014/main" id="{DBBD43A5-AA3B-3DB2-C897-C5867BE80CF9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94;p33">
            <a:extLst>
              <a:ext uri="{FF2B5EF4-FFF2-40B4-BE49-F238E27FC236}">
                <a16:creationId xmlns:a16="http://schemas.microsoft.com/office/drawing/2014/main" id="{BD457769-5A62-E870-1A49-FD18A0617E4B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GB" sz="1000" dirty="0" err="1">
                <a:latin typeface="Oswald"/>
                <a:ea typeface="Oswald"/>
                <a:cs typeface="Oswald"/>
                <a:sym typeface="Oswald"/>
              </a:rPr>
              <a:t>Routen</a:t>
            </a:r>
            <a:r>
              <a:rPr lang="en-GB" sz="1000" dirty="0">
                <a:latin typeface="Oswald"/>
                <a:ea typeface="Oswald"/>
                <a:cs typeface="Oswald"/>
                <a:sym typeface="Oswald"/>
              </a:rPr>
              <a:t> - </a:t>
            </a:r>
            <a:r>
              <a:rPr lang="en-GB" sz="1000" dirty="0" err="1">
                <a:latin typeface="Oswald"/>
                <a:ea typeface="Oswald"/>
                <a:cs typeface="Oswald"/>
                <a:sym typeface="Oswald"/>
              </a:rPr>
              <a:t>Übersicht</a:t>
            </a:r>
            <a:endParaRPr lang="en-GB" sz="1000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8F62E77F-E312-D61E-A4CB-7323B260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40" y="764435"/>
            <a:ext cx="4847320" cy="36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1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636714" y="820950"/>
            <a:ext cx="5830677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&lt;Authentifizierung&gt;</a:t>
            </a:r>
            <a:endParaRPr sz="54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698" y="2204575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</a:t>
            </a:r>
            <a:r>
              <a:rPr lang="de-DE" sz="2400" dirty="0"/>
              <a:t>e</a:t>
            </a:r>
            <a:r>
              <a:rPr lang="en" sz="2400" dirty="0"/>
              <a:t>ist die Identität des Benutzers nach</a:t>
            </a: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4" y="2574150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5B4921E-541E-AA61-86B7-7E65A2486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003" y="3460350"/>
            <a:ext cx="740100" cy="7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0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49" y="963651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&lt;JWT Verarbeitung&gt;</a:t>
            </a:r>
            <a:endParaRPr sz="48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1" y="2268283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/>
              <a:t>Wie gehen wir mit dem Token um?</a:t>
            </a:r>
            <a:endParaRPr lang="en" sz="24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4" y="2637858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AA31C6-7254-90FD-FD8F-F3752C9D9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948" y="3375829"/>
            <a:ext cx="740101" cy="7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7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49" y="799788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&lt;Kommunikation&gt;</a:t>
            </a:r>
            <a:endParaRPr sz="48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120071" y="2149813"/>
            <a:ext cx="5227678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/>
              <a:t>Wie findet der Austausch im Frontend statt?</a:t>
            </a:r>
            <a:endParaRPr lang="en" sz="24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078843" y="2482068"/>
            <a:ext cx="5310133" cy="179363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E7473A-B8A3-353A-A1D0-97398DF56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079" y="3552792"/>
            <a:ext cx="673841" cy="6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8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0872" y="802430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&lt;Validierung&gt;</a:t>
            </a:r>
            <a:endParaRPr sz="48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086985" y="2147171"/>
            <a:ext cx="4959274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Welche Daten senden wir?</a:t>
            </a:r>
            <a:endParaRPr lang="en" sz="20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68998" y="24958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F73906-C116-B6C6-A534-2C9437CA5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082" y="3281388"/>
            <a:ext cx="899079" cy="89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8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49" y="896874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&lt;Angular&gt;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1" y="2317688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Was ist es und wieso haben wir uns dafür entschieden?</a:t>
            </a: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5" y="2687263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9F3263-E53C-C3B4-FA1D-04D7E7527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248" y="3326602"/>
            <a:ext cx="729503" cy="729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&lt;Angular&gt;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FA719C-E77C-34B0-A911-A8CA8225EC0B}"/>
              </a:ext>
            </a:extLst>
          </p:cNvPr>
          <p:cNvSpPr txBox="1"/>
          <p:nvPr/>
        </p:nvSpPr>
        <p:spPr>
          <a:xfrm>
            <a:off x="914400" y="1623731"/>
            <a:ext cx="7315200" cy="282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Front-End-Webapplikationsframework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Entwickler: Google &amp; Community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Komponenten-Basiert</a:t>
            </a:r>
          </a:p>
          <a:p>
            <a:pPr marL="285750" lvl="8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Libraries mit vielen Features</a:t>
            </a:r>
          </a:p>
          <a:p>
            <a:pPr marL="285750" lvl="8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Entwickler-Tools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B33D31-5355-42BB-9C15-EB35577DF727}"/>
              </a:ext>
            </a:extLst>
          </p:cNvPr>
          <p:cNvSpPr txBox="1"/>
          <p:nvPr/>
        </p:nvSpPr>
        <p:spPr>
          <a:xfrm>
            <a:off x="2657475" y="884728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Oswald" panose="00000500000000000000" pitchFamily="2" charset="0"/>
              </a:rPr>
              <a:t>&lt;Was ist Angular</a:t>
            </a:r>
            <a:r>
              <a:rPr lang="de-DE" sz="3200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489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&lt;Material&gt;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Inwiefern hat uns Material geholfen?</a:t>
            </a:r>
            <a:endParaRPr sz="20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92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GRUPPE 4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/INHALTSVERZEICHNIS</a:t>
            </a:r>
            <a:endParaRPr dirty="0"/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3636463" cy="3380100"/>
          </a:xfrm>
          <a:prstGeom prst="rect">
            <a:avLst/>
          </a:prstGeom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365760" lvl="0" indent="-154939" algn="l" rtl="0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000" dirty="0" err="1"/>
              <a:t>Organisation</a:t>
            </a:r>
            <a:endParaRPr lang="en-US" sz="2000"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000" dirty="0" err="1"/>
              <a:t>Projektarchitektur</a:t>
            </a:r>
            <a:endParaRPr sz="2000"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-DE" sz="2000" dirty="0"/>
              <a:t>Docker</a:t>
            </a:r>
            <a:endParaRPr sz="2000"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-DE" sz="2000" dirty="0"/>
              <a:t>HTTP API</a:t>
            </a:r>
            <a:endParaRPr sz="2000"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-DE" sz="2000" dirty="0">
                <a:uFill>
                  <a:noFill/>
                </a:uFill>
              </a:rPr>
              <a:t>JSON Web Token</a:t>
            </a:r>
            <a:endParaRPr sz="2000"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-DE" sz="2000" dirty="0"/>
              <a:t>MVC</a:t>
            </a:r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-DE" sz="2000" dirty="0"/>
              <a:t>Routen</a:t>
            </a:r>
            <a:endParaRPr sz="2000" dirty="0"/>
          </a:p>
        </p:txBody>
      </p:sp>
      <p:sp>
        <p:nvSpPr>
          <p:cNvPr id="482" name="Google Shape;482;p32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81;p32">
            <a:extLst>
              <a:ext uri="{FF2B5EF4-FFF2-40B4-BE49-F238E27FC236}">
                <a16:creationId xmlns:a16="http://schemas.microsoft.com/office/drawing/2014/main" id="{A83AF973-9CD7-613F-FBA1-50614ED671B5}"/>
              </a:ext>
            </a:extLst>
          </p:cNvPr>
          <p:cNvSpPr txBox="1">
            <a:spLocks/>
          </p:cNvSpPr>
          <p:nvPr/>
        </p:nvSpPr>
        <p:spPr>
          <a:xfrm>
            <a:off x="4356463" y="1195611"/>
            <a:ext cx="4067539" cy="3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Fira Code"/>
              <a:buAutoNum type="arabicPeriod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553721" indent="-342900">
              <a:buSzPct val="100000"/>
              <a:buFont typeface="+mj-lt"/>
              <a:buAutoNum type="arabicPeriod" startAt="8"/>
            </a:pPr>
            <a:r>
              <a:rPr lang="en-US" sz="2000" dirty="0" err="1"/>
              <a:t>Authentifizierung</a:t>
            </a:r>
            <a:endParaRPr lang="en-US" sz="2000" dirty="0"/>
          </a:p>
          <a:p>
            <a:pPr marL="553721" indent="-342900">
              <a:buSzPct val="100000"/>
              <a:buFont typeface="+mj-lt"/>
              <a:buAutoNum type="arabicPeriod" startAt="8"/>
            </a:pPr>
            <a:r>
              <a:rPr lang="en-US" sz="2000" dirty="0"/>
              <a:t>JWT </a:t>
            </a:r>
            <a:r>
              <a:rPr lang="en-US" sz="2000" dirty="0" err="1"/>
              <a:t>Verarbeitung</a:t>
            </a:r>
            <a:endParaRPr lang="en-US" sz="2000" dirty="0"/>
          </a:p>
          <a:p>
            <a:pPr marL="553721" indent="-342900">
              <a:buSzPct val="100000"/>
              <a:buFont typeface="+mj-lt"/>
              <a:buAutoNum type="arabicPeriod" startAt="8"/>
            </a:pPr>
            <a:r>
              <a:rPr lang="en-US" sz="2000" dirty="0" err="1"/>
              <a:t>Kommunikation</a:t>
            </a:r>
            <a:endParaRPr lang="en-US" sz="2000" dirty="0"/>
          </a:p>
          <a:p>
            <a:pPr marL="553721" indent="-342900">
              <a:buSzPct val="100000"/>
              <a:buFont typeface="+mj-lt"/>
              <a:buAutoNum type="arabicPeriod" startAt="8"/>
            </a:pPr>
            <a:r>
              <a:rPr lang="en-US" sz="2000" dirty="0" err="1"/>
              <a:t>Validierung</a:t>
            </a:r>
            <a:endParaRPr lang="en-US" sz="2000" dirty="0"/>
          </a:p>
          <a:p>
            <a:pPr marL="553721" indent="-342900">
              <a:buSzPct val="100000"/>
              <a:buFont typeface="+mj-lt"/>
              <a:buAutoNum type="arabicPeriod" startAt="8"/>
            </a:pPr>
            <a:r>
              <a:rPr lang="en-US" sz="2000" dirty="0"/>
              <a:t>Angular</a:t>
            </a:r>
          </a:p>
          <a:p>
            <a:pPr marL="553721" indent="-342900">
              <a:buSzPct val="100000"/>
              <a:buFont typeface="+mj-lt"/>
              <a:buAutoNum type="arabicPeriod" startAt="8"/>
            </a:pPr>
            <a:r>
              <a:rPr lang="en-US" sz="2000" dirty="0"/>
              <a:t>Material</a:t>
            </a:r>
          </a:p>
          <a:p>
            <a:pPr marL="553721" indent="-342900">
              <a:buSzPct val="100000"/>
              <a:buFont typeface="+mj-lt"/>
              <a:buAutoNum type="arabicPeriod" startAt="8"/>
            </a:pPr>
            <a:r>
              <a:rPr lang="en-US" sz="2000" dirty="0"/>
              <a:t>Struktur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&lt;Material&gt;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FA719C-E77C-34B0-A911-A8CA8225EC0B}"/>
              </a:ext>
            </a:extLst>
          </p:cNvPr>
          <p:cNvSpPr txBox="1"/>
          <p:nvPr/>
        </p:nvSpPr>
        <p:spPr>
          <a:xfrm>
            <a:off x="914400" y="1623731"/>
            <a:ext cx="7315200" cy="1899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Umfangreiche Sammlung aus UI-Komponenten für Angular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Einsparung von Zeit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SzPct val="150000"/>
            </a:pPr>
            <a:r>
              <a:rPr lang="de-DE" sz="2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-&gt; Vorgefertigte UI-Komponenten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B33D31-5355-42BB-9C15-EB35577DF727}"/>
              </a:ext>
            </a:extLst>
          </p:cNvPr>
          <p:cNvSpPr txBox="1"/>
          <p:nvPr/>
        </p:nvSpPr>
        <p:spPr>
          <a:xfrm>
            <a:off x="2657475" y="884728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Oswald" panose="00000500000000000000" pitchFamily="2" charset="0"/>
              </a:rPr>
              <a:t>&lt;Was macht Material</a:t>
            </a:r>
            <a:r>
              <a:rPr lang="de-DE" sz="3200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844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046690" y="886744"/>
            <a:ext cx="705062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&lt;STRUKTUR&gt;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354604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Wie haben wir unsere Projektstruktur aufgebaut und wieso?</a:t>
            </a:r>
            <a:endParaRPr sz="20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724179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71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&lt;Struktur&gt;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B33D31-5355-42BB-9C15-EB35577DF727}"/>
              </a:ext>
            </a:extLst>
          </p:cNvPr>
          <p:cNvSpPr txBox="1"/>
          <p:nvPr/>
        </p:nvSpPr>
        <p:spPr>
          <a:xfrm>
            <a:off x="2657475" y="884728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Oswald" panose="00000500000000000000" pitchFamily="2" charset="0"/>
              </a:rPr>
              <a:t>&lt;Aufbau</a:t>
            </a:r>
            <a:r>
              <a:rPr lang="de-DE" sz="3200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E31B38-5AF8-F269-D063-FA846A221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00" y="1855692"/>
            <a:ext cx="2291034" cy="166392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D02586B-3F56-57F3-5794-1FCF365BB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101" y="1855691"/>
            <a:ext cx="2316117" cy="166392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6378BE3-B850-38F2-20EE-3A828A4E6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086" y="1565438"/>
            <a:ext cx="2440714" cy="224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6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753762" y="604991"/>
            <a:ext cx="7636475" cy="14545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&lt;ORGANISATION&gt;</a:t>
            </a:r>
            <a:endParaRPr sz="6000" dirty="0"/>
          </a:p>
        </p:txBody>
      </p: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Picture 2" descr="Group of Young Business People Talking on Business Meeting. Stock Photo -  Image of people, partnership: 46238432">
            <a:extLst>
              <a:ext uri="{FF2B5EF4-FFF2-40B4-BE49-F238E27FC236}">
                <a16:creationId xmlns:a16="http://schemas.microsoft.com/office/drawing/2014/main" id="{DDAB077B-533E-22C0-4B6A-31D0DF0BD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00"/>
          <a:stretch/>
        </p:blipFill>
        <p:spPr bwMode="auto">
          <a:xfrm>
            <a:off x="1097105" y="1884269"/>
            <a:ext cx="3423992" cy="224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690;p40">
            <a:extLst>
              <a:ext uri="{FF2B5EF4-FFF2-40B4-BE49-F238E27FC236}">
                <a16:creationId xmlns:a16="http://schemas.microsoft.com/office/drawing/2014/main" id="{6C7B78F3-A0D9-0A3C-A334-AC9D8F0D90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1998" y="1884268"/>
            <a:ext cx="3624945" cy="22163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Diskussion: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-welches Framework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-Aufgabenverteilung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-Welche Git-Platform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-Deployment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-Auf einen Stand bringen</a:t>
            </a:r>
          </a:p>
        </p:txBody>
      </p:sp>
    </p:spTree>
    <p:extLst>
      <p:ext uri="{BB962C8B-B14F-4D97-AF65-F5344CB8AC3E}">
        <p14:creationId xmlns:p14="http://schemas.microsoft.com/office/powerpoint/2010/main" val="208106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12;p33">
            <a:extLst>
              <a:ext uri="{FF2B5EF4-FFF2-40B4-BE49-F238E27FC236}">
                <a16:creationId xmlns:a16="http://schemas.microsoft.com/office/drawing/2014/main" id="{B9A5B64F-43B5-BB82-6E6B-A6347A3C22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753" y="458756"/>
            <a:ext cx="8256494" cy="14545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&lt;PROJEKT ARCHITEKTUR&gt;</a:t>
            </a:r>
            <a:endParaRPr sz="5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BFCB0A9-21FB-E1E5-4FDB-66D80802D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160" y="1764221"/>
            <a:ext cx="2983568" cy="238685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E975B0-B6D2-29F9-3BC5-45402D6E5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274" y="1764221"/>
            <a:ext cx="3068812" cy="238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1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7330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&lt;DOCKER&gt;</a:t>
            </a:r>
            <a:endParaRPr sz="70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75826" y="1791635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-Docker (Open Source)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-Isolierung von Anwendungen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lang="de-DE" i="0" dirty="0" err="1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Containervirtualisierung</a:t>
            </a:r>
            <a:endParaRPr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99502" y="2161210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676FF2C-515B-5121-3B7A-4CEE031BB262}"/>
              </a:ext>
            </a:extLst>
          </p:cNvPr>
          <p:cNvGrpSpPr/>
          <p:nvPr/>
        </p:nvGrpSpPr>
        <p:grpSpPr>
          <a:xfrm>
            <a:off x="2063848" y="2936555"/>
            <a:ext cx="5016304" cy="804640"/>
            <a:chOff x="2134097" y="2970065"/>
            <a:chExt cx="5016304" cy="804640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78BFEF2-D9B4-D4FA-1179-E76D815F00A5}"/>
                </a:ext>
              </a:extLst>
            </p:cNvPr>
            <p:cNvGrpSpPr/>
            <p:nvPr/>
          </p:nvGrpSpPr>
          <p:grpSpPr>
            <a:xfrm>
              <a:off x="6075363" y="2970065"/>
              <a:ext cx="1075038" cy="804640"/>
              <a:chOff x="1659466" y="3501081"/>
              <a:chExt cx="1075038" cy="804640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57FAD019-108B-0A28-8F0E-D0A7A0725953}"/>
                  </a:ext>
                </a:extLst>
              </p:cNvPr>
              <p:cNvSpPr/>
              <p:nvPr/>
            </p:nvSpPr>
            <p:spPr>
              <a:xfrm>
                <a:off x="1659466" y="3501081"/>
                <a:ext cx="1075038" cy="80464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BF3C0100-AB0D-5A64-6E52-91FE8269E5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35054"/>
              <a:stretch/>
            </p:blipFill>
            <p:spPr>
              <a:xfrm>
                <a:off x="1751112" y="3637402"/>
                <a:ext cx="891746" cy="479246"/>
              </a:xfrm>
              <a:prstGeom prst="rect">
                <a:avLst/>
              </a:prstGeom>
            </p:spPr>
          </p:pic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D15EB74E-4A62-B6FD-55D8-4E1F4A34A766}"/>
                </a:ext>
              </a:extLst>
            </p:cNvPr>
            <p:cNvGrpSpPr/>
            <p:nvPr/>
          </p:nvGrpSpPr>
          <p:grpSpPr>
            <a:xfrm>
              <a:off x="2134097" y="2970065"/>
              <a:ext cx="1075038" cy="804640"/>
              <a:chOff x="2578042" y="3498825"/>
              <a:chExt cx="1075038" cy="804640"/>
            </a:xfrm>
          </p:grpSpPr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2D0ECC77-6F5B-D8C9-FF91-C968FE12CE44}"/>
                  </a:ext>
                </a:extLst>
              </p:cNvPr>
              <p:cNvSpPr/>
              <p:nvPr/>
            </p:nvSpPr>
            <p:spPr>
              <a:xfrm>
                <a:off x="2578042" y="3498825"/>
                <a:ext cx="1075038" cy="80464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10D02BA4-B547-1611-6F7F-8AB5697C0F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843447" y="3601187"/>
                <a:ext cx="570304" cy="570304"/>
              </a:xfrm>
              <a:prstGeom prst="rect">
                <a:avLst/>
              </a:prstGeom>
            </p:spPr>
          </p:pic>
        </p:grp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D690466B-E263-FE00-E5FB-3E03B1D88263}"/>
                </a:ext>
              </a:extLst>
            </p:cNvPr>
            <p:cNvSpPr/>
            <p:nvPr/>
          </p:nvSpPr>
          <p:spPr>
            <a:xfrm>
              <a:off x="4104730" y="2970065"/>
              <a:ext cx="1075038" cy="80464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9B73C263-807E-5BA1-480B-754F436E0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81951" y="3156727"/>
              <a:ext cx="511512" cy="41860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/>
          </p:spPr>
        </p:pic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CCACD34-A36F-4348-4A86-015FF748B9C2}"/>
                </a:ext>
              </a:extLst>
            </p:cNvPr>
            <p:cNvCxnSpPr>
              <a:cxnSpLocks/>
              <a:stCxn id="33" idx="3"/>
              <a:endCxn id="39" idx="1"/>
            </p:cNvCxnSpPr>
            <p:nvPr/>
          </p:nvCxnSpPr>
          <p:spPr>
            <a:xfrm>
              <a:off x="3209135" y="3372385"/>
              <a:ext cx="89559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5C30DD37-F99F-8D76-E369-4CF255C73FD8}"/>
                </a:ext>
              </a:extLst>
            </p:cNvPr>
            <p:cNvCxnSpPr>
              <a:stCxn id="39" idx="3"/>
              <a:endCxn id="4" idx="1"/>
            </p:cNvCxnSpPr>
            <p:nvPr/>
          </p:nvCxnSpPr>
          <p:spPr>
            <a:xfrm>
              <a:off x="5179768" y="3372385"/>
              <a:ext cx="89559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7330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&lt;HTTP API&gt;</a:t>
            </a:r>
            <a:endParaRPr sz="70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75826" y="1791634"/>
            <a:ext cx="4242600" cy="1564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-An REST angelehnt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-Fungiert als Schnittstelle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-Läuft separat zum Frontend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-CRUD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99502" y="2419901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AC38F5-1834-C6F9-3C52-2869915BB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294" y="2992998"/>
            <a:ext cx="3235411" cy="12066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1D5326A-B90B-D289-000C-8A17CD385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40" y="3208481"/>
            <a:ext cx="1588162" cy="89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6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302945" y="761561"/>
            <a:ext cx="653796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&lt;JSON Web Token&gt;</a:t>
            </a:r>
            <a:endParaRPr sz="6000" dirty="0"/>
          </a:p>
        </p:txBody>
      </p: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4239;p91">
            <a:extLst>
              <a:ext uri="{FF2B5EF4-FFF2-40B4-BE49-F238E27FC236}">
                <a16:creationId xmlns:a16="http://schemas.microsoft.com/office/drawing/2014/main" id="{90F5B034-B6B0-637D-268A-6F6717D07AD0}"/>
              </a:ext>
            </a:extLst>
          </p:cNvPr>
          <p:cNvGrpSpPr/>
          <p:nvPr/>
        </p:nvGrpSpPr>
        <p:grpSpPr>
          <a:xfrm>
            <a:off x="5316981" y="3923084"/>
            <a:ext cx="355101" cy="355103"/>
            <a:chOff x="490025" y="3758147"/>
            <a:chExt cx="409009" cy="409011"/>
          </a:xfrm>
        </p:grpSpPr>
        <p:sp>
          <p:nvSpPr>
            <p:cNvPr id="34" name="Google Shape;4240;p91">
              <a:extLst>
                <a:ext uri="{FF2B5EF4-FFF2-40B4-BE49-F238E27FC236}">
                  <a16:creationId xmlns:a16="http://schemas.microsoft.com/office/drawing/2014/main" id="{8F8BAC16-6878-6503-7B99-F767CC9A5980}"/>
                </a:ext>
              </a:extLst>
            </p:cNvPr>
            <p:cNvSpPr/>
            <p:nvPr/>
          </p:nvSpPr>
          <p:spPr>
            <a:xfrm>
              <a:off x="677593" y="3843637"/>
              <a:ext cx="221441" cy="271152"/>
            </a:xfrm>
            <a:custGeom>
              <a:avLst/>
              <a:gdLst/>
              <a:ahLst/>
              <a:cxnLst/>
              <a:rect l="l" t="t" r="r" b="b"/>
              <a:pathLst>
                <a:path w="7742" h="9480" extrusionOk="0">
                  <a:moveTo>
                    <a:pt x="1" y="1"/>
                  </a:moveTo>
                  <a:lnTo>
                    <a:pt x="580" y="9479"/>
                  </a:lnTo>
                  <a:lnTo>
                    <a:pt x="7741" y="9479"/>
                  </a:lnTo>
                  <a:lnTo>
                    <a:pt x="7741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41;p91">
              <a:extLst>
                <a:ext uri="{FF2B5EF4-FFF2-40B4-BE49-F238E27FC236}">
                  <a16:creationId xmlns:a16="http://schemas.microsoft.com/office/drawing/2014/main" id="{E20EFFB5-9512-FE6B-B26E-5E319644F3ED}"/>
                </a:ext>
              </a:extLst>
            </p:cNvPr>
            <p:cNvSpPr/>
            <p:nvPr/>
          </p:nvSpPr>
          <p:spPr>
            <a:xfrm>
              <a:off x="490025" y="3843637"/>
              <a:ext cx="204193" cy="271152"/>
            </a:xfrm>
            <a:custGeom>
              <a:avLst/>
              <a:gdLst/>
              <a:ahLst/>
              <a:cxnLst/>
              <a:rect l="l" t="t" r="r" b="b"/>
              <a:pathLst>
                <a:path w="7139" h="9480" extrusionOk="0">
                  <a:moveTo>
                    <a:pt x="7138" y="1"/>
                  </a:moveTo>
                  <a:lnTo>
                    <a:pt x="0" y="580"/>
                  </a:lnTo>
                  <a:lnTo>
                    <a:pt x="0" y="9479"/>
                  </a:lnTo>
                  <a:lnTo>
                    <a:pt x="7138" y="9479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242;p91">
              <a:extLst>
                <a:ext uri="{FF2B5EF4-FFF2-40B4-BE49-F238E27FC236}">
                  <a16:creationId xmlns:a16="http://schemas.microsoft.com/office/drawing/2014/main" id="{A459896B-5658-198E-AEC8-02893BF8E48D}"/>
                </a:ext>
              </a:extLst>
            </p:cNvPr>
            <p:cNvSpPr/>
            <p:nvPr/>
          </p:nvSpPr>
          <p:spPr>
            <a:xfrm>
              <a:off x="677593" y="3758147"/>
              <a:ext cx="221441" cy="102111"/>
            </a:xfrm>
            <a:custGeom>
              <a:avLst/>
              <a:gdLst/>
              <a:ahLst/>
              <a:cxnLst/>
              <a:rect l="l" t="t" r="r" b="b"/>
              <a:pathLst>
                <a:path w="7742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7741" y="3569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43;p91">
              <a:extLst>
                <a:ext uri="{FF2B5EF4-FFF2-40B4-BE49-F238E27FC236}">
                  <a16:creationId xmlns:a16="http://schemas.microsoft.com/office/drawing/2014/main" id="{7244E2E2-BEE9-223C-9A5C-1ABAB81E1C58}"/>
                </a:ext>
              </a:extLst>
            </p:cNvPr>
            <p:cNvSpPr/>
            <p:nvPr/>
          </p:nvSpPr>
          <p:spPr>
            <a:xfrm>
              <a:off x="490025" y="3758147"/>
              <a:ext cx="204193" cy="102111"/>
            </a:xfrm>
            <a:custGeom>
              <a:avLst/>
              <a:gdLst/>
              <a:ahLst/>
              <a:cxnLst/>
              <a:rect l="l" t="t" r="r" b="b"/>
              <a:pathLst>
                <a:path w="7139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7138" y="3569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44;p91">
              <a:extLst>
                <a:ext uri="{FF2B5EF4-FFF2-40B4-BE49-F238E27FC236}">
                  <a16:creationId xmlns:a16="http://schemas.microsoft.com/office/drawing/2014/main" id="{301E9B16-B378-A550-8616-40173381CFBE}"/>
                </a:ext>
              </a:extLst>
            </p:cNvPr>
            <p:cNvSpPr/>
            <p:nvPr/>
          </p:nvSpPr>
          <p:spPr>
            <a:xfrm>
              <a:off x="528466" y="3797246"/>
              <a:ext cx="25227" cy="24570"/>
            </a:xfrm>
            <a:custGeom>
              <a:avLst/>
              <a:gdLst/>
              <a:ahLst/>
              <a:cxnLst/>
              <a:rect l="l" t="t" r="r" b="b"/>
              <a:pathLst>
                <a:path w="882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45;p91">
              <a:extLst>
                <a:ext uri="{FF2B5EF4-FFF2-40B4-BE49-F238E27FC236}">
                  <a16:creationId xmlns:a16="http://schemas.microsoft.com/office/drawing/2014/main" id="{D30952ED-0B7F-52F3-5150-FE3CD71C749B}"/>
                </a:ext>
              </a:extLst>
            </p:cNvPr>
            <p:cNvSpPr/>
            <p:nvPr/>
          </p:nvSpPr>
          <p:spPr>
            <a:xfrm>
              <a:off x="578175" y="3797246"/>
              <a:ext cx="27859" cy="24570"/>
            </a:xfrm>
            <a:custGeom>
              <a:avLst/>
              <a:gdLst/>
              <a:ahLst/>
              <a:cxnLst/>
              <a:rect l="l" t="t" r="r" b="b"/>
              <a:pathLst>
                <a:path w="974" h="859" extrusionOk="0">
                  <a:moveTo>
                    <a:pt x="1" y="1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46;p91">
              <a:extLst>
                <a:ext uri="{FF2B5EF4-FFF2-40B4-BE49-F238E27FC236}">
                  <a16:creationId xmlns:a16="http://schemas.microsoft.com/office/drawing/2014/main" id="{373DB4A3-16A9-D223-7194-C8AD7A9B476E}"/>
                </a:ext>
              </a:extLst>
            </p:cNvPr>
            <p:cNvSpPr/>
            <p:nvPr/>
          </p:nvSpPr>
          <p:spPr>
            <a:xfrm>
              <a:off x="630544" y="3797246"/>
              <a:ext cx="25227" cy="24570"/>
            </a:xfrm>
            <a:custGeom>
              <a:avLst/>
              <a:gdLst/>
              <a:ahLst/>
              <a:cxnLst/>
              <a:rect l="l" t="t" r="r" b="b"/>
              <a:pathLst>
                <a:path w="882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47;p91">
              <a:extLst>
                <a:ext uri="{FF2B5EF4-FFF2-40B4-BE49-F238E27FC236}">
                  <a16:creationId xmlns:a16="http://schemas.microsoft.com/office/drawing/2014/main" id="{33CEF80C-8598-EB23-F85E-D89871589937}"/>
                </a:ext>
              </a:extLst>
            </p:cNvPr>
            <p:cNvSpPr/>
            <p:nvPr/>
          </p:nvSpPr>
          <p:spPr>
            <a:xfrm>
              <a:off x="677593" y="3913254"/>
              <a:ext cx="129970" cy="253904"/>
            </a:xfrm>
            <a:custGeom>
              <a:avLst/>
              <a:gdLst/>
              <a:ahLst/>
              <a:cxnLst/>
              <a:rect l="l" t="t" r="r" b="b"/>
              <a:pathLst>
                <a:path w="4544" h="8877" extrusionOk="0">
                  <a:moveTo>
                    <a:pt x="580" y="0"/>
                  </a:moveTo>
                  <a:lnTo>
                    <a:pt x="1" y="5006"/>
                  </a:lnTo>
                  <a:lnTo>
                    <a:pt x="580" y="8876"/>
                  </a:lnTo>
                  <a:cubicBezTo>
                    <a:pt x="2990" y="7903"/>
                    <a:pt x="4543" y="5678"/>
                    <a:pt x="4543" y="3175"/>
                  </a:cubicBezTo>
                  <a:lnTo>
                    <a:pt x="4543" y="1437"/>
                  </a:lnTo>
                  <a:cubicBezTo>
                    <a:pt x="3778" y="1252"/>
                    <a:pt x="3199" y="672"/>
                    <a:pt x="2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48;p91">
              <a:extLst>
                <a:ext uri="{FF2B5EF4-FFF2-40B4-BE49-F238E27FC236}">
                  <a16:creationId xmlns:a16="http://schemas.microsoft.com/office/drawing/2014/main" id="{6D195266-C3A0-CBD4-26FD-52815F1CFE3F}"/>
                </a:ext>
              </a:extLst>
            </p:cNvPr>
            <p:cNvSpPr/>
            <p:nvPr/>
          </p:nvSpPr>
          <p:spPr>
            <a:xfrm>
              <a:off x="580835" y="3913254"/>
              <a:ext cx="113380" cy="253904"/>
            </a:xfrm>
            <a:custGeom>
              <a:avLst/>
              <a:gdLst/>
              <a:ahLst/>
              <a:cxnLst/>
              <a:rect l="l" t="t" r="r" b="b"/>
              <a:pathLst>
                <a:path w="3964" h="8877" extrusionOk="0">
                  <a:moveTo>
                    <a:pt x="1553" y="0"/>
                  </a:moveTo>
                  <a:cubicBezTo>
                    <a:pt x="1368" y="672"/>
                    <a:pt x="788" y="1252"/>
                    <a:pt x="0" y="1437"/>
                  </a:cubicBezTo>
                  <a:lnTo>
                    <a:pt x="0" y="3175"/>
                  </a:lnTo>
                  <a:cubicBezTo>
                    <a:pt x="0" y="5678"/>
                    <a:pt x="1646" y="7903"/>
                    <a:pt x="3963" y="8876"/>
                  </a:cubicBezTo>
                  <a:lnTo>
                    <a:pt x="39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49;p91">
              <a:extLst>
                <a:ext uri="{FF2B5EF4-FFF2-40B4-BE49-F238E27FC236}">
                  <a16:creationId xmlns:a16="http://schemas.microsoft.com/office/drawing/2014/main" id="{AB65D04A-414E-48E1-B75A-AFC291A5A500}"/>
                </a:ext>
              </a:extLst>
            </p:cNvPr>
            <p:cNvSpPr/>
            <p:nvPr/>
          </p:nvSpPr>
          <p:spPr>
            <a:xfrm>
              <a:off x="683571" y="4037184"/>
              <a:ext cx="21910" cy="44448"/>
            </a:xfrm>
            <a:custGeom>
              <a:avLst/>
              <a:gdLst/>
              <a:ahLst/>
              <a:cxnLst/>
              <a:rect l="l" t="t" r="r" b="b"/>
              <a:pathLst>
                <a:path w="766" h="1554" extrusionOk="0">
                  <a:moveTo>
                    <a:pt x="0" y="1"/>
                  </a:moveTo>
                  <a:lnTo>
                    <a:pt x="0" y="1554"/>
                  </a:lnTo>
                  <a:lnTo>
                    <a:pt x="765" y="1554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50;p91">
              <a:extLst>
                <a:ext uri="{FF2B5EF4-FFF2-40B4-BE49-F238E27FC236}">
                  <a16:creationId xmlns:a16="http://schemas.microsoft.com/office/drawing/2014/main" id="{7669F644-5DF0-CA7F-46AC-2E67DE1E4F22}"/>
                </a:ext>
              </a:extLst>
            </p:cNvPr>
            <p:cNvSpPr/>
            <p:nvPr/>
          </p:nvSpPr>
          <p:spPr>
            <a:xfrm>
              <a:off x="677593" y="3984844"/>
              <a:ext cx="49768" cy="66301"/>
            </a:xfrm>
            <a:custGeom>
              <a:avLst/>
              <a:gdLst/>
              <a:ahLst/>
              <a:cxnLst/>
              <a:rect l="l" t="t" r="r" b="b"/>
              <a:pathLst>
                <a:path w="1740" h="2318" extrusionOk="0">
                  <a:moveTo>
                    <a:pt x="580" y="0"/>
                  </a:moveTo>
                  <a:lnTo>
                    <a:pt x="1" y="1159"/>
                  </a:lnTo>
                  <a:lnTo>
                    <a:pt x="580" y="2318"/>
                  </a:lnTo>
                  <a:cubicBezTo>
                    <a:pt x="1252" y="2318"/>
                    <a:pt x="1739" y="1831"/>
                    <a:pt x="1739" y="1159"/>
                  </a:cubicBezTo>
                  <a:cubicBezTo>
                    <a:pt x="1739" y="487"/>
                    <a:pt x="1252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251;p91">
              <a:extLst>
                <a:ext uri="{FF2B5EF4-FFF2-40B4-BE49-F238E27FC236}">
                  <a16:creationId xmlns:a16="http://schemas.microsoft.com/office/drawing/2014/main" id="{07D0F6CF-1764-1632-5DA2-6047E6F0CB83}"/>
                </a:ext>
              </a:extLst>
            </p:cNvPr>
            <p:cNvSpPr/>
            <p:nvPr/>
          </p:nvSpPr>
          <p:spPr>
            <a:xfrm>
              <a:off x="661033" y="3984844"/>
              <a:ext cx="33179" cy="66301"/>
            </a:xfrm>
            <a:custGeom>
              <a:avLst/>
              <a:gdLst/>
              <a:ahLst/>
              <a:cxnLst/>
              <a:rect l="l" t="t" r="r" b="b"/>
              <a:pathLst>
                <a:path w="1160" h="2318" extrusionOk="0">
                  <a:moveTo>
                    <a:pt x="1159" y="0"/>
                  </a:moveTo>
                  <a:cubicBezTo>
                    <a:pt x="487" y="0"/>
                    <a:pt x="0" y="487"/>
                    <a:pt x="0" y="1159"/>
                  </a:cubicBezTo>
                  <a:cubicBezTo>
                    <a:pt x="0" y="1831"/>
                    <a:pt x="487" y="2318"/>
                    <a:pt x="1159" y="2318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3871;p91">
            <a:extLst>
              <a:ext uri="{FF2B5EF4-FFF2-40B4-BE49-F238E27FC236}">
                <a16:creationId xmlns:a16="http://schemas.microsoft.com/office/drawing/2014/main" id="{968490B7-E5BB-6479-20F0-04CB74E5ED67}"/>
              </a:ext>
            </a:extLst>
          </p:cNvPr>
          <p:cNvGrpSpPr/>
          <p:nvPr/>
        </p:nvGrpSpPr>
        <p:grpSpPr>
          <a:xfrm>
            <a:off x="3472630" y="3902954"/>
            <a:ext cx="355127" cy="352818"/>
            <a:chOff x="4798486" y="1937970"/>
            <a:chExt cx="409038" cy="406379"/>
          </a:xfrm>
        </p:grpSpPr>
        <p:sp>
          <p:nvSpPr>
            <p:cNvPr id="47" name="Google Shape;3872;p91">
              <a:extLst>
                <a:ext uri="{FF2B5EF4-FFF2-40B4-BE49-F238E27FC236}">
                  <a16:creationId xmlns:a16="http://schemas.microsoft.com/office/drawing/2014/main" id="{6EA42E61-B85C-8206-4426-7F568D6D5A0A}"/>
                </a:ext>
              </a:extLst>
            </p:cNvPr>
            <p:cNvSpPr/>
            <p:nvPr/>
          </p:nvSpPr>
          <p:spPr>
            <a:xfrm>
              <a:off x="4975471" y="2103688"/>
              <a:ext cx="232052" cy="240661"/>
            </a:xfrm>
            <a:custGeom>
              <a:avLst/>
              <a:gdLst/>
              <a:ahLst/>
              <a:cxnLst/>
              <a:rect l="l" t="t" r="r" b="b"/>
              <a:pathLst>
                <a:path w="8113" h="8414" extrusionOk="0">
                  <a:moveTo>
                    <a:pt x="2202" y="1"/>
                  </a:moveTo>
                  <a:lnTo>
                    <a:pt x="1" y="1275"/>
                  </a:lnTo>
                  <a:lnTo>
                    <a:pt x="8112" y="8413"/>
                  </a:lnTo>
                  <a:lnTo>
                    <a:pt x="8112" y="591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873;p91">
              <a:extLst>
                <a:ext uri="{FF2B5EF4-FFF2-40B4-BE49-F238E27FC236}">
                  <a16:creationId xmlns:a16="http://schemas.microsoft.com/office/drawing/2014/main" id="{7122486D-0B14-4B18-5D7B-C89E8E970B25}"/>
                </a:ext>
              </a:extLst>
            </p:cNvPr>
            <p:cNvSpPr/>
            <p:nvPr/>
          </p:nvSpPr>
          <p:spPr>
            <a:xfrm>
              <a:off x="4966862" y="2126226"/>
              <a:ext cx="240661" cy="218123"/>
            </a:xfrm>
            <a:custGeom>
              <a:avLst/>
              <a:gdLst/>
              <a:ahLst/>
              <a:cxnLst/>
              <a:rect l="l" t="t" r="r" b="b"/>
              <a:pathLst>
                <a:path w="8414" h="7626" extrusionOk="0">
                  <a:moveTo>
                    <a:pt x="673" y="1"/>
                  </a:moveTo>
                  <a:lnTo>
                    <a:pt x="0" y="1739"/>
                  </a:lnTo>
                  <a:lnTo>
                    <a:pt x="5887" y="7625"/>
                  </a:lnTo>
                  <a:lnTo>
                    <a:pt x="8413" y="7625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874;p91">
              <a:extLst>
                <a:ext uri="{FF2B5EF4-FFF2-40B4-BE49-F238E27FC236}">
                  <a16:creationId xmlns:a16="http://schemas.microsoft.com/office/drawing/2014/main" id="{E8F7AA02-D84B-6F3A-136E-441232E322C4}"/>
                </a:ext>
              </a:extLst>
            </p:cNvPr>
            <p:cNvSpPr/>
            <p:nvPr/>
          </p:nvSpPr>
          <p:spPr>
            <a:xfrm>
              <a:off x="4839586" y="1937970"/>
              <a:ext cx="240661" cy="240661"/>
            </a:xfrm>
            <a:custGeom>
              <a:avLst/>
              <a:gdLst/>
              <a:ahLst/>
              <a:cxnLst/>
              <a:rect l="l" t="t" r="r" b="b"/>
              <a:pathLst>
                <a:path w="8414" h="8414" extrusionOk="0">
                  <a:moveTo>
                    <a:pt x="3477" y="1"/>
                  </a:moveTo>
                  <a:cubicBezTo>
                    <a:pt x="2133" y="1"/>
                    <a:pt x="974" y="580"/>
                    <a:pt x="1" y="1461"/>
                  </a:cubicBezTo>
                  <a:lnTo>
                    <a:pt x="209" y="2805"/>
                  </a:lnTo>
                  <a:lnTo>
                    <a:pt x="1554" y="3014"/>
                  </a:lnTo>
                  <a:cubicBezTo>
                    <a:pt x="1855" y="2805"/>
                    <a:pt x="2133" y="2712"/>
                    <a:pt x="2434" y="2712"/>
                  </a:cubicBezTo>
                  <a:cubicBezTo>
                    <a:pt x="3106" y="2712"/>
                    <a:pt x="3593" y="3199"/>
                    <a:pt x="3593" y="3871"/>
                  </a:cubicBezTo>
                  <a:cubicBezTo>
                    <a:pt x="3593" y="4172"/>
                    <a:pt x="3477" y="4450"/>
                    <a:pt x="3292" y="4636"/>
                  </a:cubicBezTo>
                  <a:lnTo>
                    <a:pt x="4265" y="6953"/>
                  </a:lnTo>
                  <a:lnTo>
                    <a:pt x="7069" y="8413"/>
                  </a:lnTo>
                  <a:cubicBezTo>
                    <a:pt x="7927" y="7533"/>
                    <a:pt x="8413" y="6281"/>
                    <a:pt x="8413" y="4937"/>
                  </a:cubicBezTo>
                  <a:cubicBezTo>
                    <a:pt x="8413" y="2226"/>
                    <a:pt x="6281" y="1"/>
                    <a:pt x="3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875;p91">
              <a:extLst>
                <a:ext uri="{FF2B5EF4-FFF2-40B4-BE49-F238E27FC236}">
                  <a16:creationId xmlns:a16="http://schemas.microsoft.com/office/drawing/2014/main" id="{617D46F5-EF4D-60B8-EDBD-ECB6AC6F1436}"/>
                </a:ext>
              </a:extLst>
            </p:cNvPr>
            <p:cNvSpPr/>
            <p:nvPr/>
          </p:nvSpPr>
          <p:spPr>
            <a:xfrm>
              <a:off x="4798486" y="1979728"/>
              <a:ext cx="243321" cy="240004"/>
            </a:xfrm>
            <a:custGeom>
              <a:avLst/>
              <a:gdLst/>
              <a:ahLst/>
              <a:cxnLst/>
              <a:rect l="l" t="t" r="r" b="b"/>
              <a:pathLst>
                <a:path w="8507" h="8391" extrusionOk="0">
                  <a:moveTo>
                    <a:pt x="1438" y="1"/>
                  </a:moveTo>
                  <a:cubicBezTo>
                    <a:pt x="580" y="858"/>
                    <a:pt x="1" y="2133"/>
                    <a:pt x="1" y="3477"/>
                  </a:cubicBezTo>
                  <a:cubicBezTo>
                    <a:pt x="1" y="6189"/>
                    <a:pt x="2226" y="8390"/>
                    <a:pt x="4914" y="8390"/>
                  </a:cubicBezTo>
                  <a:cubicBezTo>
                    <a:pt x="6374" y="8390"/>
                    <a:pt x="7533" y="7811"/>
                    <a:pt x="8506" y="6953"/>
                  </a:cubicBezTo>
                  <a:lnTo>
                    <a:pt x="4729" y="3176"/>
                  </a:lnTo>
                  <a:cubicBezTo>
                    <a:pt x="4543" y="3477"/>
                    <a:pt x="4149" y="3570"/>
                    <a:pt x="3871" y="3570"/>
                  </a:cubicBezTo>
                  <a:cubicBezTo>
                    <a:pt x="3176" y="3570"/>
                    <a:pt x="2712" y="3083"/>
                    <a:pt x="2712" y="2411"/>
                  </a:cubicBezTo>
                  <a:cubicBezTo>
                    <a:pt x="2712" y="2017"/>
                    <a:pt x="2805" y="1739"/>
                    <a:pt x="2991" y="1554"/>
                  </a:cubicBezTo>
                  <a:lnTo>
                    <a:pt x="1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7998;p105">
            <a:extLst>
              <a:ext uri="{FF2B5EF4-FFF2-40B4-BE49-F238E27FC236}">
                <a16:creationId xmlns:a16="http://schemas.microsoft.com/office/drawing/2014/main" id="{99F702C0-3D89-0CD0-92E6-0BC335C476F2}"/>
              </a:ext>
            </a:extLst>
          </p:cNvPr>
          <p:cNvGrpSpPr/>
          <p:nvPr/>
        </p:nvGrpSpPr>
        <p:grpSpPr>
          <a:xfrm>
            <a:off x="3867678" y="4032536"/>
            <a:ext cx="1350894" cy="94210"/>
            <a:chOff x="238125" y="2506075"/>
            <a:chExt cx="7115411" cy="673075"/>
          </a:xfrm>
        </p:grpSpPr>
        <p:sp>
          <p:nvSpPr>
            <p:cNvPr id="52" name="Google Shape;7999;p105">
              <a:extLst>
                <a:ext uri="{FF2B5EF4-FFF2-40B4-BE49-F238E27FC236}">
                  <a16:creationId xmlns:a16="http://schemas.microsoft.com/office/drawing/2014/main" id="{79418BD0-A3CF-72F5-7370-0ADB40D2826A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000;p105">
              <a:extLst>
                <a:ext uri="{FF2B5EF4-FFF2-40B4-BE49-F238E27FC236}">
                  <a16:creationId xmlns:a16="http://schemas.microsoft.com/office/drawing/2014/main" id="{B21C87D3-0D87-4CB4-49E9-33D491952418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001;p105">
              <a:extLst>
                <a:ext uri="{FF2B5EF4-FFF2-40B4-BE49-F238E27FC236}">
                  <a16:creationId xmlns:a16="http://schemas.microsoft.com/office/drawing/2014/main" id="{2ABA1CBD-E6F4-4FBA-0C8D-52A1BC1DBE5E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002;p105">
              <a:extLst>
                <a:ext uri="{FF2B5EF4-FFF2-40B4-BE49-F238E27FC236}">
                  <a16:creationId xmlns:a16="http://schemas.microsoft.com/office/drawing/2014/main" id="{8CF3649E-30A2-F06C-1472-2E459BBE1A6A}"/>
                </a:ext>
              </a:extLst>
            </p:cNvPr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003;p105">
              <a:extLst>
                <a:ext uri="{FF2B5EF4-FFF2-40B4-BE49-F238E27FC236}">
                  <a16:creationId xmlns:a16="http://schemas.microsoft.com/office/drawing/2014/main" id="{78140110-9F84-20CF-0631-C8CDFD73E8F3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AFCF293-554C-7FD4-AE08-71EAFA97C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89" y="2070659"/>
            <a:ext cx="3285871" cy="1490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4;p33">
            <a:extLst>
              <a:ext uri="{FF2B5EF4-FFF2-40B4-BE49-F238E27FC236}">
                <a16:creationId xmlns:a16="http://schemas.microsoft.com/office/drawing/2014/main" id="{8AFD4B32-2D50-68C2-F0C3-B5F3695798D5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GB" sz="1000" dirty="0">
                <a:latin typeface="Oswald"/>
                <a:ea typeface="Oswald"/>
                <a:cs typeface="Oswald"/>
                <a:sym typeface="Oswald"/>
              </a:rPr>
              <a:t>JWT - Aufbau</a:t>
            </a:r>
          </a:p>
        </p:txBody>
      </p:sp>
      <p:grpSp>
        <p:nvGrpSpPr>
          <p:cNvPr id="5" name="Google Shape;495;p33">
            <a:extLst>
              <a:ext uri="{FF2B5EF4-FFF2-40B4-BE49-F238E27FC236}">
                <a16:creationId xmlns:a16="http://schemas.microsoft.com/office/drawing/2014/main" id="{82CA8F26-7931-3C1A-8300-A1B1C456962B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" name="Google Shape;496;p33">
              <a:extLst>
                <a:ext uri="{FF2B5EF4-FFF2-40B4-BE49-F238E27FC236}">
                  <a16:creationId xmlns:a16="http://schemas.microsoft.com/office/drawing/2014/main" id="{7CE83391-420F-C83F-199C-0E401E54324C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497;p33">
              <a:extLst>
                <a:ext uri="{FF2B5EF4-FFF2-40B4-BE49-F238E27FC236}">
                  <a16:creationId xmlns:a16="http://schemas.microsoft.com/office/drawing/2014/main" id="{A816DA13-714F-25D9-D73C-DBDC9AF46D8D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498;p33">
              <a:extLst>
                <a:ext uri="{FF2B5EF4-FFF2-40B4-BE49-F238E27FC236}">
                  <a16:creationId xmlns:a16="http://schemas.microsoft.com/office/drawing/2014/main" id="{01B53A81-277A-FDC6-87E5-B6B05CF65E69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oogle Shape;499;p33">
            <a:extLst>
              <a:ext uri="{FF2B5EF4-FFF2-40B4-BE49-F238E27FC236}">
                <a16:creationId xmlns:a16="http://schemas.microsoft.com/office/drawing/2014/main" id="{B62F4413-B6F9-983B-B443-6FDC28182629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" name="Google Shape;500;p33">
              <a:extLst>
                <a:ext uri="{FF2B5EF4-FFF2-40B4-BE49-F238E27FC236}">
                  <a16:creationId xmlns:a16="http://schemas.microsoft.com/office/drawing/2014/main" id="{5A9BCBA3-2EFF-2C8E-1E3E-620C962E8D4D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501;p33">
              <a:extLst>
                <a:ext uri="{FF2B5EF4-FFF2-40B4-BE49-F238E27FC236}">
                  <a16:creationId xmlns:a16="http://schemas.microsoft.com/office/drawing/2014/main" id="{CB58EBC1-D9F4-AB6A-2ACC-45B0923E4217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5" name="Google Shape;502;p33">
                <a:extLst>
                  <a:ext uri="{FF2B5EF4-FFF2-40B4-BE49-F238E27FC236}">
                    <a16:creationId xmlns:a16="http://schemas.microsoft.com/office/drawing/2014/main" id="{761D764E-7291-1F2B-ABD1-6E746E75B408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503;p33">
                <a:extLst>
                  <a:ext uri="{FF2B5EF4-FFF2-40B4-BE49-F238E27FC236}">
                    <a16:creationId xmlns:a16="http://schemas.microsoft.com/office/drawing/2014/main" id="{2245545B-317B-A35F-BF86-325454702103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7" name="Google Shape;504;p33">
                  <a:extLst>
                    <a:ext uri="{FF2B5EF4-FFF2-40B4-BE49-F238E27FC236}">
                      <a16:creationId xmlns:a16="http://schemas.microsoft.com/office/drawing/2014/main" id="{A2225360-C493-EFFC-5D2F-3F87F0D7883D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505;p33">
                  <a:extLst>
                    <a:ext uri="{FF2B5EF4-FFF2-40B4-BE49-F238E27FC236}">
                      <a16:creationId xmlns:a16="http://schemas.microsoft.com/office/drawing/2014/main" id="{510ECFB6-7EAB-D96A-1076-24587BDF5C41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" name="Google Shape;506;p33">
              <a:extLst>
                <a:ext uri="{FF2B5EF4-FFF2-40B4-BE49-F238E27FC236}">
                  <a16:creationId xmlns:a16="http://schemas.microsoft.com/office/drawing/2014/main" id="{9D90E8BE-7D8B-52DA-EFDF-6E98118A1625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" name="Google Shape;507;p33">
                <a:extLst>
                  <a:ext uri="{FF2B5EF4-FFF2-40B4-BE49-F238E27FC236}">
                    <a16:creationId xmlns:a16="http://schemas.microsoft.com/office/drawing/2014/main" id="{AAF6CE07-0B7D-B194-58B1-15831B7432AC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08;p33">
                <a:extLst>
                  <a:ext uri="{FF2B5EF4-FFF2-40B4-BE49-F238E27FC236}">
                    <a16:creationId xmlns:a16="http://schemas.microsoft.com/office/drawing/2014/main" id="{C1FAFAAB-4397-5540-532E-4B8D09CB9250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510;p33">
            <a:hlinkClick r:id="" action="ppaction://noaction"/>
            <a:extLst>
              <a:ext uri="{FF2B5EF4-FFF2-40B4-BE49-F238E27FC236}">
                <a16:creationId xmlns:a16="http://schemas.microsoft.com/office/drawing/2014/main" id="{38C0E53A-7FC3-1F2B-51E1-774A9533472B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11;p33">
            <a:hlinkClick r:id="" action="ppaction://noaction"/>
            <a:extLst>
              <a:ext uri="{FF2B5EF4-FFF2-40B4-BE49-F238E27FC236}">
                <a16:creationId xmlns:a16="http://schemas.microsoft.com/office/drawing/2014/main" id="{37BD7126-7B33-779A-8341-0F66738DC5CD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22;p33">
            <a:hlinkClick r:id="" action="ppaction://noaction"/>
            <a:extLst>
              <a:ext uri="{FF2B5EF4-FFF2-40B4-BE49-F238E27FC236}">
                <a16:creationId xmlns:a16="http://schemas.microsoft.com/office/drawing/2014/main" id="{E4230A52-3BD7-032F-055E-C8F0CF55C1F9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23;p33">
            <a:hlinkClick r:id="" action="ppaction://noaction"/>
            <a:extLst>
              <a:ext uri="{FF2B5EF4-FFF2-40B4-BE49-F238E27FC236}">
                <a16:creationId xmlns:a16="http://schemas.microsoft.com/office/drawing/2014/main" id="{5B23D5F6-5B56-5D5E-D51C-15B828178A46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24;p33">
            <a:hlinkClick r:id="" action="ppaction://noaction"/>
            <a:extLst>
              <a:ext uri="{FF2B5EF4-FFF2-40B4-BE49-F238E27FC236}">
                <a16:creationId xmlns:a16="http://schemas.microsoft.com/office/drawing/2014/main" id="{4C850CAB-BCA6-15C4-BF14-C2ECC8B844CB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10E323F-F00E-DD2B-9E9E-C08708570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36" y="873404"/>
            <a:ext cx="7379128" cy="33966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98F827-838F-CCD7-AF26-62AFCA96D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48" y="3014471"/>
            <a:ext cx="1951823" cy="12070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74EB84-9D24-FA53-0E2A-F51218427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323" y="2293257"/>
            <a:ext cx="5088659" cy="195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0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494;p33">
            <a:extLst>
              <a:ext uri="{FF2B5EF4-FFF2-40B4-BE49-F238E27FC236}">
                <a16:creationId xmlns:a16="http://schemas.microsoft.com/office/drawing/2014/main" id="{987CAA61-94AF-44CC-F748-1243EB694ED2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28025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GB" sz="1000" dirty="0">
                <a:latin typeface="Oswald"/>
                <a:ea typeface="Oswald"/>
                <a:cs typeface="Oswald"/>
                <a:sym typeface="Oswald"/>
              </a:rPr>
              <a:t>JWT – </a:t>
            </a:r>
            <a:r>
              <a:rPr lang="en-GB" sz="1000" dirty="0" err="1">
                <a:latin typeface="Oswald"/>
                <a:ea typeface="Oswald"/>
                <a:cs typeface="Oswald"/>
                <a:sym typeface="Oswald"/>
              </a:rPr>
              <a:t>Abfrage</a:t>
            </a:r>
            <a:endParaRPr lang="en-GB" sz="1000"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0" name="Google Shape;495;p33">
            <a:extLst>
              <a:ext uri="{FF2B5EF4-FFF2-40B4-BE49-F238E27FC236}">
                <a16:creationId xmlns:a16="http://schemas.microsoft.com/office/drawing/2014/main" id="{7CB19155-DF44-4B86-9BC2-7798FA6EAB44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1" name="Google Shape;496;p33">
              <a:extLst>
                <a:ext uri="{FF2B5EF4-FFF2-40B4-BE49-F238E27FC236}">
                  <a16:creationId xmlns:a16="http://schemas.microsoft.com/office/drawing/2014/main" id="{6418DB9F-0B38-0DDC-FC9C-782931AEC6BD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497;p33">
              <a:extLst>
                <a:ext uri="{FF2B5EF4-FFF2-40B4-BE49-F238E27FC236}">
                  <a16:creationId xmlns:a16="http://schemas.microsoft.com/office/drawing/2014/main" id="{0118C896-6098-99BD-D1ED-D790FC0BF8A0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498;p33">
              <a:extLst>
                <a:ext uri="{FF2B5EF4-FFF2-40B4-BE49-F238E27FC236}">
                  <a16:creationId xmlns:a16="http://schemas.microsoft.com/office/drawing/2014/main" id="{0C44AEF7-994A-6D5E-6C08-96BF4182C40B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" name="Google Shape;499;p33">
            <a:extLst>
              <a:ext uri="{FF2B5EF4-FFF2-40B4-BE49-F238E27FC236}">
                <a16:creationId xmlns:a16="http://schemas.microsoft.com/office/drawing/2014/main" id="{A82F8DFA-D808-BD52-05E5-522F9DA86EC5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5" name="Google Shape;500;p33">
              <a:extLst>
                <a:ext uri="{FF2B5EF4-FFF2-40B4-BE49-F238E27FC236}">
                  <a16:creationId xmlns:a16="http://schemas.microsoft.com/office/drawing/2014/main" id="{7CEF46F2-46CB-11BE-90D4-DB6AC9AB358D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" name="Google Shape;501;p33">
              <a:extLst>
                <a:ext uri="{FF2B5EF4-FFF2-40B4-BE49-F238E27FC236}">
                  <a16:creationId xmlns:a16="http://schemas.microsoft.com/office/drawing/2014/main" id="{8714138B-1C6F-6D14-92A3-EBF72A7E09E6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0" name="Google Shape;502;p33">
                <a:extLst>
                  <a:ext uri="{FF2B5EF4-FFF2-40B4-BE49-F238E27FC236}">
                    <a16:creationId xmlns:a16="http://schemas.microsoft.com/office/drawing/2014/main" id="{112743F0-6401-7986-E06A-55586B2D0FC1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" name="Google Shape;503;p33">
                <a:extLst>
                  <a:ext uri="{FF2B5EF4-FFF2-40B4-BE49-F238E27FC236}">
                    <a16:creationId xmlns:a16="http://schemas.microsoft.com/office/drawing/2014/main" id="{CD5BCBF2-FBDF-733B-6AEC-7946B1BDB6B3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2" name="Google Shape;504;p33">
                  <a:extLst>
                    <a:ext uri="{FF2B5EF4-FFF2-40B4-BE49-F238E27FC236}">
                      <a16:creationId xmlns:a16="http://schemas.microsoft.com/office/drawing/2014/main" id="{E1842985-EBAD-58F6-FEBE-E91ABF395ED6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505;p33">
                  <a:extLst>
                    <a:ext uri="{FF2B5EF4-FFF2-40B4-BE49-F238E27FC236}">
                      <a16:creationId xmlns:a16="http://schemas.microsoft.com/office/drawing/2014/main" id="{5B0C0678-64C6-BAB4-5303-7D171D39FA97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7" name="Google Shape;506;p33">
              <a:extLst>
                <a:ext uri="{FF2B5EF4-FFF2-40B4-BE49-F238E27FC236}">
                  <a16:creationId xmlns:a16="http://schemas.microsoft.com/office/drawing/2014/main" id="{E9410B86-5D52-E5A5-1F8E-302398AF3E04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8" name="Google Shape;507;p33">
                <a:extLst>
                  <a:ext uri="{FF2B5EF4-FFF2-40B4-BE49-F238E27FC236}">
                    <a16:creationId xmlns:a16="http://schemas.microsoft.com/office/drawing/2014/main" id="{C3C4792C-302B-4D71-847E-7DCCBD58C1BD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508;p33">
                <a:extLst>
                  <a:ext uri="{FF2B5EF4-FFF2-40B4-BE49-F238E27FC236}">
                    <a16:creationId xmlns:a16="http://schemas.microsoft.com/office/drawing/2014/main" id="{893AAB80-0EAB-8C92-097D-6358CDEAA55B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" name="Google Shape;510;p33">
            <a:hlinkClick r:id="" action="ppaction://noaction"/>
            <a:extLst>
              <a:ext uri="{FF2B5EF4-FFF2-40B4-BE49-F238E27FC236}">
                <a16:creationId xmlns:a16="http://schemas.microsoft.com/office/drawing/2014/main" id="{3EF0D59D-4C5A-7CA0-8360-E91A137F5514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511;p33">
            <a:hlinkClick r:id="" action="ppaction://noaction"/>
            <a:extLst>
              <a:ext uri="{FF2B5EF4-FFF2-40B4-BE49-F238E27FC236}">
                <a16:creationId xmlns:a16="http://schemas.microsoft.com/office/drawing/2014/main" id="{F6FA276F-D5CB-2220-BC0E-39988015BA07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522;p33">
            <a:hlinkClick r:id="" action="ppaction://noaction"/>
            <a:extLst>
              <a:ext uri="{FF2B5EF4-FFF2-40B4-BE49-F238E27FC236}">
                <a16:creationId xmlns:a16="http://schemas.microsoft.com/office/drawing/2014/main" id="{465A2D8B-E29D-23E5-99BA-CF9464A95929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523;p33">
            <a:hlinkClick r:id="" action="ppaction://noaction"/>
            <a:extLst>
              <a:ext uri="{FF2B5EF4-FFF2-40B4-BE49-F238E27FC236}">
                <a16:creationId xmlns:a16="http://schemas.microsoft.com/office/drawing/2014/main" id="{62417E75-9EED-0D14-3A33-DD4ABCB1C1DA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524;p33">
            <a:hlinkClick r:id="" action="ppaction://noaction"/>
            <a:extLst>
              <a:ext uri="{FF2B5EF4-FFF2-40B4-BE49-F238E27FC236}">
                <a16:creationId xmlns:a16="http://schemas.microsoft.com/office/drawing/2014/main" id="{212FF4A5-6B2B-667E-88D7-C4DEE5A83E3E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986983F-A600-5761-92CB-71B668296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576" y="836347"/>
            <a:ext cx="5288847" cy="34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Bildschirmpräsentation (16:9)</PresentationFormat>
  <Paragraphs>79</Paragraphs>
  <Slides>22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Arial</vt:lpstr>
      <vt:lpstr>Fira Code</vt:lpstr>
      <vt:lpstr>Oswald</vt:lpstr>
      <vt:lpstr>Fira Code Light</vt:lpstr>
      <vt:lpstr>Roboto Condensed Light</vt:lpstr>
      <vt:lpstr>How to Code Workshop by Slidesgo</vt:lpstr>
      <vt:lpstr>/WEBBASIERTER-DATENBANKMANAGER</vt:lpstr>
      <vt:lpstr>/INHALTSVERZEICHNIS</vt:lpstr>
      <vt:lpstr>&lt;ORGANISATION&gt;</vt:lpstr>
      <vt:lpstr>&lt;PROJEKT ARCHITEKTUR&gt;</vt:lpstr>
      <vt:lpstr>&lt;DOCKER&gt;</vt:lpstr>
      <vt:lpstr>&lt;HTTP API&gt;</vt:lpstr>
      <vt:lpstr>&lt;JSON Web Token&gt;</vt:lpstr>
      <vt:lpstr>PowerPoint-Präsentation</vt:lpstr>
      <vt:lpstr>PowerPoint-Präsentation</vt:lpstr>
      <vt:lpstr>&lt;MVC&gt;</vt:lpstr>
      <vt:lpstr>&lt;ROUTEN&gt;</vt:lpstr>
      <vt:lpstr>PowerPoint-Präsentation</vt:lpstr>
      <vt:lpstr>&lt;Authentifizierung&gt;</vt:lpstr>
      <vt:lpstr>&lt;JWT Verarbeitung&gt;</vt:lpstr>
      <vt:lpstr>&lt;Kommunikation&gt;</vt:lpstr>
      <vt:lpstr>&lt;Validierung&gt;</vt:lpstr>
      <vt:lpstr>&lt;Angular&gt;</vt:lpstr>
      <vt:lpstr>PowerPoint-Präsentation</vt:lpstr>
      <vt:lpstr>&lt;Material&gt;</vt:lpstr>
      <vt:lpstr>PowerPoint-Präsentation</vt:lpstr>
      <vt:lpstr>&lt;STRUKTUR&gt;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/WEBBASIERTER-DATENBANKMANAGER</dc:title>
  <dc:creator>Marco</dc:creator>
  <cp:lastModifiedBy>Steuck, Thomas</cp:lastModifiedBy>
  <cp:revision>25</cp:revision>
  <dcterms:modified xsi:type="dcterms:W3CDTF">2022-07-14T07:39:57Z</dcterms:modified>
</cp:coreProperties>
</file>