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2"/>
  </p:notesMasterIdLst>
  <p:sldIdLst>
    <p:sldId id="341" r:id="rId2"/>
    <p:sldId id="347" r:id="rId3"/>
    <p:sldId id="258" r:id="rId4"/>
    <p:sldId id="344" r:id="rId5"/>
    <p:sldId id="348" r:id="rId6"/>
    <p:sldId id="349" r:id="rId7"/>
    <p:sldId id="350" r:id="rId8"/>
    <p:sldId id="359" r:id="rId9"/>
    <p:sldId id="355" r:id="rId10"/>
    <p:sldId id="358" r:id="rId11"/>
    <p:sldId id="356" r:id="rId12"/>
    <p:sldId id="357" r:id="rId13"/>
    <p:sldId id="360" r:id="rId14"/>
    <p:sldId id="361" r:id="rId15"/>
    <p:sldId id="362" r:id="rId16"/>
    <p:sldId id="346" r:id="rId17"/>
    <p:sldId id="363" r:id="rId18"/>
    <p:sldId id="364" r:id="rId19"/>
    <p:sldId id="342" r:id="rId20"/>
    <p:sldId id="365" r:id="rId21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23"/>
      <p:bold r:id="rId24"/>
    </p:embeddedFont>
    <p:embeddedFont>
      <p:font typeface="Oswald" panose="00000500000000000000" pitchFamily="2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68717-F1B3-4EE1-9635-D70B19D5A563}" v="3" dt="2022-07-12T17:03:57.850"/>
  </p1510:revLst>
</p1510:revInfo>
</file>

<file path=ppt/tableStyles.xml><?xml version="1.0" encoding="utf-8"?>
<a:tblStyleLst xmlns:a="http://schemas.openxmlformats.org/drawingml/2006/main" def="{8FB618DC-770B-4AC6-BFDC-58E883A8153C}">
  <a:tblStyle styleId="{8FB618DC-770B-4AC6-BFDC-58E883A815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24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43600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9836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1365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f65840171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f65840171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59079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01676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f65840171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f65840171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135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50922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f65840171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f65840171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8062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9754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1002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9168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8083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713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7093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subTitle" idx="1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65" name="Google Shape;165;p1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66" name="Google Shape;166;p1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" name="Google Shape;167;p1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8" name="Google Shape;168;p1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9" name="Google Shape;169;p1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" name="Google Shape;170;p1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08" name="Google Shape;308;p2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09" name="Google Shape;309;p2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0" name="Google Shape;310;p2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11" name="Google Shape;311;p2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2" name="Google Shape;312;p2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13" name="Google Shape;313;p2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" name="Google Shape;314;p2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15" name="Google Shape;315;p2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16" name="Google Shape;316;p2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8" name="Google Shape;318;p26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19" name="Google Shape;319;p2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20" name="Google Shape;320;p2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1" name="Google Shape;321;p2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2" name="Google Shape;322;p2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23" name="Google Shape;323;p2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2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25" name="Google Shape;325;p2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26" name="Google Shape;326;p2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2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2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31" name="Google Shape;331;p2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32" name="Google Shape;332;p2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3" name="Google Shape;333;p2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34" name="Google Shape;334;p2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5" name="Google Shape;335;p2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36" name="Google Shape;336;p2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7" name="Google Shape;337;p2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38" name="Google Shape;338;p2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39" name="Google Shape;339;p2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1" name="Google Shape;341;p27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2" name="Google Shape;342;p2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" name="Google Shape;343;p2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4" name="Google Shape;344;p2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5" name="Google Shape;345;p2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6" name="Google Shape;346;p2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47" name="Google Shape;347;p2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2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49" name="Google Shape;349;p2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50" name="Google Shape;350;p2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2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2" name="Google Shape;352;p2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3" name="Google Shape;353;p27"/>
          <p:cNvGrpSpPr/>
          <p:nvPr/>
        </p:nvGrpSpPr>
        <p:grpSpPr>
          <a:xfrm>
            <a:off x="1028975" y="1070563"/>
            <a:ext cx="2136214" cy="3002387"/>
            <a:chOff x="5380450" y="1070563"/>
            <a:chExt cx="2136214" cy="3002387"/>
          </a:xfrm>
        </p:grpSpPr>
        <p:sp>
          <p:nvSpPr>
            <p:cNvPr id="354" name="Google Shape;354;p2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9" name="Google Shape;359;p2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360" name="Google Shape;360;p2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3" name="Google Shape;363;p27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364" name="Google Shape;364;p2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2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66;p2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67" name="Google Shape;367;p2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368" name="Google Shape;368;p2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9" name="Google Shape;369;p2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70" name="Google Shape;370;p2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2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72" name="Google Shape;372;p2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373" name="Google Shape;373;p2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6" name="Google Shape;376;p27"/>
          <p:cNvGrpSpPr/>
          <p:nvPr/>
        </p:nvGrpSpPr>
        <p:grpSpPr>
          <a:xfrm>
            <a:off x="2282900" y="2966425"/>
            <a:ext cx="1710600" cy="263700"/>
            <a:chOff x="2282900" y="800475"/>
            <a:chExt cx="1710600" cy="263700"/>
          </a:xfrm>
        </p:grpSpPr>
        <p:sp>
          <p:nvSpPr>
            <p:cNvPr id="377" name="Google Shape;377;p27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name="adj" fmla="val 28586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2375150" y="844350"/>
              <a:ext cx="177653" cy="175796"/>
            </a:xfrm>
            <a:custGeom>
              <a:avLst/>
              <a:gdLst/>
              <a:ahLst/>
              <a:cxnLst/>
              <a:rect l="l" t="t" r="r" b="b"/>
              <a:pathLst>
                <a:path w="8321" h="8234" extrusionOk="0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27"/>
          <p:cNvGrpSpPr/>
          <p:nvPr/>
        </p:nvGrpSpPr>
        <p:grpSpPr>
          <a:xfrm>
            <a:off x="2740505" y="1862116"/>
            <a:ext cx="795391" cy="626114"/>
            <a:chOff x="7760767" y="1176066"/>
            <a:chExt cx="795391" cy="626114"/>
          </a:xfrm>
        </p:grpSpPr>
        <p:sp>
          <p:nvSpPr>
            <p:cNvPr id="381" name="Google Shape;381;p27"/>
            <p:cNvSpPr/>
            <p:nvPr/>
          </p:nvSpPr>
          <p:spPr>
            <a:xfrm>
              <a:off x="7760767" y="1176066"/>
              <a:ext cx="795391" cy="626114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2" name="Google Shape;382;p27"/>
            <p:cNvGrpSpPr/>
            <p:nvPr/>
          </p:nvGrpSpPr>
          <p:grpSpPr>
            <a:xfrm>
              <a:off x="7815937" y="1292090"/>
              <a:ext cx="594430" cy="276787"/>
              <a:chOff x="7603656" y="1520706"/>
              <a:chExt cx="657046" cy="305943"/>
            </a:xfrm>
          </p:grpSpPr>
          <p:sp>
            <p:nvSpPr>
              <p:cNvPr id="383" name="Google Shape;383;p27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7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7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7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4437900" y="1321100"/>
            <a:ext cx="3617700" cy="7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ubTitle" idx="1"/>
          </p:nvPr>
        </p:nvSpPr>
        <p:spPr>
          <a:xfrm>
            <a:off x="4437900" y="2183600"/>
            <a:ext cx="36177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5" name="Google Shape;85;p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86" name="Google Shape;86;p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7" name="Google Shape;87;p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" name="Google Shape;88;p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89" name="Google Shape;89;p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" name="Google Shape;90;p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426491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616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72" r:id="rId2"/>
    <p:sldLayoutId id="2147483673" r:id="rId3"/>
    <p:sldLayoutId id="214748367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slide" Target="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slide" Target="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slide" Target="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slide" Target="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753762" y="604991"/>
            <a:ext cx="7636475" cy="14545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&lt;ORGANISATION&gt;</a:t>
            </a:r>
            <a:endParaRPr sz="6000" dirty="0"/>
          </a:p>
        </p:txBody>
      </p:sp>
      <p:sp>
        <p:nvSpPr>
          <p:cNvPr id="522" name="Google Shape;522;p33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" name="Picture 2" descr="Group of Young Business People Talking on Business Meeting. Stock Photo -  Image of people, partnership: 46238432">
            <a:extLst>
              <a:ext uri="{FF2B5EF4-FFF2-40B4-BE49-F238E27FC236}">
                <a16:creationId xmlns:a16="http://schemas.microsoft.com/office/drawing/2014/main" id="{DDAB077B-533E-22C0-4B6A-31D0DF0BDD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00"/>
          <a:stretch/>
        </p:blipFill>
        <p:spPr bwMode="auto">
          <a:xfrm>
            <a:off x="1097105" y="1884269"/>
            <a:ext cx="3423992" cy="224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Google Shape;690;p40">
            <a:extLst>
              <a:ext uri="{FF2B5EF4-FFF2-40B4-BE49-F238E27FC236}">
                <a16:creationId xmlns:a16="http://schemas.microsoft.com/office/drawing/2014/main" id="{6C7B78F3-A0D9-0A3C-A334-AC9D8F0D90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71998" y="1884268"/>
            <a:ext cx="4403125" cy="22163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-Diskussion: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-welches Framework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-Aufgabenverteilung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-Welche Git-Platform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-Deployment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-Auf einen Stand bringen</a:t>
            </a:r>
          </a:p>
        </p:txBody>
      </p:sp>
    </p:spTree>
    <p:extLst>
      <p:ext uri="{BB962C8B-B14F-4D97-AF65-F5344CB8AC3E}">
        <p14:creationId xmlns:p14="http://schemas.microsoft.com/office/powerpoint/2010/main" val="2081064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495;p33">
            <a:extLst>
              <a:ext uri="{FF2B5EF4-FFF2-40B4-BE49-F238E27FC236}">
                <a16:creationId xmlns:a16="http://schemas.microsoft.com/office/drawing/2014/main" id="{ED62D322-BA2C-FCA4-6AA7-F981E976376A}"/>
              </a:ext>
            </a:extLst>
          </p:cNvPr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1" name="Google Shape;496;p33">
              <a:extLst>
                <a:ext uri="{FF2B5EF4-FFF2-40B4-BE49-F238E27FC236}">
                  <a16:creationId xmlns:a16="http://schemas.microsoft.com/office/drawing/2014/main" id="{9FBEE80C-74BA-30F8-130F-43F202419B42}"/>
                </a:ext>
              </a:extLst>
            </p:cNvPr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497;p33">
              <a:extLst>
                <a:ext uri="{FF2B5EF4-FFF2-40B4-BE49-F238E27FC236}">
                  <a16:creationId xmlns:a16="http://schemas.microsoft.com/office/drawing/2014/main" id="{F758AD37-677A-06C9-6BD4-8B47BB6EADDD}"/>
                </a:ext>
              </a:extLst>
            </p:cNvPr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498;p33">
              <a:extLst>
                <a:ext uri="{FF2B5EF4-FFF2-40B4-BE49-F238E27FC236}">
                  <a16:creationId xmlns:a16="http://schemas.microsoft.com/office/drawing/2014/main" id="{D3CC2F6C-B1C1-B356-C6F9-F8D83303F08F}"/>
                </a:ext>
              </a:extLst>
            </p:cNvPr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" name="Google Shape;499;p33">
            <a:extLst>
              <a:ext uri="{FF2B5EF4-FFF2-40B4-BE49-F238E27FC236}">
                <a16:creationId xmlns:a16="http://schemas.microsoft.com/office/drawing/2014/main" id="{D7D04896-C9D6-8581-6544-01E4B2364576}"/>
              </a:ext>
            </a:extLst>
          </p:cNvPr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5" name="Google Shape;500;p33">
              <a:extLst>
                <a:ext uri="{FF2B5EF4-FFF2-40B4-BE49-F238E27FC236}">
                  <a16:creationId xmlns:a16="http://schemas.microsoft.com/office/drawing/2014/main" id="{6F460CD4-0EA9-8674-A9D0-B7AC13F90482}"/>
                </a:ext>
              </a:extLst>
            </p:cNvPr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" name="Google Shape;501;p33">
              <a:extLst>
                <a:ext uri="{FF2B5EF4-FFF2-40B4-BE49-F238E27FC236}">
                  <a16:creationId xmlns:a16="http://schemas.microsoft.com/office/drawing/2014/main" id="{BDF27EBA-AB52-A654-6A73-F41DCB42D77E}"/>
                </a:ext>
              </a:extLst>
            </p:cNvPr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0" name="Google Shape;502;p33">
                <a:extLst>
                  <a:ext uri="{FF2B5EF4-FFF2-40B4-BE49-F238E27FC236}">
                    <a16:creationId xmlns:a16="http://schemas.microsoft.com/office/drawing/2014/main" id="{AF8F1F8D-DB9B-1FE4-1643-67DA84FBE706}"/>
                  </a:ext>
                </a:extLst>
              </p:cNvPr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" name="Google Shape;503;p33">
                <a:extLst>
                  <a:ext uri="{FF2B5EF4-FFF2-40B4-BE49-F238E27FC236}">
                    <a16:creationId xmlns:a16="http://schemas.microsoft.com/office/drawing/2014/main" id="{B45D8955-3686-82D7-1D30-487741D5A289}"/>
                  </a:ext>
                </a:extLst>
              </p:cNvPr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2" name="Google Shape;504;p33">
                  <a:extLst>
                    <a:ext uri="{FF2B5EF4-FFF2-40B4-BE49-F238E27FC236}">
                      <a16:creationId xmlns:a16="http://schemas.microsoft.com/office/drawing/2014/main" id="{E8E13D8B-EFE1-F38A-7D3F-FF7DB8998F84}"/>
                    </a:ext>
                  </a:extLst>
                </p:cNvPr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505;p33">
                  <a:extLst>
                    <a:ext uri="{FF2B5EF4-FFF2-40B4-BE49-F238E27FC236}">
                      <a16:creationId xmlns:a16="http://schemas.microsoft.com/office/drawing/2014/main" id="{7E2AE492-8383-0DC3-6A42-32F50B96EF14}"/>
                    </a:ext>
                  </a:extLst>
                </p:cNvPr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7" name="Google Shape;506;p33">
              <a:extLst>
                <a:ext uri="{FF2B5EF4-FFF2-40B4-BE49-F238E27FC236}">
                  <a16:creationId xmlns:a16="http://schemas.microsoft.com/office/drawing/2014/main" id="{9D00AB9E-F90A-E63A-03F0-7D947909CCFE}"/>
                </a:ext>
              </a:extLst>
            </p:cNvPr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8" name="Google Shape;507;p33">
                <a:extLst>
                  <a:ext uri="{FF2B5EF4-FFF2-40B4-BE49-F238E27FC236}">
                    <a16:creationId xmlns:a16="http://schemas.microsoft.com/office/drawing/2014/main" id="{5614B248-98CF-3CF5-B01F-CD465E4C94F2}"/>
                  </a:ext>
                </a:extLst>
              </p:cNvPr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508;p33">
                <a:extLst>
                  <a:ext uri="{FF2B5EF4-FFF2-40B4-BE49-F238E27FC236}">
                    <a16:creationId xmlns:a16="http://schemas.microsoft.com/office/drawing/2014/main" id="{423F3B44-D252-31F6-EAED-20C778FBD27A}"/>
                  </a:ext>
                </a:extLst>
              </p:cNvPr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" name="Google Shape;510;p33">
            <a:hlinkClick r:id="" action="ppaction://noaction"/>
            <a:extLst>
              <a:ext uri="{FF2B5EF4-FFF2-40B4-BE49-F238E27FC236}">
                <a16:creationId xmlns:a16="http://schemas.microsoft.com/office/drawing/2014/main" id="{C77FC7CE-0AC5-8794-66EB-F2DD02F37AAC}"/>
              </a:ext>
            </a:extLst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511;p33">
            <a:hlinkClick r:id="" action="ppaction://noaction"/>
            <a:extLst>
              <a:ext uri="{FF2B5EF4-FFF2-40B4-BE49-F238E27FC236}">
                <a16:creationId xmlns:a16="http://schemas.microsoft.com/office/drawing/2014/main" id="{B6815294-A0A0-D3DD-DB84-808B141F282C}"/>
              </a:ext>
            </a:extLst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522;p33">
            <a:hlinkClick r:id="" action="ppaction://noaction"/>
            <a:extLst>
              <a:ext uri="{FF2B5EF4-FFF2-40B4-BE49-F238E27FC236}">
                <a16:creationId xmlns:a16="http://schemas.microsoft.com/office/drawing/2014/main" id="{1E87E70C-A4A7-152C-BF70-1BE30E0555A1}"/>
              </a:ext>
            </a:extLst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523;p33">
            <a:hlinkClick r:id="" action="ppaction://noaction"/>
            <a:extLst>
              <a:ext uri="{FF2B5EF4-FFF2-40B4-BE49-F238E27FC236}">
                <a16:creationId xmlns:a16="http://schemas.microsoft.com/office/drawing/2014/main" id="{842604C6-6E85-76F9-5C3A-5F3A41D033A7}"/>
              </a:ext>
            </a:extLst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524;p33">
            <a:hlinkClick r:id="" action="ppaction://noaction"/>
            <a:extLst>
              <a:ext uri="{FF2B5EF4-FFF2-40B4-BE49-F238E27FC236}">
                <a16:creationId xmlns:a16="http://schemas.microsoft.com/office/drawing/2014/main" id="{DBBD43A5-AA3B-3DB2-C897-C5867BE80CF9}"/>
              </a:ext>
            </a:extLst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494;p33">
            <a:extLst>
              <a:ext uri="{FF2B5EF4-FFF2-40B4-BE49-F238E27FC236}">
                <a16:creationId xmlns:a16="http://schemas.microsoft.com/office/drawing/2014/main" id="{BD457769-5A62-E870-1A49-FD18A0617E4B}"/>
              </a:ext>
            </a:extLst>
          </p:cNvPr>
          <p:cNvSpPr txBox="1">
            <a:spLocks/>
          </p:cNvSpPr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l"/>
            <a:r>
              <a:rPr lang="en-GB" sz="1000" dirty="0" err="1">
                <a:latin typeface="Oswald"/>
                <a:ea typeface="Oswald"/>
                <a:cs typeface="Oswald"/>
                <a:sym typeface="Oswald"/>
              </a:rPr>
              <a:t>Routen</a:t>
            </a:r>
            <a:r>
              <a:rPr lang="en-GB" sz="1000" dirty="0">
                <a:latin typeface="Oswald"/>
                <a:ea typeface="Oswald"/>
                <a:cs typeface="Oswald"/>
                <a:sym typeface="Oswald"/>
              </a:rPr>
              <a:t> - </a:t>
            </a:r>
            <a:r>
              <a:rPr lang="en-GB" sz="1000" dirty="0" err="1">
                <a:latin typeface="Oswald"/>
                <a:ea typeface="Oswald"/>
                <a:cs typeface="Oswald"/>
                <a:sym typeface="Oswald"/>
              </a:rPr>
              <a:t>Übersicht</a:t>
            </a:r>
            <a:endParaRPr lang="en-GB" sz="1000" dirty="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1" name="Picture 30" descr="Diagram&#10;&#10;Description automatically generated">
            <a:extLst>
              <a:ext uri="{FF2B5EF4-FFF2-40B4-BE49-F238E27FC236}">
                <a16:creationId xmlns:a16="http://schemas.microsoft.com/office/drawing/2014/main" id="{8F62E77F-E312-D61E-A4CB-7323B2602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340" y="764435"/>
            <a:ext cx="4847320" cy="363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1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0" name="Google Shape;510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&lt;Autentifizierung!&gt;</a:t>
            </a:r>
            <a:endParaRPr sz="5400" dirty="0"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</a:t>
            </a:r>
            <a:r>
              <a:rPr lang="de-DE" sz="2400" dirty="0"/>
              <a:t>e</a:t>
            </a:r>
            <a:r>
              <a:rPr lang="en" sz="2400" dirty="0"/>
              <a:t>ist die Identität des Benutzers nach</a:t>
            </a:r>
          </a:p>
        </p:txBody>
      </p:sp>
      <p:grpSp>
        <p:nvGrpSpPr>
          <p:cNvPr id="517" name="Google Shape;517;p33"/>
          <p:cNvGrpSpPr/>
          <p:nvPr/>
        </p:nvGrpSpPr>
        <p:grpSpPr>
          <a:xfrm>
            <a:off x="2374376" y="2938925"/>
            <a:ext cx="4395247" cy="151849"/>
            <a:chOff x="2374371" y="2938926"/>
            <a:chExt cx="4395247" cy="151849"/>
          </a:xfrm>
        </p:grpSpPr>
        <p:sp>
          <p:nvSpPr>
            <p:cNvPr id="518" name="Google Shape;518;p33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9" name="Google Shape;519;p3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cxnSp>
        <p:nvCxnSpPr>
          <p:cNvPr id="520" name="Google Shape;520;p33"/>
          <p:cNvCxnSpPr/>
          <p:nvPr/>
        </p:nvCxnSpPr>
        <p:spPr>
          <a:xfrm>
            <a:off x="1089213" y="126646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21" name="Google Shape;521;p33"/>
          <p:cNvCxnSpPr/>
          <p:nvPr/>
        </p:nvCxnSpPr>
        <p:spPr>
          <a:xfrm>
            <a:off x="7314663" y="388971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22" name="Google Shape;522;p33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5B4921E-541E-AA61-86B7-7E65A2486D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2003" y="3460350"/>
            <a:ext cx="740100" cy="740100"/>
          </a:xfrm>
          <a:prstGeom prst="rect">
            <a:avLst/>
          </a:prstGeom>
        </p:spPr>
      </p:pic>
      <p:sp>
        <p:nvSpPr>
          <p:cNvPr id="4" name="Untertitel 3">
            <a:extLst>
              <a:ext uri="{FF2B5EF4-FFF2-40B4-BE49-F238E27FC236}">
                <a16:creationId xmlns:a16="http://schemas.microsoft.com/office/drawing/2014/main" id="{025072B9-D1C5-0A76-D83B-71BEB0E9A2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3903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0" name="Google Shape;510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&lt;JWT Verarbeitung!&gt;</a:t>
            </a:r>
            <a:endParaRPr sz="4800" dirty="0"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 dirty="0"/>
              <a:t>Wie gehen wir mit dem Token um?</a:t>
            </a:r>
            <a:endParaRPr lang="en" sz="2400" dirty="0"/>
          </a:p>
        </p:txBody>
      </p:sp>
      <p:grpSp>
        <p:nvGrpSpPr>
          <p:cNvPr id="517" name="Google Shape;517;p33"/>
          <p:cNvGrpSpPr/>
          <p:nvPr/>
        </p:nvGrpSpPr>
        <p:grpSpPr>
          <a:xfrm>
            <a:off x="2374376" y="2938925"/>
            <a:ext cx="4395247" cy="151849"/>
            <a:chOff x="2374371" y="2938926"/>
            <a:chExt cx="4395247" cy="151849"/>
          </a:xfrm>
        </p:grpSpPr>
        <p:sp>
          <p:nvSpPr>
            <p:cNvPr id="518" name="Google Shape;518;p33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9" name="Google Shape;519;p3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cxnSp>
        <p:nvCxnSpPr>
          <p:cNvPr id="520" name="Google Shape;520;p33"/>
          <p:cNvCxnSpPr/>
          <p:nvPr/>
        </p:nvCxnSpPr>
        <p:spPr>
          <a:xfrm>
            <a:off x="1089213" y="126646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21" name="Google Shape;521;p33"/>
          <p:cNvCxnSpPr/>
          <p:nvPr/>
        </p:nvCxnSpPr>
        <p:spPr>
          <a:xfrm>
            <a:off x="7314663" y="388971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22" name="Google Shape;522;p33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AAA31C6-7254-90FD-FD8F-F3752C9D93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1949" y="3502199"/>
            <a:ext cx="740101" cy="740101"/>
          </a:xfrm>
          <a:prstGeom prst="rect">
            <a:avLst/>
          </a:prstGeom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7E7E099E-1E98-9D21-AF38-FE308B616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9372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0" name="Google Shape;510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&lt;Kommunikation!&gt;</a:t>
            </a:r>
            <a:endParaRPr sz="4800" dirty="0"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2086985" y="2569350"/>
            <a:ext cx="5227678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 dirty="0"/>
              <a:t>Wie findet der Austausch im Frontend statt?</a:t>
            </a:r>
            <a:endParaRPr lang="en" sz="2400" dirty="0"/>
          </a:p>
        </p:txBody>
      </p:sp>
      <p:grpSp>
        <p:nvGrpSpPr>
          <p:cNvPr id="517" name="Google Shape;517;p33"/>
          <p:cNvGrpSpPr/>
          <p:nvPr/>
        </p:nvGrpSpPr>
        <p:grpSpPr>
          <a:xfrm>
            <a:off x="2374376" y="2938925"/>
            <a:ext cx="4395247" cy="151849"/>
            <a:chOff x="2374371" y="2938926"/>
            <a:chExt cx="4395247" cy="151849"/>
          </a:xfrm>
        </p:grpSpPr>
        <p:sp>
          <p:nvSpPr>
            <p:cNvPr id="518" name="Google Shape;518;p33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9" name="Google Shape;519;p3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cxnSp>
        <p:nvCxnSpPr>
          <p:cNvPr id="520" name="Google Shape;520;p33"/>
          <p:cNvCxnSpPr/>
          <p:nvPr/>
        </p:nvCxnSpPr>
        <p:spPr>
          <a:xfrm>
            <a:off x="1089213" y="126646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21" name="Google Shape;521;p33"/>
          <p:cNvCxnSpPr/>
          <p:nvPr/>
        </p:nvCxnSpPr>
        <p:spPr>
          <a:xfrm>
            <a:off x="7314663" y="388971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22" name="Google Shape;522;p33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AE7473A-B8A3-353A-A1D0-97398DF563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079" y="3552792"/>
            <a:ext cx="673841" cy="673841"/>
          </a:xfrm>
          <a:prstGeom prst="rect">
            <a:avLst/>
          </a:prstGeom>
        </p:spPr>
      </p:pic>
      <p:sp>
        <p:nvSpPr>
          <p:cNvPr id="4" name="Untertitel 3">
            <a:extLst>
              <a:ext uri="{FF2B5EF4-FFF2-40B4-BE49-F238E27FC236}">
                <a16:creationId xmlns:a16="http://schemas.microsoft.com/office/drawing/2014/main" id="{AF92447A-0818-0DDF-44CD-BD9FC912C9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1785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0" name="Google Shape;510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&lt;Validierung!&gt;</a:t>
            </a:r>
            <a:endParaRPr sz="4800" dirty="0"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2086985" y="2569350"/>
            <a:ext cx="4959274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/>
              <a:t>Welche Daten senden wir?</a:t>
            </a:r>
            <a:endParaRPr lang="en" sz="2000" dirty="0"/>
          </a:p>
        </p:txBody>
      </p:sp>
      <p:grpSp>
        <p:nvGrpSpPr>
          <p:cNvPr id="517" name="Google Shape;517;p33"/>
          <p:cNvGrpSpPr/>
          <p:nvPr/>
        </p:nvGrpSpPr>
        <p:grpSpPr>
          <a:xfrm>
            <a:off x="2374376" y="2938925"/>
            <a:ext cx="4395247" cy="151849"/>
            <a:chOff x="2374371" y="2938926"/>
            <a:chExt cx="4395247" cy="151849"/>
          </a:xfrm>
        </p:grpSpPr>
        <p:sp>
          <p:nvSpPr>
            <p:cNvPr id="518" name="Google Shape;518;p33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9" name="Google Shape;519;p3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cxnSp>
        <p:nvCxnSpPr>
          <p:cNvPr id="520" name="Google Shape;520;p33"/>
          <p:cNvCxnSpPr/>
          <p:nvPr/>
        </p:nvCxnSpPr>
        <p:spPr>
          <a:xfrm>
            <a:off x="1089213" y="126646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21" name="Google Shape;521;p33"/>
          <p:cNvCxnSpPr/>
          <p:nvPr/>
        </p:nvCxnSpPr>
        <p:spPr>
          <a:xfrm>
            <a:off x="7314663" y="388971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22" name="Google Shape;522;p33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DF73906-C116-B6C6-A534-2C9437CA5C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1284" y="3448250"/>
            <a:ext cx="899079" cy="899079"/>
          </a:xfrm>
          <a:prstGeom prst="rect">
            <a:avLst/>
          </a:prstGeom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92E3C324-6741-CF83-F286-1A79BAFFB0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3389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&lt;Angular&gt;</a:t>
            </a:r>
            <a:endParaRPr dirty="0"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Was ist es und wieso haben wir uns dafür entschieden?</a:t>
            </a:r>
            <a:endParaRPr dirty="0"/>
          </a:p>
        </p:txBody>
      </p:sp>
      <p:grpSp>
        <p:nvGrpSpPr>
          <p:cNvPr id="517" name="Google Shape;517;p33"/>
          <p:cNvGrpSpPr/>
          <p:nvPr/>
        </p:nvGrpSpPr>
        <p:grpSpPr>
          <a:xfrm>
            <a:off x="2374376" y="2938925"/>
            <a:ext cx="4395247" cy="151849"/>
            <a:chOff x="2374371" y="2938926"/>
            <a:chExt cx="4395247" cy="151849"/>
          </a:xfrm>
        </p:grpSpPr>
        <p:sp>
          <p:nvSpPr>
            <p:cNvPr id="518" name="Google Shape;518;p33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9" name="Google Shape;519;p3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cxnSp>
        <p:nvCxnSpPr>
          <p:cNvPr id="520" name="Google Shape;520;p33"/>
          <p:cNvCxnSpPr/>
          <p:nvPr/>
        </p:nvCxnSpPr>
        <p:spPr>
          <a:xfrm>
            <a:off x="1089213" y="126646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21" name="Google Shape;521;p33"/>
          <p:cNvCxnSpPr/>
          <p:nvPr/>
        </p:nvCxnSpPr>
        <p:spPr>
          <a:xfrm>
            <a:off x="7314663" y="388971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22" name="Google Shape;522;p33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E9F3263-E53C-C3B4-FA1D-04D7E7527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248" y="3326602"/>
            <a:ext cx="729503" cy="72950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0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&lt;Angular&gt;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74" name="Google Shape;674;p4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75" name="Google Shape;675;p4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6" name="Google Shape;676;p4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7" name="Google Shape;677;p4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8" name="Google Shape;678;p4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79" name="Google Shape;679;p4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0" name="Google Shape;680;p4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81" name="Google Shape;681;p4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2" name="Google Shape;682;p4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83" name="Google Shape;683;p4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4" name="Google Shape;684;p4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85" name="Google Shape;685;p4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86" name="Google Shape;686;p4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4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2" name="Google Shape;722;p40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40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40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40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DFA719C-E77C-34B0-A911-A8CA8225EC0B}"/>
              </a:ext>
            </a:extLst>
          </p:cNvPr>
          <p:cNvSpPr txBox="1"/>
          <p:nvPr/>
        </p:nvSpPr>
        <p:spPr>
          <a:xfrm>
            <a:off x="914400" y="1623731"/>
            <a:ext cx="7315200" cy="199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Front-End-Webapplikationsframework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Entwickler: Google &amp; Community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Komponenten-Basiert</a:t>
            </a:r>
          </a:p>
          <a:p>
            <a:pPr marL="285750" lvl="8" indent="-285750">
              <a:lnSpc>
                <a:spcPct val="150000"/>
              </a:lnSpc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Libraries mit vielen Features</a:t>
            </a:r>
          </a:p>
          <a:p>
            <a:pPr marL="285750" lvl="8" indent="-285750">
              <a:lnSpc>
                <a:spcPct val="150000"/>
              </a:lnSpc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Entwickler-Tools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AB33D31-5355-42BB-9C15-EB35577DF727}"/>
              </a:ext>
            </a:extLst>
          </p:cNvPr>
          <p:cNvSpPr txBox="1"/>
          <p:nvPr/>
        </p:nvSpPr>
        <p:spPr>
          <a:xfrm>
            <a:off x="2657475" y="884728"/>
            <a:ext cx="3829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  <a:latin typeface="Oswald" panose="00000500000000000000" pitchFamily="2" charset="0"/>
              </a:rPr>
              <a:t>&lt;Was ist Angular</a:t>
            </a:r>
            <a:r>
              <a:rPr lang="de-DE" sz="3200" dirty="0">
                <a:solidFill>
                  <a:schemeClr val="bg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04890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&lt;Material&gt;</a:t>
            </a:r>
            <a:endParaRPr dirty="0"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Inwiefern hat uns Material geholfen?</a:t>
            </a:r>
            <a:endParaRPr dirty="0"/>
          </a:p>
        </p:txBody>
      </p:sp>
      <p:grpSp>
        <p:nvGrpSpPr>
          <p:cNvPr id="517" name="Google Shape;517;p33"/>
          <p:cNvGrpSpPr/>
          <p:nvPr/>
        </p:nvGrpSpPr>
        <p:grpSpPr>
          <a:xfrm>
            <a:off x="2374376" y="2938925"/>
            <a:ext cx="4395247" cy="151849"/>
            <a:chOff x="2374371" y="2938926"/>
            <a:chExt cx="4395247" cy="151849"/>
          </a:xfrm>
        </p:grpSpPr>
        <p:sp>
          <p:nvSpPr>
            <p:cNvPr id="518" name="Google Shape;518;p33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9" name="Google Shape;519;p3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22" name="Google Shape;522;p33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7920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0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&lt;Material&gt;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74" name="Google Shape;674;p4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75" name="Google Shape;675;p4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6" name="Google Shape;676;p4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7" name="Google Shape;677;p4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8" name="Google Shape;678;p4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79" name="Google Shape;679;p4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0" name="Google Shape;680;p4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81" name="Google Shape;681;p4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2" name="Google Shape;682;p4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83" name="Google Shape;683;p4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4" name="Google Shape;684;p4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85" name="Google Shape;685;p4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86" name="Google Shape;686;p4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4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2" name="Google Shape;722;p40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40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40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40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DFA719C-E77C-34B0-A911-A8CA8225EC0B}"/>
              </a:ext>
            </a:extLst>
          </p:cNvPr>
          <p:cNvSpPr txBox="1"/>
          <p:nvPr/>
        </p:nvSpPr>
        <p:spPr>
          <a:xfrm>
            <a:off x="914400" y="1623731"/>
            <a:ext cx="7315200" cy="1680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Umfangreiche Sammlung aus UI-Komponenten für Angular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Einsparung von Zeit</a:t>
            </a:r>
          </a:p>
          <a:p>
            <a:pPr lvl="1">
              <a:lnSpc>
                <a:spcPct val="150000"/>
              </a:lnSpc>
              <a:buClr>
                <a:schemeClr val="bg1"/>
              </a:buClr>
              <a:buSzPct val="150000"/>
            </a:pPr>
            <a:r>
              <a:rPr lang="de-DE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-&gt; Vorgefertigte UI-Komponenten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AB33D31-5355-42BB-9C15-EB35577DF727}"/>
              </a:ext>
            </a:extLst>
          </p:cNvPr>
          <p:cNvSpPr txBox="1"/>
          <p:nvPr/>
        </p:nvSpPr>
        <p:spPr>
          <a:xfrm>
            <a:off x="2657475" y="884728"/>
            <a:ext cx="3829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  <a:latin typeface="Oswald" panose="00000500000000000000" pitchFamily="2" charset="0"/>
              </a:rPr>
              <a:t>&lt;Was macht Material</a:t>
            </a:r>
            <a:r>
              <a:rPr lang="de-DE" sz="3200" dirty="0">
                <a:solidFill>
                  <a:schemeClr val="bg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08449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028700" y="1266475"/>
            <a:ext cx="705062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&lt;STRUKTUR&gt;</a:t>
            </a:r>
            <a:endParaRPr dirty="0"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Wie haben wir unsere Projektstruktur aufgebaut und wieso?</a:t>
            </a:r>
            <a:endParaRPr dirty="0"/>
          </a:p>
        </p:txBody>
      </p:sp>
      <p:grpSp>
        <p:nvGrpSpPr>
          <p:cNvPr id="517" name="Google Shape;517;p33"/>
          <p:cNvGrpSpPr/>
          <p:nvPr/>
        </p:nvGrpSpPr>
        <p:grpSpPr>
          <a:xfrm>
            <a:off x="2374376" y="2938925"/>
            <a:ext cx="4395247" cy="151849"/>
            <a:chOff x="2374371" y="2938926"/>
            <a:chExt cx="4395247" cy="151849"/>
          </a:xfrm>
        </p:grpSpPr>
        <p:sp>
          <p:nvSpPr>
            <p:cNvPr id="518" name="Google Shape;518;p33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9" name="Google Shape;519;p3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22" name="Google Shape;522;p33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5714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3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512;p33">
            <a:extLst>
              <a:ext uri="{FF2B5EF4-FFF2-40B4-BE49-F238E27FC236}">
                <a16:creationId xmlns:a16="http://schemas.microsoft.com/office/drawing/2014/main" id="{B9A5B64F-43B5-BB82-6E6B-A6347A3C22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3753" y="458756"/>
            <a:ext cx="8256494" cy="14545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&lt;PROJEKT ARCHITEKTUR&gt;</a:t>
            </a:r>
            <a:endParaRPr sz="54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BFCB0A9-21FB-E1E5-4FDB-66D80802D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160" y="1764221"/>
            <a:ext cx="2983568" cy="238685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5E975B0-B6D2-29F9-3BC5-45402D6E54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0274" y="1764221"/>
            <a:ext cx="3068812" cy="238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710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0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&lt;Struktur&gt;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74" name="Google Shape;674;p4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75" name="Google Shape;675;p4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6" name="Google Shape;676;p4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7" name="Google Shape;677;p4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8" name="Google Shape;678;p4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79" name="Google Shape;679;p4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0" name="Google Shape;680;p4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81" name="Google Shape;681;p4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2" name="Google Shape;682;p4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83" name="Google Shape;683;p4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4" name="Google Shape;684;p4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85" name="Google Shape;685;p4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86" name="Google Shape;686;p4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4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2" name="Google Shape;722;p40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40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40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40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AB33D31-5355-42BB-9C15-EB35577DF727}"/>
              </a:ext>
            </a:extLst>
          </p:cNvPr>
          <p:cNvSpPr txBox="1"/>
          <p:nvPr/>
        </p:nvSpPr>
        <p:spPr>
          <a:xfrm>
            <a:off x="2657475" y="884728"/>
            <a:ext cx="3829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  <a:latin typeface="Oswald" panose="00000500000000000000" pitchFamily="2" charset="0"/>
              </a:rPr>
              <a:t>&lt;Aufbau</a:t>
            </a:r>
            <a:r>
              <a:rPr lang="de-DE" sz="3200" dirty="0">
                <a:solidFill>
                  <a:schemeClr val="bg1"/>
                </a:solidFill>
              </a:rPr>
              <a:t>&gt;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5E31B38-5AF8-F269-D063-FA846A221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00" y="1855692"/>
            <a:ext cx="2291034" cy="166392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D02586B-3F56-57F3-5794-1FCF365BB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101" y="1855691"/>
            <a:ext cx="2316117" cy="166392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6378BE3-B850-38F2-20EE-3A828A4E6D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7086" y="1565438"/>
            <a:ext cx="2440714" cy="224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163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796250" y="7330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dirty="0"/>
              <a:t>&lt;DOCKER&gt;</a:t>
            </a:r>
            <a:endParaRPr sz="7000" dirty="0"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2475826" y="1791635"/>
            <a:ext cx="4242600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i="0" dirty="0">
                <a:solidFill>
                  <a:schemeClr val="bg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-Docker (Open Source)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i="0" dirty="0">
                <a:solidFill>
                  <a:schemeClr val="bg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-Isolierung von Anwendungen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i="0" dirty="0">
                <a:solidFill>
                  <a:schemeClr val="bg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  <a:r>
              <a:rPr lang="de-DE" i="0" dirty="0" err="1">
                <a:solidFill>
                  <a:schemeClr val="bg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Containervirtualisierung</a:t>
            </a:r>
            <a:endParaRPr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grpSp>
        <p:nvGrpSpPr>
          <p:cNvPr id="517" name="Google Shape;517;p33"/>
          <p:cNvGrpSpPr/>
          <p:nvPr/>
        </p:nvGrpSpPr>
        <p:grpSpPr>
          <a:xfrm>
            <a:off x="2399502" y="2161210"/>
            <a:ext cx="4395247" cy="151849"/>
            <a:chOff x="2374371" y="2938926"/>
            <a:chExt cx="4395247" cy="151849"/>
          </a:xfrm>
        </p:grpSpPr>
        <p:sp>
          <p:nvSpPr>
            <p:cNvPr id="518" name="Google Shape;518;p33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9" name="Google Shape;519;p3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22" name="Google Shape;522;p33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8676FF2C-515B-5121-3B7A-4CEE031BB262}"/>
              </a:ext>
            </a:extLst>
          </p:cNvPr>
          <p:cNvGrpSpPr/>
          <p:nvPr/>
        </p:nvGrpSpPr>
        <p:grpSpPr>
          <a:xfrm>
            <a:off x="2063848" y="2936555"/>
            <a:ext cx="5016304" cy="804640"/>
            <a:chOff x="2134097" y="2970065"/>
            <a:chExt cx="5016304" cy="804640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C78BFEF2-D9B4-D4FA-1179-E76D815F00A5}"/>
                </a:ext>
              </a:extLst>
            </p:cNvPr>
            <p:cNvGrpSpPr/>
            <p:nvPr/>
          </p:nvGrpSpPr>
          <p:grpSpPr>
            <a:xfrm>
              <a:off x="6075363" y="2970065"/>
              <a:ext cx="1075038" cy="804640"/>
              <a:chOff x="1659466" y="3501081"/>
              <a:chExt cx="1075038" cy="804640"/>
            </a:xfrm>
          </p:grpSpPr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57FAD019-108B-0A28-8F0E-D0A7A0725953}"/>
                  </a:ext>
                </a:extLst>
              </p:cNvPr>
              <p:cNvSpPr/>
              <p:nvPr/>
            </p:nvSpPr>
            <p:spPr>
              <a:xfrm>
                <a:off x="1659466" y="3501081"/>
                <a:ext cx="1075038" cy="80464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3" name="Grafik 2">
                <a:extLst>
                  <a:ext uri="{FF2B5EF4-FFF2-40B4-BE49-F238E27FC236}">
                    <a16:creationId xmlns:a16="http://schemas.microsoft.com/office/drawing/2014/main" id="{BF3C0100-AB0D-5A64-6E52-91FE8269E5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b="35054"/>
              <a:stretch/>
            </p:blipFill>
            <p:spPr>
              <a:xfrm>
                <a:off x="1751112" y="3637402"/>
                <a:ext cx="891746" cy="479246"/>
              </a:xfrm>
              <a:prstGeom prst="rect">
                <a:avLst/>
              </a:prstGeom>
            </p:spPr>
          </p:pic>
        </p:grp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D15EB74E-4A62-B6FD-55D8-4E1F4A34A766}"/>
                </a:ext>
              </a:extLst>
            </p:cNvPr>
            <p:cNvGrpSpPr/>
            <p:nvPr/>
          </p:nvGrpSpPr>
          <p:grpSpPr>
            <a:xfrm>
              <a:off x="2134097" y="2970065"/>
              <a:ext cx="1075038" cy="804640"/>
              <a:chOff x="2578042" y="3498825"/>
              <a:chExt cx="1075038" cy="804640"/>
            </a:xfrm>
          </p:grpSpPr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2D0ECC77-6F5B-D8C9-FF91-C968FE12CE44}"/>
                  </a:ext>
                </a:extLst>
              </p:cNvPr>
              <p:cNvSpPr/>
              <p:nvPr/>
            </p:nvSpPr>
            <p:spPr>
              <a:xfrm>
                <a:off x="2578042" y="3498825"/>
                <a:ext cx="1075038" cy="80464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9" name="Grafik 8">
                <a:extLst>
                  <a:ext uri="{FF2B5EF4-FFF2-40B4-BE49-F238E27FC236}">
                    <a16:creationId xmlns:a16="http://schemas.microsoft.com/office/drawing/2014/main" id="{10D02BA4-B547-1611-6F7F-8AB5697C0F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843447" y="3601187"/>
                <a:ext cx="570304" cy="570304"/>
              </a:xfrm>
              <a:prstGeom prst="rect">
                <a:avLst/>
              </a:prstGeom>
            </p:spPr>
          </p:pic>
        </p:grpSp>
        <p:sp>
          <p:nvSpPr>
            <p:cNvPr id="39" name="Rechteck: abgerundete Ecken 38">
              <a:extLst>
                <a:ext uri="{FF2B5EF4-FFF2-40B4-BE49-F238E27FC236}">
                  <a16:creationId xmlns:a16="http://schemas.microsoft.com/office/drawing/2014/main" id="{D690466B-E263-FE00-E5FB-3E03B1D88263}"/>
                </a:ext>
              </a:extLst>
            </p:cNvPr>
            <p:cNvSpPr/>
            <p:nvPr/>
          </p:nvSpPr>
          <p:spPr>
            <a:xfrm>
              <a:off x="4104730" y="2970065"/>
              <a:ext cx="1075038" cy="80464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9B73C263-807E-5BA1-480B-754F436E0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81951" y="3156727"/>
              <a:ext cx="511512" cy="418609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/>
          </p:spPr>
        </p:pic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6CCACD34-A36F-4348-4A86-015FF748B9C2}"/>
                </a:ext>
              </a:extLst>
            </p:cNvPr>
            <p:cNvCxnSpPr>
              <a:cxnSpLocks/>
              <a:stCxn id="33" idx="3"/>
              <a:endCxn id="39" idx="1"/>
            </p:cNvCxnSpPr>
            <p:nvPr/>
          </p:nvCxnSpPr>
          <p:spPr>
            <a:xfrm>
              <a:off x="3209135" y="3372385"/>
              <a:ext cx="89559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5C30DD37-F99F-8D76-E369-4CF255C73FD8}"/>
                </a:ext>
              </a:extLst>
            </p:cNvPr>
            <p:cNvCxnSpPr>
              <a:stCxn id="39" idx="3"/>
              <a:endCxn id="4" idx="1"/>
            </p:cNvCxnSpPr>
            <p:nvPr/>
          </p:nvCxnSpPr>
          <p:spPr>
            <a:xfrm>
              <a:off x="5179768" y="3372385"/>
              <a:ext cx="89559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796250" y="7330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dirty="0"/>
              <a:t>&lt;HTTP API&gt;</a:t>
            </a:r>
            <a:endParaRPr sz="7000" dirty="0"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2475826" y="1791634"/>
            <a:ext cx="4242600" cy="15649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i="0" dirty="0">
                <a:solidFill>
                  <a:schemeClr val="bg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-An REST angelehnt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-Fungiert als Schnittstelle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-Läuft separat zum Frontend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-CRUD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grpSp>
        <p:nvGrpSpPr>
          <p:cNvPr id="517" name="Google Shape;517;p33"/>
          <p:cNvGrpSpPr/>
          <p:nvPr/>
        </p:nvGrpSpPr>
        <p:grpSpPr>
          <a:xfrm>
            <a:off x="2399502" y="2419901"/>
            <a:ext cx="4395247" cy="151849"/>
            <a:chOff x="2374371" y="2938926"/>
            <a:chExt cx="4395247" cy="151849"/>
          </a:xfrm>
        </p:grpSpPr>
        <p:sp>
          <p:nvSpPr>
            <p:cNvPr id="518" name="Google Shape;518;p33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9" name="Google Shape;519;p3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22" name="Google Shape;522;p33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EAC38F5-1834-C6F9-3C52-2869915BB5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4294" y="2992998"/>
            <a:ext cx="3235411" cy="120662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1D5326A-B90B-D289-000C-8A17CD385A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40" y="3208481"/>
            <a:ext cx="1588162" cy="89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964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302945" y="761561"/>
            <a:ext cx="653796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&lt;JSON Web Token&gt;</a:t>
            </a:r>
            <a:endParaRPr sz="6000" dirty="0"/>
          </a:p>
        </p:txBody>
      </p:sp>
      <p:sp>
        <p:nvSpPr>
          <p:cNvPr id="522" name="Google Shape;522;p33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4239;p91">
            <a:extLst>
              <a:ext uri="{FF2B5EF4-FFF2-40B4-BE49-F238E27FC236}">
                <a16:creationId xmlns:a16="http://schemas.microsoft.com/office/drawing/2014/main" id="{90F5B034-B6B0-637D-268A-6F6717D07AD0}"/>
              </a:ext>
            </a:extLst>
          </p:cNvPr>
          <p:cNvGrpSpPr/>
          <p:nvPr/>
        </p:nvGrpSpPr>
        <p:grpSpPr>
          <a:xfrm>
            <a:off x="5316981" y="3923084"/>
            <a:ext cx="355101" cy="355103"/>
            <a:chOff x="490025" y="3758147"/>
            <a:chExt cx="409009" cy="409011"/>
          </a:xfrm>
        </p:grpSpPr>
        <p:sp>
          <p:nvSpPr>
            <p:cNvPr id="34" name="Google Shape;4240;p91">
              <a:extLst>
                <a:ext uri="{FF2B5EF4-FFF2-40B4-BE49-F238E27FC236}">
                  <a16:creationId xmlns:a16="http://schemas.microsoft.com/office/drawing/2014/main" id="{8F8BAC16-6878-6503-7B99-F767CC9A5980}"/>
                </a:ext>
              </a:extLst>
            </p:cNvPr>
            <p:cNvSpPr/>
            <p:nvPr/>
          </p:nvSpPr>
          <p:spPr>
            <a:xfrm>
              <a:off x="677593" y="3843637"/>
              <a:ext cx="221441" cy="271152"/>
            </a:xfrm>
            <a:custGeom>
              <a:avLst/>
              <a:gdLst/>
              <a:ahLst/>
              <a:cxnLst/>
              <a:rect l="l" t="t" r="r" b="b"/>
              <a:pathLst>
                <a:path w="7742" h="9480" extrusionOk="0">
                  <a:moveTo>
                    <a:pt x="1" y="1"/>
                  </a:moveTo>
                  <a:lnTo>
                    <a:pt x="580" y="9479"/>
                  </a:lnTo>
                  <a:lnTo>
                    <a:pt x="7741" y="9479"/>
                  </a:lnTo>
                  <a:lnTo>
                    <a:pt x="7741" y="5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241;p91">
              <a:extLst>
                <a:ext uri="{FF2B5EF4-FFF2-40B4-BE49-F238E27FC236}">
                  <a16:creationId xmlns:a16="http://schemas.microsoft.com/office/drawing/2014/main" id="{E20EFFB5-9512-FE6B-B26E-5E319644F3ED}"/>
                </a:ext>
              </a:extLst>
            </p:cNvPr>
            <p:cNvSpPr/>
            <p:nvPr/>
          </p:nvSpPr>
          <p:spPr>
            <a:xfrm>
              <a:off x="490025" y="3843637"/>
              <a:ext cx="204193" cy="271152"/>
            </a:xfrm>
            <a:custGeom>
              <a:avLst/>
              <a:gdLst/>
              <a:ahLst/>
              <a:cxnLst/>
              <a:rect l="l" t="t" r="r" b="b"/>
              <a:pathLst>
                <a:path w="7139" h="9480" extrusionOk="0">
                  <a:moveTo>
                    <a:pt x="7138" y="1"/>
                  </a:moveTo>
                  <a:lnTo>
                    <a:pt x="0" y="580"/>
                  </a:lnTo>
                  <a:lnTo>
                    <a:pt x="0" y="9479"/>
                  </a:lnTo>
                  <a:lnTo>
                    <a:pt x="7138" y="9479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242;p91">
              <a:extLst>
                <a:ext uri="{FF2B5EF4-FFF2-40B4-BE49-F238E27FC236}">
                  <a16:creationId xmlns:a16="http://schemas.microsoft.com/office/drawing/2014/main" id="{A459896B-5658-198E-AEC8-02893BF8E48D}"/>
                </a:ext>
              </a:extLst>
            </p:cNvPr>
            <p:cNvSpPr/>
            <p:nvPr/>
          </p:nvSpPr>
          <p:spPr>
            <a:xfrm>
              <a:off x="677593" y="3758147"/>
              <a:ext cx="221441" cy="102111"/>
            </a:xfrm>
            <a:custGeom>
              <a:avLst/>
              <a:gdLst/>
              <a:ahLst/>
              <a:cxnLst/>
              <a:rect l="l" t="t" r="r" b="b"/>
              <a:pathLst>
                <a:path w="7742" h="3570" extrusionOk="0">
                  <a:moveTo>
                    <a:pt x="580" y="0"/>
                  </a:moveTo>
                  <a:lnTo>
                    <a:pt x="1" y="1831"/>
                  </a:lnTo>
                  <a:lnTo>
                    <a:pt x="580" y="3569"/>
                  </a:lnTo>
                  <a:lnTo>
                    <a:pt x="7741" y="3569"/>
                  </a:lnTo>
                  <a:lnTo>
                    <a:pt x="77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243;p91">
              <a:extLst>
                <a:ext uri="{FF2B5EF4-FFF2-40B4-BE49-F238E27FC236}">
                  <a16:creationId xmlns:a16="http://schemas.microsoft.com/office/drawing/2014/main" id="{7244E2E2-BEE9-223C-9A5C-1ABAB81E1C58}"/>
                </a:ext>
              </a:extLst>
            </p:cNvPr>
            <p:cNvSpPr/>
            <p:nvPr/>
          </p:nvSpPr>
          <p:spPr>
            <a:xfrm>
              <a:off x="490025" y="3758147"/>
              <a:ext cx="204193" cy="102111"/>
            </a:xfrm>
            <a:custGeom>
              <a:avLst/>
              <a:gdLst/>
              <a:ahLst/>
              <a:cxnLst/>
              <a:rect l="l" t="t" r="r" b="b"/>
              <a:pathLst>
                <a:path w="7139" h="3570" extrusionOk="0">
                  <a:moveTo>
                    <a:pt x="0" y="0"/>
                  </a:moveTo>
                  <a:lnTo>
                    <a:pt x="0" y="3569"/>
                  </a:lnTo>
                  <a:lnTo>
                    <a:pt x="7138" y="3569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244;p91">
              <a:extLst>
                <a:ext uri="{FF2B5EF4-FFF2-40B4-BE49-F238E27FC236}">
                  <a16:creationId xmlns:a16="http://schemas.microsoft.com/office/drawing/2014/main" id="{301E9B16-B378-A550-8616-40173381CFBE}"/>
                </a:ext>
              </a:extLst>
            </p:cNvPr>
            <p:cNvSpPr/>
            <p:nvPr/>
          </p:nvSpPr>
          <p:spPr>
            <a:xfrm>
              <a:off x="528466" y="3797246"/>
              <a:ext cx="25227" cy="24570"/>
            </a:xfrm>
            <a:custGeom>
              <a:avLst/>
              <a:gdLst/>
              <a:ahLst/>
              <a:cxnLst/>
              <a:rect l="l" t="t" r="r" b="b"/>
              <a:pathLst>
                <a:path w="882" h="859" extrusionOk="0">
                  <a:moveTo>
                    <a:pt x="0" y="1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245;p91">
              <a:extLst>
                <a:ext uri="{FF2B5EF4-FFF2-40B4-BE49-F238E27FC236}">
                  <a16:creationId xmlns:a16="http://schemas.microsoft.com/office/drawing/2014/main" id="{D30952ED-0B7F-52F3-5150-FE3CD71C749B}"/>
                </a:ext>
              </a:extLst>
            </p:cNvPr>
            <p:cNvSpPr/>
            <p:nvPr/>
          </p:nvSpPr>
          <p:spPr>
            <a:xfrm>
              <a:off x="578175" y="3797246"/>
              <a:ext cx="27859" cy="24570"/>
            </a:xfrm>
            <a:custGeom>
              <a:avLst/>
              <a:gdLst/>
              <a:ahLst/>
              <a:cxnLst/>
              <a:rect l="l" t="t" r="r" b="b"/>
              <a:pathLst>
                <a:path w="974" h="859" extrusionOk="0">
                  <a:moveTo>
                    <a:pt x="1" y="1"/>
                  </a:moveTo>
                  <a:lnTo>
                    <a:pt x="1" y="858"/>
                  </a:lnTo>
                  <a:lnTo>
                    <a:pt x="974" y="858"/>
                  </a:lnTo>
                  <a:lnTo>
                    <a:pt x="9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246;p91">
              <a:extLst>
                <a:ext uri="{FF2B5EF4-FFF2-40B4-BE49-F238E27FC236}">
                  <a16:creationId xmlns:a16="http://schemas.microsoft.com/office/drawing/2014/main" id="{373DB4A3-16A9-D223-7194-C8AD7A9B476E}"/>
                </a:ext>
              </a:extLst>
            </p:cNvPr>
            <p:cNvSpPr/>
            <p:nvPr/>
          </p:nvSpPr>
          <p:spPr>
            <a:xfrm>
              <a:off x="630544" y="3797246"/>
              <a:ext cx="25227" cy="24570"/>
            </a:xfrm>
            <a:custGeom>
              <a:avLst/>
              <a:gdLst/>
              <a:ahLst/>
              <a:cxnLst/>
              <a:rect l="l" t="t" r="r" b="b"/>
              <a:pathLst>
                <a:path w="882" h="859" extrusionOk="0">
                  <a:moveTo>
                    <a:pt x="0" y="1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247;p91">
              <a:extLst>
                <a:ext uri="{FF2B5EF4-FFF2-40B4-BE49-F238E27FC236}">
                  <a16:creationId xmlns:a16="http://schemas.microsoft.com/office/drawing/2014/main" id="{33CEF80C-8598-EB23-F85E-D89871589937}"/>
                </a:ext>
              </a:extLst>
            </p:cNvPr>
            <p:cNvSpPr/>
            <p:nvPr/>
          </p:nvSpPr>
          <p:spPr>
            <a:xfrm>
              <a:off x="677593" y="3913254"/>
              <a:ext cx="129970" cy="253904"/>
            </a:xfrm>
            <a:custGeom>
              <a:avLst/>
              <a:gdLst/>
              <a:ahLst/>
              <a:cxnLst/>
              <a:rect l="l" t="t" r="r" b="b"/>
              <a:pathLst>
                <a:path w="4544" h="8877" extrusionOk="0">
                  <a:moveTo>
                    <a:pt x="580" y="0"/>
                  </a:moveTo>
                  <a:lnTo>
                    <a:pt x="1" y="5006"/>
                  </a:lnTo>
                  <a:lnTo>
                    <a:pt x="580" y="8876"/>
                  </a:lnTo>
                  <a:cubicBezTo>
                    <a:pt x="2990" y="7903"/>
                    <a:pt x="4543" y="5678"/>
                    <a:pt x="4543" y="3175"/>
                  </a:cubicBezTo>
                  <a:lnTo>
                    <a:pt x="4543" y="1437"/>
                  </a:lnTo>
                  <a:cubicBezTo>
                    <a:pt x="3778" y="1252"/>
                    <a:pt x="3199" y="672"/>
                    <a:pt x="2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248;p91">
              <a:extLst>
                <a:ext uri="{FF2B5EF4-FFF2-40B4-BE49-F238E27FC236}">
                  <a16:creationId xmlns:a16="http://schemas.microsoft.com/office/drawing/2014/main" id="{6D195266-C3A0-CBD4-26FD-52815F1CFE3F}"/>
                </a:ext>
              </a:extLst>
            </p:cNvPr>
            <p:cNvSpPr/>
            <p:nvPr/>
          </p:nvSpPr>
          <p:spPr>
            <a:xfrm>
              <a:off x="580835" y="3913254"/>
              <a:ext cx="113380" cy="253904"/>
            </a:xfrm>
            <a:custGeom>
              <a:avLst/>
              <a:gdLst/>
              <a:ahLst/>
              <a:cxnLst/>
              <a:rect l="l" t="t" r="r" b="b"/>
              <a:pathLst>
                <a:path w="3964" h="8877" extrusionOk="0">
                  <a:moveTo>
                    <a:pt x="1553" y="0"/>
                  </a:moveTo>
                  <a:cubicBezTo>
                    <a:pt x="1368" y="672"/>
                    <a:pt x="788" y="1252"/>
                    <a:pt x="0" y="1437"/>
                  </a:cubicBezTo>
                  <a:lnTo>
                    <a:pt x="0" y="3175"/>
                  </a:lnTo>
                  <a:cubicBezTo>
                    <a:pt x="0" y="5678"/>
                    <a:pt x="1646" y="7903"/>
                    <a:pt x="3963" y="8876"/>
                  </a:cubicBezTo>
                  <a:lnTo>
                    <a:pt x="39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249;p91">
              <a:extLst>
                <a:ext uri="{FF2B5EF4-FFF2-40B4-BE49-F238E27FC236}">
                  <a16:creationId xmlns:a16="http://schemas.microsoft.com/office/drawing/2014/main" id="{AB65D04A-414E-48E1-B75A-AFC291A5A500}"/>
                </a:ext>
              </a:extLst>
            </p:cNvPr>
            <p:cNvSpPr/>
            <p:nvPr/>
          </p:nvSpPr>
          <p:spPr>
            <a:xfrm>
              <a:off x="683571" y="4037184"/>
              <a:ext cx="21910" cy="44448"/>
            </a:xfrm>
            <a:custGeom>
              <a:avLst/>
              <a:gdLst/>
              <a:ahLst/>
              <a:cxnLst/>
              <a:rect l="l" t="t" r="r" b="b"/>
              <a:pathLst>
                <a:path w="766" h="1554" extrusionOk="0">
                  <a:moveTo>
                    <a:pt x="0" y="1"/>
                  </a:moveTo>
                  <a:lnTo>
                    <a:pt x="0" y="1554"/>
                  </a:lnTo>
                  <a:lnTo>
                    <a:pt x="765" y="1554"/>
                  </a:lnTo>
                  <a:lnTo>
                    <a:pt x="7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250;p91">
              <a:extLst>
                <a:ext uri="{FF2B5EF4-FFF2-40B4-BE49-F238E27FC236}">
                  <a16:creationId xmlns:a16="http://schemas.microsoft.com/office/drawing/2014/main" id="{7669F644-5DF0-CA7F-46AC-2E67DE1E4F22}"/>
                </a:ext>
              </a:extLst>
            </p:cNvPr>
            <p:cNvSpPr/>
            <p:nvPr/>
          </p:nvSpPr>
          <p:spPr>
            <a:xfrm>
              <a:off x="677593" y="3984844"/>
              <a:ext cx="49768" cy="66301"/>
            </a:xfrm>
            <a:custGeom>
              <a:avLst/>
              <a:gdLst/>
              <a:ahLst/>
              <a:cxnLst/>
              <a:rect l="l" t="t" r="r" b="b"/>
              <a:pathLst>
                <a:path w="1740" h="2318" extrusionOk="0">
                  <a:moveTo>
                    <a:pt x="580" y="0"/>
                  </a:moveTo>
                  <a:lnTo>
                    <a:pt x="1" y="1159"/>
                  </a:lnTo>
                  <a:lnTo>
                    <a:pt x="580" y="2318"/>
                  </a:lnTo>
                  <a:cubicBezTo>
                    <a:pt x="1252" y="2318"/>
                    <a:pt x="1739" y="1831"/>
                    <a:pt x="1739" y="1159"/>
                  </a:cubicBezTo>
                  <a:cubicBezTo>
                    <a:pt x="1739" y="487"/>
                    <a:pt x="1252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251;p91">
              <a:extLst>
                <a:ext uri="{FF2B5EF4-FFF2-40B4-BE49-F238E27FC236}">
                  <a16:creationId xmlns:a16="http://schemas.microsoft.com/office/drawing/2014/main" id="{07D0F6CF-1764-1632-5DA2-6047E6F0CB83}"/>
                </a:ext>
              </a:extLst>
            </p:cNvPr>
            <p:cNvSpPr/>
            <p:nvPr/>
          </p:nvSpPr>
          <p:spPr>
            <a:xfrm>
              <a:off x="661033" y="3984844"/>
              <a:ext cx="33179" cy="66301"/>
            </a:xfrm>
            <a:custGeom>
              <a:avLst/>
              <a:gdLst/>
              <a:ahLst/>
              <a:cxnLst/>
              <a:rect l="l" t="t" r="r" b="b"/>
              <a:pathLst>
                <a:path w="1160" h="2318" extrusionOk="0">
                  <a:moveTo>
                    <a:pt x="1159" y="0"/>
                  </a:moveTo>
                  <a:cubicBezTo>
                    <a:pt x="487" y="0"/>
                    <a:pt x="0" y="487"/>
                    <a:pt x="0" y="1159"/>
                  </a:cubicBezTo>
                  <a:cubicBezTo>
                    <a:pt x="0" y="1831"/>
                    <a:pt x="487" y="2318"/>
                    <a:pt x="1159" y="2318"/>
                  </a:cubicBezTo>
                  <a:lnTo>
                    <a:pt x="11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3871;p91">
            <a:extLst>
              <a:ext uri="{FF2B5EF4-FFF2-40B4-BE49-F238E27FC236}">
                <a16:creationId xmlns:a16="http://schemas.microsoft.com/office/drawing/2014/main" id="{968490B7-E5BB-6479-20F0-04CB74E5ED67}"/>
              </a:ext>
            </a:extLst>
          </p:cNvPr>
          <p:cNvGrpSpPr/>
          <p:nvPr/>
        </p:nvGrpSpPr>
        <p:grpSpPr>
          <a:xfrm>
            <a:off x="3472630" y="3902954"/>
            <a:ext cx="355127" cy="352818"/>
            <a:chOff x="4798486" y="1937970"/>
            <a:chExt cx="409038" cy="406379"/>
          </a:xfrm>
        </p:grpSpPr>
        <p:sp>
          <p:nvSpPr>
            <p:cNvPr id="47" name="Google Shape;3872;p91">
              <a:extLst>
                <a:ext uri="{FF2B5EF4-FFF2-40B4-BE49-F238E27FC236}">
                  <a16:creationId xmlns:a16="http://schemas.microsoft.com/office/drawing/2014/main" id="{6EA42E61-B85C-8206-4426-7F568D6D5A0A}"/>
                </a:ext>
              </a:extLst>
            </p:cNvPr>
            <p:cNvSpPr/>
            <p:nvPr/>
          </p:nvSpPr>
          <p:spPr>
            <a:xfrm>
              <a:off x="4975471" y="2103688"/>
              <a:ext cx="232052" cy="240661"/>
            </a:xfrm>
            <a:custGeom>
              <a:avLst/>
              <a:gdLst/>
              <a:ahLst/>
              <a:cxnLst/>
              <a:rect l="l" t="t" r="r" b="b"/>
              <a:pathLst>
                <a:path w="8113" h="8414" extrusionOk="0">
                  <a:moveTo>
                    <a:pt x="2202" y="1"/>
                  </a:moveTo>
                  <a:lnTo>
                    <a:pt x="1" y="1275"/>
                  </a:lnTo>
                  <a:lnTo>
                    <a:pt x="8112" y="8413"/>
                  </a:lnTo>
                  <a:lnTo>
                    <a:pt x="8112" y="5910"/>
                  </a:lnTo>
                  <a:lnTo>
                    <a:pt x="22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873;p91">
              <a:extLst>
                <a:ext uri="{FF2B5EF4-FFF2-40B4-BE49-F238E27FC236}">
                  <a16:creationId xmlns:a16="http://schemas.microsoft.com/office/drawing/2014/main" id="{7122486D-0B14-4B18-5D7B-C89E8E970B25}"/>
                </a:ext>
              </a:extLst>
            </p:cNvPr>
            <p:cNvSpPr/>
            <p:nvPr/>
          </p:nvSpPr>
          <p:spPr>
            <a:xfrm>
              <a:off x="4966862" y="2126226"/>
              <a:ext cx="240661" cy="218123"/>
            </a:xfrm>
            <a:custGeom>
              <a:avLst/>
              <a:gdLst/>
              <a:ahLst/>
              <a:cxnLst/>
              <a:rect l="l" t="t" r="r" b="b"/>
              <a:pathLst>
                <a:path w="8414" h="7626" extrusionOk="0">
                  <a:moveTo>
                    <a:pt x="673" y="1"/>
                  </a:moveTo>
                  <a:lnTo>
                    <a:pt x="0" y="1739"/>
                  </a:lnTo>
                  <a:lnTo>
                    <a:pt x="5887" y="7625"/>
                  </a:lnTo>
                  <a:lnTo>
                    <a:pt x="8413" y="7625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874;p91">
              <a:extLst>
                <a:ext uri="{FF2B5EF4-FFF2-40B4-BE49-F238E27FC236}">
                  <a16:creationId xmlns:a16="http://schemas.microsoft.com/office/drawing/2014/main" id="{E8F7AA02-D84B-6F3A-136E-441232E322C4}"/>
                </a:ext>
              </a:extLst>
            </p:cNvPr>
            <p:cNvSpPr/>
            <p:nvPr/>
          </p:nvSpPr>
          <p:spPr>
            <a:xfrm>
              <a:off x="4839586" y="1937970"/>
              <a:ext cx="240661" cy="240661"/>
            </a:xfrm>
            <a:custGeom>
              <a:avLst/>
              <a:gdLst/>
              <a:ahLst/>
              <a:cxnLst/>
              <a:rect l="l" t="t" r="r" b="b"/>
              <a:pathLst>
                <a:path w="8414" h="8414" extrusionOk="0">
                  <a:moveTo>
                    <a:pt x="3477" y="1"/>
                  </a:moveTo>
                  <a:cubicBezTo>
                    <a:pt x="2133" y="1"/>
                    <a:pt x="974" y="580"/>
                    <a:pt x="1" y="1461"/>
                  </a:cubicBezTo>
                  <a:lnTo>
                    <a:pt x="209" y="2805"/>
                  </a:lnTo>
                  <a:lnTo>
                    <a:pt x="1554" y="3014"/>
                  </a:lnTo>
                  <a:cubicBezTo>
                    <a:pt x="1855" y="2805"/>
                    <a:pt x="2133" y="2712"/>
                    <a:pt x="2434" y="2712"/>
                  </a:cubicBezTo>
                  <a:cubicBezTo>
                    <a:pt x="3106" y="2712"/>
                    <a:pt x="3593" y="3199"/>
                    <a:pt x="3593" y="3871"/>
                  </a:cubicBezTo>
                  <a:cubicBezTo>
                    <a:pt x="3593" y="4172"/>
                    <a:pt x="3477" y="4450"/>
                    <a:pt x="3292" y="4636"/>
                  </a:cubicBezTo>
                  <a:lnTo>
                    <a:pt x="4265" y="6953"/>
                  </a:lnTo>
                  <a:lnTo>
                    <a:pt x="7069" y="8413"/>
                  </a:lnTo>
                  <a:cubicBezTo>
                    <a:pt x="7927" y="7533"/>
                    <a:pt x="8413" y="6281"/>
                    <a:pt x="8413" y="4937"/>
                  </a:cubicBezTo>
                  <a:cubicBezTo>
                    <a:pt x="8413" y="2226"/>
                    <a:pt x="6281" y="1"/>
                    <a:pt x="34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875;p91">
              <a:extLst>
                <a:ext uri="{FF2B5EF4-FFF2-40B4-BE49-F238E27FC236}">
                  <a16:creationId xmlns:a16="http://schemas.microsoft.com/office/drawing/2014/main" id="{617D46F5-EF4D-60B8-EDBD-ECB6AC6F1436}"/>
                </a:ext>
              </a:extLst>
            </p:cNvPr>
            <p:cNvSpPr/>
            <p:nvPr/>
          </p:nvSpPr>
          <p:spPr>
            <a:xfrm>
              <a:off x="4798486" y="1979728"/>
              <a:ext cx="243321" cy="240004"/>
            </a:xfrm>
            <a:custGeom>
              <a:avLst/>
              <a:gdLst/>
              <a:ahLst/>
              <a:cxnLst/>
              <a:rect l="l" t="t" r="r" b="b"/>
              <a:pathLst>
                <a:path w="8507" h="8391" extrusionOk="0">
                  <a:moveTo>
                    <a:pt x="1438" y="1"/>
                  </a:moveTo>
                  <a:cubicBezTo>
                    <a:pt x="580" y="858"/>
                    <a:pt x="1" y="2133"/>
                    <a:pt x="1" y="3477"/>
                  </a:cubicBezTo>
                  <a:cubicBezTo>
                    <a:pt x="1" y="6189"/>
                    <a:pt x="2226" y="8390"/>
                    <a:pt x="4914" y="8390"/>
                  </a:cubicBezTo>
                  <a:cubicBezTo>
                    <a:pt x="6374" y="8390"/>
                    <a:pt x="7533" y="7811"/>
                    <a:pt x="8506" y="6953"/>
                  </a:cubicBezTo>
                  <a:lnTo>
                    <a:pt x="4729" y="3176"/>
                  </a:lnTo>
                  <a:cubicBezTo>
                    <a:pt x="4543" y="3477"/>
                    <a:pt x="4149" y="3570"/>
                    <a:pt x="3871" y="3570"/>
                  </a:cubicBezTo>
                  <a:cubicBezTo>
                    <a:pt x="3176" y="3570"/>
                    <a:pt x="2712" y="3083"/>
                    <a:pt x="2712" y="2411"/>
                  </a:cubicBezTo>
                  <a:cubicBezTo>
                    <a:pt x="2712" y="2017"/>
                    <a:pt x="2805" y="1739"/>
                    <a:pt x="2991" y="1554"/>
                  </a:cubicBezTo>
                  <a:lnTo>
                    <a:pt x="14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7998;p105">
            <a:extLst>
              <a:ext uri="{FF2B5EF4-FFF2-40B4-BE49-F238E27FC236}">
                <a16:creationId xmlns:a16="http://schemas.microsoft.com/office/drawing/2014/main" id="{99F702C0-3D89-0CD0-92E6-0BC335C476F2}"/>
              </a:ext>
            </a:extLst>
          </p:cNvPr>
          <p:cNvGrpSpPr/>
          <p:nvPr/>
        </p:nvGrpSpPr>
        <p:grpSpPr>
          <a:xfrm>
            <a:off x="3867678" y="4032536"/>
            <a:ext cx="1350894" cy="94210"/>
            <a:chOff x="238125" y="2506075"/>
            <a:chExt cx="7115411" cy="673075"/>
          </a:xfrm>
        </p:grpSpPr>
        <p:sp>
          <p:nvSpPr>
            <p:cNvPr id="52" name="Google Shape;7999;p105">
              <a:extLst>
                <a:ext uri="{FF2B5EF4-FFF2-40B4-BE49-F238E27FC236}">
                  <a16:creationId xmlns:a16="http://schemas.microsoft.com/office/drawing/2014/main" id="{79418BD0-A3CF-72F5-7370-0ADB40D2826A}"/>
                </a:ext>
              </a:extLst>
            </p:cNvPr>
            <p:cNvSpPr/>
            <p:nvPr/>
          </p:nvSpPr>
          <p:spPr>
            <a:xfrm>
              <a:off x="238125" y="2506075"/>
              <a:ext cx="1643150" cy="673075"/>
            </a:xfrm>
            <a:custGeom>
              <a:avLst/>
              <a:gdLst/>
              <a:ahLst/>
              <a:cxnLst/>
              <a:rect l="l" t="t" r="r" b="b"/>
              <a:pathLst>
                <a:path w="65726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43" y="26923"/>
                  </a:lnTo>
                  <a:lnTo>
                    <a:pt x="65725" y="13477"/>
                  </a:lnTo>
                  <a:lnTo>
                    <a:pt x="54943" y="0"/>
                  </a:ln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000;p105">
              <a:extLst>
                <a:ext uri="{FF2B5EF4-FFF2-40B4-BE49-F238E27FC236}">
                  <a16:creationId xmlns:a16="http://schemas.microsoft.com/office/drawing/2014/main" id="{B21C87D3-0D87-4CB4-49E9-33D491952418}"/>
                </a:ext>
              </a:extLst>
            </p:cNvPr>
            <p:cNvSpPr/>
            <p:nvPr/>
          </p:nvSpPr>
          <p:spPr>
            <a:xfrm>
              <a:off x="1606190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001;p105">
              <a:extLst>
                <a:ext uri="{FF2B5EF4-FFF2-40B4-BE49-F238E27FC236}">
                  <a16:creationId xmlns:a16="http://schemas.microsoft.com/office/drawing/2014/main" id="{2ABA1CBD-E6F4-4FBA-0C8D-52A1BC1DBE5E}"/>
                </a:ext>
              </a:extLst>
            </p:cNvPr>
            <p:cNvSpPr/>
            <p:nvPr/>
          </p:nvSpPr>
          <p:spPr>
            <a:xfrm>
              <a:off x="2973481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8002;p105">
              <a:extLst>
                <a:ext uri="{FF2B5EF4-FFF2-40B4-BE49-F238E27FC236}">
                  <a16:creationId xmlns:a16="http://schemas.microsoft.com/office/drawing/2014/main" id="{8CF3649E-30A2-F06C-1472-2E459BBE1A6A}"/>
                </a:ext>
              </a:extLst>
            </p:cNvPr>
            <p:cNvSpPr/>
            <p:nvPr/>
          </p:nvSpPr>
          <p:spPr>
            <a:xfrm>
              <a:off x="5709611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8003;p105">
              <a:extLst>
                <a:ext uri="{FF2B5EF4-FFF2-40B4-BE49-F238E27FC236}">
                  <a16:creationId xmlns:a16="http://schemas.microsoft.com/office/drawing/2014/main" id="{78140110-9F84-20CF-0631-C8CDFD73E8F3}"/>
                </a:ext>
              </a:extLst>
            </p:cNvPr>
            <p:cNvSpPr/>
            <p:nvPr/>
          </p:nvSpPr>
          <p:spPr>
            <a:xfrm>
              <a:off x="4342321" y="2506075"/>
              <a:ext cx="1643150" cy="673075"/>
            </a:xfrm>
            <a:custGeom>
              <a:avLst/>
              <a:gdLst/>
              <a:ahLst/>
              <a:cxnLst/>
              <a:rect l="l" t="t" r="r" b="b"/>
              <a:pathLst>
                <a:path w="65726" h="26923" extrusionOk="0">
                  <a:moveTo>
                    <a:pt x="1" y="0"/>
                  </a:moveTo>
                  <a:lnTo>
                    <a:pt x="10751" y="13477"/>
                  </a:lnTo>
                  <a:lnTo>
                    <a:pt x="1" y="26923"/>
                  </a:lnTo>
                  <a:lnTo>
                    <a:pt x="54944" y="26923"/>
                  </a:lnTo>
                  <a:lnTo>
                    <a:pt x="65726" y="13477"/>
                  </a:lnTo>
                  <a:lnTo>
                    <a:pt x="54944" y="0"/>
                  </a:ln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AFCF293-554C-7FD4-AE08-71EAFA97C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989" y="2070659"/>
            <a:ext cx="3285871" cy="14901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4;p33">
            <a:extLst>
              <a:ext uri="{FF2B5EF4-FFF2-40B4-BE49-F238E27FC236}">
                <a16:creationId xmlns:a16="http://schemas.microsoft.com/office/drawing/2014/main" id="{8AFD4B32-2D50-68C2-F0C3-B5F3695798D5}"/>
              </a:ext>
            </a:extLst>
          </p:cNvPr>
          <p:cNvSpPr txBox="1">
            <a:spLocks/>
          </p:cNvSpPr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l"/>
            <a:r>
              <a:rPr lang="en-GB" sz="1000" dirty="0">
                <a:latin typeface="Oswald"/>
                <a:ea typeface="Oswald"/>
                <a:cs typeface="Oswald"/>
                <a:sym typeface="Oswald"/>
              </a:rPr>
              <a:t>JWT - Aufbau</a:t>
            </a:r>
          </a:p>
        </p:txBody>
      </p:sp>
      <p:grpSp>
        <p:nvGrpSpPr>
          <p:cNvPr id="5" name="Google Shape;495;p33">
            <a:extLst>
              <a:ext uri="{FF2B5EF4-FFF2-40B4-BE49-F238E27FC236}">
                <a16:creationId xmlns:a16="http://schemas.microsoft.com/office/drawing/2014/main" id="{82CA8F26-7931-3C1A-8300-A1B1C456962B}"/>
              </a:ext>
            </a:extLst>
          </p:cNvPr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" name="Google Shape;496;p33">
              <a:extLst>
                <a:ext uri="{FF2B5EF4-FFF2-40B4-BE49-F238E27FC236}">
                  <a16:creationId xmlns:a16="http://schemas.microsoft.com/office/drawing/2014/main" id="{7CE83391-420F-C83F-199C-0E401E54324C}"/>
                </a:ext>
              </a:extLst>
            </p:cNvPr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" name="Google Shape;497;p33">
              <a:extLst>
                <a:ext uri="{FF2B5EF4-FFF2-40B4-BE49-F238E27FC236}">
                  <a16:creationId xmlns:a16="http://schemas.microsoft.com/office/drawing/2014/main" id="{A816DA13-714F-25D9-D73C-DBDC9AF46D8D}"/>
                </a:ext>
              </a:extLst>
            </p:cNvPr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498;p33">
              <a:extLst>
                <a:ext uri="{FF2B5EF4-FFF2-40B4-BE49-F238E27FC236}">
                  <a16:creationId xmlns:a16="http://schemas.microsoft.com/office/drawing/2014/main" id="{01B53A81-277A-FDC6-87E5-B6B05CF65E69}"/>
                </a:ext>
              </a:extLst>
            </p:cNvPr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" name="Google Shape;499;p33">
            <a:extLst>
              <a:ext uri="{FF2B5EF4-FFF2-40B4-BE49-F238E27FC236}">
                <a16:creationId xmlns:a16="http://schemas.microsoft.com/office/drawing/2014/main" id="{B62F4413-B6F9-983B-B443-6FDC28182629}"/>
              </a:ext>
            </a:extLst>
          </p:cNvPr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0" name="Google Shape;500;p33">
              <a:extLst>
                <a:ext uri="{FF2B5EF4-FFF2-40B4-BE49-F238E27FC236}">
                  <a16:creationId xmlns:a16="http://schemas.microsoft.com/office/drawing/2014/main" id="{5A9BCBA3-2EFF-2C8E-1E3E-620C962E8D4D}"/>
                </a:ext>
              </a:extLst>
            </p:cNvPr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501;p33">
              <a:extLst>
                <a:ext uri="{FF2B5EF4-FFF2-40B4-BE49-F238E27FC236}">
                  <a16:creationId xmlns:a16="http://schemas.microsoft.com/office/drawing/2014/main" id="{CB58EBC1-D9F4-AB6A-2ACC-45B0923E4217}"/>
                </a:ext>
              </a:extLst>
            </p:cNvPr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5" name="Google Shape;502;p33">
                <a:extLst>
                  <a:ext uri="{FF2B5EF4-FFF2-40B4-BE49-F238E27FC236}">
                    <a16:creationId xmlns:a16="http://schemas.microsoft.com/office/drawing/2014/main" id="{761D764E-7291-1F2B-ABD1-6E746E75B408}"/>
                  </a:ext>
                </a:extLst>
              </p:cNvPr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" name="Google Shape;503;p33">
                <a:extLst>
                  <a:ext uri="{FF2B5EF4-FFF2-40B4-BE49-F238E27FC236}">
                    <a16:creationId xmlns:a16="http://schemas.microsoft.com/office/drawing/2014/main" id="{2245545B-317B-A35F-BF86-325454702103}"/>
                  </a:ext>
                </a:extLst>
              </p:cNvPr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7" name="Google Shape;504;p33">
                  <a:extLst>
                    <a:ext uri="{FF2B5EF4-FFF2-40B4-BE49-F238E27FC236}">
                      <a16:creationId xmlns:a16="http://schemas.microsoft.com/office/drawing/2014/main" id="{A2225360-C493-EFFC-5D2F-3F87F0D7883D}"/>
                    </a:ext>
                  </a:extLst>
                </p:cNvPr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505;p33">
                  <a:extLst>
                    <a:ext uri="{FF2B5EF4-FFF2-40B4-BE49-F238E27FC236}">
                      <a16:creationId xmlns:a16="http://schemas.microsoft.com/office/drawing/2014/main" id="{510ECFB6-7EAB-D96A-1076-24587BDF5C41}"/>
                    </a:ext>
                  </a:extLst>
                </p:cNvPr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" name="Google Shape;506;p33">
              <a:extLst>
                <a:ext uri="{FF2B5EF4-FFF2-40B4-BE49-F238E27FC236}">
                  <a16:creationId xmlns:a16="http://schemas.microsoft.com/office/drawing/2014/main" id="{9D90E8BE-7D8B-52DA-EFDF-6E98118A1625}"/>
                </a:ext>
              </a:extLst>
            </p:cNvPr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3" name="Google Shape;507;p33">
                <a:extLst>
                  <a:ext uri="{FF2B5EF4-FFF2-40B4-BE49-F238E27FC236}">
                    <a16:creationId xmlns:a16="http://schemas.microsoft.com/office/drawing/2014/main" id="{AAF6CE07-0B7D-B194-58B1-15831B7432AC}"/>
                  </a:ext>
                </a:extLst>
              </p:cNvPr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508;p33">
                <a:extLst>
                  <a:ext uri="{FF2B5EF4-FFF2-40B4-BE49-F238E27FC236}">
                    <a16:creationId xmlns:a16="http://schemas.microsoft.com/office/drawing/2014/main" id="{C1FAFAAB-4397-5540-532E-4B8D09CB9250}"/>
                  </a:ext>
                </a:extLst>
              </p:cNvPr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" name="Google Shape;510;p33">
            <a:hlinkClick r:id="" action="ppaction://noaction"/>
            <a:extLst>
              <a:ext uri="{FF2B5EF4-FFF2-40B4-BE49-F238E27FC236}">
                <a16:creationId xmlns:a16="http://schemas.microsoft.com/office/drawing/2014/main" id="{38C0E53A-7FC3-1F2B-51E1-774A9533472B}"/>
              </a:ext>
            </a:extLst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511;p33">
            <a:hlinkClick r:id="" action="ppaction://noaction"/>
            <a:extLst>
              <a:ext uri="{FF2B5EF4-FFF2-40B4-BE49-F238E27FC236}">
                <a16:creationId xmlns:a16="http://schemas.microsoft.com/office/drawing/2014/main" id="{37BD7126-7B33-779A-8341-0F66738DC5CD}"/>
              </a:ext>
            </a:extLst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522;p33">
            <a:hlinkClick r:id="" action="ppaction://noaction"/>
            <a:extLst>
              <a:ext uri="{FF2B5EF4-FFF2-40B4-BE49-F238E27FC236}">
                <a16:creationId xmlns:a16="http://schemas.microsoft.com/office/drawing/2014/main" id="{E4230A52-3BD7-032F-055E-C8F0CF55C1F9}"/>
              </a:ext>
            </a:extLst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523;p33">
            <a:hlinkClick r:id="" action="ppaction://noaction"/>
            <a:extLst>
              <a:ext uri="{FF2B5EF4-FFF2-40B4-BE49-F238E27FC236}">
                <a16:creationId xmlns:a16="http://schemas.microsoft.com/office/drawing/2014/main" id="{5B23D5F6-5B56-5D5E-D51C-15B828178A46}"/>
              </a:ext>
            </a:extLst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524;p33">
            <a:hlinkClick r:id="" action="ppaction://noaction"/>
            <a:extLst>
              <a:ext uri="{FF2B5EF4-FFF2-40B4-BE49-F238E27FC236}">
                <a16:creationId xmlns:a16="http://schemas.microsoft.com/office/drawing/2014/main" id="{4C850CAB-BCA6-15C4-BF14-C2ECC8B844CB}"/>
              </a:ext>
            </a:extLst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E10E323F-F00E-DD2B-9E9E-C08708570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436" y="873404"/>
            <a:ext cx="7379128" cy="339669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398F827-838F-CCD7-AF26-62AFCA96D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748" y="3014471"/>
            <a:ext cx="1951823" cy="12070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74EB84-9D24-FA53-0E2A-F51218427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5323" y="2293257"/>
            <a:ext cx="5088659" cy="195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80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494;p33">
            <a:extLst>
              <a:ext uri="{FF2B5EF4-FFF2-40B4-BE49-F238E27FC236}">
                <a16:creationId xmlns:a16="http://schemas.microsoft.com/office/drawing/2014/main" id="{987CAA61-94AF-44CC-F748-1243EB694ED2}"/>
              </a:ext>
            </a:extLst>
          </p:cNvPr>
          <p:cNvSpPr txBox="1">
            <a:spLocks/>
          </p:cNvSpPr>
          <p:nvPr/>
        </p:nvSpPr>
        <p:spPr>
          <a:xfrm>
            <a:off x="796200" y="109800"/>
            <a:ext cx="128025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l"/>
            <a:r>
              <a:rPr lang="en-GB" sz="1000" dirty="0">
                <a:latin typeface="Oswald"/>
                <a:ea typeface="Oswald"/>
                <a:cs typeface="Oswald"/>
                <a:sym typeface="Oswald"/>
              </a:rPr>
              <a:t>JWT – </a:t>
            </a:r>
            <a:r>
              <a:rPr lang="en-GB" sz="1000" dirty="0" err="1">
                <a:latin typeface="Oswald"/>
                <a:ea typeface="Oswald"/>
                <a:cs typeface="Oswald"/>
                <a:sym typeface="Oswald"/>
              </a:rPr>
              <a:t>Abfrage</a:t>
            </a:r>
            <a:endParaRPr lang="en-GB" sz="1000" dirty="0"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80" name="Google Shape;495;p33">
            <a:extLst>
              <a:ext uri="{FF2B5EF4-FFF2-40B4-BE49-F238E27FC236}">
                <a16:creationId xmlns:a16="http://schemas.microsoft.com/office/drawing/2014/main" id="{7CB19155-DF44-4B86-9BC2-7798FA6EAB44}"/>
              </a:ext>
            </a:extLst>
          </p:cNvPr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81" name="Google Shape;496;p33">
              <a:extLst>
                <a:ext uri="{FF2B5EF4-FFF2-40B4-BE49-F238E27FC236}">
                  <a16:creationId xmlns:a16="http://schemas.microsoft.com/office/drawing/2014/main" id="{6418DB9F-0B38-0DDC-FC9C-782931AEC6BD}"/>
                </a:ext>
              </a:extLst>
            </p:cNvPr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497;p33">
              <a:extLst>
                <a:ext uri="{FF2B5EF4-FFF2-40B4-BE49-F238E27FC236}">
                  <a16:creationId xmlns:a16="http://schemas.microsoft.com/office/drawing/2014/main" id="{0118C896-6098-99BD-D1ED-D790FC0BF8A0}"/>
                </a:ext>
              </a:extLst>
            </p:cNvPr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498;p33">
              <a:extLst>
                <a:ext uri="{FF2B5EF4-FFF2-40B4-BE49-F238E27FC236}">
                  <a16:creationId xmlns:a16="http://schemas.microsoft.com/office/drawing/2014/main" id="{0C44AEF7-994A-6D5E-6C08-96BF4182C40B}"/>
                </a:ext>
              </a:extLst>
            </p:cNvPr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4" name="Google Shape;499;p33">
            <a:extLst>
              <a:ext uri="{FF2B5EF4-FFF2-40B4-BE49-F238E27FC236}">
                <a16:creationId xmlns:a16="http://schemas.microsoft.com/office/drawing/2014/main" id="{A82F8DFA-D808-BD52-05E5-522F9DA86EC5}"/>
              </a:ext>
            </a:extLst>
          </p:cNvPr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5" name="Google Shape;500;p33">
              <a:extLst>
                <a:ext uri="{FF2B5EF4-FFF2-40B4-BE49-F238E27FC236}">
                  <a16:creationId xmlns:a16="http://schemas.microsoft.com/office/drawing/2014/main" id="{7CEF46F2-46CB-11BE-90D4-DB6AC9AB358D}"/>
                </a:ext>
              </a:extLst>
            </p:cNvPr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" name="Google Shape;501;p33">
              <a:extLst>
                <a:ext uri="{FF2B5EF4-FFF2-40B4-BE49-F238E27FC236}">
                  <a16:creationId xmlns:a16="http://schemas.microsoft.com/office/drawing/2014/main" id="{8714138B-1C6F-6D14-92A3-EBF72A7E09E6}"/>
                </a:ext>
              </a:extLst>
            </p:cNvPr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0" name="Google Shape;502;p33">
                <a:extLst>
                  <a:ext uri="{FF2B5EF4-FFF2-40B4-BE49-F238E27FC236}">
                    <a16:creationId xmlns:a16="http://schemas.microsoft.com/office/drawing/2014/main" id="{112743F0-6401-7986-E06A-55586B2D0FC1}"/>
                  </a:ext>
                </a:extLst>
              </p:cNvPr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1" name="Google Shape;503;p33">
                <a:extLst>
                  <a:ext uri="{FF2B5EF4-FFF2-40B4-BE49-F238E27FC236}">
                    <a16:creationId xmlns:a16="http://schemas.microsoft.com/office/drawing/2014/main" id="{CD5BCBF2-FBDF-733B-6AEC-7946B1BDB6B3}"/>
                  </a:ext>
                </a:extLst>
              </p:cNvPr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2" name="Google Shape;504;p33">
                  <a:extLst>
                    <a:ext uri="{FF2B5EF4-FFF2-40B4-BE49-F238E27FC236}">
                      <a16:creationId xmlns:a16="http://schemas.microsoft.com/office/drawing/2014/main" id="{E1842985-EBAD-58F6-FEBE-E91ABF395ED6}"/>
                    </a:ext>
                  </a:extLst>
                </p:cNvPr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" name="Google Shape;505;p33">
                  <a:extLst>
                    <a:ext uri="{FF2B5EF4-FFF2-40B4-BE49-F238E27FC236}">
                      <a16:creationId xmlns:a16="http://schemas.microsoft.com/office/drawing/2014/main" id="{5B0C0678-64C6-BAB4-5303-7D171D39FA97}"/>
                    </a:ext>
                  </a:extLst>
                </p:cNvPr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7" name="Google Shape;506;p33">
              <a:extLst>
                <a:ext uri="{FF2B5EF4-FFF2-40B4-BE49-F238E27FC236}">
                  <a16:creationId xmlns:a16="http://schemas.microsoft.com/office/drawing/2014/main" id="{E9410B86-5D52-E5A5-1F8E-302398AF3E04}"/>
                </a:ext>
              </a:extLst>
            </p:cNvPr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8" name="Google Shape;507;p33">
                <a:extLst>
                  <a:ext uri="{FF2B5EF4-FFF2-40B4-BE49-F238E27FC236}">
                    <a16:creationId xmlns:a16="http://schemas.microsoft.com/office/drawing/2014/main" id="{C3C4792C-302B-4D71-847E-7DCCBD58C1BD}"/>
                  </a:ext>
                </a:extLst>
              </p:cNvPr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508;p33">
                <a:extLst>
                  <a:ext uri="{FF2B5EF4-FFF2-40B4-BE49-F238E27FC236}">
                    <a16:creationId xmlns:a16="http://schemas.microsoft.com/office/drawing/2014/main" id="{893AAB80-0EAB-8C92-097D-6358CDEAA55B}"/>
                  </a:ext>
                </a:extLst>
              </p:cNvPr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4" name="Google Shape;510;p33">
            <a:hlinkClick r:id="" action="ppaction://noaction"/>
            <a:extLst>
              <a:ext uri="{FF2B5EF4-FFF2-40B4-BE49-F238E27FC236}">
                <a16:creationId xmlns:a16="http://schemas.microsoft.com/office/drawing/2014/main" id="{3EF0D59D-4C5A-7CA0-8360-E91A137F5514}"/>
              </a:ext>
            </a:extLst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511;p33">
            <a:hlinkClick r:id="" action="ppaction://noaction"/>
            <a:extLst>
              <a:ext uri="{FF2B5EF4-FFF2-40B4-BE49-F238E27FC236}">
                <a16:creationId xmlns:a16="http://schemas.microsoft.com/office/drawing/2014/main" id="{F6FA276F-D5CB-2220-BC0E-39988015BA07}"/>
              </a:ext>
            </a:extLst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522;p33">
            <a:hlinkClick r:id="" action="ppaction://noaction"/>
            <a:extLst>
              <a:ext uri="{FF2B5EF4-FFF2-40B4-BE49-F238E27FC236}">
                <a16:creationId xmlns:a16="http://schemas.microsoft.com/office/drawing/2014/main" id="{465A2D8B-E29D-23E5-99BA-CF9464A95929}"/>
              </a:ext>
            </a:extLst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523;p33">
            <a:hlinkClick r:id="" action="ppaction://noaction"/>
            <a:extLst>
              <a:ext uri="{FF2B5EF4-FFF2-40B4-BE49-F238E27FC236}">
                <a16:creationId xmlns:a16="http://schemas.microsoft.com/office/drawing/2014/main" id="{62417E75-9EED-0D14-3A33-DD4ABCB1C1DA}"/>
              </a:ext>
            </a:extLst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524;p33">
            <a:hlinkClick r:id="" action="ppaction://noaction"/>
            <a:extLst>
              <a:ext uri="{FF2B5EF4-FFF2-40B4-BE49-F238E27FC236}">
                <a16:creationId xmlns:a16="http://schemas.microsoft.com/office/drawing/2014/main" id="{212FF4A5-6B2B-667E-88D7-C4DEE5A83E3E}"/>
              </a:ext>
            </a:extLst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986983F-A600-5761-92CB-71B668296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576" y="836347"/>
            <a:ext cx="5288847" cy="347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49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302945" y="761561"/>
            <a:ext cx="653796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&lt;MVC&gt;</a:t>
            </a:r>
            <a:endParaRPr sz="6000" dirty="0"/>
          </a:p>
        </p:txBody>
      </p:sp>
      <p:sp>
        <p:nvSpPr>
          <p:cNvPr id="522" name="Google Shape;522;p33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91D282A-B61A-9384-1CA2-3C29448BA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909" y="1906091"/>
            <a:ext cx="4176031" cy="234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65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976400" y="763200"/>
            <a:ext cx="4993671" cy="13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&lt;ROUTEN&gt;</a:t>
            </a:r>
            <a:endParaRPr sz="6000" dirty="0"/>
          </a:p>
        </p:txBody>
      </p:sp>
      <p:sp>
        <p:nvSpPr>
          <p:cNvPr id="522" name="Google Shape;522;p33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C130C6-5DC3-9DC1-81DE-115B9F6BF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690" y="1980295"/>
            <a:ext cx="4907090" cy="220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87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ow to Code Workshop by Slidesgo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Microsoft Office PowerPoint</Application>
  <PresentationFormat>Bildschirmpräsentation (16:9)</PresentationFormat>
  <Paragraphs>59</Paragraphs>
  <Slides>20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4" baseType="lpstr">
      <vt:lpstr>Fira Code</vt:lpstr>
      <vt:lpstr>Arial</vt:lpstr>
      <vt:lpstr>Oswald</vt:lpstr>
      <vt:lpstr>How to Code Workshop by Slidesgo</vt:lpstr>
      <vt:lpstr>&lt;ORGANISATION&gt;</vt:lpstr>
      <vt:lpstr>&lt;PROJEKT ARCHITEKTUR&gt;</vt:lpstr>
      <vt:lpstr>&lt;DOCKER&gt;</vt:lpstr>
      <vt:lpstr>&lt;HTTP API&gt;</vt:lpstr>
      <vt:lpstr>&lt;JSON Web Token&gt;</vt:lpstr>
      <vt:lpstr>PowerPoint-Präsentation</vt:lpstr>
      <vt:lpstr>PowerPoint-Präsentation</vt:lpstr>
      <vt:lpstr>&lt;MVC&gt;</vt:lpstr>
      <vt:lpstr>&lt;ROUTEN&gt;</vt:lpstr>
      <vt:lpstr>PowerPoint-Präsentation</vt:lpstr>
      <vt:lpstr>&lt;Autentifizierung!&gt;</vt:lpstr>
      <vt:lpstr>&lt;JWT Verarbeitung!&gt;</vt:lpstr>
      <vt:lpstr>&lt;Kommunikation!&gt;</vt:lpstr>
      <vt:lpstr>&lt;Validierung!&gt;</vt:lpstr>
      <vt:lpstr>&lt;Angular&gt;</vt:lpstr>
      <vt:lpstr>PowerPoint-Präsentation</vt:lpstr>
      <vt:lpstr>&lt;Material&gt;</vt:lpstr>
      <vt:lpstr>PowerPoint-Präsentation</vt:lpstr>
      <vt:lpstr>&lt;STRUKTUR&gt;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/WEBBASIERTER-DATENBANKMANAGER</dc:title>
  <dc:creator>Marco</dc:creator>
  <cp:lastModifiedBy>Marco H</cp:lastModifiedBy>
  <cp:revision>15</cp:revision>
  <dcterms:modified xsi:type="dcterms:W3CDTF">2022-07-13T13:53:43Z</dcterms:modified>
</cp:coreProperties>
</file>