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7" r:id="rId3"/>
    <p:sldId id="341" r:id="rId4"/>
    <p:sldId id="347" r:id="rId5"/>
    <p:sldId id="258" r:id="rId6"/>
    <p:sldId id="344" r:id="rId7"/>
    <p:sldId id="348" r:id="rId8"/>
    <p:sldId id="349" r:id="rId9"/>
    <p:sldId id="350" r:id="rId10"/>
    <p:sldId id="359" r:id="rId11"/>
    <p:sldId id="355" r:id="rId12"/>
    <p:sldId id="358" r:id="rId13"/>
    <p:sldId id="356" r:id="rId14"/>
    <p:sldId id="357" r:id="rId15"/>
    <p:sldId id="360" r:id="rId16"/>
    <p:sldId id="361" r:id="rId17"/>
    <p:sldId id="362" r:id="rId18"/>
    <p:sldId id="346" r:id="rId19"/>
    <p:sldId id="363" r:id="rId20"/>
    <p:sldId id="364" r:id="rId21"/>
    <p:sldId id="342" r:id="rId22"/>
    <p:sldId id="365" r:id="rId23"/>
    <p:sldId id="366" r:id="rId24"/>
  </p:sldIdLst>
  <p:sldSz cx="9144000" cy="5143500" type="screen16x9"/>
  <p:notesSz cx="6858000" cy="9144000"/>
  <p:embeddedFontLst>
    <p:embeddedFont>
      <p:font typeface="Fira Code" pitchFamily="1" charset="0"/>
      <p:regular r:id="rId26"/>
      <p:bold r:id="rId27"/>
    </p:embeddedFont>
    <p:embeddedFont>
      <p:font typeface="Fira Code Light" pitchFamily="1" charset="0"/>
      <p:regular r:id="rId28"/>
    </p:embeddedFont>
    <p:embeddedFont>
      <p:font typeface="Oswald" panose="00000500000000000000" pitchFamily="2" charset="0"/>
      <p:regular r:id="rId29"/>
      <p:bold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68717-F1B3-4EE1-9635-D70B19D5A563}" v="3" dt="2022-07-12T17:03:57.850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813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1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9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6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7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83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6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0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6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649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474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586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73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65587"/>
              </p:ext>
            </p:extLst>
          </p:nvPr>
        </p:nvGraphicFramePr>
        <p:xfrm>
          <a:off x="940844" y="1875291"/>
          <a:ext cx="3755697" cy="2503005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587203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168494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4 - Fusilli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&lt;MVC&gt;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1D282A-B61A-9384-1CA2-3C29448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9" y="1906091"/>
            <a:ext cx="4176031" cy="2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976400" y="763200"/>
            <a:ext cx="4993671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&lt;ROUTEN&gt;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130C6-5DC3-9DC1-81DE-115B9F6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90" y="1980295"/>
            <a:ext cx="4907090" cy="22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95;p33">
            <a:extLst>
              <a:ext uri="{FF2B5EF4-FFF2-40B4-BE49-F238E27FC236}">
                <a16:creationId xmlns:a16="http://schemas.microsoft.com/office/drawing/2014/main" id="{ED62D322-BA2C-FCA4-6AA7-F981E97637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" name="Google Shape;496;p33">
              <a:extLst>
                <a:ext uri="{FF2B5EF4-FFF2-40B4-BE49-F238E27FC236}">
                  <a16:creationId xmlns:a16="http://schemas.microsoft.com/office/drawing/2014/main" id="{9FBEE80C-74BA-30F8-130F-43F202419B4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7;p33">
              <a:extLst>
                <a:ext uri="{FF2B5EF4-FFF2-40B4-BE49-F238E27FC236}">
                  <a16:creationId xmlns:a16="http://schemas.microsoft.com/office/drawing/2014/main" id="{F758AD37-677A-06C9-6BD4-8B47BB6EADD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8;p33">
              <a:extLst>
                <a:ext uri="{FF2B5EF4-FFF2-40B4-BE49-F238E27FC236}">
                  <a16:creationId xmlns:a16="http://schemas.microsoft.com/office/drawing/2014/main" id="{D3CC2F6C-B1C1-B356-C6F9-F8D83303F08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499;p33">
            <a:extLst>
              <a:ext uri="{FF2B5EF4-FFF2-40B4-BE49-F238E27FC236}">
                <a16:creationId xmlns:a16="http://schemas.microsoft.com/office/drawing/2014/main" id="{D7D04896-C9D6-8581-6544-01E4B236457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" name="Google Shape;500;p33">
              <a:extLst>
                <a:ext uri="{FF2B5EF4-FFF2-40B4-BE49-F238E27FC236}">
                  <a16:creationId xmlns:a16="http://schemas.microsoft.com/office/drawing/2014/main" id="{6F460CD4-0EA9-8674-A9D0-B7AC13F9048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1;p33">
              <a:extLst>
                <a:ext uri="{FF2B5EF4-FFF2-40B4-BE49-F238E27FC236}">
                  <a16:creationId xmlns:a16="http://schemas.microsoft.com/office/drawing/2014/main" id="{BDF27EBA-AB52-A654-6A73-F41DCB42D77E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" name="Google Shape;502;p33">
                <a:extLst>
                  <a:ext uri="{FF2B5EF4-FFF2-40B4-BE49-F238E27FC236}">
                    <a16:creationId xmlns:a16="http://schemas.microsoft.com/office/drawing/2014/main" id="{AF8F1F8D-DB9B-1FE4-1643-67DA84FBE70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03;p33">
                <a:extLst>
                  <a:ext uri="{FF2B5EF4-FFF2-40B4-BE49-F238E27FC236}">
                    <a16:creationId xmlns:a16="http://schemas.microsoft.com/office/drawing/2014/main" id="{B45D8955-3686-82D7-1D30-487741D5A28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" name="Google Shape;504;p33">
                  <a:extLst>
                    <a:ext uri="{FF2B5EF4-FFF2-40B4-BE49-F238E27FC236}">
                      <a16:creationId xmlns:a16="http://schemas.microsoft.com/office/drawing/2014/main" id="{E8E13D8B-EFE1-F38A-7D3F-FF7DB8998F8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505;p33">
                  <a:extLst>
                    <a:ext uri="{FF2B5EF4-FFF2-40B4-BE49-F238E27FC236}">
                      <a16:creationId xmlns:a16="http://schemas.microsoft.com/office/drawing/2014/main" id="{7E2AE492-8383-0DC3-6A42-32F50B96EF14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" name="Google Shape;506;p33">
              <a:extLst>
                <a:ext uri="{FF2B5EF4-FFF2-40B4-BE49-F238E27FC236}">
                  <a16:creationId xmlns:a16="http://schemas.microsoft.com/office/drawing/2014/main" id="{9D00AB9E-F90A-E63A-03F0-7D947909CCF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" name="Google Shape;507;p33">
                <a:extLst>
                  <a:ext uri="{FF2B5EF4-FFF2-40B4-BE49-F238E27FC236}">
                    <a16:creationId xmlns:a16="http://schemas.microsoft.com/office/drawing/2014/main" id="{5614B248-98CF-3CF5-B01F-CD465E4C94F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33">
                <a:extLst>
                  <a:ext uri="{FF2B5EF4-FFF2-40B4-BE49-F238E27FC236}">
                    <a16:creationId xmlns:a16="http://schemas.microsoft.com/office/drawing/2014/main" id="{423F3B44-D252-31F6-EAED-20C778FBD27A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C77FC7CE-0AC5-8794-66EB-F2DD02F37AA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B6815294-A0A0-D3DD-DB84-808B141F282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1E87E70C-A4A7-152C-BF70-1BE30E0555A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842604C6-6E85-76F9-5C3A-5F3A41D033A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DBBD43A5-AA3B-3DB2-C897-C5867BE80CF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4;p33">
            <a:extLst>
              <a:ext uri="{FF2B5EF4-FFF2-40B4-BE49-F238E27FC236}">
                <a16:creationId xmlns:a16="http://schemas.microsoft.com/office/drawing/2014/main" id="{BD457769-5A62-E870-1A49-FD18A0617E4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Routen</a:t>
            </a:r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Übersicht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F62E77F-E312-D61E-A4CB-7323B26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0" y="764435"/>
            <a:ext cx="4847320" cy="3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636714" y="820950"/>
            <a:ext cx="5830677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&lt;Authentifizierung&gt;</a:t>
            </a:r>
            <a:endParaRPr sz="54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698" y="220457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</a:t>
            </a:r>
            <a:r>
              <a:rPr lang="de-DE" sz="2400" dirty="0"/>
              <a:t>e</a:t>
            </a:r>
            <a:r>
              <a:rPr lang="en" sz="2400" dirty="0"/>
              <a:t>ist die Identität des Benutzers nach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4" y="257415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B4921E-541E-AA61-86B7-7E65A248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003" y="3460350"/>
            <a:ext cx="740100" cy="7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963651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&lt;JWT Verarbeitung&gt;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1" y="2268283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gehen wir mit dem Token um?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4" y="2637858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A31C6-7254-90FD-FD8F-F3752C9D9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948" y="3375829"/>
            <a:ext cx="740101" cy="7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799788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&lt;Kommunikation&gt;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120071" y="2149813"/>
            <a:ext cx="5227678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findet der Austausch im Frontend statt?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078843" y="2482068"/>
            <a:ext cx="5310133" cy="179363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E7473A-B8A3-353A-A1D0-97398DF56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079" y="3552792"/>
            <a:ext cx="673841" cy="6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0872" y="80243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&lt;Validierung&gt;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147171"/>
            <a:ext cx="4959274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Welche Daten senden wir?</a:t>
            </a:r>
            <a:endParaRPr lang="en"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68998" y="24958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F73906-C116-B6C6-A534-2C9437CA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082" y="3281388"/>
            <a:ext cx="899079" cy="89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896874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&lt;Angular&gt;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1" y="2317688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Was ist es und wieso haben wir uns dafür entschieden?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5" y="2687263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F3263-E53C-C3B4-FA1D-04D7E752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8" y="3326602"/>
            <a:ext cx="729503" cy="729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37633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Angular – Was ist das?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282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Front-End-Webapplikationsframework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Entwickler: Google &amp; Community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Komponenten-Basiert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 mit vielen Features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Entwickler-Tools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ist Angular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48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&lt;Material&gt;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Inwiefern hat uns Material geholfen?</a:t>
            </a:r>
            <a:endParaRPr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3636463" cy="3039366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dirty="0" err="1"/>
              <a:t>Organisation</a:t>
            </a:r>
            <a:endParaRPr lang="en-US"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000" dirty="0" err="1"/>
              <a:t>Projektarchitektur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Docker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HTTP API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>
                <a:uFill>
                  <a:noFill/>
                </a:uFill>
              </a:rPr>
              <a:t>JSON Web Token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MVC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Routen</a:t>
            </a:r>
            <a:endParaRPr sz="2000" dirty="0"/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1;p32">
            <a:extLst>
              <a:ext uri="{FF2B5EF4-FFF2-40B4-BE49-F238E27FC236}">
                <a16:creationId xmlns:a16="http://schemas.microsoft.com/office/drawing/2014/main" id="{A83AF973-9CD7-613F-FBA1-50614ED671B5}"/>
              </a:ext>
            </a:extLst>
          </p:cNvPr>
          <p:cNvSpPr txBox="1">
            <a:spLocks/>
          </p:cNvSpPr>
          <p:nvPr/>
        </p:nvSpPr>
        <p:spPr>
          <a:xfrm>
            <a:off x="4356463" y="1195610"/>
            <a:ext cx="4067539" cy="340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Authentifizierung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JWT </a:t>
            </a:r>
            <a:r>
              <a:rPr lang="en-US" sz="2000" dirty="0" err="1"/>
              <a:t>Verarbeitung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Kommunikation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Validierung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Angular</a:t>
            </a:r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Material</a:t>
            </a:r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Struktur</a:t>
            </a:r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2317432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Material – Was macht das eigentlich?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89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Umfangreiche Sammlung aus UI-Komponenten für Angular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Einsparung von Zeit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-&gt; Vorgefertigte UI-Komponenten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macht Material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46690" y="886744"/>
            <a:ext cx="705062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&lt;STRUKTUR&gt;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354604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Wie haben wir unsere Projektstruktur aufgebaut und wieso?</a:t>
            </a:r>
            <a:endParaRPr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724179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199" y="109800"/>
            <a:ext cx="1423055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Struktur - Aufbau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&lt;Aufbau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1B38-5AF8-F269-D063-FA846A22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855692"/>
            <a:ext cx="2291034" cy="16639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02586B-3F56-57F3-5794-1FCF365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01" y="1855691"/>
            <a:ext cx="2316117" cy="1663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378BE3-B850-38F2-20EE-3A828A4E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86" y="1565438"/>
            <a:ext cx="2440714" cy="2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19999" y="1188900"/>
            <a:ext cx="7703999" cy="34146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de-DE" sz="2000" dirty="0" err="1"/>
              <a:t>Regi</a:t>
            </a:r>
            <a:r>
              <a:rPr lang="de-DE" sz="2000" dirty="0"/>
              <a:t> + </a:t>
            </a:r>
            <a:r>
              <a:rPr lang="de-DE" sz="2000" dirty="0" err="1"/>
              <a:t>Einloggi</a:t>
            </a:r>
            <a:endParaRPr lang="de-DE" sz="2000" dirty="0"/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de-DE" sz="2000" dirty="0"/>
              <a:t>Sportart anlegen</a:t>
            </a:r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de-DE" sz="2000" dirty="0"/>
              <a:t>Mannschaft anlegen</a:t>
            </a:r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de-DE" sz="2000" dirty="0"/>
              <a:t>Member anlegen</a:t>
            </a:r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de-DE" sz="2000" dirty="0"/>
              <a:t>Member editieren</a:t>
            </a:r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de-DE" sz="2000" dirty="0"/>
              <a:t>Member löschen</a:t>
            </a:r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DE550F-FBAB-172E-E5DE-16A8A722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552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753762" y="604991"/>
            <a:ext cx="7636475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&lt;ORGANISATION&gt;</a:t>
            </a:r>
            <a:endParaRPr sz="6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Group of Young Business People Talking on Business Meeting. Stock Photo -  Image of people, partnership: 46238432">
            <a:extLst>
              <a:ext uri="{FF2B5EF4-FFF2-40B4-BE49-F238E27FC236}">
                <a16:creationId xmlns:a16="http://schemas.microsoft.com/office/drawing/2014/main" id="{DDAB077B-533E-22C0-4B6A-31D0DF0BD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 bwMode="auto">
          <a:xfrm>
            <a:off x="1097105" y="1884269"/>
            <a:ext cx="3423992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690;p40">
            <a:extLst>
              <a:ext uri="{FF2B5EF4-FFF2-40B4-BE49-F238E27FC236}">
                <a16:creationId xmlns:a16="http://schemas.microsoft.com/office/drawing/2014/main" id="{6C7B78F3-A0D9-0A3C-A334-AC9D8F0D90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8" y="1884268"/>
            <a:ext cx="3624945" cy="22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Diskussion: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-welches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-Aufgabenverteilung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 Git-Platform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-Auf einen Stand bringen</a:t>
            </a:r>
          </a:p>
        </p:txBody>
      </p:sp>
    </p:spTree>
    <p:extLst>
      <p:ext uri="{BB962C8B-B14F-4D97-AF65-F5344CB8AC3E}">
        <p14:creationId xmlns:p14="http://schemas.microsoft.com/office/powerpoint/2010/main" val="20810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2;p33">
            <a:extLst>
              <a:ext uri="{FF2B5EF4-FFF2-40B4-BE49-F238E27FC236}">
                <a16:creationId xmlns:a16="http://schemas.microsoft.com/office/drawing/2014/main" id="{B9A5B64F-43B5-BB82-6E6B-A6347A3C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753" y="458756"/>
            <a:ext cx="8256494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&lt;PROJEKT ARCHITEKTUR&gt;</a:t>
            </a:r>
            <a:endParaRPr sz="5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FCB0A9-21FB-E1E5-4FDB-66D80802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0" y="1764221"/>
            <a:ext cx="2983568" cy="23868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E975B0-B6D2-29F9-3BC5-45402D6E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74" y="1764221"/>
            <a:ext cx="3068812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&lt;DOCKER&gt;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-Docker (Open Source)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-Isolierung von Anwendungen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i="0" dirty="0" err="1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Containervirtualisierung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16121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676FF2C-515B-5121-3B7A-4CEE031BB262}"/>
              </a:ext>
            </a:extLst>
          </p:cNvPr>
          <p:cNvGrpSpPr/>
          <p:nvPr/>
        </p:nvGrpSpPr>
        <p:grpSpPr>
          <a:xfrm>
            <a:off x="2063848" y="2936555"/>
            <a:ext cx="5016304" cy="804640"/>
            <a:chOff x="2134097" y="2970065"/>
            <a:chExt cx="5016304" cy="80464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78BFEF2-D9B4-D4FA-1179-E76D815F00A5}"/>
                </a:ext>
              </a:extLst>
            </p:cNvPr>
            <p:cNvGrpSpPr/>
            <p:nvPr/>
          </p:nvGrpSpPr>
          <p:grpSpPr>
            <a:xfrm>
              <a:off x="6075363" y="2970065"/>
              <a:ext cx="1075038" cy="804640"/>
              <a:chOff x="1659466" y="3501081"/>
              <a:chExt cx="1075038" cy="80464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57FAD019-108B-0A28-8F0E-D0A7A0725953}"/>
                  </a:ext>
                </a:extLst>
              </p:cNvPr>
              <p:cNvSpPr/>
              <p:nvPr/>
            </p:nvSpPr>
            <p:spPr>
              <a:xfrm>
                <a:off x="1659466" y="3501081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BF3C0100-AB0D-5A64-6E52-91FE8269E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054"/>
              <a:stretch/>
            </p:blipFill>
            <p:spPr>
              <a:xfrm>
                <a:off x="1751112" y="3637402"/>
                <a:ext cx="891746" cy="479246"/>
              </a:xfrm>
              <a:prstGeom prst="rect">
                <a:avLst/>
              </a:prstGeom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15EB74E-4A62-B6FD-55D8-4E1F4A34A766}"/>
                </a:ext>
              </a:extLst>
            </p:cNvPr>
            <p:cNvGrpSpPr/>
            <p:nvPr/>
          </p:nvGrpSpPr>
          <p:grpSpPr>
            <a:xfrm>
              <a:off x="2134097" y="2970065"/>
              <a:ext cx="1075038" cy="804640"/>
              <a:chOff x="2578042" y="3498825"/>
              <a:chExt cx="1075038" cy="804640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2D0ECC77-6F5B-D8C9-FF91-C968FE12CE44}"/>
                  </a:ext>
                </a:extLst>
              </p:cNvPr>
              <p:cNvSpPr/>
              <p:nvPr/>
            </p:nvSpPr>
            <p:spPr>
              <a:xfrm>
                <a:off x="2578042" y="3498825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10D02BA4-B547-1611-6F7F-8AB5697C0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43447" y="3601187"/>
                <a:ext cx="570304" cy="570304"/>
              </a:xfrm>
              <a:prstGeom prst="rect">
                <a:avLst/>
              </a:prstGeom>
            </p:spPr>
          </p:pic>
        </p:grp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D690466B-E263-FE00-E5FB-3E03B1D88263}"/>
                </a:ext>
              </a:extLst>
            </p:cNvPr>
            <p:cNvSpPr/>
            <p:nvPr/>
          </p:nvSpPr>
          <p:spPr>
            <a:xfrm>
              <a:off x="4104730" y="2970065"/>
              <a:ext cx="1075038" cy="8046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B73C263-807E-5BA1-480B-754F436E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1951" y="3156727"/>
              <a:ext cx="511512" cy="41860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CCACD34-A36F-4348-4A86-015FF748B9C2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209135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C30DD37-F99F-8D76-E369-4CF255C73FD8}"/>
                </a:ext>
              </a:extLst>
            </p:cNvPr>
            <p:cNvCxnSpPr>
              <a:stCxn id="39" idx="3"/>
              <a:endCxn id="4" idx="1"/>
            </p:cNvCxnSpPr>
            <p:nvPr/>
          </p:nvCxnSpPr>
          <p:spPr>
            <a:xfrm>
              <a:off x="5179768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&lt;HTTP API&gt;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4"/>
            <a:ext cx="4242600" cy="156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-An REST angelehnt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-Fungiert als Schnittstelle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-Läuft separat zum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-CRUD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419901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C38F5-1834-C6F9-3C52-2869915B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94" y="2992998"/>
            <a:ext cx="3235411" cy="120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326A-B90B-D289-000C-8A17CD38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40" y="3208481"/>
            <a:ext cx="1588162" cy="8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&lt;JSON Web Token&gt;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239;p91">
            <a:extLst>
              <a:ext uri="{FF2B5EF4-FFF2-40B4-BE49-F238E27FC236}">
                <a16:creationId xmlns:a16="http://schemas.microsoft.com/office/drawing/2014/main" id="{90F5B034-B6B0-637D-268A-6F6717D07AD0}"/>
              </a:ext>
            </a:extLst>
          </p:cNvPr>
          <p:cNvGrpSpPr/>
          <p:nvPr/>
        </p:nvGrpSpPr>
        <p:grpSpPr>
          <a:xfrm>
            <a:off x="5316981" y="3923084"/>
            <a:ext cx="355101" cy="355103"/>
            <a:chOff x="490025" y="3758147"/>
            <a:chExt cx="409009" cy="409011"/>
          </a:xfrm>
        </p:grpSpPr>
        <p:sp>
          <p:nvSpPr>
            <p:cNvPr id="34" name="Google Shape;4240;p91">
              <a:extLst>
                <a:ext uri="{FF2B5EF4-FFF2-40B4-BE49-F238E27FC236}">
                  <a16:creationId xmlns:a16="http://schemas.microsoft.com/office/drawing/2014/main" id="{8F8BAC16-6878-6503-7B99-F767CC9A5980}"/>
                </a:ext>
              </a:extLst>
            </p:cNvPr>
            <p:cNvSpPr/>
            <p:nvPr/>
          </p:nvSpPr>
          <p:spPr>
            <a:xfrm>
              <a:off x="677593" y="3843637"/>
              <a:ext cx="221441" cy="271152"/>
            </a:xfrm>
            <a:custGeom>
              <a:avLst/>
              <a:gdLst/>
              <a:ahLst/>
              <a:cxnLst/>
              <a:rect l="l" t="t" r="r" b="b"/>
              <a:pathLst>
                <a:path w="7742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7741" y="9479"/>
                  </a:lnTo>
                  <a:lnTo>
                    <a:pt x="7741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1;p91">
              <a:extLst>
                <a:ext uri="{FF2B5EF4-FFF2-40B4-BE49-F238E27FC236}">
                  <a16:creationId xmlns:a16="http://schemas.microsoft.com/office/drawing/2014/main" id="{E20EFFB5-9512-FE6B-B26E-5E319644F3ED}"/>
                </a:ext>
              </a:extLst>
            </p:cNvPr>
            <p:cNvSpPr/>
            <p:nvPr/>
          </p:nvSpPr>
          <p:spPr>
            <a:xfrm>
              <a:off x="490025" y="3843637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479"/>
                  </a:lnTo>
                  <a:lnTo>
                    <a:pt x="7138" y="947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2;p91">
              <a:extLst>
                <a:ext uri="{FF2B5EF4-FFF2-40B4-BE49-F238E27FC236}">
                  <a16:creationId xmlns:a16="http://schemas.microsoft.com/office/drawing/2014/main" id="{A459896B-5658-198E-AEC8-02893BF8E48D}"/>
                </a:ext>
              </a:extLst>
            </p:cNvPr>
            <p:cNvSpPr/>
            <p:nvPr/>
          </p:nvSpPr>
          <p:spPr>
            <a:xfrm>
              <a:off x="677593" y="3758147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3;p91">
              <a:extLst>
                <a:ext uri="{FF2B5EF4-FFF2-40B4-BE49-F238E27FC236}">
                  <a16:creationId xmlns:a16="http://schemas.microsoft.com/office/drawing/2014/main" id="{7244E2E2-BEE9-223C-9A5C-1ABAB81E1C58}"/>
                </a:ext>
              </a:extLst>
            </p:cNvPr>
            <p:cNvSpPr/>
            <p:nvPr/>
          </p:nvSpPr>
          <p:spPr>
            <a:xfrm>
              <a:off x="490025" y="375814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4;p91">
              <a:extLst>
                <a:ext uri="{FF2B5EF4-FFF2-40B4-BE49-F238E27FC236}">
                  <a16:creationId xmlns:a16="http://schemas.microsoft.com/office/drawing/2014/main" id="{301E9B16-B378-A550-8616-40173381CFBE}"/>
                </a:ext>
              </a:extLst>
            </p:cNvPr>
            <p:cNvSpPr/>
            <p:nvPr/>
          </p:nvSpPr>
          <p:spPr>
            <a:xfrm>
              <a:off x="528466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5;p91">
              <a:extLst>
                <a:ext uri="{FF2B5EF4-FFF2-40B4-BE49-F238E27FC236}">
                  <a16:creationId xmlns:a16="http://schemas.microsoft.com/office/drawing/2014/main" id="{D30952ED-0B7F-52F3-5150-FE3CD71C749B}"/>
                </a:ext>
              </a:extLst>
            </p:cNvPr>
            <p:cNvSpPr/>
            <p:nvPr/>
          </p:nvSpPr>
          <p:spPr>
            <a:xfrm>
              <a:off x="578175" y="3797246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6;p91">
              <a:extLst>
                <a:ext uri="{FF2B5EF4-FFF2-40B4-BE49-F238E27FC236}">
                  <a16:creationId xmlns:a16="http://schemas.microsoft.com/office/drawing/2014/main" id="{373DB4A3-16A9-D223-7194-C8AD7A9B476E}"/>
                </a:ext>
              </a:extLst>
            </p:cNvPr>
            <p:cNvSpPr/>
            <p:nvPr/>
          </p:nvSpPr>
          <p:spPr>
            <a:xfrm>
              <a:off x="630544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7;p91">
              <a:extLst>
                <a:ext uri="{FF2B5EF4-FFF2-40B4-BE49-F238E27FC236}">
                  <a16:creationId xmlns:a16="http://schemas.microsoft.com/office/drawing/2014/main" id="{33CEF80C-8598-EB23-F85E-D89871589937}"/>
                </a:ext>
              </a:extLst>
            </p:cNvPr>
            <p:cNvSpPr/>
            <p:nvPr/>
          </p:nvSpPr>
          <p:spPr>
            <a:xfrm>
              <a:off x="677593" y="3913254"/>
              <a:ext cx="129970" cy="253904"/>
            </a:xfrm>
            <a:custGeom>
              <a:avLst/>
              <a:gdLst/>
              <a:ahLst/>
              <a:cxnLst/>
              <a:rect l="l" t="t" r="r" b="b"/>
              <a:pathLst>
                <a:path w="4544" h="8877" extrusionOk="0">
                  <a:moveTo>
                    <a:pt x="580" y="0"/>
                  </a:moveTo>
                  <a:lnTo>
                    <a:pt x="1" y="5006"/>
                  </a:lnTo>
                  <a:lnTo>
                    <a:pt x="580" y="8876"/>
                  </a:lnTo>
                  <a:cubicBezTo>
                    <a:pt x="2990" y="7903"/>
                    <a:pt x="4543" y="5678"/>
                    <a:pt x="4543" y="3175"/>
                  </a:cubicBezTo>
                  <a:lnTo>
                    <a:pt x="4543" y="1437"/>
                  </a:lnTo>
                  <a:cubicBezTo>
                    <a:pt x="3778" y="1252"/>
                    <a:pt x="3199" y="672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48;p91">
              <a:extLst>
                <a:ext uri="{FF2B5EF4-FFF2-40B4-BE49-F238E27FC236}">
                  <a16:creationId xmlns:a16="http://schemas.microsoft.com/office/drawing/2014/main" id="{6D195266-C3A0-CBD4-26FD-52815F1CFE3F}"/>
                </a:ext>
              </a:extLst>
            </p:cNvPr>
            <p:cNvSpPr/>
            <p:nvPr/>
          </p:nvSpPr>
          <p:spPr>
            <a:xfrm>
              <a:off x="580835" y="3913254"/>
              <a:ext cx="113380" cy="253904"/>
            </a:xfrm>
            <a:custGeom>
              <a:avLst/>
              <a:gdLst/>
              <a:ahLst/>
              <a:cxnLst/>
              <a:rect l="l" t="t" r="r" b="b"/>
              <a:pathLst>
                <a:path w="3964" h="8877" extrusionOk="0">
                  <a:moveTo>
                    <a:pt x="1553" y="0"/>
                  </a:moveTo>
                  <a:cubicBezTo>
                    <a:pt x="1368" y="672"/>
                    <a:pt x="788" y="1252"/>
                    <a:pt x="0" y="1437"/>
                  </a:cubicBezTo>
                  <a:lnTo>
                    <a:pt x="0" y="3175"/>
                  </a:lnTo>
                  <a:cubicBezTo>
                    <a:pt x="0" y="5678"/>
                    <a:pt x="1646" y="7903"/>
                    <a:pt x="3963" y="8876"/>
                  </a:cubicBezTo>
                  <a:lnTo>
                    <a:pt x="3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49;p91">
              <a:extLst>
                <a:ext uri="{FF2B5EF4-FFF2-40B4-BE49-F238E27FC236}">
                  <a16:creationId xmlns:a16="http://schemas.microsoft.com/office/drawing/2014/main" id="{AB65D04A-414E-48E1-B75A-AFC291A5A500}"/>
                </a:ext>
              </a:extLst>
            </p:cNvPr>
            <p:cNvSpPr/>
            <p:nvPr/>
          </p:nvSpPr>
          <p:spPr>
            <a:xfrm>
              <a:off x="683571" y="4037184"/>
              <a:ext cx="21910" cy="44448"/>
            </a:xfrm>
            <a:custGeom>
              <a:avLst/>
              <a:gdLst/>
              <a:ahLst/>
              <a:cxnLst/>
              <a:rect l="l" t="t" r="r" b="b"/>
              <a:pathLst>
                <a:path w="766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0;p91">
              <a:extLst>
                <a:ext uri="{FF2B5EF4-FFF2-40B4-BE49-F238E27FC236}">
                  <a16:creationId xmlns:a16="http://schemas.microsoft.com/office/drawing/2014/main" id="{7669F644-5DF0-CA7F-46AC-2E67DE1E4F22}"/>
                </a:ext>
              </a:extLst>
            </p:cNvPr>
            <p:cNvSpPr/>
            <p:nvPr/>
          </p:nvSpPr>
          <p:spPr>
            <a:xfrm>
              <a:off x="677593" y="3984844"/>
              <a:ext cx="49768" cy="66301"/>
            </a:xfrm>
            <a:custGeom>
              <a:avLst/>
              <a:gdLst/>
              <a:ahLst/>
              <a:cxnLst/>
              <a:rect l="l" t="t" r="r" b="b"/>
              <a:pathLst>
                <a:path w="1740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252" y="2318"/>
                    <a:pt x="1739" y="1831"/>
                    <a:pt x="1739" y="1159"/>
                  </a:cubicBezTo>
                  <a:cubicBezTo>
                    <a:pt x="1739" y="487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1;p91">
              <a:extLst>
                <a:ext uri="{FF2B5EF4-FFF2-40B4-BE49-F238E27FC236}">
                  <a16:creationId xmlns:a16="http://schemas.microsoft.com/office/drawing/2014/main" id="{07D0F6CF-1764-1632-5DA2-6047E6F0CB83}"/>
                </a:ext>
              </a:extLst>
            </p:cNvPr>
            <p:cNvSpPr/>
            <p:nvPr/>
          </p:nvSpPr>
          <p:spPr>
            <a:xfrm>
              <a:off x="661033" y="3984844"/>
              <a:ext cx="33179" cy="66301"/>
            </a:xfrm>
            <a:custGeom>
              <a:avLst/>
              <a:gdLst/>
              <a:ahLst/>
              <a:cxnLst/>
              <a:rect l="l" t="t" r="r" b="b"/>
              <a:pathLst>
                <a:path w="1160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71;p91">
            <a:extLst>
              <a:ext uri="{FF2B5EF4-FFF2-40B4-BE49-F238E27FC236}">
                <a16:creationId xmlns:a16="http://schemas.microsoft.com/office/drawing/2014/main" id="{968490B7-E5BB-6479-20F0-04CB74E5ED67}"/>
              </a:ext>
            </a:extLst>
          </p:cNvPr>
          <p:cNvGrpSpPr/>
          <p:nvPr/>
        </p:nvGrpSpPr>
        <p:grpSpPr>
          <a:xfrm>
            <a:off x="3472630" y="3902954"/>
            <a:ext cx="355127" cy="352818"/>
            <a:chOff x="4798486" y="1937970"/>
            <a:chExt cx="409038" cy="406379"/>
          </a:xfrm>
        </p:grpSpPr>
        <p:sp>
          <p:nvSpPr>
            <p:cNvPr id="47" name="Google Shape;3872;p91">
              <a:extLst>
                <a:ext uri="{FF2B5EF4-FFF2-40B4-BE49-F238E27FC236}">
                  <a16:creationId xmlns:a16="http://schemas.microsoft.com/office/drawing/2014/main" id="{6EA42E61-B85C-8206-4426-7F568D6D5A0A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73;p91">
              <a:extLst>
                <a:ext uri="{FF2B5EF4-FFF2-40B4-BE49-F238E27FC236}">
                  <a16:creationId xmlns:a16="http://schemas.microsoft.com/office/drawing/2014/main" id="{7122486D-0B14-4B18-5D7B-C89E8E970B25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4;p91">
              <a:extLst>
                <a:ext uri="{FF2B5EF4-FFF2-40B4-BE49-F238E27FC236}">
                  <a16:creationId xmlns:a16="http://schemas.microsoft.com/office/drawing/2014/main" id="{E8F7AA02-D84B-6F3A-136E-441232E322C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75;p91">
              <a:extLst>
                <a:ext uri="{FF2B5EF4-FFF2-40B4-BE49-F238E27FC236}">
                  <a16:creationId xmlns:a16="http://schemas.microsoft.com/office/drawing/2014/main" id="{617D46F5-EF4D-60B8-EDBD-ECB6AC6F1436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998;p105">
            <a:extLst>
              <a:ext uri="{FF2B5EF4-FFF2-40B4-BE49-F238E27FC236}">
                <a16:creationId xmlns:a16="http://schemas.microsoft.com/office/drawing/2014/main" id="{99F702C0-3D89-0CD0-92E6-0BC335C476F2}"/>
              </a:ext>
            </a:extLst>
          </p:cNvPr>
          <p:cNvGrpSpPr/>
          <p:nvPr/>
        </p:nvGrpSpPr>
        <p:grpSpPr>
          <a:xfrm>
            <a:off x="3867678" y="4032536"/>
            <a:ext cx="1350894" cy="94210"/>
            <a:chOff x="238125" y="2506075"/>
            <a:chExt cx="7115411" cy="673075"/>
          </a:xfrm>
        </p:grpSpPr>
        <p:sp>
          <p:nvSpPr>
            <p:cNvPr id="52" name="Google Shape;7999;p105">
              <a:extLst>
                <a:ext uri="{FF2B5EF4-FFF2-40B4-BE49-F238E27FC236}">
                  <a16:creationId xmlns:a16="http://schemas.microsoft.com/office/drawing/2014/main" id="{79418BD0-A3CF-72F5-7370-0ADB40D2826A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0;p105">
              <a:extLst>
                <a:ext uri="{FF2B5EF4-FFF2-40B4-BE49-F238E27FC236}">
                  <a16:creationId xmlns:a16="http://schemas.microsoft.com/office/drawing/2014/main" id="{B21C87D3-0D87-4CB4-49E9-33D491952418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1;p105">
              <a:extLst>
                <a:ext uri="{FF2B5EF4-FFF2-40B4-BE49-F238E27FC236}">
                  <a16:creationId xmlns:a16="http://schemas.microsoft.com/office/drawing/2014/main" id="{2ABA1CBD-E6F4-4FBA-0C8D-52A1BC1DBE5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2;p105">
              <a:extLst>
                <a:ext uri="{FF2B5EF4-FFF2-40B4-BE49-F238E27FC236}">
                  <a16:creationId xmlns:a16="http://schemas.microsoft.com/office/drawing/2014/main" id="{8CF3649E-30A2-F06C-1472-2E459BBE1A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3;p105">
              <a:extLst>
                <a:ext uri="{FF2B5EF4-FFF2-40B4-BE49-F238E27FC236}">
                  <a16:creationId xmlns:a16="http://schemas.microsoft.com/office/drawing/2014/main" id="{78140110-9F84-20CF-0631-C8CDFD73E8F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FCF293-554C-7FD4-AE08-71EAFA9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89" y="2070659"/>
            <a:ext cx="3285871" cy="1490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33">
            <a:extLst>
              <a:ext uri="{FF2B5EF4-FFF2-40B4-BE49-F238E27FC236}">
                <a16:creationId xmlns:a16="http://schemas.microsoft.com/office/drawing/2014/main" id="{8AFD4B32-2D50-68C2-F0C3-B5F3695798D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- Aufbau</a:t>
            </a:r>
          </a:p>
        </p:txBody>
      </p:sp>
      <p:grpSp>
        <p:nvGrpSpPr>
          <p:cNvPr id="5" name="Google Shape;495;p33">
            <a:extLst>
              <a:ext uri="{FF2B5EF4-FFF2-40B4-BE49-F238E27FC236}">
                <a16:creationId xmlns:a16="http://schemas.microsoft.com/office/drawing/2014/main" id="{82CA8F26-7931-3C1A-8300-A1B1C456962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" name="Google Shape;496;p33">
              <a:extLst>
                <a:ext uri="{FF2B5EF4-FFF2-40B4-BE49-F238E27FC236}">
                  <a16:creationId xmlns:a16="http://schemas.microsoft.com/office/drawing/2014/main" id="{7CE83391-420F-C83F-199C-0E401E54324C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33">
              <a:extLst>
                <a:ext uri="{FF2B5EF4-FFF2-40B4-BE49-F238E27FC236}">
                  <a16:creationId xmlns:a16="http://schemas.microsoft.com/office/drawing/2014/main" id="{A816DA13-714F-25D9-D73C-DBDC9AF46D8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98;p33">
              <a:extLst>
                <a:ext uri="{FF2B5EF4-FFF2-40B4-BE49-F238E27FC236}">
                  <a16:creationId xmlns:a16="http://schemas.microsoft.com/office/drawing/2014/main" id="{01B53A81-277A-FDC6-87E5-B6B05CF65E6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499;p33">
            <a:extLst>
              <a:ext uri="{FF2B5EF4-FFF2-40B4-BE49-F238E27FC236}">
                <a16:creationId xmlns:a16="http://schemas.microsoft.com/office/drawing/2014/main" id="{B62F4413-B6F9-983B-B443-6FDC28182629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" name="Google Shape;500;p33">
              <a:extLst>
                <a:ext uri="{FF2B5EF4-FFF2-40B4-BE49-F238E27FC236}">
                  <a16:creationId xmlns:a16="http://schemas.microsoft.com/office/drawing/2014/main" id="{5A9BCBA3-2EFF-2C8E-1E3E-620C962E8D4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01;p33">
              <a:extLst>
                <a:ext uri="{FF2B5EF4-FFF2-40B4-BE49-F238E27FC236}">
                  <a16:creationId xmlns:a16="http://schemas.microsoft.com/office/drawing/2014/main" id="{CB58EBC1-D9F4-AB6A-2ACC-45B0923E4217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502;p33">
                <a:extLst>
                  <a:ext uri="{FF2B5EF4-FFF2-40B4-BE49-F238E27FC236}">
                    <a16:creationId xmlns:a16="http://schemas.microsoft.com/office/drawing/2014/main" id="{761D764E-7291-1F2B-ABD1-6E746E75B40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03;p33">
                <a:extLst>
                  <a:ext uri="{FF2B5EF4-FFF2-40B4-BE49-F238E27FC236}">
                    <a16:creationId xmlns:a16="http://schemas.microsoft.com/office/drawing/2014/main" id="{2245545B-317B-A35F-BF86-32545470210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504;p33">
                  <a:extLst>
                    <a:ext uri="{FF2B5EF4-FFF2-40B4-BE49-F238E27FC236}">
                      <a16:creationId xmlns:a16="http://schemas.microsoft.com/office/drawing/2014/main" id="{A2225360-C493-EFFC-5D2F-3F87F0D7883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505;p33">
                  <a:extLst>
                    <a:ext uri="{FF2B5EF4-FFF2-40B4-BE49-F238E27FC236}">
                      <a16:creationId xmlns:a16="http://schemas.microsoft.com/office/drawing/2014/main" id="{510ECFB6-7EAB-D96A-1076-24587BDF5C4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" name="Google Shape;506;p33">
              <a:extLst>
                <a:ext uri="{FF2B5EF4-FFF2-40B4-BE49-F238E27FC236}">
                  <a16:creationId xmlns:a16="http://schemas.microsoft.com/office/drawing/2014/main" id="{9D90E8BE-7D8B-52DA-EFDF-6E98118A162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" name="Google Shape;507;p33">
                <a:extLst>
                  <a:ext uri="{FF2B5EF4-FFF2-40B4-BE49-F238E27FC236}">
                    <a16:creationId xmlns:a16="http://schemas.microsoft.com/office/drawing/2014/main" id="{AAF6CE07-0B7D-B194-58B1-15831B7432A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8;p33">
                <a:extLst>
                  <a:ext uri="{FF2B5EF4-FFF2-40B4-BE49-F238E27FC236}">
                    <a16:creationId xmlns:a16="http://schemas.microsoft.com/office/drawing/2014/main" id="{C1FAFAAB-4397-5540-532E-4B8D09CB925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8C0E53A-7FC3-1F2B-51E1-774A9533472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37BD7126-7B33-779A-8341-0F66738DC5C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E4230A52-3BD7-032F-055E-C8F0CF55C1F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5B23D5F6-5B56-5D5E-D51C-15B828178A46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C850CAB-BCA6-15C4-BF14-C2ECC8B844C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0E323F-F00E-DD2B-9E9E-C087085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6" y="873404"/>
            <a:ext cx="7379128" cy="3396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8F827-838F-CCD7-AF26-62AFCA9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48" y="3014471"/>
            <a:ext cx="1951823" cy="1207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4EB84-9D24-FA53-0E2A-F5121842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3" y="2293257"/>
            <a:ext cx="5088659" cy="1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94;p33">
            <a:extLst>
              <a:ext uri="{FF2B5EF4-FFF2-40B4-BE49-F238E27FC236}">
                <a16:creationId xmlns:a16="http://schemas.microsoft.com/office/drawing/2014/main" id="{987CAA61-94AF-44CC-F748-1243EB694ED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28025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–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Abfrage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495;p33">
            <a:extLst>
              <a:ext uri="{FF2B5EF4-FFF2-40B4-BE49-F238E27FC236}">
                <a16:creationId xmlns:a16="http://schemas.microsoft.com/office/drawing/2014/main" id="{7CB19155-DF44-4B86-9BC2-7798FA6EAB4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" name="Google Shape;496;p33">
              <a:extLst>
                <a:ext uri="{FF2B5EF4-FFF2-40B4-BE49-F238E27FC236}">
                  <a16:creationId xmlns:a16="http://schemas.microsoft.com/office/drawing/2014/main" id="{6418DB9F-0B38-0DDC-FC9C-782931AEC6B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97;p33">
              <a:extLst>
                <a:ext uri="{FF2B5EF4-FFF2-40B4-BE49-F238E27FC236}">
                  <a16:creationId xmlns:a16="http://schemas.microsoft.com/office/drawing/2014/main" id="{0118C896-6098-99BD-D1ED-D790FC0BF8A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98;p33">
              <a:extLst>
                <a:ext uri="{FF2B5EF4-FFF2-40B4-BE49-F238E27FC236}">
                  <a16:creationId xmlns:a16="http://schemas.microsoft.com/office/drawing/2014/main" id="{0C44AEF7-994A-6D5E-6C08-96BF4182C40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499;p33">
            <a:extLst>
              <a:ext uri="{FF2B5EF4-FFF2-40B4-BE49-F238E27FC236}">
                <a16:creationId xmlns:a16="http://schemas.microsoft.com/office/drawing/2014/main" id="{A82F8DFA-D808-BD52-05E5-522F9DA86EC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" name="Google Shape;500;p33">
              <a:extLst>
                <a:ext uri="{FF2B5EF4-FFF2-40B4-BE49-F238E27FC236}">
                  <a16:creationId xmlns:a16="http://schemas.microsoft.com/office/drawing/2014/main" id="{7CEF46F2-46CB-11BE-90D4-DB6AC9AB358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501;p33">
              <a:extLst>
                <a:ext uri="{FF2B5EF4-FFF2-40B4-BE49-F238E27FC236}">
                  <a16:creationId xmlns:a16="http://schemas.microsoft.com/office/drawing/2014/main" id="{8714138B-1C6F-6D14-92A3-EBF72A7E09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" name="Google Shape;502;p33">
                <a:extLst>
                  <a:ext uri="{FF2B5EF4-FFF2-40B4-BE49-F238E27FC236}">
                    <a16:creationId xmlns:a16="http://schemas.microsoft.com/office/drawing/2014/main" id="{112743F0-6401-7986-E06A-55586B2D0FC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503;p33">
                <a:extLst>
                  <a:ext uri="{FF2B5EF4-FFF2-40B4-BE49-F238E27FC236}">
                    <a16:creationId xmlns:a16="http://schemas.microsoft.com/office/drawing/2014/main" id="{CD5BCBF2-FBDF-733B-6AEC-7946B1BDB6B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" name="Google Shape;504;p33">
                  <a:extLst>
                    <a:ext uri="{FF2B5EF4-FFF2-40B4-BE49-F238E27FC236}">
                      <a16:creationId xmlns:a16="http://schemas.microsoft.com/office/drawing/2014/main" id="{E1842985-EBAD-58F6-FEBE-E91ABF395ED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505;p33">
                  <a:extLst>
                    <a:ext uri="{FF2B5EF4-FFF2-40B4-BE49-F238E27FC236}">
                      <a16:creationId xmlns:a16="http://schemas.microsoft.com/office/drawing/2014/main" id="{5B0C0678-64C6-BAB4-5303-7D171D39FA9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" name="Google Shape;506;p33">
              <a:extLst>
                <a:ext uri="{FF2B5EF4-FFF2-40B4-BE49-F238E27FC236}">
                  <a16:creationId xmlns:a16="http://schemas.microsoft.com/office/drawing/2014/main" id="{E9410B86-5D52-E5A5-1F8E-302398AF3E0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" name="Google Shape;507;p33">
                <a:extLst>
                  <a:ext uri="{FF2B5EF4-FFF2-40B4-BE49-F238E27FC236}">
                    <a16:creationId xmlns:a16="http://schemas.microsoft.com/office/drawing/2014/main" id="{C3C4792C-302B-4D71-847E-7DCCBD58C1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8;p33">
                <a:extLst>
                  <a:ext uri="{FF2B5EF4-FFF2-40B4-BE49-F238E27FC236}">
                    <a16:creationId xmlns:a16="http://schemas.microsoft.com/office/drawing/2014/main" id="{893AAB80-0EAB-8C92-097D-6358CDEAA55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EF0D59D-4C5A-7CA0-8360-E91A137F551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F6FA276F-D5CB-2220-BC0E-39988015BA0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465A2D8B-E29D-23E5-99BA-CF9464A9592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62417E75-9EED-0D14-3A33-DD4ABCB1C1D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212FF4A5-6B2B-667E-88D7-C4DEE5A83E3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86983F-A600-5761-92CB-71B6682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6" y="836347"/>
            <a:ext cx="5288847" cy="34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Bildschirmpräsentation (16:9)</PresentationFormat>
  <Paragraphs>87</Paragraphs>
  <Slides>23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Fira Code Light</vt:lpstr>
      <vt:lpstr>Roboto Condensed Light</vt:lpstr>
      <vt:lpstr>Fira Code</vt:lpstr>
      <vt:lpstr>Oswald</vt:lpstr>
      <vt:lpstr>Arial</vt:lpstr>
      <vt:lpstr>How to Code Workshop by Slidesgo</vt:lpstr>
      <vt:lpstr>/WEBBASIERTER-DATENBANKMANAGER</vt:lpstr>
      <vt:lpstr>/INHALTSVERZEICHNIS</vt:lpstr>
      <vt:lpstr>&lt;ORGANISATION&gt;</vt:lpstr>
      <vt:lpstr>&lt;PROJEKT ARCHITEKTUR&gt;</vt:lpstr>
      <vt:lpstr>&lt;DOCKER&gt;</vt:lpstr>
      <vt:lpstr>&lt;HTTP API&gt;</vt:lpstr>
      <vt:lpstr>&lt;JSON Web Token&gt;</vt:lpstr>
      <vt:lpstr>PowerPoint-Präsentation</vt:lpstr>
      <vt:lpstr>PowerPoint-Präsentation</vt:lpstr>
      <vt:lpstr>&lt;MVC&gt;</vt:lpstr>
      <vt:lpstr>&lt;ROUTEN&gt;</vt:lpstr>
      <vt:lpstr>PowerPoint-Präsentation</vt:lpstr>
      <vt:lpstr>&lt;Authentifizierung&gt;</vt:lpstr>
      <vt:lpstr>&lt;JWT Verarbeitung&gt;</vt:lpstr>
      <vt:lpstr>&lt;Kommunikation&gt;</vt:lpstr>
      <vt:lpstr>&lt;Validierung&gt;</vt:lpstr>
      <vt:lpstr>&lt;Angular&gt;</vt:lpstr>
      <vt:lpstr>PowerPoint-Präsentation</vt:lpstr>
      <vt:lpstr>&lt;Material&gt;</vt:lpstr>
      <vt:lpstr>PowerPoint-Präsentation</vt:lpstr>
      <vt:lpstr>&lt;STRUKTUR&gt;</vt:lpstr>
      <vt:lpstr>PowerPoint-Präsentation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dc:creator>Marco</dc:creator>
  <cp:lastModifiedBy>Steuck, Thomas</cp:lastModifiedBy>
  <cp:revision>27</cp:revision>
  <dcterms:modified xsi:type="dcterms:W3CDTF">2022-07-14T11:48:05Z</dcterms:modified>
</cp:coreProperties>
</file>