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353" r:id="rId4"/>
    <p:sldId id="354" r:id="rId5"/>
    <p:sldId id="356" r:id="rId6"/>
    <p:sldId id="359" r:id="rId7"/>
    <p:sldId id="357" r:id="rId8"/>
    <p:sldId id="358" r:id="rId9"/>
    <p:sldId id="27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A0C300"/>
    <a:srgbClr val="525252"/>
    <a:srgbClr val="FFFFFF"/>
    <a:srgbClr val="E8E8E8"/>
    <a:srgbClr val="E9E9E9"/>
    <a:srgbClr val="D7B7D5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8" autoAdjust="0"/>
    <p:restoredTop sz="93211" autoAdjust="0"/>
  </p:normalViewPr>
  <p:slideViewPr>
    <p:cSldViewPr>
      <p:cViewPr varScale="1">
        <p:scale>
          <a:sx n="105" d="100"/>
          <a:sy n="105" d="100"/>
        </p:scale>
        <p:origin x="642" y="102"/>
      </p:cViewPr>
      <p:guideLst>
        <p:guide orient="horz" pos="436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35F29-4074-4D7D-80F8-6F6B6DF356A3}" type="datetimeFigureOut">
              <a:rPr lang="de-DE" smtClean="0"/>
              <a:pPr/>
              <a:t>15.07.2016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406EF-4721-4717-AFF9-77525AFF8B3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14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3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6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5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72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90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60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00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01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4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3118656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756"/>
            <a:ext cx="9144000" cy="249780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66047" y="4725144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A0C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15" y="381738"/>
            <a:ext cx="4170171" cy="1151980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66838" y="2781300"/>
            <a:ext cx="6400800" cy="1943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de-DE" dirty="0" smtClean="0"/>
              <a:t>Überschrift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14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4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33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55650" y="1916113"/>
            <a:ext cx="3672335" cy="42100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017" y="1916113"/>
            <a:ext cx="3743772" cy="42100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6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11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72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576" y="1912554"/>
            <a:ext cx="3672408" cy="652351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Titel der Spalte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8" y="1916114"/>
            <a:ext cx="3743772" cy="648791"/>
          </a:xfrm>
        </p:spPr>
        <p:txBody>
          <a:bodyPr anchor="t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Titel der Spalte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0"/>
          </p:nvPr>
        </p:nvSpPr>
        <p:spPr>
          <a:xfrm>
            <a:off x="755650" y="2564904"/>
            <a:ext cx="3672335" cy="35612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716017" y="2564904"/>
            <a:ext cx="3743772" cy="35612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32138" y="765499"/>
            <a:ext cx="5327650" cy="2872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20" name="Datumsplatzhalter 4"/>
          <p:cNvSpPr>
            <a:spLocks noGrp="1"/>
          </p:cNvSpPr>
          <p:nvPr>
            <p:ph type="dt" sz="half" idx="15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2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3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42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5897" y="1916114"/>
            <a:ext cx="4823892" cy="42100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5650" y="1916114"/>
            <a:ext cx="2592215" cy="421005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7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1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06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55649" y="1916113"/>
            <a:ext cx="7703571" cy="38171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55650" y="5805264"/>
            <a:ext cx="7703571" cy="57606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Bildbeschreibung.</a:t>
            </a:r>
          </a:p>
        </p:txBody>
      </p:sp>
      <p:sp>
        <p:nvSpPr>
          <p:cNvPr id="1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11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3388372"/>
            <a:ext cx="9144000" cy="3469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69"/>
            <a:ext cx="9144000" cy="249780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577" y="1916833"/>
            <a:ext cx="7704212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-597" y="6597352"/>
            <a:ext cx="9144000" cy="260648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5983"/>
            <a:ext cx="1872208" cy="51718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431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r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Comfortaa" panose="020F06030702000600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A0C300"/>
        </a:buClr>
        <a:buFont typeface="Arial" panose="020B0604020202020204" pitchFamily="34" charset="0"/>
        <a:buChar char="•"/>
        <a:defRPr sz="20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A0C300"/>
        </a:buClr>
        <a:buFont typeface="Wingdings" panose="05000000000000000000" pitchFamily="2" charset="2"/>
        <a:buChar char="§"/>
        <a:defRPr sz="18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0C300"/>
        </a:buClr>
        <a:buFont typeface="Arial" panose="020B0604020202020204" pitchFamily="34" charset="0"/>
        <a:buChar char="•"/>
        <a:defRPr sz="16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0C300"/>
        </a:buClr>
        <a:buFont typeface="Wingdings" panose="05000000000000000000" pitchFamily="2" charset="2"/>
        <a:buChar char="§"/>
        <a:defRPr sz="14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0C300"/>
        </a:buClr>
        <a:buFont typeface="Arial" panose="020B0604020202020204" pitchFamily="34" charset="0"/>
        <a:buChar char="•"/>
        <a:defRPr sz="12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wolff@cognovo.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mailto:tgebhardt@cognovo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366047" y="4467788"/>
            <a:ext cx="6400800" cy="1656184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#</a:t>
            </a:r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MeteorUnconf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Berlin</a:t>
            </a:r>
            <a:br>
              <a:rPr lang="de-DE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15.07.2016</a:t>
            </a:r>
            <a:endParaRPr lang="de-D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de-DE" sz="1600" dirty="0"/>
          </a:p>
          <a:p>
            <a:r>
              <a:rPr lang="de-DE" dirty="0" smtClean="0"/>
              <a:t>Michael Wolff</a:t>
            </a:r>
          </a:p>
          <a:p>
            <a:r>
              <a:rPr lang="de-DE" dirty="0" smtClean="0"/>
              <a:t>Thorsten Gebhardt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366838" y="2591826"/>
            <a:ext cx="6400800" cy="1943100"/>
          </a:xfrm>
        </p:spPr>
        <p:txBody>
          <a:bodyPr/>
          <a:lstStyle/>
          <a:p>
            <a:r>
              <a:rPr lang="de-DE" b="1" dirty="0" smtClean="0"/>
              <a:t>WANTED (</a:t>
            </a:r>
            <a:r>
              <a:rPr lang="de-DE" b="1" dirty="0" err="1" smtClean="0"/>
              <a:t>Alive</a:t>
            </a:r>
            <a:r>
              <a:rPr lang="de-DE" b="1" dirty="0" smtClean="0"/>
              <a:t>):</a:t>
            </a:r>
            <a:endParaRPr lang="de-DE" b="1" dirty="0" smtClean="0"/>
          </a:p>
          <a:p>
            <a:r>
              <a:rPr lang="de-DE" sz="2400" dirty="0" err="1" smtClean="0"/>
              <a:t>Collaborators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 </a:t>
            </a:r>
            <a:r>
              <a:rPr lang="de-DE" sz="2400" dirty="0" err="1" smtClean="0"/>
              <a:t>new</a:t>
            </a:r>
            <a:r>
              <a:rPr lang="de-DE" sz="2400" dirty="0" smtClean="0"/>
              <a:t> Time </a:t>
            </a:r>
            <a:r>
              <a:rPr lang="de-DE" sz="2400" dirty="0"/>
              <a:t>T</a:t>
            </a:r>
            <a:r>
              <a:rPr lang="de-DE" sz="2400" dirty="0" smtClean="0"/>
              <a:t>racking </a:t>
            </a:r>
            <a:r>
              <a:rPr lang="de-DE" sz="2400" dirty="0"/>
              <a:t>S</a:t>
            </a:r>
            <a:r>
              <a:rPr lang="de-DE" sz="2400" dirty="0" smtClean="0"/>
              <a:t>olution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427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Background Information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E39B8B-F767-4D02-9900-09B8533435E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Inhaltsplatzhalter 29"/>
          <p:cNvSpPr>
            <a:spLocks noGrp="1"/>
          </p:cNvSpPr>
          <p:nvPr>
            <p:ph idx="1"/>
          </p:nvPr>
        </p:nvSpPr>
        <p:spPr>
          <a:xfrm>
            <a:off x="755577" y="1697377"/>
            <a:ext cx="7704212" cy="4209331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162050" algn="l"/>
                <a:tab pos="1435100" algn="l"/>
              </a:tabLst>
            </a:pPr>
            <a:r>
              <a:rPr lang="de-DE" sz="2400" dirty="0" err="1" smtClean="0"/>
              <a:t>cognovo</a:t>
            </a:r>
            <a:r>
              <a:rPr lang="de-DE" sz="2400" dirty="0" smtClean="0"/>
              <a:t> = 	agile </a:t>
            </a:r>
            <a:r>
              <a:rPr lang="de-DE" sz="2400" dirty="0" err="1" smtClean="0"/>
              <a:t>software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development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A0C300"/>
                </a:solidFill>
              </a:rPr>
              <a:t>inspired</a:t>
            </a:r>
            <a:r>
              <a:rPr lang="de-DE" sz="2400" dirty="0" smtClean="0">
                <a:solidFill>
                  <a:srgbClr val="A0C300"/>
                </a:solidFill>
              </a:rPr>
              <a:t> </a:t>
            </a:r>
            <a:r>
              <a:rPr lang="de-DE" sz="2400" dirty="0" err="1" smtClean="0">
                <a:solidFill>
                  <a:srgbClr val="A0C300"/>
                </a:solidFill>
              </a:rPr>
              <a:t>by</a:t>
            </a:r>
            <a:r>
              <a:rPr lang="de-DE" sz="2400" dirty="0" smtClean="0">
                <a:solidFill>
                  <a:srgbClr val="A0C300"/>
                </a:solidFill>
              </a:rPr>
              <a:t> </a:t>
            </a:r>
            <a:r>
              <a:rPr lang="de-DE" sz="2400" dirty="0" err="1" smtClean="0">
                <a:solidFill>
                  <a:srgbClr val="A0C300"/>
                </a:solidFill>
              </a:rPr>
              <a:t>scrum</a:t>
            </a:r>
            <a:r>
              <a:rPr lang="de-DE" sz="2400" dirty="0" smtClean="0">
                <a:solidFill>
                  <a:srgbClr val="A0C300"/>
                </a:solidFill>
              </a:rPr>
              <a:t> </a:t>
            </a:r>
            <a:r>
              <a:rPr lang="de-DE" sz="2400" dirty="0" smtClean="0"/>
              <a:t>			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A0C300"/>
                </a:solidFill>
              </a:rPr>
              <a:t>managed</a:t>
            </a:r>
            <a:r>
              <a:rPr lang="de-DE" sz="2400" dirty="0" smtClean="0">
                <a:solidFill>
                  <a:srgbClr val="A0C300"/>
                </a:solidFill>
              </a:rPr>
              <a:t> </a:t>
            </a:r>
            <a:r>
              <a:rPr lang="de-DE" sz="2400" dirty="0" err="1" smtClean="0">
                <a:solidFill>
                  <a:srgbClr val="A0C300"/>
                </a:solidFill>
              </a:rPr>
              <a:t>with</a:t>
            </a:r>
            <a:r>
              <a:rPr lang="de-DE" sz="2400" dirty="0" smtClean="0">
                <a:solidFill>
                  <a:srgbClr val="A0C300"/>
                </a:solidFill>
              </a:rPr>
              <a:t> </a:t>
            </a:r>
            <a:r>
              <a:rPr lang="de-DE" sz="2400" dirty="0" err="1" smtClean="0">
                <a:solidFill>
                  <a:srgbClr val="A0C300"/>
                </a:solidFill>
              </a:rPr>
              <a:t>GitHub</a:t>
            </a:r>
            <a:endParaRPr lang="de-DE" sz="2400" dirty="0" smtClean="0">
              <a:solidFill>
                <a:srgbClr val="A0C300"/>
              </a:solidFill>
            </a:endParaRP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123749" y="731943"/>
            <a:ext cx="5327650" cy="431253"/>
          </a:xfrm>
        </p:spPr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do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32" y="3800480"/>
            <a:ext cx="523948" cy="438211"/>
          </a:xfrm>
          <a:prstGeom prst="rect">
            <a:avLst/>
          </a:prstGeom>
        </p:spPr>
      </p:pic>
      <p:sp>
        <p:nvSpPr>
          <p:cNvPr id="8" name="Inhaltsplatzhalter 29"/>
          <p:cNvSpPr txBox="1">
            <a:spLocks/>
          </p:cNvSpPr>
          <p:nvPr/>
        </p:nvSpPr>
        <p:spPr>
          <a:xfrm>
            <a:off x="3354399" y="4256031"/>
            <a:ext cx="2232247" cy="19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20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6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2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smtClean="0"/>
              <a:t>Source Control</a:t>
            </a:r>
          </a:p>
          <a:p>
            <a:r>
              <a:rPr lang="de-DE" sz="1800" b="1" dirty="0" smtClean="0"/>
              <a:t>Ticket System</a:t>
            </a:r>
          </a:p>
          <a:p>
            <a:r>
              <a:rPr lang="de-DE" sz="1800" b="1" dirty="0" smtClean="0"/>
              <a:t>PM/</a:t>
            </a:r>
            <a:r>
              <a:rPr lang="de-DE" sz="1800" b="1" dirty="0" err="1" smtClean="0"/>
              <a:t>Scrum</a:t>
            </a:r>
            <a:r>
              <a:rPr lang="de-DE" sz="1800" b="1" dirty="0" smtClean="0"/>
              <a:t>-Tool</a:t>
            </a:r>
            <a:endParaRPr lang="de-DE" sz="1800" b="1" dirty="0" smtClean="0"/>
          </a:p>
        </p:txBody>
      </p:sp>
      <p:sp>
        <p:nvSpPr>
          <p:cNvPr id="3" name="Gleichschenkliges Dreieck 2"/>
          <p:cNvSpPr/>
          <p:nvPr/>
        </p:nvSpPr>
        <p:spPr>
          <a:xfrm>
            <a:off x="1259632" y="2420888"/>
            <a:ext cx="198012" cy="3114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268638" y="22283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>
            <a:off x="1835566" y="4478264"/>
            <a:ext cx="198012" cy="311496"/>
          </a:xfrm>
          <a:prstGeom prst="triangle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844572" y="4285704"/>
            <a:ext cx="180000" cy="18000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973150" y="220406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5</a:t>
            </a:r>
            <a:endParaRPr lang="de-DE" sz="2800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811736" y="3360850"/>
            <a:ext cx="1187925" cy="4396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b="1" i="1" dirty="0" err="1" smtClean="0">
                <a:solidFill>
                  <a:srgbClr val="A0C300"/>
                </a:solidFill>
              </a:rPr>
              <a:t>Production</a:t>
            </a:r>
            <a:endParaRPr lang="de-DE" b="1" i="1" dirty="0" smtClean="0">
              <a:solidFill>
                <a:srgbClr val="A0C3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361547" y="4908442"/>
            <a:ext cx="1169543" cy="3680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b="1" i="1" dirty="0" smtClean="0">
                <a:solidFill>
                  <a:srgbClr val="A0C300"/>
                </a:solidFill>
              </a:rPr>
              <a:t>Customers</a:t>
            </a:r>
            <a:endParaRPr lang="de-DE" b="1" i="1" dirty="0" smtClean="0">
              <a:solidFill>
                <a:srgbClr val="A0C3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275948" y="4478264"/>
            <a:ext cx="342700" cy="264016"/>
          </a:xfrm>
          <a:prstGeom prst="rect">
            <a:avLst/>
          </a:prstGeom>
          <a:ln w="15875">
            <a:solidFill>
              <a:schemeClr val="bg1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@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16" name="Ovale Legende 15"/>
          <p:cNvSpPr/>
          <p:nvPr/>
        </p:nvSpPr>
        <p:spPr>
          <a:xfrm>
            <a:off x="2099043" y="4036578"/>
            <a:ext cx="432048" cy="270352"/>
          </a:xfrm>
          <a:prstGeom prst="wedgeEllipseCallou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Bildschirmausschnitt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69" y="4309264"/>
            <a:ext cx="317328" cy="332087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 rot="5400000">
            <a:off x="4583394" y="4272902"/>
            <a:ext cx="2326380" cy="205604"/>
          </a:xfrm>
          <a:prstGeom prst="roundRect">
            <a:avLst>
              <a:gd name="adj" fmla="val 11925"/>
            </a:avLst>
          </a:prstGeom>
          <a:pattFill prst="dkUpDiag">
            <a:fgClr>
              <a:schemeClr val="tx1"/>
            </a:fgClr>
            <a:bgClr>
              <a:schemeClr val="tx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de-DE" sz="1400" b="1" dirty="0">
              <a:solidFill>
                <a:srgbClr val="525252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098114" y="3056909"/>
            <a:ext cx="1498222" cy="61390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b="1" i="1" dirty="0" err="1" smtClean="0">
                <a:solidFill>
                  <a:srgbClr val="A0C300"/>
                </a:solidFill>
              </a:rPr>
              <a:t>Timekeeping</a:t>
            </a:r>
            <a:r>
              <a:rPr lang="de-DE" b="1" i="1" dirty="0" smtClean="0">
                <a:solidFill>
                  <a:srgbClr val="A0C300"/>
                </a:solidFill>
              </a:rPr>
              <a:t>/</a:t>
            </a:r>
            <a:br>
              <a:rPr lang="de-DE" b="1" i="1" dirty="0" smtClean="0">
                <a:solidFill>
                  <a:srgbClr val="A0C300"/>
                </a:solidFill>
              </a:rPr>
            </a:br>
            <a:r>
              <a:rPr lang="de-DE" b="1" i="1" dirty="0" err="1" smtClean="0">
                <a:solidFill>
                  <a:srgbClr val="A0C300"/>
                </a:solidFill>
              </a:rPr>
              <a:t>Consolidation</a:t>
            </a:r>
            <a:endParaRPr lang="de-DE" b="1" i="1" dirty="0" smtClean="0">
              <a:solidFill>
                <a:srgbClr val="A0C3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463875" y="4743160"/>
            <a:ext cx="754574" cy="35000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b="1" i="1" dirty="0" err="1" smtClean="0">
                <a:solidFill>
                  <a:srgbClr val="A0C300"/>
                </a:solidFill>
              </a:rPr>
              <a:t>Billing</a:t>
            </a:r>
            <a:endParaRPr lang="de-DE" b="1" i="1" dirty="0" smtClean="0">
              <a:solidFill>
                <a:srgbClr val="A0C300"/>
              </a:solidFill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6439076" y="3747552"/>
            <a:ext cx="724509" cy="609927"/>
            <a:chOff x="6175975" y="2349196"/>
            <a:chExt cx="944382" cy="793778"/>
          </a:xfrm>
        </p:grpSpPr>
        <p:sp>
          <p:nvSpPr>
            <p:cNvPr id="24" name="Flussdiagramm: Zentralspeicher 23"/>
            <p:cNvSpPr/>
            <p:nvPr/>
          </p:nvSpPr>
          <p:spPr>
            <a:xfrm>
              <a:off x="6175975" y="2349196"/>
              <a:ext cx="646973" cy="502723"/>
            </a:xfrm>
            <a:prstGeom prst="flowChartInternalStorage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" name="Grafik 24" descr="Bildschirmausschnitt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047" y="2446040"/>
              <a:ext cx="488646" cy="380058"/>
            </a:xfrm>
            <a:prstGeom prst="rect">
              <a:avLst/>
            </a:prstGeom>
          </p:spPr>
        </p:pic>
        <p:sp>
          <p:nvSpPr>
            <p:cNvPr id="26" name="Flussdiagramm: Zentralspeicher 25"/>
            <p:cNvSpPr/>
            <p:nvPr/>
          </p:nvSpPr>
          <p:spPr>
            <a:xfrm>
              <a:off x="6318425" y="2490803"/>
              <a:ext cx="646973" cy="502723"/>
            </a:xfrm>
            <a:prstGeom prst="flowChartInternalStorage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Grafik 26" descr="Bildschirmausschnitt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497" y="2587647"/>
              <a:ext cx="488646" cy="380058"/>
            </a:xfrm>
            <a:prstGeom prst="rect">
              <a:avLst/>
            </a:prstGeom>
          </p:spPr>
        </p:pic>
        <p:sp>
          <p:nvSpPr>
            <p:cNvPr id="28" name="Flussdiagramm: Zentralspeicher 27"/>
            <p:cNvSpPr/>
            <p:nvPr/>
          </p:nvSpPr>
          <p:spPr>
            <a:xfrm>
              <a:off x="6473384" y="2640251"/>
              <a:ext cx="646973" cy="502723"/>
            </a:xfrm>
            <a:prstGeom prst="flowChartInternalStorage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 descr="Bildschirmausschnitt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456" y="2737095"/>
              <a:ext cx="488646" cy="380058"/>
            </a:xfrm>
            <a:prstGeom prst="rect">
              <a:avLst/>
            </a:prstGeom>
          </p:spPr>
        </p:pic>
      </p:grpSp>
      <p:sp>
        <p:nvSpPr>
          <p:cNvPr id="31" name="Textfeld 30"/>
          <p:cNvSpPr txBox="1"/>
          <p:nvPr/>
        </p:nvSpPr>
        <p:spPr>
          <a:xfrm>
            <a:off x="6692859" y="5207997"/>
            <a:ext cx="342700" cy="264016"/>
          </a:xfrm>
          <a:prstGeom prst="rect">
            <a:avLst/>
          </a:prstGeom>
          <a:solidFill>
            <a:schemeClr val="tx1"/>
          </a:solidFill>
          <a:ln w="15875">
            <a:solidFill>
              <a:schemeClr val="bg1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€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cxnSp>
        <p:nvCxnSpPr>
          <p:cNvPr id="32" name="Gekrümmte Verbindung 31"/>
          <p:cNvCxnSpPr>
            <a:stCxn id="13" idx="0"/>
            <a:endCxn id="21" idx="0"/>
          </p:cNvCxnSpPr>
          <p:nvPr/>
        </p:nvCxnSpPr>
        <p:spPr>
          <a:xfrm rot="5400000" flipH="1" flipV="1">
            <a:off x="5474492" y="1988117"/>
            <a:ext cx="303941" cy="2441526"/>
          </a:xfrm>
          <a:prstGeom prst="curvedConnector3">
            <a:avLst>
              <a:gd name="adj1" fmla="val 175212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stCxn id="21" idx="3"/>
            <a:endCxn id="22" idx="3"/>
          </p:cNvCxnSpPr>
          <p:nvPr/>
        </p:nvCxnSpPr>
        <p:spPr>
          <a:xfrm flipH="1">
            <a:off x="7218449" y="3363862"/>
            <a:ext cx="377887" cy="1554300"/>
          </a:xfrm>
          <a:prstGeom prst="curvedConnector3">
            <a:avLst>
              <a:gd name="adj1" fmla="val -6049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krümmte Verbindung 47"/>
          <p:cNvCxnSpPr>
            <a:stCxn id="22" idx="1"/>
            <a:endCxn id="15" idx="2"/>
          </p:cNvCxnSpPr>
          <p:nvPr/>
        </p:nvCxnSpPr>
        <p:spPr>
          <a:xfrm rot="10800000" flipV="1">
            <a:off x="1946319" y="4918161"/>
            <a:ext cx="4517556" cy="358299"/>
          </a:xfrm>
          <a:prstGeom prst="curvedConnector4">
            <a:avLst>
              <a:gd name="adj1" fmla="val 7297"/>
              <a:gd name="adj2" fmla="val 30416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 rot="5400000">
            <a:off x="1981786" y="4272902"/>
            <a:ext cx="2326380" cy="205604"/>
          </a:xfrm>
          <a:prstGeom prst="roundRect">
            <a:avLst>
              <a:gd name="adj" fmla="val 11925"/>
            </a:avLst>
          </a:prstGeom>
          <a:pattFill prst="dkUpDiag">
            <a:fgClr>
              <a:schemeClr val="tx1"/>
            </a:fgClr>
            <a:bgClr>
              <a:schemeClr val="tx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de-DE" sz="1400" b="1" dirty="0">
              <a:solidFill>
                <a:srgbClr val="525252"/>
              </a:solidFill>
            </a:endParaRPr>
          </a:p>
        </p:txBody>
      </p:sp>
      <p:cxnSp>
        <p:nvCxnSpPr>
          <p:cNvPr id="71" name="Gekrümmte Verbindung 70"/>
          <p:cNvCxnSpPr>
            <a:stCxn id="77" idx="0"/>
            <a:endCxn id="13" idx="0"/>
          </p:cNvCxnSpPr>
          <p:nvPr/>
        </p:nvCxnSpPr>
        <p:spPr>
          <a:xfrm rot="5400000" flipH="1" flipV="1">
            <a:off x="2896721" y="2398701"/>
            <a:ext cx="546828" cy="2471127"/>
          </a:xfrm>
          <a:prstGeom prst="curvedConnector3">
            <a:avLst>
              <a:gd name="adj1" fmla="val 200332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1815668" y="3907678"/>
            <a:ext cx="237808" cy="2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5643782" y="2924944"/>
            <a:ext cx="2312594" cy="1584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1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E39B8B-F767-4D02-9900-09B8533435E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123749" y="731943"/>
            <a:ext cx="5327650" cy="431253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  <a:endParaRPr lang="de-DE" dirty="0"/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09" y="2112186"/>
            <a:ext cx="6647670" cy="3805436"/>
          </a:xfrm>
          <a:prstGeom prst="rect">
            <a:avLst/>
          </a:prstGeom>
        </p:spPr>
      </p:pic>
      <p:sp>
        <p:nvSpPr>
          <p:cNvPr id="39" name="Abgerundetes Rechteck 38"/>
          <p:cNvSpPr/>
          <p:nvPr/>
        </p:nvSpPr>
        <p:spPr>
          <a:xfrm rot="5400000">
            <a:off x="2827487" y="2610748"/>
            <a:ext cx="2221260" cy="4392488"/>
          </a:xfrm>
          <a:prstGeom prst="roundRect">
            <a:avLst>
              <a:gd name="adj" fmla="val 3671"/>
            </a:avLst>
          </a:prstGeom>
          <a:pattFill prst="dkUpDiag">
            <a:fgClr>
              <a:schemeClr val="tx1"/>
            </a:fgClr>
            <a:bgClr>
              <a:schemeClr val="tx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de-DE" sz="1400" b="1" dirty="0">
              <a:solidFill>
                <a:srgbClr val="525252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1038883" y="2328210"/>
            <a:ext cx="84700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 rot="7487707">
            <a:off x="1452240" y="1699365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bgerundetes Rechteck 36"/>
          <p:cNvSpPr/>
          <p:nvPr/>
        </p:nvSpPr>
        <p:spPr>
          <a:xfrm>
            <a:off x="6278377" y="3489482"/>
            <a:ext cx="1535102" cy="21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 nach rechts 42"/>
          <p:cNvSpPr/>
          <p:nvPr/>
        </p:nvSpPr>
        <p:spPr>
          <a:xfrm rot="7487707">
            <a:off x="7711784" y="2851493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6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/>
          <p:cNvSpPr/>
          <p:nvPr/>
        </p:nvSpPr>
        <p:spPr>
          <a:xfrm>
            <a:off x="5283508" y="2594563"/>
            <a:ext cx="168588" cy="79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Timekeeping</a:t>
            </a:r>
            <a:r>
              <a:rPr lang="de-DE" dirty="0" smtClean="0"/>
              <a:t>/</a:t>
            </a:r>
            <a:r>
              <a:rPr lang="de-DE" dirty="0" err="1" smtClean="0"/>
              <a:t>Consolidation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E39B8B-F767-4D02-9900-09B8533435E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123749" y="731943"/>
            <a:ext cx="5327650" cy="431253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(still)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250027" y="2514947"/>
            <a:ext cx="1008113" cy="936104"/>
            <a:chOff x="6175975" y="2349196"/>
            <a:chExt cx="944382" cy="793778"/>
          </a:xfrm>
        </p:grpSpPr>
        <p:sp>
          <p:nvSpPr>
            <p:cNvPr id="8" name="Flussdiagramm: Zentralspeicher 7"/>
            <p:cNvSpPr/>
            <p:nvPr/>
          </p:nvSpPr>
          <p:spPr>
            <a:xfrm>
              <a:off x="6175975" y="2349196"/>
              <a:ext cx="646973" cy="502723"/>
            </a:xfrm>
            <a:prstGeom prst="flowChartInternalStorage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Grafik 8" descr="Bildschirmausschnitt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047" y="2446040"/>
              <a:ext cx="488646" cy="380058"/>
            </a:xfrm>
            <a:prstGeom prst="rect">
              <a:avLst/>
            </a:prstGeom>
          </p:spPr>
        </p:pic>
        <p:sp>
          <p:nvSpPr>
            <p:cNvPr id="11" name="Flussdiagramm: Zentralspeicher 10"/>
            <p:cNvSpPr/>
            <p:nvPr/>
          </p:nvSpPr>
          <p:spPr>
            <a:xfrm>
              <a:off x="6318425" y="2490803"/>
              <a:ext cx="646973" cy="502723"/>
            </a:xfrm>
            <a:prstGeom prst="flowChartInternalStorage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 descr="Bildschirmausschnitt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497" y="2587647"/>
              <a:ext cx="488646" cy="380058"/>
            </a:xfrm>
            <a:prstGeom prst="rect">
              <a:avLst/>
            </a:prstGeom>
          </p:spPr>
        </p:pic>
        <p:sp>
          <p:nvSpPr>
            <p:cNvPr id="13" name="Flussdiagramm: Zentralspeicher 12"/>
            <p:cNvSpPr/>
            <p:nvPr/>
          </p:nvSpPr>
          <p:spPr>
            <a:xfrm>
              <a:off x="6473384" y="2640251"/>
              <a:ext cx="646973" cy="502723"/>
            </a:xfrm>
            <a:prstGeom prst="flowChartInternalStorage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 descr="Bildschirmausschnitt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456" y="2737095"/>
              <a:ext cx="488646" cy="380058"/>
            </a:xfrm>
            <a:prstGeom prst="rect">
              <a:avLst/>
            </a:prstGeom>
          </p:spPr>
        </p:pic>
      </p:grpSp>
      <p:sp>
        <p:nvSpPr>
          <p:cNvPr id="2" name="Trapezoid 1"/>
          <p:cNvSpPr/>
          <p:nvPr/>
        </p:nvSpPr>
        <p:spPr>
          <a:xfrm rot="5400000">
            <a:off x="3779912" y="2204864"/>
            <a:ext cx="1584176" cy="15841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655328" y="2208441"/>
            <a:ext cx="216024" cy="15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318940" y="2621995"/>
            <a:ext cx="72008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2" name="Flussdiagramm: Zentralspeicher 21"/>
          <p:cNvSpPr/>
          <p:nvPr/>
        </p:nvSpPr>
        <p:spPr>
          <a:xfrm>
            <a:off x="5770114" y="2681945"/>
            <a:ext cx="690634" cy="592862"/>
          </a:xfrm>
          <a:prstGeom prst="flowChartInternalStorage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 descr="Bildschirmausschnitt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37" y="2796153"/>
            <a:ext cx="521622" cy="448203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463256" y="189974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5</a:t>
            </a:r>
            <a:endParaRPr lang="de-DE" sz="2800" dirty="0" smtClean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938159" y="189974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1</a:t>
            </a:r>
            <a:endParaRPr lang="de-DE" sz="2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96662"/>
              </p:ext>
            </p:extLst>
          </p:nvPr>
        </p:nvGraphicFramePr>
        <p:xfrm>
          <a:off x="539552" y="4592911"/>
          <a:ext cx="3456384" cy="10972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04056"/>
                <a:gridCol w="936104"/>
                <a:gridCol w="432048"/>
                <a:gridCol w="1584176"/>
              </a:tblGrid>
              <a:tr h="19423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2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de-DE" sz="1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CostCenter</a:t>
                      </a:r>
                      <a:endParaRPr lang="de-DE" sz="1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de-DE" sz="1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de-DE" sz="1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3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309</a:t>
                      </a:r>
                      <a:endParaRPr lang="de-DE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CALCCHA</a:t>
                      </a:r>
                      <a:endParaRPr lang="de-DE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de-DE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moved</a:t>
                      </a:r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  <a:endParaRPr lang="de-DE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33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>
                          <a:solidFill>
                            <a:schemeClr val="bg2"/>
                          </a:solidFill>
                        </a:rPr>
                        <a:t>309</a:t>
                      </a:r>
                      <a:endParaRPr lang="de-DE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CALCCHA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de-DE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bg2"/>
                          </a:solidFill>
                        </a:rPr>
                        <a:t>defined</a:t>
                      </a:r>
                      <a:r>
                        <a:rPr lang="de-DE" sz="12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chemeClr val="bg2"/>
                          </a:solidFill>
                        </a:rPr>
                        <a:t>properties</a:t>
                      </a:r>
                      <a:endParaRPr lang="de-DE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3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309</a:t>
                      </a:r>
                      <a:endParaRPr lang="de-DE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CALCCHA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de-DE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e-DE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13687"/>
              </p:ext>
            </p:extLst>
          </p:nvPr>
        </p:nvGraphicFramePr>
        <p:xfrm>
          <a:off x="5354944" y="4966475"/>
          <a:ext cx="3054144" cy="2743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6104"/>
                <a:gridCol w="576064"/>
                <a:gridCol w="1541976"/>
              </a:tblGrid>
              <a:tr h="19423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PO12345</a:t>
                      </a:r>
                      <a:endParaRPr lang="de-DE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de-DE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Minimum Price CHA</a:t>
                      </a:r>
                      <a:endParaRPr lang="de-DE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new</a:t>
            </a:r>
            <a:r>
              <a:rPr lang="de-DE" dirty="0" smtClean="0"/>
              <a:t> Solution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E39B8B-F767-4D02-9900-09B8533435E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123749" y="731943"/>
            <a:ext cx="5327650" cy="431253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rough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95936" y="2437687"/>
            <a:ext cx="1218778" cy="622821"/>
            <a:chOff x="3707904" y="3257452"/>
            <a:chExt cx="1218778" cy="622821"/>
          </a:xfrm>
        </p:grpSpPr>
        <p:sp>
          <p:nvSpPr>
            <p:cNvPr id="2" name="Abgerundetes Rechteck 1"/>
            <p:cNvSpPr/>
            <p:nvPr/>
          </p:nvSpPr>
          <p:spPr>
            <a:xfrm>
              <a:off x="3707904" y="3257452"/>
              <a:ext cx="1218778" cy="6228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811737" y="3360850"/>
              <a:ext cx="616248" cy="35618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r>
                <a:rPr lang="de-DE" b="1" i="1" dirty="0" err="1" smtClean="0">
                  <a:solidFill>
                    <a:srgbClr val="A0C300"/>
                  </a:solidFill>
                </a:rPr>
                <a:t>tikki</a:t>
              </a:r>
              <a:endParaRPr lang="de-DE" b="1" i="1" dirty="0" smtClean="0">
                <a:solidFill>
                  <a:srgbClr val="A0C300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283968" y="3257452"/>
              <a:ext cx="642714" cy="62282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r>
                <a:rPr lang="de-DE" sz="3600" dirty="0" smtClean="0">
                  <a:solidFill>
                    <a:srgbClr val="525252"/>
                  </a:solidFill>
                  <a:sym typeface="Wingdings" panose="05000000000000000000" pitchFamily="2" charset="2"/>
                </a:rPr>
                <a:t></a:t>
              </a:r>
              <a:endParaRPr lang="de-DE" sz="3600" dirty="0" smtClean="0">
                <a:solidFill>
                  <a:srgbClr val="525252"/>
                </a:solidFill>
              </a:endParaRPr>
            </a:p>
          </p:txBody>
        </p:sp>
      </p:grpSp>
      <p:sp>
        <p:nvSpPr>
          <p:cNvPr id="11" name="Gleichschenkliges Dreieck 10"/>
          <p:cNvSpPr/>
          <p:nvPr/>
        </p:nvSpPr>
        <p:spPr>
          <a:xfrm>
            <a:off x="1547664" y="2688007"/>
            <a:ext cx="198012" cy="3114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556670" y="24954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4472994" y="4145789"/>
            <a:ext cx="198012" cy="3114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482000" y="39532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7374974" y="2688007"/>
            <a:ext cx="198012" cy="3114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7383980" y="24954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46225" y="2101455"/>
            <a:ext cx="1187925" cy="4396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b="1" i="1" dirty="0" smtClean="0">
                <a:solidFill>
                  <a:srgbClr val="A0C300"/>
                </a:solidFill>
              </a:rPr>
              <a:t>Developer</a:t>
            </a:r>
            <a:endParaRPr lang="de-DE" b="1" i="1" dirty="0" smtClean="0">
              <a:solidFill>
                <a:srgbClr val="A0C3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545602" y="2145817"/>
            <a:ext cx="1187925" cy="4396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b="1" i="1" dirty="0" err="1" smtClean="0">
                <a:solidFill>
                  <a:srgbClr val="A0C300"/>
                </a:solidFill>
              </a:rPr>
              <a:t>Bookkeeper</a:t>
            </a:r>
            <a:endParaRPr lang="de-DE" b="1" i="1" dirty="0" smtClean="0">
              <a:solidFill>
                <a:srgbClr val="A0C3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705432" y="3535295"/>
            <a:ext cx="1187925" cy="4396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b="1" i="1" dirty="0" err="1" smtClean="0">
                <a:solidFill>
                  <a:srgbClr val="A0C300"/>
                </a:solidFill>
              </a:rPr>
              <a:t>Projectmanager</a:t>
            </a:r>
            <a:endParaRPr lang="de-DE" b="1" i="1" dirty="0" smtClean="0">
              <a:solidFill>
                <a:srgbClr val="A0C300"/>
              </a:solidFill>
            </a:endParaRPr>
          </a:p>
        </p:txBody>
      </p:sp>
      <p:cxnSp>
        <p:nvCxnSpPr>
          <p:cNvPr id="9" name="Gerader Verbinder 8"/>
          <p:cNvCxnSpPr>
            <a:stCxn id="2" idx="1"/>
          </p:cNvCxnSpPr>
          <p:nvPr/>
        </p:nvCxnSpPr>
        <p:spPr>
          <a:xfrm flipH="1" flipV="1">
            <a:off x="1907704" y="2749097"/>
            <a:ext cx="20882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>
            <a:off x="4572000" y="3136803"/>
            <a:ext cx="33325" cy="398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3"/>
          </p:cNvCxnSpPr>
          <p:nvPr/>
        </p:nvCxnSpPr>
        <p:spPr>
          <a:xfrm flipV="1">
            <a:off x="5214714" y="2749097"/>
            <a:ext cx="21602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9"/>
          <p:cNvSpPr txBox="1">
            <a:spLocks/>
          </p:cNvSpPr>
          <p:nvPr/>
        </p:nvSpPr>
        <p:spPr>
          <a:xfrm>
            <a:off x="691340" y="3157247"/>
            <a:ext cx="2232247" cy="19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20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6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2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smtClean="0"/>
              <a:t>Pure time </a:t>
            </a:r>
            <a:r>
              <a:rPr lang="de-DE" sz="1800" b="1" dirty="0" err="1" smtClean="0"/>
              <a:t>tracking</a:t>
            </a:r>
            <a:endParaRPr lang="de-DE" sz="1800" b="1" dirty="0" smtClean="0"/>
          </a:p>
          <a:p>
            <a:r>
              <a:rPr lang="de-DE" sz="1800" b="1" dirty="0" err="1" smtClean="0"/>
              <a:t>Does</a:t>
            </a:r>
            <a:r>
              <a:rPr lang="de-DE" sz="1800" b="1" dirty="0" smtClean="0"/>
              <a:t> not </a:t>
            </a:r>
            <a:r>
              <a:rPr lang="de-DE" sz="1800" b="1" dirty="0" err="1" smtClean="0"/>
              <a:t>control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budgets</a:t>
            </a:r>
            <a:endParaRPr lang="de-DE" sz="1800" b="1" dirty="0" smtClean="0"/>
          </a:p>
        </p:txBody>
      </p:sp>
      <p:sp>
        <p:nvSpPr>
          <p:cNvPr id="26" name="Inhaltsplatzhalter 29"/>
          <p:cNvSpPr txBox="1">
            <a:spLocks/>
          </p:cNvSpPr>
          <p:nvPr/>
        </p:nvSpPr>
        <p:spPr>
          <a:xfrm>
            <a:off x="3738509" y="4654540"/>
            <a:ext cx="2232247" cy="19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20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6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2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err="1" smtClean="0"/>
              <a:t>Consolidation</a:t>
            </a:r>
            <a:endParaRPr lang="de-DE" sz="1800" b="1" dirty="0" smtClean="0"/>
          </a:p>
          <a:p>
            <a:r>
              <a:rPr lang="de-DE" sz="1800" b="1" dirty="0" smtClean="0"/>
              <a:t>Controls </a:t>
            </a:r>
            <a:r>
              <a:rPr lang="de-DE" sz="1800" b="1" dirty="0" err="1" smtClean="0"/>
              <a:t>budgets</a:t>
            </a:r>
            <a:r>
              <a:rPr lang="de-DE" sz="1800" b="1" dirty="0" smtClean="0"/>
              <a:t> (not </a:t>
            </a:r>
            <a:r>
              <a:rPr lang="de-DE" sz="1800" b="1" dirty="0" err="1" smtClean="0"/>
              <a:t>developers</a:t>
            </a:r>
            <a:r>
              <a:rPr lang="de-DE" sz="1800" b="1" dirty="0" smtClean="0"/>
              <a:t>)</a:t>
            </a:r>
          </a:p>
        </p:txBody>
      </p:sp>
      <p:sp>
        <p:nvSpPr>
          <p:cNvPr id="27" name="Inhaltsplatzhalter 29"/>
          <p:cNvSpPr txBox="1">
            <a:spLocks/>
          </p:cNvSpPr>
          <p:nvPr/>
        </p:nvSpPr>
        <p:spPr>
          <a:xfrm>
            <a:off x="6588224" y="3173223"/>
            <a:ext cx="2232247" cy="19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20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6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2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smtClean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5232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new</a:t>
            </a:r>
            <a:r>
              <a:rPr lang="de-DE" dirty="0" smtClean="0"/>
              <a:t> Solution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E39B8B-F767-4D02-9900-09B8533435E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123749" y="731943"/>
            <a:ext cx="5327650" cy="431253"/>
          </a:xfrm>
        </p:spPr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3347864" y="234888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/>
              <a:t>Order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333" y="2379736"/>
            <a:ext cx="679763" cy="484674"/>
          </a:xfrm>
          <a:prstGeom prst="rect">
            <a:avLst/>
          </a:prstGeom>
        </p:spPr>
      </p:pic>
      <p:sp>
        <p:nvSpPr>
          <p:cNvPr id="37" name="Rechteck 36"/>
          <p:cNvSpPr/>
          <p:nvPr/>
        </p:nvSpPr>
        <p:spPr>
          <a:xfrm>
            <a:off x="1763688" y="4365104"/>
            <a:ext cx="1584176" cy="48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/>
              <a:t>#</a:t>
            </a:r>
            <a:r>
              <a:rPr lang="de-DE" dirty="0" err="1" smtClean="0"/>
              <a:t>Issue</a:t>
            </a:r>
            <a:endParaRPr lang="de-DE" dirty="0"/>
          </a:p>
        </p:txBody>
      </p:sp>
      <p:pic>
        <p:nvPicPr>
          <p:cNvPr id="38" name="Grafik 37" descr="Bildschirmausschnitt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04" y="4397516"/>
            <a:ext cx="397760" cy="332672"/>
          </a:xfrm>
          <a:prstGeom prst="rect">
            <a:avLst/>
          </a:prstGeom>
        </p:spPr>
      </p:pic>
      <p:sp>
        <p:nvSpPr>
          <p:cNvPr id="39" name="Rechteck 38"/>
          <p:cNvSpPr/>
          <p:nvPr/>
        </p:nvSpPr>
        <p:spPr>
          <a:xfrm>
            <a:off x="3635896" y="4365104"/>
            <a:ext cx="1584176" cy="48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/>
              <a:t>#</a:t>
            </a:r>
            <a:r>
              <a:rPr lang="de-DE" dirty="0" err="1" smtClean="0"/>
              <a:t>Issue</a:t>
            </a:r>
            <a:endParaRPr lang="de-DE" dirty="0"/>
          </a:p>
        </p:txBody>
      </p:sp>
      <p:pic>
        <p:nvPicPr>
          <p:cNvPr id="40" name="Grafik 39" descr="Bildschirmausschnitt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12" y="4397516"/>
            <a:ext cx="397760" cy="332672"/>
          </a:xfrm>
          <a:prstGeom prst="rect">
            <a:avLst/>
          </a:prstGeom>
        </p:spPr>
      </p:pic>
      <p:sp>
        <p:nvSpPr>
          <p:cNvPr id="41" name="Rechteck 40"/>
          <p:cNvSpPr/>
          <p:nvPr/>
        </p:nvSpPr>
        <p:spPr>
          <a:xfrm>
            <a:off x="5514976" y="4365104"/>
            <a:ext cx="1584176" cy="48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/>
              <a:t>#</a:t>
            </a:r>
            <a:r>
              <a:rPr lang="de-DE" dirty="0" err="1" smtClean="0"/>
              <a:t>Issue</a:t>
            </a:r>
            <a:endParaRPr lang="de-DE" dirty="0"/>
          </a:p>
        </p:txBody>
      </p:sp>
      <p:pic>
        <p:nvPicPr>
          <p:cNvPr id="42" name="Grafik 41" descr="Bildschirmausschnitt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92" y="4397516"/>
            <a:ext cx="397760" cy="332672"/>
          </a:xfrm>
          <a:prstGeom prst="rect">
            <a:avLst/>
          </a:prstGeom>
        </p:spPr>
      </p:pic>
      <p:cxnSp>
        <p:nvCxnSpPr>
          <p:cNvPr id="43" name="Gerader Verbinder 42"/>
          <p:cNvCxnSpPr>
            <a:stCxn id="20" idx="2"/>
            <a:endCxn id="37" idx="0"/>
          </p:cNvCxnSpPr>
          <p:nvPr/>
        </p:nvCxnSpPr>
        <p:spPr>
          <a:xfrm flipH="1">
            <a:off x="2555776" y="3263280"/>
            <a:ext cx="1836204" cy="1101824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20" idx="2"/>
            <a:endCxn id="39" idx="0"/>
          </p:cNvCxnSpPr>
          <p:nvPr/>
        </p:nvCxnSpPr>
        <p:spPr>
          <a:xfrm>
            <a:off x="4391980" y="3263280"/>
            <a:ext cx="36004" cy="1101824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20" idx="2"/>
            <a:endCxn id="41" idx="0"/>
          </p:cNvCxnSpPr>
          <p:nvPr/>
        </p:nvCxnSpPr>
        <p:spPr>
          <a:xfrm>
            <a:off x="4391980" y="3263280"/>
            <a:ext cx="1915084" cy="1101824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nhaltsplatzhalter 29"/>
          <p:cNvSpPr txBox="1">
            <a:spLocks/>
          </p:cNvSpPr>
          <p:nvPr/>
        </p:nvSpPr>
        <p:spPr>
          <a:xfrm>
            <a:off x="5583548" y="2622073"/>
            <a:ext cx="3377504" cy="19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20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6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2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err="1" smtClean="0"/>
              <a:t>ProjectManager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controls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budget</a:t>
            </a:r>
            <a:endParaRPr lang="de-DE" sz="1800" b="1" dirty="0" smtClean="0"/>
          </a:p>
        </p:txBody>
      </p:sp>
      <p:sp>
        <p:nvSpPr>
          <p:cNvPr id="52" name="Inhaltsplatzhalter 29"/>
          <p:cNvSpPr txBox="1">
            <a:spLocks/>
          </p:cNvSpPr>
          <p:nvPr/>
        </p:nvSpPr>
        <p:spPr>
          <a:xfrm>
            <a:off x="1657350" y="5157192"/>
            <a:ext cx="3490714" cy="1977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20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6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0C300"/>
              </a:buClr>
              <a:buFont typeface="Arial" panose="020B0604020202020204" pitchFamily="34" charset="0"/>
              <a:buChar char="•"/>
              <a:defRPr sz="1200" kern="1200">
                <a:solidFill>
                  <a:srgbClr val="525252"/>
                </a:solidFill>
                <a:latin typeface="Comfortaa" panose="020F0603070200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smtClean="0"/>
              <a:t>Developer </a:t>
            </a:r>
            <a:r>
              <a:rPr lang="de-DE" sz="1800" b="1" dirty="0" err="1" smtClean="0"/>
              <a:t>focuses</a:t>
            </a:r>
            <a:r>
              <a:rPr lang="de-DE" sz="1800" b="1" dirty="0" smtClean="0"/>
              <a:t> on </a:t>
            </a:r>
            <a:r>
              <a:rPr lang="de-DE" sz="1800" b="1" dirty="0" err="1" smtClean="0"/>
              <a:t>his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work</a:t>
            </a:r>
            <a:endParaRPr lang="de-DE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8253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new</a:t>
            </a:r>
            <a:r>
              <a:rPr lang="de-DE" dirty="0" smtClean="0"/>
              <a:t> Solution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E39B8B-F767-4D02-9900-09B8533435E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123749" y="731943"/>
            <a:ext cx="5327650" cy="431253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&amp;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5050"/>
                </a:solidFill>
              </a:rPr>
              <a:t>don‘t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5050"/>
                </a:solidFill>
              </a:rPr>
              <a:t>want</a:t>
            </a:r>
            <a:endParaRPr lang="de-DE" dirty="0">
              <a:solidFill>
                <a:srgbClr val="FF505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87024" y="2062540"/>
            <a:ext cx="3511302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2400" i="1" dirty="0" smtClean="0">
                <a:solidFill>
                  <a:srgbClr val="A0C300"/>
                </a:solidFill>
              </a:rPr>
              <a:t>A smart Tool </a:t>
            </a:r>
            <a:r>
              <a:rPr lang="de-DE" sz="2400" i="1" dirty="0" err="1" smtClean="0">
                <a:solidFill>
                  <a:srgbClr val="A0C300"/>
                </a:solidFill>
              </a:rPr>
              <a:t>which</a:t>
            </a:r>
            <a:r>
              <a:rPr lang="de-DE" sz="2400" i="1" dirty="0" smtClean="0">
                <a:solidFill>
                  <a:srgbClr val="A0C300"/>
                </a:solidFill>
              </a:rPr>
              <a:t> </a:t>
            </a:r>
            <a:r>
              <a:rPr lang="de-DE" sz="2400" i="1" dirty="0" err="1" smtClean="0">
                <a:solidFill>
                  <a:srgbClr val="A0C300"/>
                </a:solidFill>
              </a:rPr>
              <a:t>makes</a:t>
            </a:r>
            <a:r>
              <a:rPr lang="de-DE" sz="2400" i="1" dirty="0" smtClean="0">
                <a:solidFill>
                  <a:srgbClr val="A0C300"/>
                </a:solidFill>
              </a:rPr>
              <a:t> time </a:t>
            </a:r>
            <a:r>
              <a:rPr lang="de-DE" sz="2400" i="1" dirty="0" err="1" smtClean="0">
                <a:solidFill>
                  <a:srgbClr val="A0C300"/>
                </a:solidFill>
              </a:rPr>
              <a:t>tracking</a:t>
            </a:r>
            <a:r>
              <a:rPr lang="de-DE" sz="2400" i="1" dirty="0" smtClean="0">
                <a:solidFill>
                  <a:srgbClr val="A0C300"/>
                </a:solidFill>
              </a:rPr>
              <a:t> </a:t>
            </a:r>
            <a:r>
              <a:rPr lang="de-DE" sz="2400" i="1" dirty="0" err="1" smtClean="0">
                <a:solidFill>
                  <a:srgbClr val="A0C300"/>
                </a:solidFill>
              </a:rPr>
              <a:t>fun</a:t>
            </a:r>
            <a:r>
              <a:rPr lang="de-DE" sz="2400" i="1" dirty="0" smtClean="0">
                <a:solidFill>
                  <a:srgbClr val="A0C300"/>
                </a:solidFill>
              </a:rPr>
              <a:t> </a:t>
            </a:r>
            <a:r>
              <a:rPr lang="de-DE" sz="2400" i="1" dirty="0" err="1" smtClean="0">
                <a:solidFill>
                  <a:srgbClr val="A0C300"/>
                </a:solidFill>
              </a:rPr>
              <a:t>and</a:t>
            </a:r>
            <a:r>
              <a:rPr lang="de-DE" sz="2400" i="1" dirty="0" smtClean="0">
                <a:solidFill>
                  <a:srgbClr val="A0C300"/>
                </a:solidFill>
              </a:rPr>
              <a:t> easy </a:t>
            </a:r>
            <a:r>
              <a:rPr lang="de-DE" sz="2400" i="1" dirty="0" err="1" smtClean="0">
                <a:solidFill>
                  <a:srgbClr val="A0C300"/>
                </a:solidFill>
              </a:rPr>
              <a:t>for</a:t>
            </a:r>
            <a:r>
              <a:rPr lang="de-DE" sz="2400" i="1" dirty="0" smtClean="0">
                <a:solidFill>
                  <a:srgbClr val="A0C300"/>
                </a:solidFill>
              </a:rPr>
              <a:t> </a:t>
            </a:r>
            <a:r>
              <a:rPr lang="de-DE" sz="2400" i="1" dirty="0" err="1" smtClean="0">
                <a:solidFill>
                  <a:srgbClr val="A0C300"/>
                </a:solidFill>
              </a:rPr>
              <a:t>everybody</a:t>
            </a:r>
            <a:endParaRPr lang="de-DE" sz="2400" i="1" dirty="0" smtClean="0">
              <a:solidFill>
                <a:srgbClr val="A0C3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60032" y="2062540"/>
            <a:ext cx="3511302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2400" i="1" dirty="0" smtClean="0">
                <a:solidFill>
                  <a:srgbClr val="FF5050"/>
                </a:solidFill>
              </a:rPr>
              <a:t>An „all-in-</a:t>
            </a:r>
            <a:r>
              <a:rPr lang="de-DE" sz="2400" i="1" dirty="0" err="1" smtClean="0">
                <a:solidFill>
                  <a:srgbClr val="FF5050"/>
                </a:solidFill>
              </a:rPr>
              <a:t>one</a:t>
            </a:r>
            <a:r>
              <a:rPr lang="de-DE" sz="2400" i="1" dirty="0" smtClean="0">
                <a:solidFill>
                  <a:srgbClr val="FF5050"/>
                </a:solidFill>
              </a:rPr>
              <a:t>, Big Brother </a:t>
            </a:r>
            <a:r>
              <a:rPr lang="de-DE" sz="2400" i="1" dirty="0" err="1" smtClean="0">
                <a:solidFill>
                  <a:srgbClr val="FF5050"/>
                </a:solidFill>
              </a:rPr>
              <a:t>is</a:t>
            </a:r>
            <a:r>
              <a:rPr lang="de-DE" sz="2400" i="1" dirty="0" smtClean="0">
                <a:solidFill>
                  <a:srgbClr val="FF5050"/>
                </a:solidFill>
              </a:rPr>
              <a:t> </a:t>
            </a:r>
            <a:r>
              <a:rPr lang="de-DE" sz="2400" i="1" dirty="0" err="1" smtClean="0">
                <a:solidFill>
                  <a:srgbClr val="FF5050"/>
                </a:solidFill>
              </a:rPr>
              <a:t>watching</a:t>
            </a:r>
            <a:r>
              <a:rPr lang="de-DE" sz="2400" i="1" dirty="0" smtClean="0">
                <a:solidFill>
                  <a:srgbClr val="FF5050"/>
                </a:solidFill>
              </a:rPr>
              <a:t> </a:t>
            </a:r>
            <a:r>
              <a:rPr lang="de-DE" sz="2400" i="1" dirty="0" err="1" smtClean="0">
                <a:solidFill>
                  <a:srgbClr val="FF5050"/>
                </a:solidFill>
              </a:rPr>
              <a:t>you</a:t>
            </a:r>
            <a:r>
              <a:rPr lang="de-DE" sz="2400" i="1" dirty="0" smtClean="0">
                <a:solidFill>
                  <a:srgbClr val="FF5050"/>
                </a:solidFill>
              </a:rPr>
              <a:t>“- Tool</a:t>
            </a:r>
            <a:endParaRPr lang="de-DE" sz="2400" i="1" dirty="0" smtClean="0">
              <a:solidFill>
                <a:srgbClr val="FF5050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95742" y="3638745"/>
            <a:ext cx="3802584" cy="421196"/>
            <a:chOff x="595742" y="3645024"/>
            <a:chExt cx="3802584" cy="421196"/>
          </a:xfrm>
        </p:grpSpPr>
        <p:sp>
          <p:nvSpPr>
            <p:cNvPr id="9" name="Textfeld 8"/>
            <p:cNvSpPr txBox="1"/>
            <p:nvPr/>
          </p:nvSpPr>
          <p:spPr>
            <a:xfrm>
              <a:off x="887024" y="3645024"/>
              <a:ext cx="3511302" cy="42119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de-DE" sz="2000" dirty="0" err="1" smtClean="0">
                  <a:solidFill>
                    <a:srgbClr val="A0C300"/>
                  </a:solidFill>
                </a:rPr>
                <a:t>GitHub</a:t>
              </a:r>
              <a:r>
                <a:rPr lang="de-DE" sz="2000" dirty="0" smtClean="0">
                  <a:solidFill>
                    <a:srgbClr val="A0C300"/>
                  </a:solidFill>
                </a:rPr>
                <a:t> </a:t>
              </a:r>
              <a:r>
                <a:rPr lang="de-DE" sz="2000" dirty="0" err="1" smtClean="0">
                  <a:solidFill>
                    <a:srgbClr val="A0C300"/>
                  </a:solidFill>
                </a:rPr>
                <a:t>integration</a:t>
              </a:r>
              <a:endParaRPr lang="de-DE" sz="2000" dirty="0" smtClean="0">
                <a:solidFill>
                  <a:srgbClr val="A0C300"/>
                </a:solidFill>
              </a:endParaRPr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42" y="3709981"/>
              <a:ext cx="291282" cy="291282"/>
            </a:xfrm>
            <a:prstGeom prst="rect">
              <a:avLst/>
            </a:prstGeom>
          </p:spPr>
        </p:pic>
      </p:grpSp>
      <p:grpSp>
        <p:nvGrpSpPr>
          <p:cNvPr id="15" name="Gruppieren 14"/>
          <p:cNvGrpSpPr/>
          <p:nvPr/>
        </p:nvGrpSpPr>
        <p:grpSpPr>
          <a:xfrm>
            <a:off x="4427835" y="3632466"/>
            <a:ext cx="3906923" cy="433754"/>
            <a:chOff x="4464411" y="3632466"/>
            <a:chExt cx="3906923" cy="433754"/>
          </a:xfrm>
        </p:grpSpPr>
        <p:sp>
          <p:nvSpPr>
            <p:cNvPr id="12" name="Textfeld 11"/>
            <p:cNvSpPr txBox="1"/>
            <p:nvPr/>
          </p:nvSpPr>
          <p:spPr>
            <a:xfrm>
              <a:off x="4860032" y="3645024"/>
              <a:ext cx="3511302" cy="42119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de-DE" sz="2000" dirty="0" err="1" smtClean="0">
                  <a:solidFill>
                    <a:srgbClr val="FF5050"/>
                  </a:solidFill>
                </a:rPr>
                <a:t>Billing</a:t>
              </a:r>
              <a:endParaRPr lang="de-DE" sz="20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464411" y="3632466"/>
              <a:ext cx="450394" cy="368797"/>
            </a:xfrm>
            <a:prstGeom prst="rect">
              <a:avLst/>
            </a:prstGeom>
          </p:spPr>
          <p:txBody>
            <a:bodyPr vert="horz" wrap="none" lIns="0" tIns="0" rIns="0" bIns="0" rtlCol="0" anchor="ctr">
              <a:noAutofit/>
            </a:bodyPr>
            <a:lstStyle/>
            <a:p>
              <a:pPr algn="ctr"/>
              <a:r>
                <a:rPr lang="de-DE" sz="3600" dirty="0" smtClean="0">
                  <a:solidFill>
                    <a:srgbClr val="FF5050"/>
                  </a:solidFill>
                </a:rPr>
                <a:t>x</a:t>
              </a:r>
              <a:endParaRPr lang="de-DE" sz="3600" dirty="0" smtClean="0">
                <a:solidFill>
                  <a:srgbClr val="FF5050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4427835" y="4141244"/>
            <a:ext cx="3906923" cy="433754"/>
            <a:chOff x="4464411" y="3632466"/>
            <a:chExt cx="3906923" cy="433754"/>
          </a:xfrm>
        </p:grpSpPr>
        <p:sp>
          <p:nvSpPr>
            <p:cNvPr id="18" name="Textfeld 17"/>
            <p:cNvSpPr txBox="1"/>
            <p:nvPr/>
          </p:nvSpPr>
          <p:spPr>
            <a:xfrm>
              <a:off x="4860032" y="3645024"/>
              <a:ext cx="3511302" cy="42119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de-DE" sz="2000" dirty="0" smtClean="0">
                  <a:solidFill>
                    <a:srgbClr val="FF5050"/>
                  </a:solidFill>
                </a:rPr>
                <a:t>Developer </a:t>
              </a:r>
              <a:r>
                <a:rPr lang="de-DE" sz="2000" dirty="0" err="1" smtClean="0">
                  <a:solidFill>
                    <a:srgbClr val="FF5050"/>
                  </a:solidFill>
                </a:rPr>
                <a:t>Contolling</a:t>
              </a:r>
              <a:endParaRPr lang="de-DE" sz="20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464411" y="3632466"/>
              <a:ext cx="450394" cy="368797"/>
            </a:xfrm>
            <a:prstGeom prst="rect">
              <a:avLst/>
            </a:prstGeom>
          </p:spPr>
          <p:txBody>
            <a:bodyPr vert="horz" wrap="none" lIns="0" tIns="0" rIns="0" bIns="0" rtlCol="0" anchor="ctr">
              <a:noAutofit/>
            </a:bodyPr>
            <a:lstStyle/>
            <a:p>
              <a:pPr algn="ctr"/>
              <a:r>
                <a:rPr lang="de-DE" sz="3600" dirty="0" smtClean="0">
                  <a:solidFill>
                    <a:srgbClr val="FF5050"/>
                  </a:solidFill>
                </a:rPr>
                <a:t>x</a:t>
              </a:r>
              <a:endParaRPr lang="de-DE" sz="3600" dirty="0" smtClean="0">
                <a:solidFill>
                  <a:srgbClr val="FF5050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427835" y="4604979"/>
            <a:ext cx="3906923" cy="433754"/>
            <a:chOff x="4464411" y="3632466"/>
            <a:chExt cx="3906923" cy="433754"/>
          </a:xfrm>
        </p:grpSpPr>
        <p:sp>
          <p:nvSpPr>
            <p:cNvPr id="21" name="Textfeld 20"/>
            <p:cNvSpPr txBox="1"/>
            <p:nvPr/>
          </p:nvSpPr>
          <p:spPr>
            <a:xfrm>
              <a:off x="4860032" y="3645024"/>
              <a:ext cx="3511302" cy="42119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de-DE" sz="2000" dirty="0" err="1" smtClean="0">
                  <a:solidFill>
                    <a:srgbClr val="FF5050"/>
                  </a:solidFill>
                </a:rPr>
                <a:t>Stop</a:t>
              </a:r>
              <a:r>
                <a:rPr lang="de-DE" sz="2000" dirty="0">
                  <a:solidFill>
                    <a:srgbClr val="FF5050"/>
                  </a:solidFill>
                </a:rPr>
                <a:t> </a:t>
              </a:r>
              <a:r>
                <a:rPr lang="de-DE" sz="2000" dirty="0" smtClean="0">
                  <a:solidFill>
                    <a:srgbClr val="FF5050"/>
                  </a:solidFill>
                </a:rPr>
                <a:t>Watches</a:t>
              </a:r>
              <a:endParaRPr lang="de-DE" sz="20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464411" y="3632466"/>
              <a:ext cx="450394" cy="368797"/>
            </a:xfrm>
            <a:prstGeom prst="rect">
              <a:avLst/>
            </a:prstGeom>
          </p:spPr>
          <p:txBody>
            <a:bodyPr vert="horz" wrap="none" lIns="0" tIns="0" rIns="0" bIns="0" rtlCol="0" anchor="ctr">
              <a:noAutofit/>
            </a:bodyPr>
            <a:lstStyle/>
            <a:p>
              <a:pPr algn="ctr"/>
              <a:r>
                <a:rPr lang="de-DE" sz="3600" dirty="0" smtClean="0">
                  <a:solidFill>
                    <a:srgbClr val="FF5050"/>
                  </a:solidFill>
                </a:rPr>
                <a:t>x</a:t>
              </a:r>
              <a:endParaRPr lang="de-DE" sz="3600" dirty="0" smtClean="0">
                <a:solidFill>
                  <a:srgbClr val="FF5050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427835" y="5084985"/>
            <a:ext cx="3906923" cy="433754"/>
            <a:chOff x="4464411" y="3632466"/>
            <a:chExt cx="3906923" cy="433754"/>
          </a:xfrm>
        </p:grpSpPr>
        <p:sp>
          <p:nvSpPr>
            <p:cNvPr id="24" name="Textfeld 23"/>
            <p:cNvSpPr txBox="1"/>
            <p:nvPr/>
          </p:nvSpPr>
          <p:spPr>
            <a:xfrm>
              <a:off x="4860032" y="3645024"/>
              <a:ext cx="3511302" cy="42119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de-DE" sz="2000" dirty="0" err="1" smtClean="0">
                  <a:solidFill>
                    <a:srgbClr val="FF5050"/>
                  </a:solidFill>
                </a:rPr>
                <a:t>Productivity</a:t>
              </a:r>
              <a:r>
                <a:rPr lang="de-DE" sz="2000" dirty="0" smtClean="0">
                  <a:solidFill>
                    <a:srgbClr val="FF5050"/>
                  </a:solidFill>
                </a:rPr>
                <a:t> </a:t>
              </a:r>
              <a:r>
                <a:rPr lang="de-DE" sz="2000" dirty="0" err="1" smtClean="0">
                  <a:solidFill>
                    <a:srgbClr val="FF5050"/>
                  </a:solidFill>
                </a:rPr>
                <a:t>Enhancement</a:t>
              </a:r>
              <a:r>
                <a:rPr lang="de-DE" sz="2000" dirty="0" smtClean="0">
                  <a:solidFill>
                    <a:srgbClr val="FF5050"/>
                  </a:solidFill>
                </a:rPr>
                <a:t> Tool</a:t>
              </a:r>
              <a:endParaRPr lang="de-DE" sz="20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4464411" y="3632466"/>
              <a:ext cx="450394" cy="368797"/>
            </a:xfrm>
            <a:prstGeom prst="rect">
              <a:avLst/>
            </a:prstGeom>
          </p:spPr>
          <p:txBody>
            <a:bodyPr vert="horz" wrap="none" lIns="0" tIns="0" rIns="0" bIns="0" rtlCol="0" anchor="ctr">
              <a:noAutofit/>
            </a:bodyPr>
            <a:lstStyle/>
            <a:p>
              <a:pPr algn="ctr"/>
              <a:r>
                <a:rPr lang="de-DE" sz="3600" dirty="0" smtClean="0">
                  <a:solidFill>
                    <a:srgbClr val="FF5050"/>
                  </a:solidFill>
                </a:rPr>
                <a:t>x</a:t>
              </a:r>
              <a:endParaRPr lang="de-DE" sz="3600" dirty="0" smtClean="0">
                <a:solidFill>
                  <a:srgbClr val="FF5050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95742" y="4147523"/>
            <a:ext cx="3802584" cy="421196"/>
            <a:chOff x="595742" y="3645024"/>
            <a:chExt cx="3802584" cy="421196"/>
          </a:xfrm>
        </p:grpSpPr>
        <p:sp>
          <p:nvSpPr>
            <p:cNvPr id="27" name="Textfeld 26"/>
            <p:cNvSpPr txBox="1"/>
            <p:nvPr/>
          </p:nvSpPr>
          <p:spPr>
            <a:xfrm>
              <a:off x="887024" y="3645024"/>
              <a:ext cx="3511302" cy="42119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de-DE" sz="2000" dirty="0" smtClean="0">
                  <a:solidFill>
                    <a:srgbClr val="A0C300"/>
                  </a:solidFill>
                </a:rPr>
                <a:t>Order </a:t>
              </a:r>
              <a:r>
                <a:rPr lang="de-DE" sz="2000" dirty="0" err="1" smtClean="0">
                  <a:solidFill>
                    <a:srgbClr val="A0C300"/>
                  </a:solidFill>
                </a:rPr>
                <a:t>based</a:t>
              </a:r>
              <a:r>
                <a:rPr lang="de-DE" sz="2000" dirty="0" smtClean="0">
                  <a:solidFill>
                    <a:srgbClr val="A0C300"/>
                  </a:solidFill>
                </a:rPr>
                <a:t> </a:t>
              </a:r>
              <a:r>
                <a:rPr lang="de-DE" sz="2000" dirty="0">
                  <a:solidFill>
                    <a:srgbClr val="A0C300"/>
                  </a:solidFill>
                </a:rPr>
                <a:t>B</a:t>
              </a:r>
              <a:r>
                <a:rPr lang="de-DE" sz="2000" dirty="0" smtClean="0">
                  <a:solidFill>
                    <a:srgbClr val="A0C300"/>
                  </a:solidFill>
                </a:rPr>
                <a:t>udget Control</a:t>
              </a:r>
              <a:endParaRPr lang="de-DE" sz="2000" dirty="0" smtClean="0">
                <a:solidFill>
                  <a:srgbClr val="A0C300"/>
                </a:solidFill>
              </a:endParaRPr>
            </a:p>
          </p:txBody>
        </p:sp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42" y="3709981"/>
              <a:ext cx="291282" cy="291282"/>
            </a:xfrm>
            <a:prstGeom prst="rect">
              <a:avLst/>
            </a:prstGeom>
          </p:spPr>
        </p:pic>
      </p:grpSp>
      <p:grpSp>
        <p:nvGrpSpPr>
          <p:cNvPr id="30" name="Gruppieren 29"/>
          <p:cNvGrpSpPr/>
          <p:nvPr/>
        </p:nvGrpSpPr>
        <p:grpSpPr>
          <a:xfrm>
            <a:off x="595742" y="4611258"/>
            <a:ext cx="3802584" cy="421196"/>
            <a:chOff x="595742" y="3645024"/>
            <a:chExt cx="3802584" cy="421196"/>
          </a:xfrm>
        </p:grpSpPr>
        <p:sp>
          <p:nvSpPr>
            <p:cNvPr id="31" name="Textfeld 30"/>
            <p:cNvSpPr txBox="1"/>
            <p:nvPr/>
          </p:nvSpPr>
          <p:spPr>
            <a:xfrm>
              <a:off x="887024" y="3645024"/>
              <a:ext cx="3511302" cy="42119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de-DE" sz="2000" dirty="0" err="1" smtClean="0">
                  <a:solidFill>
                    <a:srgbClr val="A0C300"/>
                  </a:solidFill>
                </a:rPr>
                <a:t>Role</a:t>
              </a:r>
              <a:r>
                <a:rPr lang="de-DE" sz="2000" dirty="0" smtClean="0">
                  <a:solidFill>
                    <a:srgbClr val="A0C300"/>
                  </a:solidFill>
                </a:rPr>
                <a:t> </a:t>
              </a:r>
              <a:r>
                <a:rPr lang="de-DE" sz="2000" dirty="0" err="1" smtClean="0">
                  <a:solidFill>
                    <a:srgbClr val="A0C300"/>
                  </a:solidFill>
                </a:rPr>
                <a:t>based</a:t>
              </a:r>
              <a:r>
                <a:rPr lang="de-DE" sz="2000" dirty="0" smtClean="0">
                  <a:solidFill>
                    <a:srgbClr val="A0C300"/>
                  </a:solidFill>
                </a:rPr>
                <a:t> Dashboards</a:t>
              </a:r>
              <a:endParaRPr lang="de-DE" sz="2000" dirty="0" smtClean="0">
                <a:solidFill>
                  <a:srgbClr val="A0C300"/>
                </a:solidFill>
              </a:endParaRPr>
            </a:p>
          </p:txBody>
        </p:sp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42" y="3709981"/>
              <a:ext cx="291282" cy="291282"/>
            </a:xfrm>
            <a:prstGeom prst="rect">
              <a:avLst/>
            </a:prstGeom>
          </p:spPr>
        </p:pic>
      </p:grpSp>
      <p:grpSp>
        <p:nvGrpSpPr>
          <p:cNvPr id="33" name="Gruppieren 32"/>
          <p:cNvGrpSpPr/>
          <p:nvPr/>
        </p:nvGrpSpPr>
        <p:grpSpPr>
          <a:xfrm>
            <a:off x="566038" y="5091264"/>
            <a:ext cx="3802584" cy="421196"/>
            <a:chOff x="595742" y="3645024"/>
            <a:chExt cx="3802584" cy="421196"/>
          </a:xfrm>
        </p:grpSpPr>
        <p:sp>
          <p:nvSpPr>
            <p:cNvPr id="34" name="Textfeld 33"/>
            <p:cNvSpPr txBox="1"/>
            <p:nvPr/>
          </p:nvSpPr>
          <p:spPr>
            <a:xfrm>
              <a:off x="887024" y="3645024"/>
              <a:ext cx="3511302" cy="42119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de-DE" sz="2000" dirty="0" err="1" smtClean="0">
                  <a:solidFill>
                    <a:srgbClr val="A0C300"/>
                  </a:solidFill>
                </a:rPr>
                <a:t>Reminder</a:t>
              </a:r>
              <a:r>
                <a:rPr lang="de-DE" sz="2000" dirty="0" smtClean="0">
                  <a:solidFill>
                    <a:srgbClr val="A0C300"/>
                  </a:solidFill>
                </a:rPr>
                <a:t> System</a:t>
              </a:r>
              <a:endParaRPr lang="de-DE" sz="2000" dirty="0" smtClean="0">
                <a:solidFill>
                  <a:srgbClr val="A0C300"/>
                </a:solidFill>
              </a:endParaRPr>
            </a:p>
          </p:txBody>
        </p:sp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42" y="3709981"/>
              <a:ext cx="291282" cy="291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63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new</a:t>
            </a:r>
            <a:r>
              <a:rPr lang="de-DE" dirty="0" smtClean="0"/>
              <a:t> Solution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E39B8B-F767-4D02-9900-09B8533435E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123749" y="731943"/>
            <a:ext cx="5327650" cy="431253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3" name="Inhaltsplatzhalter 29"/>
          <p:cNvSpPr>
            <a:spLocks noGrp="1"/>
          </p:cNvSpPr>
          <p:nvPr>
            <p:ph idx="1"/>
          </p:nvPr>
        </p:nvSpPr>
        <p:spPr>
          <a:xfrm>
            <a:off x="2051720" y="2185638"/>
            <a:ext cx="5400600" cy="2592287"/>
          </a:xfrm>
        </p:spPr>
        <p:txBody>
          <a:bodyPr>
            <a:noAutofit/>
          </a:bodyPr>
          <a:lstStyle/>
          <a:p>
            <a:r>
              <a:rPr lang="de-DE" sz="2800" dirty="0" err="1" smtClean="0"/>
              <a:t>Similar</a:t>
            </a:r>
            <a:r>
              <a:rPr lang="de-DE" sz="2800" dirty="0" smtClean="0"/>
              <a:t> Needs?</a:t>
            </a:r>
            <a:endParaRPr lang="de-DE" sz="2800" dirty="0" smtClean="0"/>
          </a:p>
          <a:p>
            <a:r>
              <a:rPr lang="de-DE" sz="2800" dirty="0" err="1" smtClean="0"/>
              <a:t>Keen</a:t>
            </a:r>
            <a:r>
              <a:rPr lang="de-DE" sz="2800" dirty="0" smtClean="0"/>
              <a:t> on </a:t>
            </a:r>
            <a:r>
              <a:rPr lang="de-DE" sz="2800" dirty="0" err="1" smtClean="0"/>
              <a:t>discussing</a:t>
            </a:r>
            <a:r>
              <a:rPr lang="de-DE" sz="2800" dirty="0" smtClean="0"/>
              <a:t> </a:t>
            </a:r>
            <a:r>
              <a:rPr lang="de-DE" sz="2800" dirty="0" err="1" smtClean="0"/>
              <a:t>some</a:t>
            </a:r>
            <a:r>
              <a:rPr lang="de-DE" sz="2800" dirty="0" smtClean="0"/>
              <a:t> </a:t>
            </a:r>
            <a:r>
              <a:rPr lang="de-DE" sz="2800" dirty="0" err="1" smtClean="0"/>
              <a:t>details</a:t>
            </a:r>
            <a:r>
              <a:rPr lang="de-DE" sz="2800" dirty="0" smtClean="0"/>
              <a:t>?</a:t>
            </a:r>
          </a:p>
          <a:p>
            <a:r>
              <a:rPr lang="de-DE" sz="2800" dirty="0" err="1" smtClean="0"/>
              <a:t>Already</a:t>
            </a:r>
            <a:r>
              <a:rPr lang="de-DE" sz="2800" dirty="0" smtClean="0"/>
              <a:t> </a:t>
            </a:r>
            <a:r>
              <a:rPr lang="de-DE" sz="2800" dirty="0" err="1" smtClean="0"/>
              <a:t>found</a:t>
            </a:r>
            <a:r>
              <a:rPr lang="de-DE" sz="2800" dirty="0" smtClean="0"/>
              <a:t> a </a:t>
            </a:r>
            <a:r>
              <a:rPr lang="de-DE" sz="2800" dirty="0" err="1" smtClean="0"/>
              <a:t>nice</a:t>
            </a:r>
            <a:r>
              <a:rPr lang="de-DE" sz="2800" dirty="0" smtClean="0"/>
              <a:t> </a:t>
            </a:r>
            <a:r>
              <a:rPr lang="de-DE" sz="2800" dirty="0" err="1" smtClean="0"/>
              <a:t>tool</a:t>
            </a:r>
            <a:r>
              <a:rPr lang="de-DE" sz="2800" dirty="0" smtClean="0"/>
              <a:t>?</a:t>
            </a:r>
          </a:p>
          <a:p>
            <a:r>
              <a:rPr lang="de-DE" sz="2800" dirty="0" err="1" smtClean="0"/>
              <a:t>Bored</a:t>
            </a:r>
            <a:r>
              <a:rPr lang="de-DE" sz="2800" dirty="0" smtClean="0"/>
              <a:t>?</a:t>
            </a:r>
          </a:p>
          <a:p>
            <a:r>
              <a:rPr lang="de-DE" sz="2800" dirty="0" err="1" smtClean="0"/>
              <a:t>Wanna</a:t>
            </a:r>
            <a:r>
              <a:rPr lang="de-DE" sz="2800" dirty="0" smtClean="0"/>
              <a:t> </a:t>
            </a:r>
            <a:r>
              <a:rPr lang="de-DE" sz="2800" dirty="0" err="1" smtClean="0"/>
              <a:t>join</a:t>
            </a:r>
            <a:r>
              <a:rPr lang="de-DE" sz="2800" dirty="0" smtClean="0"/>
              <a:t>?</a:t>
            </a:r>
          </a:p>
          <a:p>
            <a:r>
              <a:rPr lang="de-DE" sz="2800" dirty="0" smtClean="0"/>
              <a:t>…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4585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E39B8B-F767-4D02-9900-09B8533435E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29"/>
          <p:cNvSpPr>
            <a:spLocks noGrp="1"/>
          </p:cNvSpPr>
          <p:nvPr>
            <p:ph idx="1"/>
          </p:nvPr>
        </p:nvSpPr>
        <p:spPr>
          <a:xfrm>
            <a:off x="755577" y="1727359"/>
            <a:ext cx="7704212" cy="432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b="1" dirty="0" err="1" smtClean="0"/>
              <a:t>thx</a:t>
            </a:r>
            <a:r>
              <a:rPr lang="de-DE" sz="2800" b="1" dirty="0" smtClean="0"/>
              <a:t>.</a:t>
            </a:r>
            <a:endParaRPr lang="de-DE" sz="28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755577" y="2608442"/>
            <a:ext cx="2952328" cy="295232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Michael Wolff</a:t>
            </a:r>
          </a:p>
          <a:p>
            <a:r>
              <a:rPr lang="fr-FR" sz="1600" dirty="0">
                <a:solidFill>
                  <a:schemeClr val="bg1"/>
                </a:solidFill>
              </a:rPr>
              <a:t>Dipl.-</a:t>
            </a:r>
            <a:r>
              <a:rPr lang="fr-FR" sz="1600" dirty="0" err="1">
                <a:solidFill>
                  <a:schemeClr val="bg1"/>
                </a:solidFill>
              </a:rPr>
              <a:t>Ing</a:t>
            </a:r>
            <a:r>
              <a:rPr lang="fr-FR" sz="1600" dirty="0">
                <a:solidFill>
                  <a:schemeClr val="bg1"/>
                </a:solidFill>
              </a:rPr>
              <a:t>.</a:t>
            </a:r>
          </a:p>
          <a:p>
            <a:r>
              <a:rPr lang="fr-FR" sz="2000" dirty="0" err="1" smtClean="0">
                <a:solidFill>
                  <a:schemeClr val="bg1"/>
                </a:solidFill>
              </a:rPr>
              <a:t>Inhaber</a:t>
            </a: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i="1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rgbClr val="A0C300"/>
                </a:solidFill>
                <a:hlinkClick r:id="rId3"/>
              </a:rPr>
              <a:t>mwolff@cognovo.de</a:t>
            </a:r>
            <a:endParaRPr lang="fr-FR" sz="2000" dirty="0" smtClean="0">
              <a:solidFill>
                <a:srgbClr val="A0C300"/>
              </a:solidFill>
            </a:endParaRPr>
          </a:p>
          <a:p>
            <a:r>
              <a:rPr lang="fr-FR" sz="2000" dirty="0" smtClean="0">
                <a:solidFill>
                  <a:srgbClr val="A0C300"/>
                </a:solidFill>
              </a:rPr>
              <a:t>t: +49 721 - 5979389</a:t>
            </a:r>
          </a:p>
          <a:p>
            <a:r>
              <a:rPr lang="fr-FR" sz="2000" dirty="0" smtClean="0">
                <a:solidFill>
                  <a:srgbClr val="A0C300"/>
                </a:solidFill>
              </a:rPr>
              <a:t>m: +49 170 </a:t>
            </a:r>
            <a:r>
              <a:rPr lang="fr-FR" sz="2000" dirty="0" smtClean="0">
                <a:solidFill>
                  <a:srgbClr val="A0C300"/>
                </a:solidFill>
              </a:rPr>
              <a:t>- 3445286</a:t>
            </a:r>
          </a:p>
          <a:p>
            <a:r>
              <a:rPr lang="fr-FR" sz="2000" dirty="0" smtClean="0">
                <a:solidFill>
                  <a:srgbClr val="A0C300"/>
                </a:solidFill>
              </a:rPr>
              <a:t>www.cognovo.de</a:t>
            </a:r>
            <a:endParaRPr lang="fr-FR" sz="2000" dirty="0" smtClean="0">
              <a:solidFill>
                <a:srgbClr val="A0C300"/>
              </a:solidFill>
            </a:endParaRPr>
          </a:p>
          <a:p>
            <a:r>
              <a:rPr lang="fr-FR" sz="2000" dirty="0" smtClean="0">
                <a:solidFill>
                  <a:srgbClr val="A0C300"/>
                </a:solidFill>
              </a:rPr>
              <a:t>     @michaelwolff100</a:t>
            </a:r>
            <a:endParaRPr lang="fr-FR" sz="2000" dirty="0">
              <a:solidFill>
                <a:srgbClr val="A0C3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016382" y="2608442"/>
            <a:ext cx="3219914" cy="295232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Thorsten </a:t>
            </a:r>
            <a:r>
              <a:rPr lang="fr-FR" sz="2000" b="1" dirty="0" err="1">
                <a:solidFill>
                  <a:schemeClr val="bg1"/>
                </a:solidFill>
              </a:rPr>
              <a:t>Gebhardt</a:t>
            </a:r>
            <a:endParaRPr lang="fr-FR" sz="2000" b="1" dirty="0">
              <a:solidFill>
                <a:schemeClr val="bg1"/>
              </a:solidFill>
            </a:endParaRPr>
          </a:p>
          <a:p>
            <a:r>
              <a:rPr lang="fr-FR" sz="1600" dirty="0" err="1">
                <a:solidFill>
                  <a:schemeClr val="bg1"/>
                </a:solidFill>
              </a:rPr>
              <a:t>M.Sc</a:t>
            </a:r>
            <a:r>
              <a:rPr lang="fr-FR" sz="1600" dirty="0">
                <a:solidFill>
                  <a:schemeClr val="bg1"/>
                </a:solidFill>
              </a:rPr>
              <a:t>. </a:t>
            </a:r>
            <a:r>
              <a:rPr lang="fr-FR" sz="1600" dirty="0" err="1">
                <a:solidFill>
                  <a:schemeClr val="bg1"/>
                </a:solidFill>
              </a:rPr>
              <a:t>Wirtsch</a:t>
            </a:r>
            <a:r>
              <a:rPr lang="fr-FR" sz="1600" dirty="0">
                <a:solidFill>
                  <a:schemeClr val="bg1"/>
                </a:solidFill>
              </a:rPr>
              <a:t>.-</a:t>
            </a:r>
            <a:r>
              <a:rPr lang="fr-FR" sz="1600" dirty="0" err="1">
                <a:solidFill>
                  <a:schemeClr val="bg1"/>
                </a:solidFill>
              </a:rPr>
              <a:t>Ing</a:t>
            </a:r>
            <a:r>
              <a:rPr lang="fr-FR" sz="1600" dirty="0">
                <a:solidFill>
                  <a:schemeClr val="bg1"/>
                </a:solidFill>
              </a:rPr>
              <a:t>.</a:t>
            </a:r>
          </a:p>
          <a:p>
            <a:r>
              <a:rPr lang="fr-FR" sz="2000" dirty="0" err="1" smtClean="0">
                <a:solidFill>
                  <a:schemeClr val="bg1"/>
                </a:solidFill>
              </a:rPr>
              <a:t>Projektentwicklung</a:t>
            </a: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i="1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rgbClr val="A0C300"/>
                </a:solidFill>
                <a:hlinkClick r:id="rId4"/>
              </a:rPr>
              <a:t>tgebhardt@cognovo.de</a:t>
            </a:r>
            <a:endParaRPr lang="fr-FR" sz="2000" dirty="0" smtClean="0">
              <a:solidFill>
                <a:srgbClr val="A0C300"/>
              </a:solidFill>
            </a:endParaRPr>
          </a:p>
          <a:p>
            <a:r>
              <a:rPr lang="fr-FR" sz="2000" dirty="0" smtClean="0">
                <a:solidFill>
                  <a:srgbClr val="A0C300"/>
                </a:solidFill>
              </a:rPr>
              <a:t>t: +49 30 - 53660662</a:t>
            </a:r>
          </a:p>
          <a:p>
            <a:r>
              <a:rPr lang="fr-FR" sz="2000" dirty="0" smtClean="0">
                <a:solidFill>
                  <a:srgbClr val="A0C300"/>
                </a:solidFill>
              </a:rPr>
              <a:t>m: +49 176 - 81093209</a:t>
            </a:r>
            <a:endParaRPr lang="fr-FR" sz="2000" dirty="0">
              <a:solidFill>
                <a:srgbClr val="A0C300"/>
              </a:solidFill>
            </a:endParaRPr>
          </a:p>
        </p:txBody>
      </p:sp>
      <p:pic>
        <p:nvPicPr>
          <p:cNvPr id="2052" name="Picture 4" descr="twitter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45" y="5044040"/>
            <a:ext cx="311969" cy="2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cognovo">
      <a:dk1>
        <a:srgbClr val="525252"/>
      </a:dk1>
      <a:lt1>
        <a:srgbClr val="FFFFFF"/>
      </a:lt1>
      <a:dk2>
        <a:srgbClr val="151515"/>
      </a:dk2>
      <a:lt2>
        <a:srgbClr val="D2D2D2"/>
      </a:lt2>
      <a:accent1>
        <a:srgbClr val="A0C300"/>
      </a:accent1>
      <a:accent2>
        <a:srgbClr val="D0FF09"/>
      </a:accent2>
      <a:accent3>
        <a:srgbClr val="E3FF6D"/>
      </a:accent3>
      <a:accent4>
        <a:srgbClr val="525252"/>
      </a:accent4>
      <a:accent5>
        <a:srgbClr val="979797"/>
      </a:accent5>
      <a:accent6>
        <a:srgbClr val="D2D2D2"/>
      </a:accent6>
      <a:hlink>
        <a:srgbClr val="A0C300"/>
      </a:hlink>
      <a:folHlink>
        <a:srgbClr val="A0C300"/>
      </a:folHlink>
    </a:clrScheme>
    <a:fontScheme name="cognovo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Autofit/>
      </a:bodyPr>
      <a:lstStyle>
        <a:defPPr>
          <a:defRPr sz="50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Bildschirmpräsentation (4:3)</PresentationFormat>
  <Paragraphs>130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Comfortaa</vt:lpstr>
      <vt:lpstr>Wingdings</vt:lpstr>
      <vt:lpstr>Larissa</vt:lpstr>
      <vt:lpstr>PowerPoint-Präsentation</vt:lpstr>
      <vt:lpstr>Some Background Information</vt:lpstr>
      <vt:lpstr>Production with GitHub</vt:lpstr>
      <vt:lpstr>Timekeeping/Consolidation</vt:lpstr>
      <vt:lpstr>The new Solution</vt:lpstr>
      <vt:lpstr>The new Solution</vt:lpstr>
      <vt:lpstr>The new Solution</vt:lpstr>
      <vt:lpstr>The new Solution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2015-04-11T08:37:42Z</dcterms:created>
  <dcterms:modified xsi:type="dcterms:W3CDTF">2016-07-15T07:16:23Z</dcterms:modified>
</cp:coreProperties>
</file>