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58" r:id="rId10"/>
    <p:sldId id="257" r:id="rId11"/>
    <p:sldId id="261" r:id="rId12"/>
    <p:sldId id="262" r:id="rId13"/>
    <p:sldId id="263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 snapToGrid="0">
      <p:cViewPr>
        <p:scale>
          <a:sx n="75" d="100"/>
          <a:sy n="75" d="100"/>
        </p:scale>
        <p:origin x="151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9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08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1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4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1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1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BF32-BA08-4089-A0E0-EFD9161AF825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45B5-7174-4AFF-8ED0-87C0CFA100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7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660400" y="2870188"/>
            <a:ext cx="296333" cy="618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673099" y="2599255"/>
            <a:ext cx="270933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329876" y="2870188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Arbeitszeit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59933" y="3179221"/>
            <a:ext cx="149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chtungspfeil 8"/>
          <p:cNvSpPr/>
          <p:nvPr/>
        </p:nvSpPr>
        <p:spPr>
          <a:xfrm>
            <a:off x="944032" y="1989654"/>
            <a:ext cx="2345266" cy="440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/>
              <a:t>Arbeitszeiterfassung</a:t>
            </a:r>
            <a:endParaRPr lang="de-DE" i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26261" y="2713554"/>
            <a:ext cx="1426633" cy="93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Erfasste Arbeitszeit</a:t>
            </a:r>
            <a:endParaRPr lang="de-DE" dirty="0"/>
          </a:p>
        </p:txBody>
      </p:sp>
      <p:sp>
        <p:nvSpPr>
          <p:cNvPr id="12" name="Eingekerbter Richtungspfeil 11"/>
          <p:cNvSpPr/>
          <p:nvPr/>
        </p:nvSpPr>
        <p:spPr>
          <a:xfrm>
            <a:off x="4102092" y="1989654"/>
            <a:ext cx="2137840" cy="4402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Konsolidierung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8922" y="352052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009389" y="2722020"/>
            <a:ext cx="1674714" cy="93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Berechenbare Arbeitszeit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326466" y="3166521"/>
            <a:ext cx="149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78387" y="3185054"/>
            <a:ext cx="19277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Umbenennung</a:t>
            </a:r>
          </a:p>
          <a:p>
            <a:r>
              <a:rPr lang="de-DE" dirty="0" smtClean="0"/>
              <a:t>Erhöhung</a:t>
            </a:r>
          </a:p>
          <a:p>
            <a:r>
              <a:rPr lang="de-DE" dirty="0" smtClean="0"/>
              <a:t>Reduzierung</a:t>
            </a:r>
          </a:p>
          <a:p>
            <a:r>
              <a:rPr lang="de-DE" dirty="0" smtClean="0"/>
              <a:t>Split</a:t>
            </a:r>
          </a:p>
          <a:p>
            <a:r>
              <a:rPr lang="de-DE" dirty="0" smtClean="0"/>
              <a:t>Zusammenfassung</a:t>
            </a:r>
          </a:p>
          <a:p>
            <a:r>
              <a:rPr lang="de-DE" dirty="0" smtClean="0"/>
              <a:t>Intern/</a:t>
            </a:r>
            <a:r>
              <a:rPr lang="de-DE" dirty="0" err="1" smtClean="0"/>
              <a:t>Sunk</a:t>
            </a:r>
            <a:r>
              <a:rPr lang="de-DE" dirty="0" smtClean="0"/>
              <a:t>/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924317" y="367735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A</a:t>
            </a:r>
            <a:r>
              <a:rPr lang="de-DE" dirty="0" err="1" smtClean="0"/>
              <a:t>ctualWT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172719" y="374236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B</a:t>
            </a:r>
            <a:r>
              <a:rPr lang="de-DE" dirty="0" err="1" smtClean="0"/>
              <a:t>illableWT</a:t>
            </a:r>
            <a:endParaRPr lang="de-DE" dirty="0"/>
          </a:p>
        </p:txBody>
      </p:sp>
      <p:sp>
        <p:nvSpPr>
          <p:cNvPr id="19" name="Eingekerbter Richtungspfeil 18"/>
          <p:cNvSpPr/>
          <p:nvPr/>
        </p:nvSpPr>
        <p:spPr>
          <a:xfrm>
            <a:off x="7468700" y="1983836"/>
            <a:ext cx="2377325" cy="4402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Weiterberechnung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914211" y="3185054"/>
            <a:ext cx="1486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Gruppierung</a:t>
            </a:r>
          </a:p>
          <a:p>
            <a:r>
              <a:rPr lang="de-DE" dirty="0" smtClean="0"/>
              <a:t>Sortierung </a:t>
            </a:r>
          </a:p>
          <a:p>
            <a:r>
              <a:rPr lang="de-DE" dirty="0" smtClean="0"/>
              <a:t>(z.B. nach PO)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81996" y="5977988"/>
            <a:ext cx="2144187" cy="4659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Adhoc</a:t>
            </a:r>
            <a:r>
              <a:rPr lang="de-DE" dirty="0" smtClean="0"/>
              <a:t> Berichte</a:t>
            </a:r>
            <a:endParaRPr lang="de-DE" dirty="0"/>
          </a:p>
        </p:txBody>
      </p:sp>
      <p:sp>
        <p:nvSpPr>
          <p:cNvPr id="34" name="Eingekerbter Richtungspfeil 33"/>
          <p:cNvSpPr/>
          <p:nvPr/>
        </p:nvSpPr>
        <p:spPr>
          <a:xfrm>
            <a:off x="2312247" y="5419350"/>
            <a:ext cx="7483686" cy="44026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Reporting</a:t>
            </a:r>
            <a:endParaRPr lang="de-DE" i="1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7789333" y="3166521"/>
            <a:ext cx="149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560951" y="2713553"/>
            <a:ext cx="2160786" cy="931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</a:t>
            </a:r>
            <a:r>
              <a:rPr lang="de-DE" dirty="0" smtClean="0"/>
              <a:t>eiterberechnete Arbeitszeit</a:t>
            </a:r>
            <a:endParaRPr lang="de-DE" dirty="0"/>
          </a:p>
        </p:txBody>
      </p:sp>
      <p:sp>
        <p:nvSpPr>
          <p:cNvPr id="38" name="Eingekerbter Richtungspfeil 37"/>
          <p:cNvSpPr/>
          <p:nvPr/>
        </p:nvSpPr>
        <p:spPr>
          <a:xfrm>
            <a:off x="2337218" y="892542"/>
            <a:ext cx="7483686" cy="44026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Controlling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0001715" y="3705187"/>
            <a:ext cx="127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C</a:t>
            </a:r>
            <a:r>
              <a:rPr lang="de-DE" dirty="0" err="1" smtClean="0"/>
              <a:t>hargedWT</a:t>
            </a:r>
            <a:endParaRPr lang="de-DE" dirty="0"/>
          </a:p>
        </p:txBody>
      </p:sp>
      <p:sp>
        <p:nvSpPr>
          <p:cNvPr id="2" name="Gefaltete Ecke 1"/>
          <p:cNvSpPr/>
          <p:nvPr/>
        </p:nvSpPr>
        <p:spPr>
          <a:xfrm>
            <a:off x="10482068" y="4179903"/>
            <a:ext cx="1080392" cy="120764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Leistungs-nachweis (=Output)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Gefaltete Ecke 25"/>
          <p:cNvSpPr/>
          <p:nvPr/>
        </p:nvSpPr>
        <p:spPr>
          <a:xfrm>
            <a:off x="11039277" y="5492936"/>
            <a:ext cx="1152723" cy="124339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Nach PO gruppierter zeitlicher Aufwand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1216839" y="3477425"/>
            <a:ext cx="121048" cy="713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 rot="7698026">
            <a:off x="2225650" y="3926169"/>
            <a:ext cx="661789" cy="99934"/>
            <a:chOff x="806364" y="4243466"/>
            <a:chExt cx="661789" cy="99934"/>
          </a:xfrm>
        </p:grpSpPr>
        <p:sp>
          <p:nvSpPr>
            <p:cNvPr id="20" name="Ellipse 19"/>
            <p:cNvSpPr/>
            <p:nvPr/>
          </p:nvSpPr>
          <p:spPr>
            <a:xfrm>
              <a:off x="806364" y="4243466"/>
              <a:ext cx="523512" cy="9993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944641" y="4243466"/>
              <a:ext cx="523512" cy="9993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>
          <a:xfrm rot="7698026">
            <a:off x="9574717" y="1572292"/>
            <a:ext cx="661789" cy="99934"/>
            <a:chOff x="806364" y="4243466"/>
            <a:chExt cx="661789" cy="99934"/>
          </a:xfrm>
        </p:grpSpPr>
        <p:sp>
          <p:nvSpPr>
            <p:cNvPr id="40" name="Ellipse 39"/>
            <p:cNvSpPr/>
            <p:nvPr/>
          </p:nvSpPr>
          <p:spPr>
            <a:xfrm>
              <a:off x="806364" y="4243466"/>
              <a:ext cx="523512" cy="9993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944641" y="4243466"/>
              <a:ext cx="523512" cy="9993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1866830" y="425381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862760" y="939090"/>
            <a:ext cx="8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solidFill>
                  <a:schemeClr val="bg1">
                    <a:lumMod val="50000"/>
                  </a:schemeClr>
                </a:solidFill>
              </a:rPr>
              <a:t>Fastbill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573440" y="5492936"/>
            <a:ext cx="676532" cy="652777"/>
            <a:chOff x="9067103" y="6336342"/>
            <a:chExt cx="845476" cy="801618"/>
          </a:xfrm>
        </p:grpSpPr>
        <p:sp>
          <p:nvSpPr>
            <p:cNvPr id="44" name="Flussdiagramm: Magnetplattenspeicher 43"/>
            <p:cNvSpPr/>
            <p:nvPr/>
          </p:nvSpPr>
          <p:spPr>
            <a:xfrm>
              <a:off x="9067103" y="6932750"/>
              <a:ext cx="845476" cy="20521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lussdiagramm: Magnetplattenspeicher 44"/>
            <p:cNvSpPr/>
            <p:nvPr/>
          </p:nvSpPr>
          <p:spPr>
            <a:xfrm>
              <a:off x="9067103" y="6780350"/>
              <a:ext cx="845476" cy="20521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Magnetplattenspeicher 45"/>
            <p:cNvSpPr/>
            <p:nvPr/>
          </p:nvSpPr>
          <p:spPr>
            <a:xfrm>
              <a:off x="9067103" y="6627559"/>
              <a:ext cx="845476" cy="20521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lussdiagramm: Magnetplattenspeicher 46"/>
            <p:cNvSpPr/>
            <p:nvPr/>
          </p:nvSpPr>
          <p:spPr>
            <a:xfrm>
              <a:off x="9067103" y="6475835"/>
              <a:ext cx="845476" cy="20521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lussdiagramm: Magnetplattenspeicher 47"/>
            <p:cNvSpPr/>
            <p:nvPr/>
          </p:nvSpPr>
          <p:spPr>
            <a:xfrm>
              <a:off x="9067103" y="6336342"/>
              <a:ext cx="845476" cy="20521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251086" y="6100159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Stammdaten</a:t>
            </a:r>
            <a:endParaRPr lang="de-DE" dirty="0"/>
          </a:p>
        </p:txBody>
      </p:sp>
      <p:sp>
        <p:nvSpPr>
          <p:cNvPr id="3" name="Nach rechts gekrümmter Pfeil 2"/>
          <p:cNvSpPr/>
          <p:nvPr/>
        </p:nvSpPr>
        <p:spPr>
          <a:xfrm rot="20735873">
            <a:off x="10796046" y="5174378"/>
            <a:ext cx="230872" cy="7196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064206" y="583219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außerhalb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3773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MVP</a:t>
            </a:r>
            <a:r>
              <a:rPr lang="de-DE" dirty="0" smtClean="0"/>
              <a:t> (Minimum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99067" y="1614530"/>
            <a:ext cx="675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Thorsten + Michael + Jungs: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/>
              <a:t>Erfassung </a:t>
            </a:r>
            <a:r>
              <a:rPr lang="de-DE" b="1" dirty="0" smtClean="0"/>
              <a:t>A</a:t>
            </a:r>
            <a:r>
              <a:rPr lang="de-DE" dirty="0" smtClean="0"/>
              <a:t>WTs via </a:t>
            </a:r>
            <a:r>
              <a:rPr lang="de-DE" dirty="0" err="1" smtClean="0"/>
              <a:t>tikki</a:t>
            </a:r>
            <a:r>
              <a:rPr lang="de-DE" dirty="0" smtClean="0"/>
              <a:t> statt Excel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/>
              <a:t>Individuelle Übersicht seiner AWTs</a:t>
            </a:r>
            <a:br>
              <a:rPr lang="de-DE" dirty="0" smtClean="0"/>
            </a:br>
            <a:r>
              <a:rPr lang="de-DE" dirty="0" smtClean="0"/>
              <a:t>(bei Minijobbern inkl. Marker)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569" y="1538629"/>
            <a:ext cx="5339777" cy="1889937"/>
          </a:xfrm>
          <a:prstGeom prst="rect">
            <a:avLst/>
          </a:prstGeom>
        </p:spPr>
      </p:pic>
      <p:sp>
        <p:nvSpPr>
          <p:cNvPr id="19" name="Abgerundetes Rechteck 18"/>
          <p:cNvSpPr/>
          <p:nvPr/>
        </p:nvSpPr>
        <p:spPr>
          <a:xfrm>
            <a:off x="5581823" y="1690688"/>
            <a:ext cx="1561361" cy="12607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7523430" y="1538629"/>
            <a:ext cx="3702867" cy="198316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7595857" y="1538630"/>
            <a:ext cx="3420489" cy="188993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DropdownBox"/>
          <p:cNvGrpSpPr/>
          <p:nvPr>
            <p:custDataLst>
              <p:custData r:id="rId1"/>
            </p:custDataLst>
          </p:nvPr>
        </p:nvGrpSpPr>
        <p:grpSpPr>
          <a:xfrm>
            <a:off x="851730" y="3195246"/>
            <a:ext cx="2567094" cy="228600"/>
            <a:chOff x="4016824" y="3329197"/>
            <a:chExt cx="1097652" cy="186102"/>
          </a:xfrm>
        </p:grpSpPr>
        <p:sp>
          <p:nvSpPr>
            <p:cNvPr id="20" name="Content"/>
            <p:cNvSpPr>
              <a:spLocks/>
            </p:cNvSpPr>
            <p:nvPr/>
          </p:nvSpPr>
          <p:spPr>
            <a:xfrm>
              <a:off x="4016824" y="3329197"/>
              <a:ext cx="1097652" cy="1861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Kostenstelle</a:t>
              </a:r>
              <a:endParaRPr lang="en-US" sz="12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5061983" y="3411420"/>
              <a:ext cx="34766" cy="3970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Content"/>
          <p:cNvSpPr/>
          <p:nvPr>
            <p:custDataLst>
              <p:custData r:id="rId2"/>
            </p:custDataLst>
          </p:nvPr>
        </p:nvSpPr>
        <p:spPr>
          <a:xfrm>
            <a:off x="839721" y="392132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AWT</a:t>
            </a:r>
            <a:endParaRPr lang="en-US" sz="1200" b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95939" y="3850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02524" y="2951430"/>
            <a:ext cx="3359887" cy="3206697"/>
          </a:xfrm>
          <a:prstGeom prst="roundRect">
            <a:avLst>
              <a:gd name="adj" fmla="val 3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"/>
          <p:cNvSpPr/>
          <p:nvPr>
            <p:custDataLst>
              <p:custData r:id="rId3"/>
            </p:custDataLst>
          </p:nvPr>
        </p:nvSpPr>
        <p:spPr>
          <a:xfrm>
            <a:off x="1251849" y="3580842"/>
            <a:ext cx="479745" cy="2082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134</a:t>
            </a:r>
            <a:endParaRPr lang="en-US" sz="1200" b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83762" y="3486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83762" y="4256401"/>
            <a:ext cx="74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Start: </a:t>
            </a:r>
            <a:endParaRPr lang="de-DE" dirty="0"/>
          </a:p>
        </p:txBody>
      </p:sp>
      <p:grpSp>
        <p:nvGrpSpPr>
          <p:cNvPr id="31" name="NumericStepper"/>
          <p:cNvGrpSpPr/>
          <p:nvPr>
            <p:custDataLst>
              <p:custData r:id="rId4"/>
            </p:custDataLst>
          </p:nvPr>
        </p:nvGrpSpPr>
        <p:grpSpPr>
          <a:xfrm>
            <a:off x="1477891" y="4282179"/>
            <a:ext cx="994059" cy="293025"/>
            <a:chOff x="4210050" y="3330449"/>
            <a:chExt cx="639086" cy="228600"/>
          </a:xfrm>
        </p:grpSpPr>
        <p:sp>
          <p:nvSpPr>
            <p:cNvPr id="32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b="1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14:00</a:t>
              </a:r>
              <a:endParaRPr lang="en-US" sz="12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Box"/>
            <p:cNvSpPr>
              <a:spLocks noChangeAspect="1"/>
            </p:cNvSpPr>
            <p:nvPr/>
          </p:nvSpPr>
          <p:spPr>
            <a:xfrm>
              <a:off x="4743319" y="3444749"/>
              <a:ext cx="10581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/>
            </p:cNvSpPr>
            <p:nvPr/>
          </p:nvSpPr>
          <p:spPr>
            <a:xfrm rot="10800000">
              <a:off x="4770097" y="3476120"/>
              <a:ext cx="52272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UpBox"/>
            <p:cNvSpPr>
              <a:spLocks noChangeAspect="1"/>
            </p:cNvSpPr>
            <p:nvPr/>
          </p:nvSpPr>
          <p:spPr>
            <a:xfrm>
              <a:off x="4743323" y="3330449"/>
              <a:ext cx="10581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UpArrow"/>
            <p:cNvSpPr>
              <a:spLocks/>
            </p:cNvSpPr>
            <p:nvPr/>
          </p:nvSpPr>
          <p:spPr>
            <a:xfrm>
              <a:off x="4770091" y="3366392"/>
              <a:ext cx="52272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1861896" y="3565002"/>
            <a:ext cx="1556927" cy="245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Repository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9721" y="4839144"/>
            <a:ext cx="2537645" cy="109515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(Tätigkeits-)Beschreibung (max. 160 = </a:t>
            </a:r>
            <a:r>
              <a:rPr lang="de-DE" sz="1400" b="1" dirty="0" err="1" smtClean="0">
                <a:solidFill>
                  <a:srgbClr val="FF0000"/>
                </a:solidFill>
              </a:rPr>
              <a:t>sms</a:t>
            </a:r>
            <a:r>
              <a:rPr lang="de-DE" sz="1400" b="1" dirty="0" smtClean="0">
                <a:solidFill>
                  <a:srgbClr val="FF0000"/>
                </a:solidFill>
              </a:rPr>
              <a:t>-Länge)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3901879" y="3921322"/>
            <a:ext cx="3359887" cy="2236805"/>
          </a:xfrm>
          <a:prstGeom prst="roundRect">
            <a:avLst>
              <a:gd name="adj" fmla="val 3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/>
          <p:cNvSpPr/>
          <p:nvPr>
            <p:custDataLst>
              <p:custData r:id="rId6"/>
            </p:custDataLst>
          </p:nvPr>
        </p:nvSpPr>
        <p:spPr>
          <a:xfrm>
            <a:off x="4963053" y="48107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i="1" dirty="0" err="1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Benutzername</a:t>
            </a:r>
            <a:endParaRPr lang="en-US" sz="1200" b="1" i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4963053" y="51853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PW</a:t>
            </a:r>
            <a:endParaRPr lang="en-US" sz="1200" b="1" i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1941" y="39271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5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MVP</a:t>
            </a:r>
            <a:r>
              <a:rPr lang="de-DE" dirty="0" smtClean="0"/>
              <a:t> (Minimum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05992" y="1837267"/>
            <a:ext cx="675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Michael: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/>
              <a:t>Export: Alle </a:t>
            </a:r>
            <a:r>
              <a:rPr lang="de-DE" b="1" dirty="0" smtClean="0"/>
              <a:t>A</a:t>
            </a:r>
            <a:r>
              <a:rPr lang="de-DE" dirty="0" smtClean="0"/>
              <a:t>WTs in einem Excel-File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Aggregierten AWTs über alle 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+ #-URL pro AWT (sofern # vorhanden)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Dort: Konsolidierung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Import: </a:t>
            </a:r>
            <a:r>
              <a:rPr lang="de-DE" b="1" dirty="0" smtClean="0">
                <a:sym typeface="Wingdings" panose="05000000000000000000" pitchFamily="2" charset="2"/>
              </a:rPr>
              <a:t>B</a:t>
            </a:r>
            <a:r>
              <a:rPr lang="de-DE" dirty="0" smtClean="0">
                <a:sym typeface="Wingdings" panose="05000000000000000000" pitchFamily="2" charset="2"/>
              </a:rPr>
              <a:t>WTs aus Excel (Schlüssel = Kostenstelle)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69" y="1538629"/>
            <a:ext cx="5339777" cy="1889937"/>
          </a:xfrm>
          <a:prstGeom prst="rect">
            <a:avLst/>
          </a:prstGeom>
        </p:spPr>
      </p:pic>
      <p:sp>
        <p:nvSpPr>
          <p:cNvPr id="9" name="Nach rechts gekrümmter Pfeil 8"/>
          <p:cNvSpPr/>
          <p:nvPr/>
        </p:nvSpPr>
        <p:spPr>
          <a:xfrm rot="19729394">
            <a:off x="6834706" y="2890411"/>
            <a:ext cx="396311" cy="890515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423847" y="3371880"/>
            <a:ext cx="962666" cy="4835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Excel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387628" y="2300991"/>
            <a:ext cx="1001525" cy="103467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Nach rechts gekrümmter Pfeil 23"/>
          <p:cNvSpPr/>
          <p:nvPr/>
        </p:nvSpPr>
        <p:spPr>
          <a:xfrm rot="11813343">
            <a:off x="8516010" y="2790037"/>
            <a:ext cx="396311" cy="890515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MVP</a:t>
            </a:r>
            <a:r>
              <a:rPr lang="de-DE" dirty="0" smtClean="0"/>
              <a:t> (Minimum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6330" y="1837267"/>
            <a:ext cx="432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Elke (1/3):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/>
              <a:t>Administration (Stammdatenverwaltung)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Rollenzuordnung (MA/Benutzer &lt;&gt; Rolle)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Anlage &amp; Zuordnung von Kostenstellen +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Kundenseitige Abrechnungsstruktur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367870" y="3506976"/>
            <a:ext cx="1103987" cy="7232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98" y="1556428"/>
            <a:ext cx="5708702" cy="259349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08731"/>
              </p:ext>
            </p:extLst>
          </p:nvPr>
        </p:nvGraphicFramePr>
        <p:xfrm>
          <a:off x="4134232" y="4409930"/>
          <a:ext cx="765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46"/>
                <a:gridCol w="1134551"/>
                <a:gridCol w="1587421"/>
                <a:gridCol w="1498790"/>
                <a:gridCol w="188741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PO-Nummer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Rechnungs-empfänger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Haupt-Ansprechpartner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hteck 46"/>
          <p:cNvSpPr/>
          <p:nvPr/>
        </p:nvSpPr>
        <p:spPr>
          <a:xfrm rot="5400000">
            <a:off x="2628605" y="5448115"/>
            <a:ext cx="2612126" cy="207643"/>
          </a:xfrm>
          <a:prstGeom prst="rect">
            <a:avLst/>
          </a:prstGeom>
          <a:pattFill prst="horzBrick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1508"/>
              </p:ext>
            </p:extLst>
          </p:nvPr>
        </p:nvGraphicFramePr>
        <p:xfrm>
          <a:off x="4388891" y="4771546"/>
          <a:ext cx="765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46"/>
                <a:gridCol w="1134551"/>
                <a:gridCol w="1587421"/>
                <a:gridCol w="1498790"/>
                <a:gridCol w="188741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PO-Nummer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Rechnungs-empfänger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Haupt-Ansprechpartner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95970"/>
              </p:ext>
            </p:extLst>
          </p:nvPr>
        </p:nvGraphicFramePr>
        <p:xfrm>
          <a:off x="-1646739" y="1837267"/>
          <a:ext cx="959979" cy="212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79"/>
              </a:tblGrid>
              <a:tr h="532261">
                <a:tc>
                  <a:txBody>
                    <a:bodyPr/>
                    <a:lstStyle/>
                    <a:p>
                      <a:r>
                        <a:rPr lang="de-DE" dirty="0" smtClean="0"/>
                        <a:t>Kunden</a:t>
                      </a:r>
                      <a:endParaRPr lang="de-DE" dirty="0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32984"/>
              </p:ext>
            </p:extLst>
          </p:nvPr>
        </p:nvGraphicFramePr>
        <p:xfrm>
          <a:off x="-1174026" y="2442454"/>
          <a:ext cx="1520091" cy="212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091"/>
              </a:tblGrid>
              <a:tr h="53226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Repositories</a:t>
                      </a:r>
                      <a:endParaRPr lang="de-DE" dirty="0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17957"/>
              </p:ext>
            </p:extLst>
          </p:nvPr>
        </p:nvGraphicFramePr>
        <p:xfrm>
          <a:off x="-440823" y="3234787"/>
          <a:ext cx="1520091" cy="223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091"/>
              </a:tblGrid>
              <a:tr h="532261">
                <a:tc>
                  <a:txBody>
                    <a:bodyPr/>
                    <a:lstStyle/>
                    <a:p>
                      <a:r>
                        <a:rPr lang="de-DE" dirty="0" smtClean="0"/>
                        <a:t>Kostenstellen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coKos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322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7249"/>
              </p:ext>
            </p:extLst>
          </p:nvPr>
        </p:nvGraphicFramePr>
        <p:xfrm>
          <a:off x="404279" y="5050010"/>
          <a:ext cx="30761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33"/>
                <a:gridCol w="1277333"/>
                <a:gridCol w="9271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MVP</a:t>
            </a:r>
            <a:r>
              <a:rPr lang="de-DE" dirty="0" smtClean="0"/>
              <a:t> (Minimum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99067" y="1837267"/>
            <a:ext cx="4323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Elke (2/3):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 smtClean="0"/>
              <a:t>Minijobber-Stundenberichte erstellen </a:t>
            </a:r>
            <a:r>
              <a:rPr lang="de-DE" dirty="0" smtClean="0"/>
              <a:t>(Mindestlohngesetz)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 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AWTs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Für </a:t>
            </a:r>
            <a:r>
              <a:rPr lang="de-DE" dirty="0" err="1" smtClean="0"/>
              <a:t>def</a:t>
            </a:r>
            <a:r>
              <a:rPr lang="de-DE" dirty="0" smtClean="0"/>
              <a:t>. Zeitraum (z.B. min. 1x jährlich)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 smtClean="0">
                <a:sym typeface="Wingdings" panose="05000000000000000000" pitchFamily="2" charset="2"/>
              </a:rPr>
              <a:t>Minijobber-Lohnabrechnung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Auf Basis einer chronologischen (bzgl. Arbeitszeit) AWT-Liste, den Eintrag wählen, bis zu dem der MA bezahlt wurde </a:t>
            </a:r>
            <a:endParaRPr lang="de-DE" dirty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98" y="1556428"/>
            <a:ext cx="5708702" cy="2593494"/>
          </a:xfrm>
          <a:prstGeom prst="rect">
            <a:avLst/>
          </a:prstGeom>
        </p:spPr>
      </p:pic>
      <p:sp>
        <p:nvSpPr>
          <p:cNvPr id="10" name="Nach rechts gekrümmter Pfeil 9"/>
          <p:cNvSpPr/>
          <p:nvPr/>
        </p:nvSpPr>
        <p:spPr>
          <a:xfrm rot="19729394">
            <a:off x="6881598" y="3243512"/>
            <a:ext cx="396311" cy="890515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470739" y="3724981"/>
            <a:ext cx="962666" cy="48353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79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MVP</a:t>
            </a:r>
            <a:r>
              <a:rPr lang="de-DE" dirty="0" smtClean="0"/>
              <a:t> (Minimum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05283" y="1837267"/>
            <a:ext cx="4323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Elke (3/3):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 smtClean="0"/>
              <a:t>Erstellung Leistungsnachweis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Um Abrechnungsstruktur des Kunden entsprechend angereicherte BWTs nach Excel exportieren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BWTs werden als </a:t>
            </a:r>
            <a:r>
              <a:rPr lang="de-DE" dirty="0" err="1" smtClean="0"/>
              <a:t>isCharged</a:t>
            </a:r>
            <a:r>
              <a:rPr lang="de-DE" dirty="0" smtClean="0"/>
              <a:t> </a:t>
            </a:r>
            <a:r>
              <a:rPr lang="de-DE" dirty="0" err="1" smtClean="0"/>
              <a:t>geflagged</a:t>
            </a:r>
            <a:endParaRPr lang="de-DE" dirty="0" smtClean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98" y="1556428"/>
            <a:ext cx="5708702" cy="2593494"/>
          </a:xfrm>
          <a:prstGeom prst="rect">
            <a:avLst/>
          </a:prstGeom>
        </p:spPr>
      </p:pic>
      <p:sp>
        <p:nvSpPr>
          <p:cNvPr id="10" name="Nach rechts gekrümmter Pfeil 9"/>
          <p:cNvSpPr/>
          <p:nvPr/>
        </p:nvSpPr>
        <p:spPr>
          <a:xfrm rot="20388164">
            <a:off x="9503987" y="3290543"/>
            <a:ext cx="422491" cy="1004862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192462" y="3908155"/>
            <a:ext cx="962666" cy="4835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Excel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Visionen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38200" y="1690688"/>
            <a:ext cx="675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Zeiterfassung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Vorschlagsmodus Tätigkeitsbeschreibung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Github</a:t>
            </a:r>
            <a:r>
              <a:rPr lang="de-DE" dirty="0" smtClean="0">
                <a:sym typeface="Wingdings" panose="05000000000000000000" pitchFamily="2" charset="2"/>
              </a:rPr>
              <a:t>-Integration (</a:t>
            </a:r>
            <a:r>
              <a:rPr lang="de-DE" dirty="0" err="1" smtClean="0">
                <a:sym typeface="Wingdings" panose="05000000000000000000" pitchFamily="2" charset="2"/>
              </a:rPr>
              <a:t>Issue</a:t>
            </a:r>
            <a:r>
              <a:rPr lang="de-DE" dirty="0" smtClean="0">
                <a:sym typeface="Wingdings" panose="05000000000000000000" pitchFamily="2" charset="2"/>
              </a:rPr>
              <a:t>-Anzeige)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SageOne</a:t>
            </a:r>
            <a:r>
              <a:rPr lang="de-DE" dirty="0" smtClean="0">
                <a:sym typeface="Wingdings" panose="05000000000000000000" pitchFamily="2" charset="2"/>
              </a:rPr>
              <a:t>-Export (Tagessummen)</a:t>
            </a:r>
            <a:endParaRPr lang="de-DE" b="1" dirty="0"/>
          </a:p>
          <a:p>
            <a:endParaRPr lang="de-DE" b="1" dirty="0" smtClean="0"/>
          </a:p>
          <a:p>
            <a:r>
              <a:rPr lang="de-DE" b="1" dirty="0" smtClean="0"/>
              <a:t>Konsolidierung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 smtClean="0"/>
              <a:t>Verknüpfung A</a:t>
            </a:r>
            <a:r>
              <a:rPr lang="de-DE" dirty="0" smtClean="0"/>
              <a:t>WTs &lt;&gt; </a:t>
            </a:r>
            <a:r>
              <a:rPr lang="de-DE" b="1" dirty="0" smtClean="0"/>
              <a:t>B</a:t>
            </a:r>
            <a:r>
              <a:rPr lang="de-DE" dirty="0" smtClean="0"/>
              <a:t>WTs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b="1" dirty="0" smtClean="0"/>
              <a:t>Weiterberechnung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CWT-Transfer in den Dokumenteneingang von </a:t>
            </a:r>
            <a:r>
              <a:rPr lang="de-DE" dirty="0" err="1" smtClean="0">
                <a:sym typeface="Wingdings" panose="05000000000000000000" pitchFamily="2" charset="2"/>
              </a:rPr>
              <a:t>fastbill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b="1" dirty="0" err="1" smtClean="0">
                <a:sym typeface="Wingdings" panose="05000000000000000000" pitchFamily="2" charset="2"/>
              </a:rPr>
              <a:t>FancyStuff</a:t>
            </a:r>
            <a:endParaRPr lang="de-DE" b="1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 Hochladen von Hintergrundbildern + Tagessprüchen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0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FB841FED-F2B9-4312-897F-7B9C39F0B2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1990415-7895-46B0-8864-CB20F29EE6C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D0DA57E-285E-4B3C-925A-3486A251DBF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D876E7-EF3E-4623-AE7A-49637B0B92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901CBDE-47FD-4236-BB60-B53B309C4A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BE4FC23-7FF0-4EA9-9C2B-06A39E757B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30B5502-EB94-4A1D-8886-0E442F0FA3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 Theme</vt:lpstr>
      <vt:lpstr>PowerPoint-Präsentation</vt:lpstr>
      <vt:lpstr>MVP (Minimum Viable Product)</vt:lpstr>
      <vt:lpstr>MVP (Minimum Viable Product)</vt:lpstr>
      <vt:lpstr>MVP (Minimum Viable Product)</vt:lpstr>
      <vt:lpstr>MVP (Minimum Viable Product)</vt:lpstr>
      <vt:lpstr>MVP (Minimum Viable Product)</vt:lpstr>
      <vt:lpstr>Visionen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</dc:creator>
  <cp:lastModifiedBy>thorsten</cp:lastModifiedBy>
  <cp:revision>38</cp:revision>
  <dcterms:created xsi:type="dcterms:W3CDTF">2016-03-07T14:47:44Z</dcterms:created>
  <dcterms:modified xsi:type="dcterms:W3CDTF">2016-06-06T15:58:17Z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