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" TargetMode="External" /><Relationship Id="rId3" Type="http://schemas.openxmlformats.org/officeDocument/2006/relationships/hyperlink" Target="https://pandoc.org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svg" /><Relationship Id="rId2" Type="http://schemas.openxmlformats.org/officeDocument/2006/relationships/image" Target="../media/image1.sv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kevdp.github.io/blog/2017/03/03/reproducible-data-analysis-in-jupyter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nbdev.fast.ai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fastcore.fast.ai/docments.html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fastcore.fast.ai/test.html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fastcore.fast.ai/test.html#test_fai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Jupyter Data Science Workflow, Remastered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Michal Wojczulis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Qmd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Qmd documents are Markdown documents, but with extra functionality provided by </a:t>
            </a:r>
            <a:r>
              <a:rPr>
                <a:hlinkClick r:id="rId2"/>
              </a:rPr>
              <a:t>Quarto</a:t>
            </a:r>
            <a:r>
              <a:rPr/>
              <a:t> and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  <a:br/>
            <a:r>
              <a:rPr/>
              <a:t>For example images arranged into layouts.</a:t>
            </a:r>
          </a:p>
          <a:p>
            <a:pPr lvl="0" indent="0">
              <a:buNone/>
            </a:pPr>
            <a:r>
              <a:rPr>
                <a:latin typeface="Courier"/>
              </a:rPr>
              <a:t>::: {layout-ncol=3}
![Jupyter](/images/jupyter.svg)
![Vscode](/images/vscode.svg)
![Git](/images/git.svg)
:::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jupyter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31900" y="1193800"/>
            <a:ext cx="2489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Jupyter</a:t>
            </a:r>
          </a:p>
        </p:txBody>
      </p:sp>
      <p:pic>
        <p:nvPicPr>
          <p:cNvPr descr="fig:  vscode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Vscode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RenderScripts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RenderScripts are just like regular Python scripts. These scripts are run when your site is rendered.</a:t>
            </a:r>
          </a:p>
          <a:p>
            <a:pPr lvl="0" indent="0" marL="0">
              <a:buNone/>
            </a:pPr>
            <a:r>
              <a:rPr/>
              <a:t>For example to produce below table from a python list, the following script is used:</a:t>
            </a:r>
          </a:p>
        </p:txBody>
      </p:sp>
      <p:pic>
        <p:nvPicPr>
          <p:cNvPr descr="tab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803400"/>
            <a:ext cx="5105400" cy="118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testimonials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br/>
            <a:r>
              <a:rPr>
                <a:latin typeface="Courier"/>
              </a:rPr>
              <a:t>    (</a:t>
            </a:r>
            <a:r>
              <a:rPr>
                <a:solidFill>
                  <a:srgbClr val="4070A0"/>
                </a:solidFill>
                <a:latin typeface="Courier"/>
              </a:rPr>
              <a:t>'chris-lattner.png'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'Chris Lattner'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'Inventor of Swift and LLVM'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(</a:t>
            </a:r>
            <a:r>
              <a:rPr>
                <a:solidFill>
                  <a:srgbClr val="4070A0"/>
                </a:solidFill>
                <a:latin typeface="Courier"/>
              </a:rPr>
              <a:t>'fernando-pérez.jpeg'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'Fernando Pérez'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'Creator of Jupyter'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]</a:t>
            </a:r>
            <a:br/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(qmd.tbl_row([</a:t>
            </a:r>
            <a:r>
              <a:rPr>
                <a:solidFill>
                  <a:srgbClr val="4070A0"/>
                </a:solidFill>
                <a:latin typeface="Courier"/>
              </a:rPr>
              <a:t>''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'Name'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'Position'</a:t>
            </a:r>
            <a:r>
              <a:rPr>
                <a:latin typeface="Courier"/>
              </a:rPr>
              <a:t>]))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(qmd.tbl_sep([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]))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fname,name,position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testimonials: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(qmd.tbl_row([im(fname, 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r>
              <a:rPr>
                <a:latin typeface="Courier"/>
              </a:rPr>
              <a:t>), name, position]))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Git-Friendly Jupyter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Jupyter notebooks don’t work with version control by default. Nbdev provides a set of hooks which enable git-friendly Jupyter notebooks in any git repo.</a:t>
            </a:r>
          </a:p>
          <a:p>
            <a:pPr lvl="0" indent="0" marL="0">
              <a:buNone/>
            </a:pPr>
            <a:r>
              <a:rPr/>
              <a:t>nbdev provides three hooks to ease Jupyter-git integration.</a:t>
            </a:r>
          </a:p>
          <a:p>
            <a:pPr lvl="0"/>
            <a:r>
              <a:rPr/>
              <a:t>nbdev_merge on merging notebooks with git, that automatically fixes conflicting outputs and metadata</a:t>
            </a:r>
          </a:p>
          <a:p>
            <a:pPr lvl="0"/>
            <a:r>
              <a:rPr/>
              <a:t>nbdev_clean on saving notebooks in Jupyter, to automatically clean unwanted metadata and outputs from your notebooks</a:t>
            </a:r>
          </a:p>
          <a:p>
            <a:pPr lvl="0"/>
            <a:r>
              <a:rPr/>
              <a:t>nbdev_trust after merging notebooks with git, to trust a repo once-off, and all notebooks and changes thereafter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Nbdev uses Quarto for blogging via Jupyter Notebooks. Although nbdev is not required to blog with notebooks, it will add some functionality (testing, exporting, adding blog to nbdev project website)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Pre-Commit Hooks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Nbdev provides hooks for the pre-commit framework to catch and fix uncleaned and unexported notebooks, locally, without having to wait for continuous integration pipelines to run:</a:t>
            </a:r>
          </a:p>
          <a:p>
            <a:pPr lvl="0" indent="-342900" marL="342900">
              <a:buAutoNum type="arabicPeriod"/>
            </a:pPr>
            <a:r>
              <a:rPr/>
              <a:t>pre-commit runs each hook on your staged changes</a:t>
            </a:r>
          </a:p>
          <a:p>
            <a:pPr lvl="0" indent="-342900" marL="342900">
              <a:buAutoNum type="arabicPeriod"/>
            </a:pPr>
            <a:r>
              <a:rPr/>
              <a:t>If a hook changes files pre-commit stops the commit, leaving those changes as unstaged</a:t>
            </a:r>
          </a:p>
          <a:p>
            <a:pPr lvl="0" indent="-342900" marL="342900">
              <a:buAutoNum type="arabicPeriod"/>
            </a:pPr>
            <a:r>
              <a:rPr/>
              <a:t>You can now stage those changes and make any edits required to get pre-commit to pass</a:t>
            </a:r>
          </a:p>
          <a:p>
            <a:pPr lvl="0" indent="-342900" marL="342900">
              <a:buAutoNum type="arabicPeriod"/>
            </a:pPr>
            <a:r>
              <a:rPr/>
              <a:t>Redo the git commit, and if it succeeds, your commit will be created.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 Only 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Nbdev can be used for the purposes of documenting existing code. For example, you can use the following features of nbdev without creating a python package:</a:t>
            </a:r>
          </a:p>
          <a:p>
            <a:pPr lvl="0"/>
            <a:r>
              <a:rPr/>
              <a:t>Custom nbdev directives such as #|hide_line.</a:t>
            </a:r>
          </a:p>
          <a:p>
            <a:pPr lvl="0"/>
            <a:r>
              <a:rPr/>
              <a:t>Testing with nbdev_test.</a:t>
            </a:r>
          </a:p>
          <a:p>
            <a:pPr lvl="0"/>
            <a:r>
              <a:rPr/>
              <a:t>Automated entity linking with doclinks.</a:t>
            </a:r>
          </a:p>
          <a:p>
            <a:pPr lvl="0"/>
            <a:r>
              <a:rPr/>
              <a:t>Rendering API documentation with docments and show_doc.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Modular nbdev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various nbdev tools separately:</a:t>
            </a:r>
          </a:p>
          <a:p>
            <a:pPr lvl="0"/>
            <a:r>
              <a:rPr/>
              <a:t>Document existing code with </a:t>
            </a:r>
            <a:r>
              <a:rPr>
                <a:latin typeface="Courier"/>
              </a:rPr>
              <a:t>show_doc</a:t>
            </a:r>
          </a:p>
          <a:p>
            <a:pPr lvl="0"/>
            <a:r>
              <a:rPr/>
              <a:t>Testing notebooks with </a:t>
            </a:r>
            <a:r>
              <a:rPr>
                <a:latin typeface="Courier"/>
              </a:rPr>
              <a:t>nbdev_test</a:t>
            </a:r>
          </a:p>
          <a:p>
            <a:pPr lvl="0"/>
            <a:r>
              <a:rPr/>
              <a:t>Export code to modules with </a:t>
            </a:r>
            <a:r>
              <a:rPr>
                <a:latin typeface="Courier"/>
              </a:rPr>
              <a:t>nb_export</a:t>
            </a:r>
          </a:p>
          <a:p>
            <a:pPr lvl="0"/>
            <a:r>
              <a:rPr/>
              <a:t>Jupyter-git integration</a:t>
            </a:r>
          </a:p>
          <a:p>
            <a:pPr lvl="0"/>
            <a:r>
              <a:rPr/>
              <a:t>Python packaging, utlities for easy packaging on PyPI, conda, and GitHub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Nbdev 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nbdev, it’s possible to customize and extend it further beyond the standard capabilities.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Jupyter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session we will try to improve the classic workflow by Jake Vanderplas </a:t>
            </a:r>
            <a:r>
              <a:rPr>
                <a:hlinkClick r:id="rId2"/>
              </a:rPr>
              <a:t>Reproducible Data Analysis in Jupyter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Nbdev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Nbdev</a:t>
            </a:r>
            <a:r>
              <a:rPr/>
              <a:t> is a notebook-driven development platform. With nbdev, you get documentation, tests, continuous integration, and packaging.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Hands-on Walkthrough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Notebook Best Practices</a:t>
            </a:r>
          </a:p>
          <a:p>
            <a:pPr lvl="0"/>
            <a:r>
              <a:rPr/>
              <a:t>Qmd Documents</a:t>
            </a:r>
          </a:p>
          <a:p>
            <a:pPr lvl="0"/>
            <a:r>
              <a:rPr/>
              <a:t>RenderScripts</a:t>
            </a:r>
          </a:p>
          <a:p>
            <a:pPr lvl="0"/>
            <a:r>
              <a:rPr/>
              <a:t>Git-Friendly Jupyter</a:t>
            </a:r>
          </a:p>
          <a:p>
            <a:pPr lvl="0"/>
            <a:r>
              <a:rPr/>
              <a:t>Blogging</a:t>
            </a:r>
          </a:p>
          <a:p>
            <a:pPr lvl="0"/>
            <a:r>
              <a:rPr/>
              <a:t>Pre-Commit Hooks</a:t>
            </a:r>
          </a:p>
          <a:p>
            <a:pPr lvl="0"/>
            <a:r>
              <a:rPr/>
              <a:t>Documentation Only Sites</a:t>
            </a:r>
          </a:p>
          <a:p>
            <a:pPr lvl="0"/>
            <a:r>
              <a:rPr/>
              <a:t>Modular nbdev</a:t>
            </a:r>
          </a:p>
          <a:p>
            <a:pPr lvl="0"/>
            <a:r>
              <a:rPr/>
              <a:t>Nbdev plugins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Hands-on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Live coding.</a:t>
            </a:r>
            <a:br/>
            <a:r>
              <a:rPr/>
              <a:t>What could possibly go wrong? 😄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Notebook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Document parameters with docments</a:t>
            </a:r>
          </a:p>
          <a:p>
            <a:pPr lvl="0" indent="0" marL="0">
              <a:buNone/>
            </a:pPr>
            <a:r>
              <a:rPr/>
              <a:t>With </a:t>
            </a:r>
            <a:r>
              <a:rPr>
                <a:hlinkClick r:id="rId2"/>
              </a:rPr>
              <a:t>docments</a:t>
            </a:r>
            <a:r>
              <a:rPr/>
              <a:t>, this function: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draw_n(n:</a:t>
            </a:r>
            <a:r>
              <a:rPr>
                <a:solidFill>
                  <a:srgbClr val="008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, </a:t>
            </a:r>
            <a:r>
              <a:rPr i="1">
                <a:solidFill>
                  <a:srgbClr val="60A0B0"/>
                </a:solidFill>
                <a:latin typeface="Courier"/>
              </a:rPr>
              <a:t># Number of cards to draw</a:t>
            </a:r>
            <a:br/>
            <a:r>
              <a:rPr>
                <a:latin typeface="Courier"/>
              </a:rPr>
              <a:t>           replace:</a:t>
            </a:r>
            <a:r>
              <a:rPr>
                <a:solidFill>
                  <a:srgbClr val="008000"/>
                </a:solidFill>
                <a:latin typeface="Courier"/>
              </a:rPr>
              <a:t>bool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Draw with replacement?</a:t>
            </a:r>
            <a:br/>
            <a:r>
              <a:rPr>
                <a:latin typeface="Courier"/>
              </a:rPr>
              <a:t>          )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solidFill>
                  <a:srgbClr val="008000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: </a:t>
            </a:r>
            <a:r>
              <a:rPr i="1">
                <a:solidFill>
                  <a:srgbClr val="60A0B0"/>
                </a:solidFill>
                <a:latin typeface="Courier"/>
              </a:rPr>
              <a:t># List of cards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"Draw `n` cards."</a:t>
            </a:r>
          </a:p>
          <a:p>
            <a:pPr lvl="0" indent="0" marL="0">
              <a:buNone/>
            </a:pPr>
            <a:r>
              <a:rPr/>
              <a:t>…would include the following table as part of its documentation: 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Notebook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Code examples as tests by adding assertions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fastcore.test</a:t>
            </a:r>
            <a:r>
              <a:rPr/>
              <a:t> provides a set of light wrappers around assert for better notebook tests (for example, they print both objects on error if they differ).</a:t>
            </a:r>
          </a:p>
          <a:p>
            <a:pPr lvl="0" indent="0" marL="0">
              <a:buNone/>
            </a:pPr>
            <a:r>
              <a:rPr/>
              <a:t>Here’s an example using </a:t>
            </a:r>
            <a:r>
              <a:rPr>
                <a:latin typeface="Courier"/>
              </a:rPr>
              <a:t>fastcore.test.test_eq</a:t>
            </a:r>
            <a:r>
              <a:rPr/>
              <a:t>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inc(x):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test_eq(inc(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Notebook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Document error-cases as tests</a:t>
            </a:r>
          </a:p>
          <a:p>
            <a:pPr lvl="0" indent="0" marL="0">
              <a:buNone/>
            </a:pPr>
            <a:r>
              <a:rPr/>
              <a:t>Nbdev recommends documenting errors with actual failing code using </a:t>
            </a:r>
            <a:r>
              <a:rPr>
                <a:hlinkClick r:id="rId2"/>
              </a:rPr>
              <a:t>fastcore.test.test_fail</a:t>
            </a:r>
            <a:r>
              <a:rPr/>
              <a:t>. For example: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divide(x, y):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y</a:t>
            </a:r>
            <a:br/>
            <a:r>
              <a:rPr>
                <a:latin typeface="Courier"/>
              </a:rPr>
              <a:t>test_fail(</a:t>
            </a:r>
            <a:r>
              <a:rPr b="1">
                <a:solidFill>
                  <a:srgbClr val="007020"/>
                </a:solidFill>
                <a:latin typeface="Courier"/>
              </a:rPr>
              <a:t>lambda</a:t>
            </a:r>
            <a:r>
              <a:rPr>
                <a:latin typeface="Courier"/>
              </a:rPr>
              <a:t>: divide(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 contains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"division by zero"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Jupyter Data Science Workflow, Remastered</dc:title>
  <dc:creator>Michal Wojczulis</dc:creator>
  <cp:keywords/>
  <dcterms:created xsi:type="dcterms:W3CDTF">2023-02-21T05:53:46Z</dcterms:created>
  <dcterms:modified xsi:type="dcterms:W3CDTF">2023-02-21T05:53:46Z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