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9" r:id="rId3"/>
    <p:sldId id="257" r:id="rId4"/>
    <p:sldId id="258" r:id="rId5"/>
    <p:sldId id="259" r:id="rId6"/>
    <p:sldId id="260" r:id="rId7"/>
    <p:sldId id="261" r:id="rId8"/>
    <p:sldId id="28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12D7E02-2C77-468D-9DE5-4E85FA2A0EAD}">
          <p14:sldIdLst>
            <p14:sldId id="256"/>
            <p14:sldId id="279"/>
            <p14:sldId id="257"/>
            <p14:sldId id="258"/>
            <p14:sldId id="259"/>
            <p14:sldId id="260"/>
            <p14:sldId id="261"/>
            <p14:sldId id="280"/>
            <p14:sldId id="262"/>
            <p14:sldId id="263"/>
            <p14:sldId id="264"/>
            <p14:sldId id="265"/>
            <p14:sldId id="266"/>
            <p14:sldId id="267"/>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34EA6-2693-4AA3-8916-79484AEC75F7}" type="datetimeFigureOut">
              <a:rPr lang="zh-CN" altLang="en-US" smtClean="0"/>
              <a:t>2017/8/23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BF9F7-55C8-4E9A-83E6-B03691757CAA}" type="slidenum">
              <a:rPr lang="zh-CN" altLang="en-US" smtClean="0"/>
              <a:t>‹#›</a:t>
            </a:fld>
            <a:endParaRPr lang="zh-CN" altLang="en-US"/>
          </a:p>
        </p:txBody>
      </p:sp>
    </p:spTree>
    <p:extLst>
      <p:ext uri="{BB962C8B-B14F-4D97-AF65-F5344CB8AC3E}">
        <p14:creationId xmlns:p14="http://schemas.microsoft.com/office/powerpoint/2010/main" val="1941074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hatis.ctocio.com.cn/searchwhatis/96/6092596.s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hatis.ctocio.com.cn/searchwhatis/408/5946908.shtml" TargetMode="External"/><Relationship Id="rId5" Type="http://schemas.openxmlformats.org/officeDocument/2006/relationships/hyperlink" Target="http://whatis.ctocio.com.cn/searchwhatis/182/6093682.shtml" TargetMode="External"/><Relationship Id="rId4" Type="http://schemas.openxmlformats.org/officeDocument/2006/relationships/hyperlink" Target="http://whatis.ctocio.com.cn/searchwhatis/102/5949102.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版本</a:t>
            </a:r>
            <a:r>
              <a:rPr lang="en-US" altLang="zh-CN" sz="1200" b="1" i="0" kern="1200" dirty="0">
                <a:solidFill>
                  <a:schemeClr val="tx1"/>
                </a:solidFill>
                <a:effectLst/>
                <a:latin typeface="+mn-lt"/>
                <a:ea typeface="+mn-ea"/>
                <a:cs typeface="+mn-cs"/>
              </a:rPr>
              <a:t>(Version)</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指定</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协议的版本号。因为目前仍主要使用</a:t>
            </a:r>
            <a:r>
              <a:rPr lang="en-US" altLang="zh-CN" sz="1200" b="0" i="0" kern="1200" dirty="0">
                <a:solidFill>
                  <a:schemeClr val="tx1"/>
                </a:solidFill>
                <a:effectLst/>
                <a:latin typeface="+mn-lt"/>
                <a:ea typeface="+mn-ea"/>
                <a:cs typeface="+mn-cs"/>
              </a:rPr>
              <a:t>IPv4</a:t>
            </a:r>
            <a:r>
              <a:rPr lang="zh-CN" altLang="en-US" sz="1200" b="0" i="0" kern="1200" dirty="0">
                <a:solidFill>
                  <a:schemeClr val="tx1"/>
                </a:solidFill>
                <a:effectLst/>
                <a:latin typeface="+mn-lt"/>
                <a:ea typeface="+mn-ea"/>
                <a:cs typeface="+mn-cs"/>
              </a:rPr>
              <a:t>版本，所以这里的值通常是 </a:t>
            </a:r>
            <a:r>
              <a:rPr lang="en-US" altLang="zh-CN" sz="1200" b="0" i="0" kern="1200" dirty="0">
                <a:solidFill>
                  <a:schemeClr val="tx1"/>
                </a:solidFill>
                <a:effectLst/>
                <a:latin typeface="+mn-lt"/>
                <a:ea typeface="+mn-ea"/>
                <a:cs typeface="+mn-cs"/>
              </a:rPr>
              <a:t>0x4 (</a:t>
            </a:r>
            <a:r>
              <a:rPr lang="zh-CN" altLang="en-US" sz="1200" b="0" i="0" kern="1200" dirty="0">
                <a:solidFill>
                  <a:schemeClr val="tx1"/>
                </a:solidFill>
                <a:effectLst/>
                <a:latin typeface="+mn-lt"/>
                <a:ea typeface="+mn-ea"/>
                <a:cs typeface="+mn-cs"/>
              </a:rPr>
              <a:t>注意封包使用的数字通常都是十六进位的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。占</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位。</a:t>
            </a:r>
          </a:p>
          <a:p>
            <a:r>
              <a:rPr lang="zh-CN" altLang="en-US" sz="1200" b="0"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包头长度</a:t>
            </a:r>
            <a:r>
              <a:rPr lang="en-US" altLang="zh-CN" sz="1200" b="1" i="0" kern="1200" dirty="0">
                <a:solidFill>
                  <a:schemeClr val="tx1"/>
                </a:solidFill>
                <a:effectLst/>
                <a:latin typeface="+mn-lt"/>
                <a:ea typeface="+mn-ea"/>
                <a:cs typeface="+mn-cs"/>
              </a:rPr>
              <a:t>(Internet</a:t>
            </a:r>
            <a:r>
              <a:rPr lang="zh-CN" altLang="en-US" sz="1200" b="1"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Header</a:t>
            </a:r>
            <a:r>
              <a:rPr lang="zh-CN" altLang="en-US" sz="1200" b="1"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Length</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IHL)</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指明</a:t>
            </a:r>
            <a:r>
              <a:rPr lang="en-US" altLang="zh-CN" sz="1200" b="0" i="0" kern="1200" dirty="0">
                <a:solidFill>
                  <a:schemeClr val="tx1"/>
                </a:solidFill>
                <a:effectLst/>
                <a:latin typeface="+mn-lt"/>
                <a:ea typeface="+mn-ea"/>
                <a:cs typeface="+mn-cs"/>
              </a:rPr>
              <a:t>IPv4</a:t>
            </a:r>
            <a:r>
              <a:rPr lang="zh-CN" altLang="en-US" sz="1200" b="0" i="0" kern="1200" dirty="0">
                <a:solidFill>
                  <a:schemeClr val="tx1"/>
                </a:solidFill>
                <a:effectLst/>
                <a:latin typeface="+mn-lt"/>
                <a:ea typeface="+mn-ea"/>
                <a:cs typeface="+mn-cs"/>
              </a:rPr>
              <a:t>协议包头长度的字节数包含多少个</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位。由于</a:t>
            </a:r>
            <a:r>
              <a:rPr lang="en-US" altLang="zh-CN" sz="1200" b="0" i="0" kern="1200" dirty="0">
                <a:solidFill>
                  <a:schemeClr val="tx1"/>
                </a:solidFill>
                <a:effectLst/>
                <a:latin typeface="+mn-lt"/>
                <a:ea typeface="+mn-ea"/>
                <a:cs typeface="+mn-cs"/>
              </a:rPr>
              <a:t>IPv4</a:t>
            </a:r>
            <a:r>
              <a:rPr lang="zh-CN" altLang="en-US" sz="1200" b="0" i="0" kern="1200" dirty="0">
                <a:solidFill>
                  <a:schemeClr val="tx1"/>
                </a:solidFill>
                <a:effectLst/>
                <a:latin typeface="+mn-lt"/>
                <a:ea typeface="+mn-ea"/>
                <a:cs typeface="+mn-cs"/>
              </a:rPr>
              <a:t>的包头可能包含可变数量的可选项，所以这个字段可以用来确定</a:t>
            </a:r>
            <a:r>
              <a:rPr lang="en-US" altLang="zh-CN" sz="1200" b="0" i="0" kern="1200" dirty="0">
                <a:solidFill>
                  <a:schemeClr val="tx1"/>
                </a:solidFill>
                <a:effectLst/>
                <a:latin typeface="+mn-lt"/>
                <a:ea typeface="+mn-ea"/>
                <a:cs typeface="+mn-cs"/>
              </a:rPr>
              <a:t>IPv4</a:t>
            </a:r>
            <a:r>
              <a:rPr lang="zh-CN" altLang="en-US" sz="1200" b="0" i="0" kern="1200" dirty="0">
                <a:solidFill>
                  <a:schemeClr val="tx1"/>
                </a:solidFill>
                <a:effectLst/>
                <a:latin typeface="+mn-lt"/>
                <a:ea typeface="+mn-ea"/>
                <a:cs typeface="+mn-cs"/>
              </a:rPr>
              <a:t>数据报中数据部分的偏移位置。</a:t>
            </a:r>
            <a:r>
              <a:rPr lang="en-US" altLang="zh-CN" sz="1200" b="0" i="0" kern="1200" dirty="0">
                <a:solidFill>
                  <a:schemeClr val="tx1"/>
                </a:solidFill>
                <a:effectLst/>
                <a:latin typeface="+mn-lt"/>
                <a:ea typeface="+mn-ea"/>
                <a:cs typeface="+mn-cs"/>
              </a:rPr>
              <a:t>IPv4</a:t>
            </a:r>
            <a:r>
              <a:rPr lang="zh-CN" altLang="en-US" sz="1200" b="0" i="0" kern="1200" dirty="0">
                <a:solidFill>
                  <a:schemeClr val="tx1"/>
                </a:solidFill>
                <a:effectLst/>
                <a:latin typeface="+mn-lt"/>
                <a:ea typeface="+mn-ea"/>
                <a:cs typeface="+mn-cs"/>
              </a:rPr>
              <a:t>包头的最小长度是</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个字节，因此</a:t>
            </a:r>
            <a:r>
              <a:rPr lang="en-US" altLang="zh-CN" sz="1200" b="0" i="0" kern="1200" dirty="0">
                <a:solidFill>
                  <a:schemeClr val="tx1"/>
                </a:solidFill>
                <a:effectLst/>
                <a:latin typeface="+mn-lt"/>
                <a:ea typeface="+mn-ea"/>
                <a:cs typeface="+mn-cs"/>
              </a:rPr>
              <a:t>IHL</a:t>
            </a:r>
            <a:r>
              <a:rPr lang="zh-CN" altLang="en-US" sz="1200" b="0" i="0" kern="1200" dirty="0">
                <a:solidFill>
                  <a:schemeClr val="tx1"/>
                </a:solidFill>
                <a:effectLst/>
                <a:latin typeface="+mn-lt"/>
                <a:ea typeface="+mn-ea"/>
                <a:cs typeface="+mn-cs"/>
              </a:rPr>
              <a:t>这个字段的最小值用十进制表示就是</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。占</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位。由于它是一个</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比特字段，因此首部最长为</a:t>
            </a:r>
            <a:r>
              <a:rPr lang="en-US" altLang="zh-CN" sz="1200" b="0" i="0" kern="1200" dirty="0">
                <a:solidFill>
                  <a:schemeClr val="tx1"/>
                </a:solidFill>
                <a:effectLst/>
                <a:latin typeface="+mn-lt"/>
                <a:ea typeface="+mn-ea"/>
                <a:cs typeface="+mn-cs"/>
              </a:rPr>
              <a:t>60(2^4-1*(32/8)=60)</a:t>
            </a:r>
            <a:r>
              <a:rPr lang="zh-CN" altLang="en-US" sz="1200" b="0" i="0" kern="1200" dirty="0">
                <a:solidFill>
                  <a:schemeClr val="tx1"/>
                </a:solidFill>
                <a:effectLst/>
                <a:latin typeface="+mn-lt"/>
                <a:ea typeface="+mn-ea"/>
                <a:cs typeface="+mn-cs"/>
              </a:rPr>
              <a:t>个字节，但实际上目前最多仍为</a:t>
            </a:r>
            <a:r>
              <a:rPr lang="en-US" altLang="zh-CN" sz="1200" b="0" i="0" kern="1200" dirty="0">
                <a:solidFill>
                  <a:schemeClr val="tx1"/>
                </a:solidFill>
                <a:effectLst/>
                <a:latin typeface="+mn-lt"/>
                <a:ea typeface="+mn-ea"/>
                <a:cs typeface="+mn-cs"/>
              </a:rPr>
              <a:t>24</a:t>
            </a:r>
            <a:r>
              <a:rPr lang="zh-CN" altLang="en-US" sz="1200" b="0" i="0" kern="1200" dirty="0">
                <a:solidFill>
                  <a:schemeClr val="tx1"/>
                </a:solidFill>
                <a:effectLst/>
                <a:latin typeface="+mn-lt"/>
                <a:ea typeface="+mn-ea"/>
                <a:cs typeface="+mn-cs"/>
              </a:rPr>
              <a:t>个字节。</a:t>
            </a:r>
          </a:p>
          <a:p>
            <a:r>
              <a:rPr lang="zh-CN" altLang="en-US" sz="1200" b="0"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服务类型</a:t>
            </a:r>
            <a:r>
              <a:rPr lang="en-US" altLang="zh-CN" sz="1200" b="1" i="0" kern="1200" dirty="0">
                <a:solidFill>
                  <a:schemeClr val="tx1"/>
                </a:solidFill>
                <a:effectLst/>
                <a:latin typeface="+mn-lt"/>
                <a:ea typeface="+mn-ea"/>
                <a:cs typeface="+mn-cs"/>
              </a:rPr>
              <a:t>(Type of Service</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TOS)</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定义</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封包在传送过程中要求的服务类型，共由</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组成其中每个</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的组合分别代表不同的意思。</a:t>
            </a:r>
            <a:r>
              <a:rPr lang="en-US" altLang="zh-CN" sz="1200" b="0" i="0" kern="1200" dirty="0">
                <a:solidFill>
                  <a:schemeClr val="tx1"/>
                </a:solidFill>
                <a:effectLst/>
                <a:latin typeface="+mn-lt"/>
                <a:ea typeface="+mn-ea"/>
                <a:cs typeface="+mn-cs"/>
              </a:rPr>
              <a:t>4bit</a:t>
            </a:r>
            <a:r>
              <a:rPr lang="zh-CN" altLang="en-US" sz="1200" b="0" i="0" kern="1200" dirty="0">
                <a:solidFill>
                  <a:schemeClr val="tx1"/>
                </a:solidFill>
                <a:effectLst/>
                <a:latin typeface="+mn-lt"/>
                <a:ea typeface="+mn-ea"/>
                <a:cs typeface="+mn-cs"/>
              </a:rPr>
              <a:t>中只能置其中</a:t>
            </a:r>
            <a:r>
              <a:rPr lang="en-US" altLang="zh-CN" sz="1200" b="0" i="0" kern="1200" dirty="0">
                <a:solidFill>
                  <a:schemeClr val="tx1"/>
                </a:solidFill>
                <a:effectLst/>
                <a:latin typeface="+mn-lt"/>
                <a:ea typeface="+mn-ea"/>
                <a:cs typeface="+mn-cs"/>
              </a:rPr>
              <a:t>1bit</a:t>
            </a:r>
            <a:r>
              <a:rPr lang="zh-CN" altLang="en-US" sz="1200" b="0" i="0" kern="1200" dirty="0">
                <a:solidFill>
                  <a:schemeClr val="tx1"/>
                </a:solidFill>
                <a:effectLst/>
                <a:latin typeface="+mn-lt"/>
                <a:ea typeface="+mn-ea"/>
                <a:cs typeface="+mn-cs"/>
              </a:rPr>
              <a:t>。如果所有</a:t>
            </a:r>
            <a:r>
              <a:rPr lang="en-US" altLang="zh-CN" sz="1200" b="0" i="0" kern="1200" dirty="0">
                <a:solidFill>
                  <a:schemeClr val="tx1"/>
                </a:solidFill>
                <a:effectLst/>
                <a:latin typeface="+mn-lt"/>
                <a:ea typeface="+mn-ea"/>
                <a:cs typeface="+mn-cs"/>
              </a:rPr>
              <a:t>4bit</a:t>
            </a:r>
            <a:r>
              <a:rPr lang="zh-CN" altLang="en-US" sz="1200" b="0" i="0" kern="1200" dirty="0">
                <a:solidFill>
                  <a:schemeClr val="tx1"/>
                </a:solidFill>
                <a:effectLst/>
                <a:latin typeface="+mn-lt"/>
                <a:ea typeface="+mn-ea"/>
                <a:cs typeface="+mn-cs"/>
              </a:rPr>
              <a:t>均为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，那么就意味着是一般服务。具体如下：</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000..... (Routine)</a:t>
            </a:r>
            <a:r>
              <a:rPr lang="zh-CN" altLang="en-US" sz="1200" b="0" i="0" kern="1200" dirty="0">
                <a:solidFill>
                  <a:schemeClr val="tx1"/>
                </a:solidFill>
                <a:effectLst/>
                <a:latin typeface="+mn-lt"/>
                <a:ea typeface="+mn-ea"/>
                <a:cs typeface="+mn-cs"/>
              </a:rPr>
              <a:t>： 过程字段，占</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位。设置了数据包的重要性，取值越大数据越重要，取值范围为：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正常</a:t>
            </a:r>
            <a:r>
              <a:rPr lang="en-US" altLang="zh-CN" sz="1200" b="0" i="0" kern="1200" dirty="0">
                <a:solidFill>
                  <a:schemeClr val="tx1"/>
                </a:solidFill>
                <a:effectLst/>
                <a:latin typeface="+mn-lt"/>
                <a:ea typeface="+mn-ea"/>
                <a:cs typeface="+mn-cs"/>
              </a:rPr>
              <a:t>)~ 7(</a:t>
            </a:r>
            <a:r>
              <a:rPr lang="zh-CN" altLang="en-US" sz="1200" b="0" i="0" kern="1200" dirty="0">
                <a:solidFill>
                  <a:schemeClr val="tx1"/>
                </a:solidFill>
                <a:effectLst/>
                <a:latin typeface="+mn-lt"/>
                <a:ea typeface="+mn-ea"/>
                <a:cs typeface="+mn-cs"/>
              </a:rPr>
              <a:t>网络控制</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...0....(Delay)</a:t>
            </a:r>
            <a:r>
              <a:rPr lang="zh-CN" altLang="en-US" sz="1200" b="0" i="0" kern="1200" dirty="0">
                <a:solidFill>
                  <a:schemeClr val="tx1"/>
                </a:solidFill>
                <a:effectLst/>
                <a:latin typeface="+mn-lt"/>
                <a:ea typeface="+mn-ea"/>
                <a:cs typeface="+mn-cs"/>
              </a:rPr>
              <a:t>：延迟字段 ，占</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位，取值：</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正常</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期特低的延迟</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....0...(Throughput)</a:t>
            </a:r>
            <a:r>
              <a:rPr lang="zh-CN" altLang="en-US" sz="1200" b="0" i="0" kern="1200" dirty="0">
                <a:solidFill>
                  <a:schemeClr val="tx1"/>
                </a:solidFill>
                <a:effectLst/>
                <a:latin typeface="+mn-lt"/>
                <a:ea typeface="+mn-ea"/>
                <a:cs typeface="+mn-cs"/>
              </a:rPr>
              <a:t>：流量字段，占</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位。取值：</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正常</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期特高的流量</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.....0..(Reliability) </a:t>
            </a:r>
            <a:r>
              <a:rPr lang="zh-CN" altLang="en-US" sz="1200" b="0" i="0" kern="1200" dirty="0">
                <a:solidFill>
                  <a:schemeClr val="tx1"/>
                </a:solidFill>
                <a:effectLst/>
                <a:latin typeface="+mn-lt"/>
                <a:ea typeface="+mn-ea"/>
                <a:cs typeface="+mn-cs"/>
              </a:rPr>
              <a:t>：可靠性字段，占</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位。取值：</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正常</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期特高的可靠性</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…..0.(ECN-Capable Transport)</a:t>
            </a:r>
            <a:r>
              <a:rPr lang="zh-CN" altLang="en-US" sz="1200" b="0" i="0" kern="1200" dirty="0">
                <a:solidFill>
                  <a:schemeClr val="tx1"/>
                </a:solidFill>
                <a:effectLst/>
                <a:latin typeface="+mn-lt"/>
                <a:ea typeface="+mn-ea"/>
                <a:cs typeface="+mn-cs"/>
              </a:rPr>
              <a:t>：显式拥塞指示传输字段，占</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位。由源端设置，以显示源端节点的传输协议是支持</a:t>
            </a:r>
            <a:r>
              <a:rPr lang="en-US" altLang="zh-CN" sz="1200" b="0" i="0" kern="1200" dirty="0">
                <a:solidFill>
                  <a:schemeClr val="tx1"/>
                </a:solidFill>
                <a:effectLst/>
                <a:latin typeface="+mn-lt"/>
                <a:ea typeface="+mn-ea"/>
                <a:cs typeface="+mn-cs"/>
              </a:rPr>
              <a:t>ECN(Explicit </a:t>
            </a:r>
            <a:r>
              <a:rPr lang="en-US" altLang="zh-CN" sz="1200" b="0" i="0" kern="1200" dirty="0" err="1">
                <a:solidFill>
                  <a:schemeClr val="tx1"/>
                </a:solidFill>
                <a:effectLst/>
                <a:latin typeface="+mn-lt"/>
                <a:ea typeface="+mn-ea"/>
                <a:cs typeface="+mn-cs"/>
              </a:rPr>
              <a:t>Cogestion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Notifica</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tion</a:t>
            </a:r>
            <a:r>
              <a:rPr lang="zh-CN" altLang="en-US" sz="1200" b="0" i="0" kern="1200" dirty="0">
                <a:solidFill>
                  <a:schemeClr val="tx1"/>
                </a:solidFill>
                <a:effectLst/>
                <a:latin typeface="+mn-lt"/>
                <a:ea typeface="+mn-ea"/>
                <a:cs typeface="+mn-cs"/>
              </a:rPr>
              <a:t>，显式拥塞指示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的。取值：</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不支持</a:t>
            </a:r>
            <a:r>
              <a:rPr lang="en-US" altLang="zh-CN" sz="1200" b="0" i="0" kern="1200" dirty="0">
                <a:solidFill>
                  <a:schemeClr val="tx1"/>
                </a:solidFill>
                <a:effectLst/>
                <a:latin typeface="+mn-lt"/>
                <a:ea typeface="+mn-ea"/>
                <a:cs typeface="+mn-cs"/>
              </a:rPr>
              <a:t>ECN)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支持</a:t>
            </a:r>
            <a:r>
              <a:rPr lang="en-US" altLang="zh-CN" sz="1200" b="0" i="0" kern="1200" dirty="0">
                <a:solidFill>
                  <a:schemeClr val="tx1"/>
                </a:solidFill>
                <a:effectLst/>
                <a:latin typeface="+mn-lt"/>
                <a:ea typeface="+mn-ea"/>
                <a:cs typeface="+mn-cs"/>
              </a:rPr>
              <a:t>ECN)</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.......0(Congestion Experienced)</a:t>
            </a:r>
            <a:r>
              <a:rPr lang="zh-CN" altLang="en-US" sz="1200" b="0" i="0" kern="1200" dirty="0">
                <a:solidFill>
                  <a:schemeClr val="tx1"/>
                </a:solidFill>
                <a:effectLst/>
                <a:latin typeface="+mn-lt"/>
                <a:ea typeface="+mn-ea"/>
                <a:cs typeface="+mn-cs"/>
              </a:rPr>
              <a:t>：拥塞预警字段，占</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位。取值：</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正常，不拥塞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拥塞</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包长度</a:t>
            </a:r>
            <a:r>
              <a:rPr lang="en-US" altLang="zh-CN" sz="1200" b="1" i="0" kern="1200" dirty="0">
                <a:solidFill>
                  <a:schemeClr val="tx1"/>
                </a:solidFill>
                <a:effectLst/>
                <a:latin typeface="+mn-lt"/>
                <a:ea typeface="+mn-ea"/>
                <a:cs typeface="+mn-cs"/>
              </a:rPr>
              <a:t>(Total</a:t>
            </a:r>
            <a:r>
              <a:rPr lang="zh-CN" altLang="en-US" sz="1200" b="1"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Length</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TL)</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指定</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包的总长，通常以</a:t>
            </a:r>
            <a:r>
              <a:rPr lang="en-US" altLang="zh-CN" sz="1200" b="0" i="0" kern="1200" dirty="0">
                <a:solidFill>
                  <a:schemeClr val="tx1"/>
                </a:solidFill>
                <a:effectLst/>
                <a:latin typeface="+mn-lt"/>
                <a:ea typeface="+mn-ea"/>
                <a:cs typeface="+mn-cs"/>
              </a:rPr>
              <a:t>byte</a:t>
            </a:r>
            <a:r>
              <a:rPr lang="zh-CN" altLang="en-US" sz="1200" b="0" i="0" kern="1200" dirty="0">
                <a:solidFill>
                  <a:schemeClr val="tx1"/>
                </a:solidFill>
                <a:effectLst/>
                <a:latin typeface="+mn-lt"/>
                <a:ea typeface="+mn-ea"/>
                <a:cs typeface="+mn-cs"/>
              </a:rPr>
              <a:t>做单位来表示该封包的总长度此数值包括标头和数据的总和。它以字节为单位，占</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位。利用首部长度字段和总长度字段，就可以知道</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数据报中数据内容的起始位置和长度。</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经验之谈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由于该字段长</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比特，所以</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数据报最长可达</a:t>
            </a:r>
            <a:r>
              <a:rPr lang="en-US" altLang="zh-CN" sz="1200" b="0" i="0" kern="1200" dirty="0">
                <a:solidFill>
                  <a:schemeClr val="tx1"/>
                </a:solidFill>
                <a:effectLst/>
                <a:latin typeface="+mn-lt"/>
                <a:ea typeface="+mn-ea"/>
                <a:cs typeface="+mn-cs"/>
              </a:rPr>
              <a:t>65535</a:t>
            </a:r>
            <a:r>
              <a:rPr lang="zh-CN" altLang="en-US" sz="1200" b="0" i="0" kern="1200" dirty="0">
                <a:solidFill>
                  <a:schemeClr val="tx1"/>
                </a:solidFill>
                <a:effectLst/>
                <a:latin typeface="+mn-lt"/>
                <a:ea typeface="+mn-ea"/>
                <a:cs typeface="+mn-cs"/>
              </a:rPr>
              <a:t>字节。尽管可以传送一个长达</a:t>
            </a:r>
            <a:r>
              <a:rPr lang="en-US" altLang="zh-CN" sz="1200" b="0" i="0" kern="1200" dirty="0">
                <a:solidFill>
                  <a:schemeClr val="tx1"/>
                </a:solidFill>
                <a:effectLst/>
                <a:latin typeface="+mn-lt"/>
                <a:ea typeface="+mn-ea"/>
                <a:cs typeface="+mn-cs"/>
              </a:rPr>
              <a:t>65535</a:t>
            </a:r>
            <a:r>
              <a:rPr lang="zh-CN" altLang="en-US" sz="1200" b="0" i="0" kern="1200" dirty="0">
                <a:solidFill>
                  <a:schemeClr val="tx1"/>
                </a:solidFill>
                <a:effectLst/>
                <a:latin typeface="+mn-lt"/>
                <a:ea typeface="+mn-ea"/>
                <a:cs typeface="+mn-cs"/>
              </a:rPr>
              <a:t>字节的</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数据报，但是大多数的链路层都会对它进行分段。而且，主机也要求不能接收超过</a:t>
            </a:r>
            <a:r>
              <a:rPr lang="en-US" altLang="zh-CN" sz="1200" b="0" i="0" kern="1200" dirty="0">
                <a:solidFill>
                  <a:schemeClr val="tx1"/>
                </a:solidFill>
                <a:effectLst/>
                <a:latin typeface="+mn-lt"/>
                <a:ea typeface="+mn-ea"/>
                <a:cs typeface="+mn-cs"/>
              </a:rPr>
              <a:t>576</a:t>
            </a:r>
            <a:r>
              <a:rPr lang="zh-CN" altLang="en-US" sz="1200" b="0" i="0" kern="1200" dirty="0">
                <a:solidFill>
                  <a:schemeClr val="tx1"/>
                </a:solidFill>
                <a:effectLst/>
                <a:latin typeface="+mn-lt"/>
                <a:ea typeface="+mn-ea"/>
                <a:cs typeface="+mn-cs"/>
              </a:rPr>
              <a:t>字节的数据报。由于</a:t>
            </a:r>
            <a:r>
              <a:rPr lang="en-US" altLang="zh-CN" sz="1200" b="0" i="0" u="none" strike="noStrike" kern="1200" dirty="0">
                <a:solidFill>
                  <a:schemeClr val="tx1"/>
                </a:solidFill>
                <a:effectLst/>
                <a:latin typeface="+mn-lt"/>
                <a:ea typeface="+mn-ea"/>
                <a:cs typeface="+mn-cs"/>
                <a:hlinkClick r:id="rId3"/>
              </a:rPr>
              <a:t>TCP</a:t>
            </a:r>
            <a:r>
              <a:rPr lang="zh-CN" altLang="en-US" sz="1200" b="0" i="0" kern="1200" dirty="0">
                <a:solidFill>
                  <a:schemeClr val="tx1"/>
                </a:solidFill>
                <a:effectLst/>
                <a:latin typeface="+mn-lt"/>
                <a:ea typeface="+mn-ea"/>
                <a:cs typeface="+mn-cs"/>
              </a:rPr>
              <a:t>把用户数据分成若干段，因此一般来说这个限制不会影响</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4"/>
              </a:rPr>
              <a:t>UDP</a:t>
            </a:r>
            <a:r>
              <a:rPr lang="zh-CN" altLang="en-US" sz="1200" b="0" i="0" kern="1200" dirty="0">
                <a:solidFill>
                  <a:schemeClr val="tx1"/>
                </a:solidFill>
                <a:effectLst/>
                <a:latin typeface="+mn-lt"/>
                <a:ea typeface="+mn-ea"/>
                <a:cs typeface="+mn-cs"/>
              </a:rPr>
              <a:t>的应用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a:t>
            </a:r>
            <a:r>
              <a:rPr lang="en-US" altLang="zh-CN" sz="1200" b="0" i="0" u="none" strike="noStrike" kern="1200" dirty="0">
                <a:solidFill>
                  <a:schemeClr val="tx1"/>
                </a:solidFill>
                <a:effectLst/>
                <a:latin typeface="+mn-lt"/>
                <a:ea typeface="+mn-ea"/>
                <a:cs typeface="+mn-cs"/>
                <a:hlinkClick r:id="rId5"/>
              </a:rPr>
              <a:t>RIP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TFTP</a:t>
            </a:r>
            <a:r>
              <a:rPr lang="zh-CN" altLang="en-US"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6"/>
              </a:rPr>
              <a:t>BOOTP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DNS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SNMP</a:t>
            </a:r>
            <a:r>
              <a:rPr lang="zh-CN" altLang="en-US" sz="1200" b="0" i="0" kern="1200" dirty="0">
                <a:solidFill>
                  <a:schemeClr val="tx1"/>
                </a:solidFill>
                <a:effectLst/>
                <a:latin typeface="+mn-lt"/>
                <a:ea typeface="+mn-ea"/>
                <a:cs typeface="+mn-cs"/>
              </a:rPr>
              <a:t>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，都限制用户数据报长度为</a:t>
            </a:r>
            <a:r>
              <a:rPr lang="en-US" altLang="zh-CN" sz="1200" b="0" i="0" kern="1200" dirty="0">
                <a:solidFill>
                  <a:schemeClr val="tx1"/>
                </a:solidFill>
                <a:effectLst/>
                <a:latin typeface="+mn-lt"/>
                <a:ea typeface="+mn-ea"/>
                <a:cs typeface="+mn-cs"/>
              </a:rPr>
              <a:t>512</a:t>
            </a:r>
            <a:r>
              <a:rPr lang="zh-CN" altLang="en-US" sz="1200" b="0" i="0" kern="1200" dirty="0">
                <a:solidFill>
                  <a:schemeClr val="tx1"/>
                </a:solidFill>
                <a:effectLst/>
                <a:latin typeface="+mn-lt"/>
                <a:ea typeface="+mn-ea"/>
                <a:cs typeface="+mn-cs"/>
              </a:rPr>
              <a:t>字节，小于</a:t>
            </a:r>
            <a:r>
              <a:rPr lang="en-US" altLang="zh-CN" sz="1200" b="0" i="0" kern="1200" dirty="0">
                <a:solidFill>
                  <a:schemeClr val="tx1"/>
                </a:solidFill>
                <a:effectLst/>
                <a:latin typeface="+mn-lt"/>
                <a:ea typeface="+mn-ea"/>
                <a:cs typeface="+mn-cs"/>
              </a:rPr>
              <a:t>576</a:t>
            </a:r>
            <a:r>
              <a:rPr lang="zh-CN" altLang="en-US" sz="1200" b="0" i="0" kern="1200" dirty="0">
                <a:solidFill>
                  <a:schemeClr val="tx1"/>
                </a:solidFill>
                <a:effectLst/>
                <a:latin typeface="+mn-lt"/>
                <a:ea typeface="+mn-ea"/>
                <a:cs typeface="+mn-cs"/>
              </a:rPr>
              <a:t>字节。但是，事实上现在大多数的实现允许超过</a:t>
            </a:r>
            <a:r>
              <a:rPr lang="en-US" altLang="zh-CN" sz="1200" b="0" i="0" kern="1200" dirty="0">
                <a:solidFill>
                  <a:schemeClr val="tx1"/>
                </a:solidFill>
                <a:effectLst/>
                <a:latin typeface="+mn-lt"/>
                <a:ea typeface="+mn-ea"/>
                <a:cs typeface="+mn-cs"/>
              </a:rPr>
              <a:t>8192</a:t>
            </a:r>
            <a:r>
              <a:rPr lang="zh-CN" altLang="en-US" sz="1200" b="0" i="0" kern="1200" dirty="0">
                <a:solidFill>
                  <a:schemeClr val="tx1"/>
                </a:solidFill>
                <a:effectLst/>
                <a:latin typeface="+mn-lt"/>
                <a:ea typeface="+mn-ea"/>
                <a:cs typeface="+mn-cs"/>
              </a:rPr>
              <a:t>字节的</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数据报。</a:t>
            </a:r>
          </a:p>
          <a:p>
            <a:r>
              <a:rPr lang="zh-CN" altLang="en-US" sz="1200" b="0" i="0" kern="1200" dirty="0">
                <a:solidFill>
                  <a:schemeClr val="tx1"/>
                </a:solidFill>
                <a:effectLst/>
                <a:latin typeface="+mn-lt"/>
                <a:ea typeface="+mn-ea"/>
                <a:cs typeface="+mn-cs"/>
              </a:rPr>
              <a:t>　　总长度字段是</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首部中必要的内容，因为一些数据链路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如以太网</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需要填充一些数据以达到最小长度。尽管以太网的最小帧长为</a:t>
            </a:r>
            <a:r>
              <a:rPr lang="en-US" altLang="zh-CN" sz="1200" b="0" i="0" kern="1200" dirty="0">
                <a:solidFill>
                  <a:schemeClr val="tx1"/>
                </a:solidFill>
                <a:effectLst/>
                <a:latin typeface="+mn-lt"/>
                <a:ea typeface="+mn-ea"/>
                <a:cs typeface="+mn-cs"/>
              </a:rPr>
              <a:t>46</a:t>
            </a:r>
            <a:r>
              <a:rPr lang="zh-CN" altLang="en-US" sz="1200" b="0" i="0" kern="1200" dirty="0">
                <a:solidFill>
                  <a:schemeClr val="tx1"/>
                </a:solidFill>
                <a:effectLst/>
                <a:latin typeface="+mn-lt"/>
                <a:ea typeface="+mn-ea"/>
                <a:cs typeface="+mn-cs"/>
              </a:rPr>
              <a:t>个字节</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将在本章后面介绍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，但是</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数据可能会更短。如果没有总长度字段，那么</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层就不知道</a:t>
            </a:r>
            <a:r>
              <a:rPr lang="en-US" altLang="zh-CN" sz="1200" b="0" i="0" kern="1200" dirty="0">
                <a:solidFill>
                  <a:schemeClr val="tx1"/>
                </a:solidFill>
                <a:effectLst/>
                <a:latin typeface="+mn-lt"/>
                <a:ea typeface="+mn-ea"/>
                <a:cs typeface="+mn-cs"/>
              </a:rPr>
              <a:t>46</a:t>
            </a:r>
            <a:r>
              <a:rPr lang="zh-CN" altLang="en-US" sz="1200" b="0" i="0" kern="1200" dirty="0">
                <a:solidFill>
                  <a:schemeClr val="tx1"/>
                </a:solidFill>
                <a:effectLst/>
                <a:latin typeface="+mn-lt"/>
                <a:ea typeface="+mn-ea"/>
                <a:cs typeface="+mn-cs"/>
              </a:rPr>
              <a:t>字节中有多少是</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数据报的内容。</a:t>
            </a:r>
          </a:p>
          <a:p>
            <a:r>
              <a:rPr lang="zh-CN" altLang="en-US" sz="1200" b="0" i="0" kern="1200" dirty="0">
                <a:solidFill>
                  <a:schemeClr val="tx1"/>
                </a:solidFill>
                <a:effectLst/>
                <a:latin typeface="+mn-lt"/>
                <a:ea typeface="+mn-ea"/>
                <a:cs typeface="+mn-cs"/>
              </a:rPr>
              <a:t> </a:t>
            </a:r>
          </a:p>
          <a:p>
            <a:r>
              <a:rPr lang="zh-CN" altLang="en-US" sz="1200" b="1" i="0" kern="1200" dirty="0">
                <a:solidFill>
                  <a:schemeClr val="tx1"/>
                </a:solidFill>
                <a:effectLst/>
                <a:latin typeface="+mn-lt"/>
                <a:ea typeface="+mn-ea"/>
                <a:cs typeface="+mn-cs"/>
              </a:rPr>
              <a:t>标识</a:t>
            </a:r>
            <a:r>
              <a:rPr lang="en-US" altLang="zh-CN" sz="1200" b="1" i="0" kern="1200" dirty="0">
                <a:solidFill>
                  <a:schemeClr val="tx1"/>
                </a:solidFill>
                <a:effectLst/>
                <a:latin typeface="+mn-lt"/>
                <a:ea typeface="+mn-ea"/>
                <a:cs typeface="+mn-cs"/>
              </a:rPr>
              <a:t>(Identification)</a:t>
            </a:r>
            <a:br>
              <a:rPr lang="en-US" altLang="zh-CN" sz="1200" b="1"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每一个</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封包都有一个</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位的唯一识别码。当程序产生的数据要通过网络传送时都会被拆散成封包形式发送，当封包要进行重组的时候这个</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就是依据了。占</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标识字段唯一地标识主机发送的每一份数据报。通常每发送一份消息它的值就会加</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RFC791</a:t>
            </a:r>
            <a:r>
              <a:rPr lang="zh-CN" altLang="en-US" sz="1200" b="0" i="0" kern="1200" dirty="0">
                <a:solidFill>
                  <a:schemeClr val="tx1"/>
                </a:solidFill>
                <a:effectLst/>
                <a:latin typeface="+mn-lt"/>
                <a:ea typeface="+mn-ea"/>
                <a:cs typeface="+mn-cs"/>
              </a:rPr>
              <a:t>认为标识字段应该由让</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发送数据报的上层来选择。假设有两个连续的</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数据报，其中一个是由</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生成的，而另一个是由</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生成的，那么它们可能具有相同的标识字段。尽管这也可以照常工作</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由重组算法来处理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，但是在大多数从伯克利派生出来的系统中，每发送一个</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数据报，</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层都要把一个内核变量的值加</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，不管交给</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的数据来自哪一层。内核变量的初始值根据系统引导时的时间来设置。</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标记</a:t>
            </a:r>
            <a:r>
              <a:rPr lang="en-US" altLang="zh-CN" sz="1200" b="1" i="0" kern="1200" dirty="0">
                <a:solidFill>
                  <a:schemeClr val="tx1"/>
                </a:solidFill>
                <a:effectLst/>
                <a:latin typeface="+mn-lt"/>
                <a:ea typeface="+mn-ea"/>
                <a:cs typeface="+mn-cs"/>
              </a:rPr>
              <a:t>(Flags)</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这是当封包在传输过程中进行最佳组合时使用的</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的识别记号。占</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位。</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000(Reserved Fragment)</a:t>
            </a:r>
            <a:r>
              <a:rPr lang="zh-CN" altLang="en-US" sz="1200" b="0" i="0" kern="1200" dirty="0">
                <a:solidFill>
                  <a:schemeClr val="tx1"/>
                </a:solidFill>
                <a:effectLst/>
                <a:latin typeface="+mn-lt"/>
                <a:ea typeface="+mn-ea"/>
                <a:cs typeface="+mn-cs"/>
              </a:rPr>
              <a:t>：保留分段。当此值为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的时候表示目前未被使用。</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.0.(Don't Fragment)</a:t>
            </a:r>
            <a:r>
              <a:rPr lang="zh-CN" altLang="en-US" sz="1200" b="0" i="0" kern="1200" dirty="0">
                <a:solidFill>
                  <a:schemeClr val="tx1"/>
                </a:solidFill>
                <a:effectLst/>
                <a:latin typeface="+mn-lt"/>
                <a:ea typeface="+mn-ea"/>
                <a:cs typeface="+mn-cs"/>
              </a:rPr>
              <a:t>：不分段。当此值为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的时候表示封包可以被分段，如果为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则不能被分割。</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..0( More Fragment)</a:t>
            </a:r>
            <a:r>
              <a:rPr lang="zh-CN" altLang="en-US" sz="1200" b="0" i="0" kern="1200" dirty="0">
                <a:solidFill>
                  <a:schemeClr val="tx1"/>
                </a:solidFill>
                <a:effectLst/>
                <a:latin typeface="+mn-lt"/>
                <a:ea typeface="+mn-ea"/>
                <a:cs typeface="+mn-cs"/>
              </a:rPr>
              <a:t>：更多分段。当上一个值为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时，此值为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就示该封包是最後一个封包，如果为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则表示其後还有被分割的封包。</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分段偏移</a:t>
            </a:r>
            <a:r>
              <a:rPr lang="en-US" altLang="zh-CN" sz="1200" b="1" i="0" kern="1200" dirty="0">
                <a:solidFill>
                  <a:schemeClr val="tx1"/>
                </a:solidFill>
                <a:effectLst/>
                <a:latin typeface="+mn-lt"/>
                <a:ea typeface="+mn-ea"/>
                <a:cs typeface="+mn-cs"/>
              </a:rPr>
              <a:t>(Fragment Offset</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FO)</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当封包被分段之后，由于网路情况或其它因素影响其抵达顺序不会和当初切割顺序一至，所以当封包进行分段的时候会为各片段做好定位记录，以便在重组的时候就能够对号入座。值为多少个字节，如果封包并没有被分段，则</a:t>
            </a:r>
            <a:r>
              <a:rPr lang="en-US" altLang="zh-CN" sz="1200" b="0" i="0" kern="1200" dirty="0">
                <a:solidFill>
                  <a:schemeClr val="tx1"/>
                </a:solidFill>
                <a:effectLst/>
                <a:latin typeface="+mn-lt"/>
                <a:ea typeface="+mn-ea"/>
                <a:cs typeface="+mn-cs"/>
              </a:rPr>
              <a:t>FO</a:t>
            </a:r>
            <a:r>
              <a:rPr lang="zh-CN" altLang="en-US" sz="1200" b="0" i="0" kern="1200" dirty="0">
                <a:solidFill>
                  <a:schemeClr val="tx1"/>
                </a:solidFill>
                <a:effectLst/>
                <a:latin typeface="+mn-lt"/>
                <a:ea typeface="+mn-ea"/>
                <a:cs typeface="+mn-cs"/>
              </a:rPr>
              <a:t>值为“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 占</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位。</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生存时间</a:t>
            </a:r>
            <a:r>
              <a:rPr lang="en-US" altLang="zh-CN" sz="1200" b="1" i="0" kern="1200" dirty="0">
                <a:solidFill>
                  <a:schemeClr val="tx1"/>
                </a:solidFill>
                <a:effectLst/>
                <a:latin typeface="+mn-lt"/>
                <a:ea typeface="+mn-ea"/>
                <a:cs typeface="+mn-cs"/>
              </a:rPr>
              <a:t>(Time To Live</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TTL)</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生存时间字段设置了数据报可以经过的最多路由器数，表示数据包在网络上生存多久。</a:t>
            </a:r>
            <a:r>
              <a:rPr lang="en-US" altLang="zh-CN" sz="1200" b="0" i="0" kern="1200" dirty="0">
                <a:solidFill>
                  <a:schemeClr val="tx1"/>
                </a:solidFill>
                <a:effectLst/>
                <a:latin typeface="+mn-lt"/>
                <a:ea typeface="+mn-ea"/>
                <a:cs typeface="+mn-cs"/>
              </a:rPr>
              <a:t>TTL</a:t>
            </a:r>
            <a:r>
              <a:rPr lang="zh-CN" altLang="en-US" sz="1200" b="0" i="0" kern="1200" dirty="0">
                <a:solidFill>
                  <a:schemeClr val="tx1"/>
                </a:solidFill>
                <a:effectLst/>
                <a:latin typeface="+mn-lt"/>
                <a:ea typeface="+mn-ea"/>
                <a:cs typeface="+mn-cs"/>
              </a:rPr>
              <a:t>的初始值由源主机设置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通常为</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64)</a:t>
            </a:r>
            <a:r>
              <a:rPr lang="zh-CN" altLang="en-US" sz="1200" b="0" i="0" kern="1200" dirty="0">
                <a:solidFill>
                  <a:schemeClr val="tx1"/>
                </a:solidFill>
                <a:effectLst/>
                <a:latin typeface="+mn-lt"/>
                <a:ea typeface="+mn-ea"/>
                <a:cs typeface="+mn-cs"/>
              </a:rPr>
              <a:t>，一旦经过一个处理它的路由器，它的值就减去</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。当该字段的值为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时，数据报就被丢弃，并发送</a:t>
            </a:r>
            <a:r>
              <a:rPr lang="en-US" altLang="zh-CN" sz="1200" b="0" i="0" kern="1200" dirty="0">
                <a:solidFill>
                  <a:schemeClr val="tx1"/>
                </a:solidFill>
                <a:effectLst/>
                <a:latin typeface="+mn-lt"/>
                <a:ea typeface="+mn-ea"/>
                <a:cs typeface="+mn-cs"/>
              </a:rPr>
              <a:t>ICMP</a:t>
            </a:r>
            <a:r>
              <a:rPr lang="zh-CN" altLang="en-US" sz="1200" b="0" i="0" kern="1200" dirty="0">
                <a:solidFill>
                  <a:schemeClr val="tx1"/>
                </a:solidFill>
                <a:effectLst/>
                <a:latin typeface="+mn-lt"/>
                <a:ea typeface="+mn-ea"/>
                <a:cs typeface="+mn-cs"/>
              </a:rPr>
              <a:t>消息通知源主机。这样当封包在传递过程中由於某些原因而未能抵达目的地的时候就可以避免其一直充斥在网路上面。占</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位。</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协议</a:t>
            </a:r>
            <a:r>
              <a:rPr lang="en-US" altLang="zh-CN" sz="1200" b="1" i="0" kern="1200" dirty="0">
                <a:solidFill>
                  <a:schemeClr val="tx1"/>
                </a:solidFill>
                <a:effectLst/>
                <a:latin typeface="+mn-lt"/>
                <a:ea typeface="+mn-ea"/>
                <a:cs typeface="+mn-cs"/>
              </a:rPr>
              <a:t>(Protocol</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PROT)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指该封包所使用的网络协议类型，如</a:t>
            </a:r>
            <a:r>
              <a:rPr lang="en-US" altLang="zh-CN" sz="1200" b="0" i="0" kern="1200" dirty="0">
                <a:solidFill>
                  <a:schemeClr val="tx1"/>
                </a:solidFill>
                <a:effectLst/>
                <a:latin typeface="+mn-lt"/>
                <a:ea typeface="+mn-ea"/>
                <a:cs typeface="+mn-cs"/>
              </a:rPr>
              <a:t>ICMP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DNS</a:t>
            </a:r>
            <a:r>
              <a:rPr lang="zh-CN" altLang="en-US" sz="1200" b="0" i="0" kern="1200" dirty="0">
                <a:solidFill>
                  <a:schemeClr val="tx1"/>
                </a:solidFill>
                <a:effectLst/>
                <a:latin typeface="+mn-lt"/>
                <a:ea typeface="+mn-ea"/>
                <a:cs typeface="+mn-cs"/>
              </a:rPr>
              <a:t>等。占</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位。各协议对应的值如表</a:t>
            </a:r>
            <a:r>
              <a:rPr lang="en-US" altLang="zh-CN" sz="1200" b="0" i="0" kern="1200" dirty="0">
                <a:solidFill>
                  <a:schemeClr val="tx1"/>
                </a:solidFill>
                <a:effectLst/>
                <a:latin typeface="+mn-lt"/>
                <a:ea typeface="+mn-ea"/>
                <a:cs typeface="+mn-cs"/>
              </a:rPr>
              <a:t>3-1</a:t>
            </a:r>
            <a:r>
              <a:rPr lang="zh-CN" altLang="en-US" sz="1200" b="0" i="0" kern="1200" dirty="0">
                <a:solidFill>
                  <a:schemeClr val="tx1"/>
                </a:solidFill>
                <a:effectLst/>
                <a:latin typeface="+mn-lt"/>
                <a:ea typeface="+mn-ea"/>
                <a:cs typeface="+mn-cs"/>
              </a:rPr>
              <a:t>所示。</a:t>
            </a:r>
          </a:p>
          <a:p>
            <a:endParaRPr lang="zh-CN" altLang="en-US" dirty="0"/>
          </a:p>
        </p:txBody>
      </p:sp>
      <p:sp>
        <p:nvSpPr>
          <p:cNvPr id="4" name="灯片编号占位符 3"/>
          <p:cNvSpPr>
            <a:spLocks noGrp="1"/>
          </p:cNvSpPr>
          <p:nvPr>
            <p:ph type="sldNum" sz="quarter" idx="10"/>
          </p:nvPr>
        </p:nvSpPr>
        <p:spPr/>
        <p:txBody>
          <a:bodyPr/>
          <a:lstStyle/>
          <a:p>
            <a:fld id="{845BF9F7-55C8-4E9A-83E6-B03691757CAA}" type="slidenum">
              <a:rPr lang="zh-CN" altLang="en-US" smtClean="0"/>
              <a:t>5</a:t>
            </a:fld>
            <a:endParaRPr lang="zh-CN" altLang="en-US"/>
          </a:p>
        </p:txBody>
      </p:sp>
    </p:spTree>
    <p:extLst>
      <p:ext uri="{BB962C8B-B14F-4D97-AF65-F5344CB8AC3E}">
        <p14:creationId xmlns:p14="http://schemas.microsoft.com/office/powerpoint/2010/main" val="407553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QTYPE</a:t>
            </a:r>
            <a:r>
              <a:rPr lang="zh-CN" altLang="en-US" dirty="0"/>
              <a:t>是请求类型的意思，我们主要需要了记得是</a:t>
            </a:r>
            <a:r>
              <a:rPr lang="en-US" altLang="zh-CN" dirty="0"/>
              <a:t>A</a:t>
            </a:r>
            <a:r>
              <a:rPr lang="zh-CN" altLang="en-US" dirty="0"/>
              <a:t>记录，</a:t>
            </a:r>
            <a:r>
              <a:rPr lang="en-US" altLang="zh-CN" dirty="0"/>
              <a:t>NS</a:t>
            </a:r>
            <a:r>
              <a:rPr lang="zh-CN" altLang="en-US" dirty="0"/>
              <a:t>记录和</a:t>
            </a:r>
            <a:r>
              <a:rPr lang="en-US" altLang="zh-CN" dirty="0"/>
              <a:t>CNAME</a:t>
            </a:r>
            <a:r>
              <a:rPr lang="zh-CN" altLang="en-US" dirty="0"/>
              <a:t>记录。</a:t>
            </a:r>
          </a:p>
        </p:txBody>
      </p:sp>
      <p:sp>
        <p:nvSpPr>
          <p:cNvPr id="4" name="灯片编号占位符 3"/>
          <p:cNvSpPr>
            <a:spLocks noGrp="1"/>
          </p:cNvSpPr>
          <p:nvPr>
            <p:ph type="sldNum" sz="quarter" idx="10"/>
          </p:nvPr>
        </p:nvSpPr>
        <p:spPr/>
        <p:txBody>
          <a:bodyPr/>
          <a:lstStyle/>
          <a:p>
            <a:fld id="{845BF9F7-55C8-4E9A-83E6-B03691757CAA}" type="slidenum">
              <a:rPr lang="zh-CN" altLang="en-US" smtClean="0"/>
              <a:t>10</a:t>
            </a:fld>
            <a:endParaRPr lang="zh-CN" altLang="en-US"/>
          </a:p>
        </p:txBody>
      </p:sp>
    </p:spTree>
    <p:extLst>
      <p:ext uri="{BB962C8B-B14F-4D97-AF65-F5344CB8AC3E}">
        <p14:creationId xmlns:p14="http://schemas.microsoft.com/office/powerpoint/2010/main" val="174614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他是一种非常类似</a:t>
            </a:r>
            <a:r>
              <a:rPr lang="en-US" altLang="zh-CN" dirty="0" err="1"/>
              <a:t>json</a:t>
            </a:r>
            <a:r>
              <a:rPr lang="zh-CN" altLang="en-US" dirty="0"/>
              <a:t>的数据表示方法。但是将一些</a:t>
            </a:r>
            <a:r>
              <a:rPr lang="en-US" altLang="zh-CN" dirty="0" err="1"/>
              <a:t>json</a:t>
            </a:r>
            <a:r>
              <a:rPr lang="zh-CN" altLang="en-US" dirty="0"/>
              <a:t>分隔符二进制化了，提高了解析效率。</a:t>
            </a:r>
          </a:p>
        </p:txBody>
      </p:sp>
      <p:sp>
        <p:nvSpPr>
          <p:cNvPr id="4" name="灯片编号占位符 3"/>
          <p:cNvSpPr>
            <a:spLocks noGrp="1"/>
          </p:cNvSpPr>
          <p:nvPr>
            <p:ph type="sldNum" sz="quarter" idx="10"/>
          </p:nvPr>
        </p:nvSpPr>
        <p:spPr/>
        <p:txBody>
          <a:bodyPr/>
          <a:lstStyle/>
          <a:p>
            <a:fld id="{845BF9F7-55C8-4E9A-83E6-B03691757CAA}" type="slidenum">
              <a:rPr lang="zh-CN" altLang="en-US" smtClean="0"/>
              <a:t>18</a:t>
            </a:fld>
            <a:endParaRPr lang="zh-CN" altLang="en-US"/>
          </a:p>
        </p:txBody>
      </p:sp>
    </p:spTree>
    <p:extLst>
      <p:ext uri="{BB962C8B-B14F-4D97-AF65-F5344CB8AC3E}">
        <p14:creationId xmlns:p14="http://schemas.microsoft.com/office/powerpoint/2010/main" val="2903385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Socket</a:t>
            </a:r>
            <a:r>
              <a:rPr lang="zh-CN" altLang="en-US" dirty="0"/>
              <a:t>最早在</a:t>
            </a:r>
            <a:r>
              <a:rPr lang="en-US" altLang="zh-CN" dirty="0" err="1"/>
              <a:t>freebsd</a:t>
            </a:r>
            <a:r>
              <a:rPr lang="zh-CN" altLang="en-US" dirty="0"/>
              <a:t>系统上实现。所以现在的</a:t>
            </a:r>
            <a:r>
              <a:rPr lang="en-US" altLang="zh-CN" dirty="0"/>
              <a:t>socket</a:t>
            </a:r>
            <a:r>
              <a:rPr lang="zh-CN" altLang="en-US" dirty="0"/>
              <a:t>接口也叫</a:t>
            </a:r>
            <a:r>
              <a:rPr lang="en-US" altLang="zh-CN" dirty="0" err="1"/>
              <a:t>bsdsocket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实际情况中</a:t>
            </a:r>
            <a:r>
              <a:rPr lang="en-US" altLang="zh-CN" dirty="0"/>
              <a:t>socket</a:t>
            </a:r>
            <a:r>
              <a:rPr lang="zh-CN" altLang="en-US" dirty="0"/>
              <a:t>的作用很多，可以通过</a:t>
            </a:r>
            <a:r>
              <a:rPr lang="en-US" altLang="zh-CN" dirty="0"/>
              <a:t>socket</a:t>
            </a:r>
            <a:r>
              <a:rPr lang="zh-CN" altLang="en-US" dirty="0"/>
              <a:t>实现两台主机之间可靠，不可靠的数据传输。也可以实现本机之间的高效数据传输，比如</a:t>
            </a:r>
            <a:r>
              <a:rPr lang="en-US" altLang="zh-CN" dirty="0" err="1"/>
              <a:t>linux</a:t>
            </a:r>
            <a:r>
              <a:rPr lang="zh-CN" altLang="en-US" dirty="0"/>
              <a:t>下的</a:t>
            </a:r>
            <a:r>
              <a:rPr lang="en-US" altLang="zh-CN" dirty="0"/>
              <a:t>AF_UNIX</a:t>
            </a:r>
            <a:r>
              <a:rPr lang="zh-CN" altLang="en-US" dirty="0"/>
              <a:t>域的</a:t>
            </a:r>
            <a:r>
              <a:rPr lang="en-US" altLang="zh-CN" dirty="0"/>
              <a:t>socket</a:t>
            </a:r>
            <a:r>
              <a:rPr lang="zh-CN" altLang="en-US" dirty="0"/>
              <a:t>就提供了一种高效的本机之间进程的通信方式。通过</a:t>
            </a:r>
            <a:r>
              <a:rPr lang="en-US" altLang="zh-CN" dirty="0"/>
              <a:t>socket</a:t>
            </a:r>
            <a:r>
              <a:rPr lang="zh-CN" altLang="en-US" dirty="0"/>
              <a:t>还可以实现和内核之间的通信</a:t>
            </a:r>
            <a:r>
              <a:rPr lang="en-US" altLang="zh-CN" dirty="0"/>
              <a:t>(AF_LINK</a:t>
            </a:r>
            <a:r>
              <a:rPr lang="zh-CN" altLang="en-US" dirty="0"/>
              <a:t>域）。</a:t>
            </a:r>
          </a:p>
          <a:p>
            <a:endParaRPr lang="zh-CN" altLang="en-US" dirty="0"/>
          </a:p>
        </p:txBody>
      </p:sp>
      <p:sp>
        <p:nvSpPr>
          <p:cNvPr id="4" name="灯片编号占位符 3"/>
          <p:cNvSpPr>
            <a:spLocks noGrp="1"/>
          </p:cNvSpPr>
          <p:nvPr>
            <p:ph type="sldNum" sz="quarter" idx="10"/>
          </p:nvPr>
        </p:nvSpPr>
        <p:spPr/>
        <p:txBody>
          <a:bodyPr/>
          <a:lstStyle/>
          <a:p>
            <a:fld id="{845BF9F7-55C8-4E9A-83E6-B03691757CAA}" type="slidenum">
              <a:rPr lang="zh-CN" altLang="en-US" smtClean="0"/>
              <a:t>21</a:t>
            </a:fld>
            <a:endParaRPr lang="zh-CN" altLang="en-US"/>
          </a:p>
        </p:txBody>
      </p:sp>
    </p:spTree>
    <p:extLst>
      <p:ext uri="{BB962C8B-B14F-4D97-AF65-F5344CB8AC3E}">
        <p14:creationId xmlns:p14="http://schemas.microsoft.com/office/powerpoint/2010/main" val="239310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packet</a:t>
            </a:r>
            <a:r>
              <a:rPr lang="zh-CN" altLang="en-US" dirty="0"/>
              <a:t>套接字允许发送和接收链路层数据包。就是可以自定义</a:t>
            </a:r>
            <a:r>
              <a:rPr lang="en-US" altLang="zh-CN" dirty="0"/>
              <a:t>MAC</a:t>
            </a:r>
            <a:r>
              <a:rPr lang="zh-CN" altLang="en-US" dirty="0"/>
              <a:t>地址的数据包。</a:t>
            </a:r>
            <a:r>
              <a:rPr lang="en-US" altLang="zh-CN" dirty="0" err="1"/>
              <a:t>socket_type</a:t>
            </a:r>
            <a:r>
              <a:rPr lang="zh-CN" altLang="en-US" dirty="0"/>
              <a:t>可以是</a:t>
            </a:r>
            <a:r>
              <a:rPr lang="en-US" altLang="zh-CN" dirty="0"/>
              <a:t>SOCK_RAW</a:t>
            </a:r>
            <a:r>
              <a:rPr lang="zh-CN" altLang="en-US" dirty="0"/>
              <a:t>（带有链路层头）和</a:t>
            </a:r>
            <a:r>
              <a:rPr lang="en-US" altLang="zh-CN" dirty="0"/>
              <a:t>SOCK_DGRAM</a:t>
            </a:r>
            <a:r>
              <a:rPr lang="zh-CN" altLang="en-US" dirty="0"/>
              <a:t>（没有链路层头）。当</a:t>
            </a:r>
            <a:r>
              <a:rPr lang="en-US" altLang="zh-CN" dirty="0"/>
              <a:t>protocol</a:t>
            </a:r>
            <a:r>
              <a:rPr lang="zh-CN" altLang="en-US" dirty="0"/>
              <a:t>设置为</a:t>
            </a:r>
            <a:r>
              <a:rPr lang="en-US" altLang="zh-CN" dirty="0" err="1"/>
              <a:t>htons</a:t>
            </a:r>
            <a:r>
              <a:rPr lang="en-US" altLang="zh-CN" dirty="0"/>
              <a:t>(ETH_P_ALL)</a:t>
            </a:r>
            <a:r>
              <a:rPr lang="zh-CN" altLang="en-US" dirty="0"/>
              <a:t>时，所有协议的数据包都会被这个</a:t>
            </a:r>
            <a:r>
              <a:rPr lang="en-US" altLang="zh-CN" dirty="0"/>
              <a:t>socket</a:t>
            </a:r>
            <a:r>
              <a:rPr lang="zh-CN" altLang="en-US" dirty="0"/>
              <a:t>接收</a:t>
            </a:r>
          </a:p>
        </p:txBody>
      </p:sp>
      <p:sp>
        <p:nvSpPr>
          <p:cNvPr id="4" name="灯片编号占位符 3"/>
          <p:cNvSpPr>
            <a:spLocks noGrp="1"/>
          </p:cNvSpPr>
          <p:nvPr>
            <p:ph type="sldNum" sz="quarter" idx="10"/>
          </p:nvPr>
        </p:nvSpPr>
        <p:spPr/>
        <p:txBody>
          <a:bodyPr/>
          <a:lstStyle/>
          <a:p>
            <a:fld id="{845BF9F7-55C8-4E9A-83E6-B03691757CAA}" type="slidenum">
              <a:rPr lang="zh-CN" altLang="en-US" smtClean="0"/>
              <a:t>22</a:t>
            </a:fld>
            <a:endParaRPr lang="zh-CN" altLang="en-US"/>
          </a:p>
        </p:txBody>
      </p:sp>
    </p:spTree>
    <p:extLst>
      <p:ext uri="{BB962C8B-B14F-4D97-AF65-F5344CB8AC3E}">
        <p14:creationId xmlns:p14="http://schemas.microsoft.com/office/powerpoint/2010/main" val="3135591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320233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194941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182337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6F6CD3-44D0-4606-BB81-09A11648CAA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4839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2925854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3358595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371236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2968860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116142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161269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19669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5936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379370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376610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1055451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101314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9F5E32F-EF30-4BBF-86B2-693DCD167E84}" type="datetimeFigureOut">
              <a:rPr lang="zh-CN" altLang="en-US" smtClean="0"/>
              <a:t>2017/8/23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261768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F5E32F-EF30-4BBF-86B2-693DCD167E84}" type="datetimeFigureOut">
              <a:rPr lang="zh-CN" altLang="en-US" smtClean="0"/>
              <a:t>2017/8/23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6F6CD3-44D0-4606-BB81-09A11648CAAA}" type="slidenum">
              <a:rPr lang="zh-CN" altLang="en-US" smtClean="0"/>
              <a:t>‹#›</a:t>
            </a:fld>
            <a:endParaRPr lang="zh-CN" altLang="en-US"/>
          </a:p>
        </p:txBody>
      </p:sp>
    </p:spTree>
    <p:extLst>
      <p:ext uri="{BB962C8B-B14F-4D97-AF65-F5344CB8AC3E}">
        <p14:creationId xmlns:p14="http://schemas.microsoft.com/office/powerpoint/2010/main" val="15390435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vip.xianlaihy.com/" TargetMode="External"/><Relationship Id="rId2" Type="http://schemas.openxmlformats.org/officeDocument/2006/relationships/hyperlink" Target="http://www.baidu.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sgpack/msgpack/blob/master/spec.m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D7FD5-27DD-47F7-A127-DAB89AEE7A77}"/>
              </a:ext>
            </a:extLst>
          </p:cNvPr>
          <p:cNvSpPr>
            <a:spLocks noGrp="1"/>
          </p:cNvSpPr>
          <p:nvPr>
            <p:ph type="ctrTitle"/>
          </p:nvPr>
        </p:nvSpPr>
        <p:spPr/>
        <p:txBody>
          <a:bodyPr/>
          <a:lstStyle/>
          <a:p>
            <a:r>
              <a:rPr lang="zh-CN" altLang="en-US" b="1" dirty="0"/>
              <a:t>计算机网络与安全</a:t>
            </a:r>
            <a:br>
              <a:rPr lang="zh-CN" altLang="en-US" b="1" dirty="0"/>
            </a:br>
            <a:endParaRPr lang="zh-CN" altLang="en-US" dirty="0"/>
          </a:p>
        </p:txBody>
      </p:sp>
      <p:sp>
        <p:nvSpPr>
          <p:cNvPr id="3" name="副标题 2">
            <a:extLst>
              <a:ext uri="{FF2B5EF4-FFF2-40B4-BE49-F238E27FC236}">
                <a16:creationId xmlns:a16="http://schemas.microsoft.com/office/drawing/2014/main" id="{122FBA9C-5E03-4FC3-B225-6D1762DF19C9}"/>
              </a:ext>
            </a:extLst>
          </p:cNvPr>
          <p:cNvSpPr>
            <a:spLocks noGrp="1"/>
          </p:cNvSpPr>
          <p:nvPr>
            <p:ph type="subTitle" idx="1"/>
          </p:nvPr>
        </p:nvSpPr>
        <p:spPr/>
        <p:txBody>
          <a:bodyPr/>
          <a:lstStyle/>
          <a:p>
            <a:r>
              <a:rPr lang="zh-CN" altLang="en-US" dirty="0"/>
              <a:t>安全运维</a:t>
            </a:r>
            <a:r>
              <a:rPr lang="en-US" altLang="zh-CN" dirty="0"/>
              <a:t>——</a:t>
            </a:r>
            <a:r>
              <a:rPr lang="zh-CN" altLang="en-US" dirty="0"/>
              <a:t>徐东</a:t>
            </a:r>
          </a:p>
        </p:txBody>
      </p:sp>
    </p:spTree>
    <p:extLst>
      <p:ext uri="{BB962C8B-B14F-4D97-AF65-F5344CB8AC3E}">
        <p14:creationId xmlns:p14="http://schemas.microsoft.com/office/powerpoint/2010/main" val="338895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38C67-356F-4912-8FCA-28DBCEEBCCF4}"/>
              </a:ext>
            </a:extLst>
          </p:cNvPr>
          <p:cNvSpPr>
            <a:spLocks noGrp="1"/>
          </p:cNvSpPr>
          <p:nvPr>
            <p:ph type="title"/>
          </p:nvPr>
        </p:nvSpPr>
        <p:spPr/>
        <p:txBody>
          <a:bodyPr/>
          <a:lstStyle/>
          <a:p>
            <a:r>
              <a:rPr lang="zh-CN" altLang="en-US" dirty="0"/>
              <a:t>应用层协议</a:t>
            </a:r>
            <a:r>
              <a:rPr lang="en-US" altLang="zh-CN" dirty="0"/>
              <a:t>——DNS</a:t>
            </a:r>
            <a:endParaRPr lang="zh-CN" altLang="en-US" dirty="0"/>
          </a:p>
        </p:txBody>
      </p:sp>
      <p:pic>
        <p:nvPicPr>
          <p:cNvPr id="5122" name="Picture 2" descr="http://images.cnitblog.com/blog/384029/201304/02194631-b2a0d6c247a547c9955b91dd1b5ebe29.x-png">
            <a:extLst>
              <a:ext uri="{FF2B5EF4-FFF2-40B4-BE49-F238E27FC236}">
                <a16:creationId xmlns:a16="http://schemas.microsoft.com/office/drawing/2014/main" id="{2EDFAF42-5C1D-45AB-8CF2-B63F62A2BE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4615" y="1435423"/>
            <a:ext cx="5497332" cy="247943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images.cnitblog.com/blog/384029/201304/02203442-4a6d8a568f584f6092d87f32a041dbe3.x-png">
            <a:extLst>
              <a:ext uri="{FF2B5EF4-FFF2-40B4-BE49-F238E27FC236}">
                <a16:creationId xmlns:a16="http://schemas.microsoft.com/office/drawing/2014/main" id="{8CBB3D12-61A7-4C04-A101-7A3488FB9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615" y="4225756"/>
            <a:ext cx="4530075" cy="223987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images.cnitblog.com/blog/384029/201304/02205855-a75a3b78ceea48b380c206f9efe280a8.x-png">
            <a:extLst>
              <a:ext uri="{FF2B5EF4-FFF2-40B4-BE49-F238E27FC236}">
                <a16:creationId xmlns:a16="http://schemas.microsoft.com/office/drawing/2014/main" id="{1235BD72-479D-4291-B81E-08E5D8FF46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1219" y="1853248"/>
            <a:ext cx="5189463" cy="447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61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3E827-A3D0-4928-A578-545C94BE6423}"/>
              </a:ext>
            </a:extLst>
          </p:cNvPr>
          <p:cNvSpPr>
            <a:spLocks noGrp="1"/>
          </p:cNvSpPr>
          <p:nvPr>
            <p:ph type="title"/>
          </p:nvPr>
        </p:nvSpPr>
        <p:spPr/>
        <p:txBody>
          <a:bodyPr/>
          <a:lstStyle/>
          <a:p>
            <a:r>
              <a:rPr lang="zh-CN" altLang="en-US" dirty="0"/>
              <a:t>应用层协议</a:t>
            </a:r>
            <a:r>
              <a:rPr lang="en-US" altLang="zh-CN" dirty="0"/>
              <a:t>——HTTP</a:t>
            </a:r>
            <a:endParaRPr lang="zh-CN" altLang="en-US" dirty="0"/>
          </a:p>
        </p:txBody>
      </p:sp>
      <p:sp>
        <p:nvSpPr>
          <p:cNvPr id="3" name="内容占位符 2">
            <a:extLst>
              <a:ext uri="{FF2B5EF4-FFF2-40B4-BE49-F238E27FC236}">
                <a16:creationId xmlns:a16="http://schemas.microsoft.com/office/drawing/2014/main" id="{3E6A46F3-AC29-408C-B4CC-9797F5670025}"/>
              </a:ext>
            </a:extLst>
          </p:cNvPr>
          <p:cNvSpPr>
            <a:spLocks noGrp="1"/>
          </p:cNvSpPr>
          <p:nvPr>
            <p:ph idx="1"/>
          </p:nvPr>
        </p:nvSpPr>
        <p:spPr>
          <a:xfrm>
            <a:off x="1103312" y="2052918"/>
            <a:ext cx="8946541" cy="793977"/>
          </a:xfrm>
        </p:spPr>
        <p:txBody>
          <a:bodyPr/>
          <a:lstStyle/>
          <a:p>
            <a:r>
              <a:rPr lang="en-US" altLang="zh-CN" dirty="0"/>
              <a:t>HTTP</a:t>
            </a:r>
            <a:r>
              <a:rPr lang="zh-CN" altLang="en-US" dirty="0"/>
              <a:t>协议现在使用非常广泛。是一个文本协议，所以协议相关内容都可以只管地进行查看。容易使用和排错。</a:t>
            </a:r>
            <a:endParaRPr lang="en-US" altLang="zh-CN" dirty="0"/>
          </a:p>
        </p:txBody>
      </p:sp>
      <p:pic>
        <p:nvPicPr>
          <p:cNvPr id="4" name="图片 3">
            <a:extLst>
              <a:ext uri="{FF2B5EF4-FFF2-40B4-BE49-F238E27FC236}">
                <a16:creationId xmlns:a16="http://schemas.microsoft.com/office/drawing/2014/main" id="{77B13E58-C122-41E7-BDBB-2C0473046325}"/>
              </a:ext>
            </a:extLst>
          </p:cNvPr>
          <p:cNvPicPr>
            <a:picLocks noChangeAspect="1"/>
          </p:cNvPicPr>
          <p:nvPr/>
        </p:nvPicPr>
        <p:blipFill>
          <a:blip r:embed="rId2"/>
          <a:stretch>
            <a:fillRect/>
          </a:stretch>
        </p:blipFill>
        <p:spPr>
          <a:xfrm>
            <a:off x="1208006" y="2846895"/>
            <a:ext cx="6438900" cy="3800475"/>
          </a:xfrm>
          <a:prstGeom prst="rect">
            <a:avLst/>
          </a:prstGeom>
        </p:spPr>
      </p:pic>
    </p:spTree>
    <p:extLst>
      <p:ext uri="{BB962C8B-B14F-4D97-AF65-F5344CB8AC3E}">
        <p14:creationId xmlns:p14="http://schemas.microsoft.com/office/powerpoint/2010/main" val="216938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2F5B2-D56F-4DB5-BBD9-F76645110CF2}"/>
              </a:ext>
            </a:extLst>
          </p:cNvPr>
          <p:cNvSpPr>
            <a:spLocks noGrp="1"/>
          </p:cNvSpPr>
          <p:nvPr>
            <p:ph type="title"/>
          </p:nvPr>
        </p:nvSpPr>
        <p:spPr/>
        <p:txBody>
          <a:bodyPr/>
          <a:lstStyle/>
          <a:p>
            <a:r>
              <a:rPr lang="en-US" altLang="zh-CN" dirty="0"/>
              <a:t>HTTP</a:t>
            </a:r>
            <a:r>
              <a:rPr lang="zh-CN" altLang="en-US" dirty="0"/>
              <a:t>响应头和一个例子</a:t>
            </a:r>
          </a:p>
        </p:txBody>
      </p:sp>
      <p:pic>
        <p:nvPicPr>
          <p:cNvPr id="4" name="图片 3">
            <a:extLst>
              <a:ext uri="{FF2B5EF4-FFF2-40B4-BE49-F238E27FC236}">
                <a16:creationId xmlns:a16="http://schemas.microsoft.com/office/drawing/2014/main" id="{5CCE5BBB-81F3-46D9-BF0C-C33A49943686}"/>
              </a:ext>
            </a:extLst>
          </p:cNvPr>
          <p:cNvPicPr>
            <a:picLocks noChangeAspect="1"/>
          </p:cNvPicPr>
          <p:nvPr/>
        </p:nvPicPr>
        <p:blipFill>
          <a:blip r:embed="rId2"/>
          <a:stretch>
            <a:fillRect/>
          </a:stretch>
        </p:blipFill>
        <p:spPr>
          <a:xfrm>
            <a:off x="742165" y="1304090"/>
            <a:ext cx="5372100" cy="5324475"/>
          </a:xfrm>
          <a:prstGeom prst="rect">
            <a:avLst/>
          </a:prstGeom>
        </p:spPr>
      </p:pic>
    </p:spTree>
    <p:extLst>
      <p:ext uri="{BB962C8B-B14F-4D97-AF65-F5344CB8AC3E}">
        <p14:creationId xmlns:p14="http://schemas.microsoft.com/office/powerpoint/2010/main" val="216841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88F2F-14C1-48FD-93E9-51EB16BFC41A}"/>
              </a:ext>
            </a:extLst>
          </p:cNvPr>
          <p:cNvSpPr>
            <a:spLocks noGrp="1"/>
          </p:cNvSpPr>
          <p:nvPr>
            <p:ph type="title"/>
          </p:nvPr>
        </p:nvSpPr>
        <p:spPr/>
        <p:txBody>
          <a:bodyPr/>
          <a:lstStyle/>
          <a:p>
            <a:r>
              <a:rPr lang="zh-CN" altLang="en-US" dirty="0"/>
              <a:t>抓包查看一个例子</a:t>
            </a:r>
          </a:p>
        </p:txBody>
      </p:sp>
      <p:pic>
        <p:nvPicPr>
          <p:cNvPr id="4" name="图片 3">
            <a:extLst>
              <a:ext uri="{FF2B5EF4-FFF2-40B4-BE49-F238E27FC236}">
                <a16:creationId xmlns:a16="http://schemas.microsoft.com/office/drawing/2014/main" id="{A9CF4F11-2E2E-4ABF-8ED7-7732C0AC8639}"/>
              </a:ext>
            </a:extLst>
          </p:cNvPr>
          <p:cNvPicPr>
            <a:picLocks noChangeAspect="1"/>
          </p:cNvPicPr>
          <p:nvPr/>
        </p:nvPicPr>
        <p:blipFill>
          <a:blip r:embed="rId2"/>
          <a:stretch>
            <a:fillRect/>
          </a:stretch>
        </p:blipFill>
        <p:spPr>
          <a:xfrm>
            <a:off x="5081342" y="744949"/>
            <a:ext cx="6648450" cy="5915025"/>
          </a:xfrm>
          <a:prstGeom prst="rect">
            <a:avLst/>
          </a:prstGeom>
        </p:spPr>
      </p:pic>
    </p:spTree>
    <p:extLst>
      <p:ext uri="{BB962C8B-B14F-4D97-AF65-F5344CB8AC3E}">
        <p14:creationId xmlns:p14="http://schemas.microsoft.com/office/powerpoint/2010/main" val="95994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3B050-1ED6-41AC-805D-34E589E6F9B0}"/>
              </a:ext>
            </a:extLst>
          </p:cNvPr>
          <p:cNvSpPr>
            <a:spLocks noGrp="1"/>
          </p:cNvSpPr>
          <p:nvPr>
            <p:ph type="title"/>
          </p:nvPr>
        </p:nvSpPr>
        <p:spPr/>
        <p:txBody>
          <a:bodyPr/>
          <a:lstStyle/>
          <a:p>
            <a:r>
              <a:rPr lang="en-US" altLang="zh-CN" dirty="0"/>
              <a:t>CURL</a:t>
            </a:r>
            <a:endParaRPr lang="zh-CN" altLang="en-US" dirty="0"/>
          </a:p>
        </p:txBody>
      </p:sp>
      <p:sp>
        <p:nvSpPr>
          <p:cNvPr id="3" name="内容占位符 2">
            <a:extLst>
              <a:ext uri="{FF2B5EF4-FFF2-40B4-BE49-F238E27FC236}">
                <a16:creationId xmlns:a16="http://schemas.microsoft.com/office/drawing/2014/main" id="{0B3C5CD1-513E-4AB8-B0ED-5E8530BEBFD6}"/>
              </a:ext>
            </a:extLst>
          </p:cNvPr>
          <p:cNvSpPr>
            <a:spLocks noGrp="1"/>
          </p:cNvSpPr>
          <p:nvPr>
            <p:ph idx="1"/>
          </p:nvPr>
        </p:nvSpPr>
        <p:spPr>
          <a:xfrm>
            <a:off x="565608" y="1779541"/>
            <a:ext cx="11104775" cy="4195481"/>
          </a:xfrm>
        </p:spPr>
        <p:txBody>
          <a:bodyPr/>
          <a:lstStyle/>
          <a:p>
            <a:r>
              <a:rPr lang="zh-CN" altLang="en-US" dirty="0"/>
              <a:t>发出一个</a:t>
            </a:r>
            <a:r>
              <a:rPr lang="en-US" altLang="zh-CN" dirty="0"/>
              <a:t>Get</a:t>
            </a:r>
            <a:r>
              <a:rPr lang="zh-CN" altLang="en-US" dirty="0"/>
              <a:t>请求：</a:t>
            </a:r>
            <a:endParaRPr lang="en-US" altLang="zh-CN" dirty="0"/>
          </a:p>
          <a:p>
            <a:pPr lvl="1"/>
            <a:r>
              <a:rPr lang="en-US" altLang="zh-CN" dirty="0"/>
              <a:t>Curl </a:t>
            </a:r>
            <a:r>
              <a:rPr lang="en-US" altLang="zh-CN" dirty="0">
                <a:hlinkClick r:id="rId2"/>
              </a:rPr>
              <a:t>http://www.baidu.com</a:t>
            </a:r>
            <a:endParaRPr lang="en-US" altLang="zh-CN" dirty="0"/>
          </a:p>
          <a:p>
            <a:r>
              <a:rPr lang="zh-CN" altLang="en-US" dirty="0"/>
              <a:t>发出一个</a:t>
            </a:r>
            <a:r>
              <a:rPr lang="en-US" altLang="zh-CN" dirty="0"/>
              <a:t>POST</a:t>
            </a:r>
            <a:r>
              <a:rPr lang="zh-CN" altLang="en-US" dirty="0"/>
              <a:t>请求，并提交用户名和密码：</a:t>
            </a:r>
            <a:endParaRPr lang="en-US" altLang="zh-CN" dirty="0"/>
          </a:p>
          <a:p>
            <a:pPr lvl="1"/>
            <a:r>
              <a:rPr lang="en-US" altLang="zh-CN" dirty="0"/>
              <a:t>Curl –d ‘username=</a:t>
            </a:r>
            <a:r>
              <a:rPr lang="en-US" altLang="zh-CN" dirty="0" err="1"/>
              <a:t>xianlai&amp;password</a:t>
            </a:r>
            <a:r>
              <a:rPr lang="en-US" altLang="zh-CN" dirty="0"/>
              <a:t>=123’ ‘http://www.xianlai.com/</a:t>
            </a:r>
            <a:r>
              <a:rPr lang="en-US" altLang="zh-CN" dirty="0" err="1"/>
              <a:t>login.php</a:t>
            </a:r>
            <a:r>
              <a:rPr lang="en-US" altLang="zh-CN" dirty="0"/>
              <a:t>’</a:t>
            </a:r>
          </a:p>
          <a:p>
            <a:r>
              <a:rPr lang="zh-CN" altLang="en-US" dirty="0"/>
              <a:t>如果页面有跳转，跟随跳转：</a:t>
            </a:r>
            <a:endParaRPr lang="en-US" altLang="zh-CN" dirty="0"/>
          </a:p>
          <a:p>
            <a:pPr lvl="1"/>
            <a:r>
              <a:rPr lang="en-US" altLang="zh-CN" dirty="0"/>
              <a:t>Curl –L </a:t>
            </a:r>
            <a:r>
              <a:rPr lang="en-US" altLang="zh-CN" dirty="0">
                <a:hlinkClick r:id="rId3"/>
              </a:rPr>
              <a:t>http://vip.xianlaihy.com/</a:t>
            </a:r>
            <a:endParaRPr lang="en-US" altLang="zh-CN" dirty="0"/>
          </a:p>
          <a:p>
            <a:r>
              <a:rPr lang="zh-CN" altLang="en-US" dirty="0"/>
              <a:t>带</a:t>
            </a:r>
            <a:r>
              <a:rPr lang="en-US" altLang="zh-CN" dirty="0"/>
              <a:t>cookie</a:t>
            </a:r>
            <a:r>
              <a:rPr lang="zh-CN" altLang="en-US" dirty="0"/>
              <a:t>，跟随登录：</a:t>
            </a:r>
            <a:endParaRPr lang="en-US" altLang="zh-CN" dirty="0"/>
          </a:p>
          <a:p>
            <a:pPr lvl="1"/>
            <a:r>
              <a:rPr lang="en-US" altLang="zh-CN" dirty="0"/>
              <a:t>Curl –b cookie.txt –c cookie.txt –</a:t>
            </a:r>
            <a:r>
              <a:rPr lang="en-US" altLang="zh-CN" dirty="0" err="1"/>
              <a:t>d’name</a:t>
            </a:r>
            <a:r>
              <a:rPr lang="en-US" altLang="zh-CN" dirty="0"/>
              <a:t>=</a:t>
            </a:r>
            <a:r>
              <a:rPr lang="en-US" altLang="zh-CN" dirty="0" err="1"/>
              <a:t>a&amp;pass</a:t>
            </a:r>
            <a:r>
              <a:rPr lang="en-US" altLang="zh-CN" dirty="0"/>
              <a:t>=1’ ‘http://www.xianlai.com/</a:t>
            </a:r>
            <a:r>
              <a:rPr lang="en-US" altLang="zh-CN" dirty="0" err="1"/>
              <a:t>login.php</a:t>
            </a:r>
            <a:r>
              <a:rPr lang="en-US" altLang="zh-CN" dirty="0"/>
              <a:t>’ –L</a:t>
            </a:r>
          </a:p>
          <a:p>
            <a:r>
              <a:rPr lang="zh-CN" altLang="en-US" dirty="0"/>
              <a:t>访问一个</a:t>
            </a:r>
            <a:r>
              <a:rPr lang="en-US" altLang="zh-CN" dirty="0"/>
              <a:t>https</a:t>
            </a:r>
            <a:r>
              <a:rPr lang="zh-CN" altLang="en-US" dirty="0"/>
              <a:t>地址，但不检测</a:t>
            </a:r>
            <a:r>
              <a:rPr lang="en-US" altLang="zh-CN" dirty="0" err="1"/>
              <a:t>ssl</a:t>
            </a:r>
            <a:r>
              <a:rPr lang="zh-CN" altLang="en-US" dirty="0"/>
              <a:t>证书：</a:t>
            </a:r>
            <a:endParaRPr lang="en-US" altLang="zh-CN" dirty="0"/>
          </a:p>
          <a:p>
            <a:pPr lvl="1"/>
            <a:r>
              <a:rPr lang="en-US" altLang="zh-CN" dirty="0"/>
              <a:t>Curl –k https://vip.xianlaihy.com/</a:t>
            </a:r>
            <a:endParaRPr lang="zh-CN" altLang="en-US" dirty="0"/>
          </a:p>
        </p:txBody>
      </p:sp>
    </p:spTree>
    <p:extLst>
      <p:ext uri="{BB962C8B-B14F-4D97-AF65-F5344CB8AC3E}">
        <p14:creationId xmlns:p14="http://schemas.microsoft.com/office/powerpoint/2010/main" val="392564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9FF99-3FBC-4045-B824-29B66E7ADED9}"/>
              </a:ext>
            </a:extLst>
          </p:cNvPr>
          <p:cNvSpPr>
            <a:spLocks noGrp="1"/>
          </p:cNvSpPr>
          <p:nvPr>
            <p:ph type="title"/>
          </p:nvPr>
        </p:nvSpPr>
        <p:spPr/>
        <p:txBody>
          <a:bodyPr/>
          <a:lstStyle/>
          <a:p>
            <a:r>
              <a:rPr lang="en-US" altLang="zh-CN" dirty="0" err="1"/>
              <a:t>LibCURL</a:t>
            </a:r>
            <a:endParaRPr lang="zh-CN" altLang="en-US" dirty="0"/>
          </a:p>
        </p:txBody>
      </p:sp>
      <p:sp>
        <p:nvSpPr>
          <p:cNvPr id="3" name="内容占位符 2">
            <a:extLst>
              <a:ext uri="{FF2B5EF4-FFF2-40B4-BE49-F238E27FC236}">
                <a16:creationId xmlns:a16="http://schemas.microsoft.com/office/drawing/2014/main" id="{D9223982-01BE-4DEC-9836-62673C0C4582}"/>
              </a:ext>
            </a:extLst>
          </p:cNvPr>
          <p:cNvSpPr>
            <a:spLocks noGrp="1"/>
          </p:cNvSpPr>
          <p:nvPr>
            <p:ph idx="1"/>
          </p:nvPr>
        </p:nvSpPr>
        <p:spPr>
          <a:xfrm>
            <a:off x="1104293" y="1996357"/>
            <a:ext cx="8946541" cy="4195481"/>
          </a:xfrm>
        </p:spPr>
        <p:txBody>
          <a:bodyPr>
            <a:normAutofit/>
          </a:bodyPr>
          <a:lstStyle/>
          <a:p>
            <a:r>
              <a:rPr lang="zh-CN" altLang="en-US" sz="3200" dirty="0"/>
              <a:t>方便代码中调用</a:t>
            </a:r>
            <a:r>
              <a:rPr lang="en-US" altLang="zh-CN" sz="3200" dirty="0"/>
              <a:t>curl</a:t>
            </a:r>
            <a:r>
              <a:rPr lang="zh-CN" altLang="en-US" sz="3200" dirty="0"/>
              <a:t>的功能的开发 库。</a:t>
            </a:r>
            <a:endParaRPr lang="en-US" altLang="zh-CN" sz="3200" dirty="0"/>
          </a:p>
          <a:p>
            <a:r>
              <a:rPr lang="zh-CN" altLang="en-US" sz="3200" dirty="0"/>
              <a:t>这里有一些示例的代码可以参考：</a:t>
            </a:r>
            <a:endParaRPr lang="en-US" altLang="zh-CN" sz="3200" dirty="0"/>
          </a:p>
          <a:p>
            <a:pPr lvl="1"/>
            <a:r>
              <a:rPr lang="en-US" altLang="zh-CN" sz="2800" dirty="0"/>
              <a:t>https://curl.haxx.se/libcurl/c/example.html</a:t>
            </a:r>
            <a:endParaRPr lang="zh-CN" altLang="en-US" sz="2800" dirty="0"/>
          </a:p>
        </p:txBody>
      </p:sp>
    </p:spTree>
    <p:extLst>
      <p:ext uri="{BB962C8B-B14F-4D97-AF65-F5344CB8AC3E}">
        <p14:creationId xmlns:p14="http://schemas.microsoft.com/office/powerpoint/2010/main" val="228589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ADBA9-2D93-427E-BEDB-6060EF94E414}"/>
              </a:ext>
            </a:extLst>
          </p:cNvPr>
          <p:cNvSpPr>
            <a:spLocks noGrp="1"/>
          </p:cNvSpPr>
          <p:nvPr>
            <p:ph type="title"/>
          </p:nvPr>
        </p:nvSpPr>
        <p:spPr/>
        <p:txBody>
          <a:bodyPr/>
          <a:lstStyle/>
          <a:p>
            <a:r>
              <a:rPr lang="en-US" altLang="zh-CN" dirty="0" err="1"/>
              <a:t>PhantomJS</a:t>
            </a:r>
            <a:endParaRPr lang="zh-CN" altLang="en-US" dirty="0"/>
          </a:p>
        </p:txBody>
      </p:sp>
      <p:sp>
        <p:nvSpPr>
          <p:cNvPr id="3" name="内容占位符 2">
            <a:extLst>
              <a:ext uri="{FF2B5EF4-FFF2-40B4-BE49-F238E27FC236}">
                <a16:creationId xmlns:a16="http://schemas.microsoft.com/office/drawing/2014/main" id="{A795D2C1-E6DE-4296-BD6D-A6896271DFE3}"/>
              </a:ext>
            </a:extLst>
          </p:cNvPr>
          <p:cNvSpPr>
            <a:spLocks noGrp="1"/>
          </p:cNvSpPr>
          <p:nvPr>
            <p:ph idx="1"/>
          </p:nvPr>
        </p:nvSpPr>
        <p:spPr/>
        <p:txBody>
          <a:bodyPr>
            <a:normAutofit/>
          </a:bodyPr>
          <a:lstStyle/>
          <a:p>
            <a:r>
              <a:rPr lang="zh-CN" altLang="en-US" sz="3200" dirty="0"/>
              <a:t>这是另一个非常强大的</a:t>
            </a:r>
            <a:r>
              <a:rPr lang="en-US" altLang="zh-CN" sz="3200" dirty="0"/>
              <a:t>HTTP</a:t>
            </a:r>
            <a:r>
              <a:rPr lang="zh-CN" altLang="en-US" sz="3200" dirty="0"/>
              <a:t>协议工具。</a:t>
            </a:r>
            <a:endParaRPr lang="en-US" altLang="zh-CN" sz="3200" dirty="0"/>
          </a:p>
          <a:p>
            <a:r>
              <a:rPr lang="zh-CN" altLang="en-US" sz="3200" dirty="0"/>
              <a:t>这个工具更多突出的是</a:t>
            </a:r>
            <a:r>
              <a:rPr lang="en-US" altLang="zh-CN" sz="3200" dirty="0" err="1"/>
              <a:t>Javascript</a:t>
            </a:r>
            <a:r>
              <a:rPr lang="zh-CN" altLang="en-US" sz="3200" dirty="0"/>
              <a:t>引擎特性。</a:t>
            </a:r>
            <a:endParaRPr lang="en-US" altLang="zh-CN" sz="3200" dirty="0"/>
          </a:p>
          <a:p>
            <a:r>
              <a:rPr lang="zh-CN" altLang="en-US" sz="3200" dirty="0"/>
              <a:t>使用</a:t>
            </a:r>
            <a:r>
              <a:rPr lang="en-US" altLang="zh-CN" sz="3200" dirty="0" err="1"/>
              <a:t>phantomjs</a:t>
            </a:r>
            <a:r>
              <a:rPr lang="zh-CN" altLang="en-US" sz="3200" dirty="0"/>
              <a:t>可以在命令行打开一个网页，同时可以通过</a:t>
            </a:r>
            <a:r>
              <a:rPr lang="en-US" altLang="zh-CN" sz="3200" dirty="0" err="1"/>
              <a:t>javascript</a:t>
            </a:r>
            <a:r>
              <a:rPr lang="zh-CN" altLang="en-US" sz="3200" dirty="0"/>
              <a:t>来操作这个网页的内容。可以说</a:t>
            </a:r>
            <a:r>
              <a:rPr lang="en-US" altLang="zh-CN" sz="3200" dirty="0" err="1"/>
              <a:t>phantomjs</a:t>
            </a:r>
            <a:r>
              <a:rPr lang="zh-CN" altLang="en-US" sz="3200" dirty="0"/>
              <a:t>是一个可以在命令行通过</a:t>
            </a:r>
            <a:r>
              <a:rPr lang="en-US" altLang="zh-CN" sz="3200" dirty="0" err="1"/>
              <a:t>javascript</a:t>
            </a:r>
            <a:r>
              <a:rPr lang="zh-CN" altLang="en-US" sz="3200" dirty="0"/>
              <a:t>来交互的浏览器。</a:t>
            </a:r>
            <a:endParaRPr lang="en-US" altLang="zh-CN" sz="3200" dirty="0"/>
          </a:p>
          <a:p>
            <a:r>
              <a:rPr lang="zh-CN" altLang="en-US" sz="3200" dirty="0"/>
              <a:t>可以在这里学习：</a:t>
            </a:r>
            <a:r>
              <a:rPr lang="en-US" altLang="zh-CN" sz="3200" dirty="0"/>
              <a:t>http://phantomjs.org/</a:t>
            </a:r>
            <a:endParaRPr lang="zh-CN" altLang="en-US" sz="3200" dirty="0"/>
          </a:p>
        </p:txBody>
      </p:sp>
    </p:spTree>
    <p:extLst>
      <p:ext uri="{BB962C8B-B14F-4D97-AF65-F5344CB8AC3E}">
        <p14:creationId xmlns:p14="http://schemas.microsoft.com/office/powerpoint/2010/main" val="326126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CA107-9B1D-4D36-83E4-2553E79816DE}"/>
              </a:ext>
            </a:extLst>
          </p:cNvPr>
          <p:cNvSpPr>
            <a:spLocks noGrp="1"/>
          </p:cNvSpPr>
          <p:nvPr>
            <p:ph type="title"/>
          </p:nvPr>
        </p:nvSpPr>
        <p:spPr/>
        <p:txBody>
          <a:bodyPr/>
          <a:lstStyle/>
          <a:p>
            <a:r>
              <a:rPr lang="en-US" altLang="zh-CN" dirty="0"/>
              <a:t>Fiddler——HTTP</a:t>
            </a:r>
            <a:r>
              <a:rPr lang="zh-CN" altLang="en-US" dirty="0"/>
              <a:t>协议调试工具</a:t>
            </a:r>
          </a:p>
        </p:txBody>
      </p:sp>
      <p:sp>
        <p:nvSpPr>
          <p:cNvPr id="3" name="内容占位符 2">
            <a:extLst>
              <a:ext uri="{FF2B5EF4-FFF2-40B4-BE49-F238E27FC236}">
                <a16:creationId xmlns:a16="http://schemas.microsoft.com/office/drawing/2014/main" id="{74CDD1C3-71A0-406A-BF8F-967F633418AA}"/>
              </a:ext>
            </a:extLst>
          </p:cNvPr>
          <p:cNvSpPr>
            <a:spLocks noGrp="1"/>
          </p:cNvSpPr>
          <p:nvPr>
            <p:ph idx="1"/>
          </p:nvPr>
        </p:nvSpPr>
        <p:spPr/>
        <p:txBody>
          <a:bodyPr>
            <a:normAutofit/>
          </a:bodyPr>
          <a:lstStyle/>
          <a:p>
            <a:r>
              <a:rPr lang="zh-CN" altLang="en-US" sz="2800" dirty="0"/>
              <a:t>这个工具比</a:t>
            </a:r>
            <a:r>
              <a:rPr lang="en-US" altLang="zh-CN" sz="2800" dirty="0"/>
              <a:t>F12</a:t>
            </a:r>
            <a:r>
              <a:rPr lang="zh-CN" altLang="en-US" sz="2800" dirty="0"/>
              <a:t>更强大。</a:t>
            </a:r>
            <a:endParaRPr lang="en-US" altLang="zh-CN" sz="2800" dirty="0"/>
          </a:p>
          <a:p>
            <a:r>
              <a:rPr lang="zh-CN" altLang="en-US" sz="2800" dirty="0"/>
              <a:t>下载地址：</a:t>
            </a:r>
            <a:r>
              <a:rPr lang="en-US" altLang="zh-CN" sz="2800" dirty="0"/>
              <a:t>https://www.telerik.com/download/fiddler</a:t>
            </a:r>
            <a:endParaRPr lang="zh-CN" altLang="en-US" sz="2800" dirty="0"/>
          </a:p>
        </p:txBody>
      </p:sp>
    </p:spTree>
    <p:extLst>
      <p:ext uri="{BB962C8B-B14F-4D97-AF65-F5344CB8AC3E}">
        <p14:creationId xmlns:p14="http://schemas.microsoft.com/office/powerpoint/2010/main" val="240772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AFB5C-7053-4200-AC31-82B19F93F5E7}"/>
              </a:ext>
            </a:extLst>
          </p:cNvPr>
          <p:cNvSpPr>
            <a:spLocks noGrp="1"/>
          </p:cNvSpPr>
          <p:nvPr>
            <p:ph type="title"/>
          </p:nvPr>
        </p:nvSpPr>
        <p:spPr/>
        <p:txBody>
          <a:bodyPr/>
          <a:lstStyle/>
          <a:p>
            <a:r>
              <a:rPr lang="en-US" altLang="zh-CN" dirty="0" err="1"/>
              <a:t>Msgpack</a:t>
            </a:r>
            <a:r>
              <a:rPr lang="zh-CN" altLang="en-US" dirty="0"/>
              <a:t>协议</a:t>
            </a:r>
          </a:p>
        </p:txBody>
      </p:sp>
      <p:sp>
        <p:nvSpPr>
          <p:cNvPr id="3" name="内容占位符 2">
            <a:extLst>
              <a:ext uri="{FF2B5EF4-FFF2-40B4-BE49-F238E27FC236}">
                <a16:creationId xmlns:a16="http://schemas.microsoft.com/office/drawing/2014/main" id="{1FA5CAEC-1446-43E9-8ABA-64DD9DCE1D77}"/>
              </a:ext>
            </a:extLst>
          </p:cNvPr>
          <p:cNvSpPr>
            <a:spLocks noGrp="1"/>
          </p:cNvSpPr>
          <p:nvPr>
            <p:ph idx="1"/>
          </p:nvPr>
        </p:nvSpPr>
        <p:spPr/>
        <p:txBody>
          <a:bodyPr/>
          <a:lstStyle/>
          <a:p>
            <a:r>
              <a:rPr lang="en-US" altLang="zh-CN" dirty="0" err="1"/>
              <a:t>Msgpack</a:t>
            </a:r>
            <a:r>
              <a:rPr lang="zh-CN" altLang="en-US" dirty="0"/>
              <a:t>是我们游戏客户端和服务端使用的主要通信协议。</a:t>
            </a:r>
            <a:endParaRPr lang="en-US" altLang="zh-CN" dirty="0"/>
          </a:p>
          <a:p>
            <a:r>
              <a:rPr lang="en-US" altLang="zh-CN" dirty="0" err="1"/>
              <a:t>Msgpack</a:t>
            </a:r>
            <a:r>
              <a:rPr lang="zh-CN" altLang="en-US" dirty="0"/>
              <a:t>有非常多的开发语言的支持，所以非常方便作为各种应用的通信协议。</a:t>
            </a:r>
            <a:endParaRPr lang="en-US" altLang="zh-CN" dirty="0"/>
          </a:p>
          <a:p>
            <a:endParaRPr lang="zh-CN" altLang="en-US" dirty="0"/>
          </a:p>
        </p:txBody>
      </p:sp>
      <p:pic>
        <p:nvPicPr>
          <p:cNvPr id="4" name="图片 3">
            <a:extLst>
              <a:ext uri="{FF2B5EF4-FFF2-40B4-BE49-F238E27FC236}">
                <a16:creationId xmlns:a16="http://schemas.microsoft.com/office/drawing/2014/main" id="{A8DC17A0-1AE8-4D45-B3F3-986E204A05BE}"/>
              </a:ext>
            </a:extLst>
          </p:cNvPr>
          <p:cNvPicPr>
            <a:picLocks noChangeAspect="1"/>
          </p:cNvPicPr>
          <p:nvPr/>
        </p:nvPicPr>
        <p:blipFill>
          <a:blip r:embed="rId3"/>
          <a:stretch>
            <a:fillRect/>
          </a:stretch>
        </p:blipFill>
        <p:spPr>
          <a:xfrm>
            <a:off x="2534399" y="2885653"/>
            <a:ext cx="7646550" cy="3804139"/>
          </a:xfrm>
          <a:prstGeom prst="rect">
            <a:avLst/>
          </a:prstGeom>
        </p:spPr>
      </p:pic>
    </p:spTree>
    <p:extLst>
      <p:ext uri="{BB962C8B-B14F-4D97-AF65-F5344CB8AC3E}">
        <p14:creationId xmlns:p14="http://schemas.microsoft.com/office/powerpoint/2010/main" val="271637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0726F-79B8-4654-A16B-0D95411A0946}"/>
              </a:ext>
            </a:extLst>
          </p:cNvPr>
          <p:cNvSpPr>
            <a:spLocks noGrp="1"/>
          </p:cNvSpPr>
          <p:nvPr>
            <p:ph type="title"/>
          </p:nvPr>
        </p:nvSpPr>
        <p:spPr/>
        <p:txBody>
          <a:bodyPr/>
          <a:lstStyle/>
          <a:p>
            <a:r>
              <a:rPr lang="en-US" altLang="zh-CN" dirty="0" err="1"/>
              <a:t>Msgpack</a:t>
            </a:r>
            <a:r>
              <a:rPr lang="zh-CN" altLang="en-US" dirty="0"/>
              <a:t>消息解析</a:t>
            </a:r>
          </a:p>
        </p:txBody>
      </p:sp>
      <p:sp>
        <p:nvSpPr>
          <p:cNvPr id="3" name="内容占位符 2">
            <a:extLst>
              <a:ext uri="{FF2B5EF4-FFF2-40B4-BE49-F238E27FC236}">
                <a16:creationId xmlns:a16="http://schemas.microsoft.com/office/drawing/2014/main" id="{91E2861D-BA7F-4D35-8056-DD923AC820E9}"/>
              </a:ext>
            </a:extLst>
          </p:cNvPr>
          <p:cNvSpPr>
            <a:spLocks noGrp="1"/>
          </p:cNvSpPr>
          <p:nvPr>
            <p:ph idx="1"/>
          </p:nvPr>
        </p:nvSpPr>
        <p:spPr/>
        <p:txBody>
          <a:bodyPr/>
          <a:lstStyle/>
          <a:p>
            <a:r>
              <a:rPr lang="en-US" altLang="zh-CN" dirty="0" err="1"/>
              <a:t>Msgpack</a:t>
            </a:r>
            <a:r>
              <a:rPr lang="zh-CN" altLang="en-US" dirty="0"/>
              <a:t>数据格式定义：</a:t>
            </a:r>
            <a:r>
              <a:rPr lang="en-US" altLang="zh-CN" dirty="0">
                <a:hlinkClick r:id="rId2"/>
              </a:rPr>
              <a:t>https://github.com/msgpack/msgpack/blob/master/spec.md</a:t>
            </a:r>
            <a:r>
              <a:rPr lang="en-US" altLang="zh-CN" dirty="0"/>
              <a:t>)</a:t>
            </a:r>
          </a:p>
          <a:p>
            <a:r>
              <a:rPr lang="zh-CN" altLang="en-US" dirty="0"/>
              <a:t>一起看一下游戏登录信息的数据解析。</a:t>
            </a:r>
          </a:p>
        </p:txBody>
      </p:sp>
    </p:spTree>
    <p:extLst>
      <p:ext uri="{BB962C8B-B14F-4D97-AF65-F5344CB8AC3E}">
        <p14:creationId xmlns:p14="http://schemas.microsoft.com/office/powerpoint/2010/main" val="90156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ECE25-8BA5-4D2A-B0DE-E0D61061E32B}"/>
              </a:ext>
            </a:extLst>
          </p:cNvPr>
          <p:cNvSpPr>
            <a:spLocks noGrp="1"/>
          </p:cNvSpPr>
          <p:nvPr>
            <p:ph type="title"/>
          </p:nvPr>
        </p:nvSpPr>
        <p:spPr>
          <a:xfrm>
            <a:off x="1334268" y="2394640"/>
            <a:ext cx="9404723" cy="1400530"/>
          </a:xfrm>
        </p:spPr>
        <p:txBody>
          <a:bodyPr/>
          <a:lstStyle/>
          <a:p>
            <a:r>
              <a:rPr lang="zh-CN" altLang="en-US" dirty="0"/>
              <a:t>第一次分享</a:t>
            </a:r>
            <a:r>
              <a:rPr lang="en-US" altLang="zh-CN" dirty="0"/>
              <a:t>——</a:t>
            </a:r>
            <a:r>
              <a:rPr lang="zh-CN" altLang="en-US" dirty="0"/>
              <a:t>网络协议基础</a:t>
            </a:r>
          </a:p>
        </p:txBody>
      </p:sp>
    </p:spTree>
    <p:extLst>
      <p:ext uri="{BB962C8B-B14F-4D97-AF65-F5344CB8AC3E}">
        <p14:creationId xmlns:p14="http://schemas.microsoft.com/office/powerpoint/2010/main" val="352350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3D0DD-2B9D-4EFC-AB69-A4F337918867}"/>
              </a:ext>
            </a:extLst>
          </p:cNvPr>
          <p:cNvSpPr>
            <a:spLocks noGrp="1"/>
          </p:cNvSpPr>
          <p:nvPr>
            <p:ph type="title"/>
          </p:nvPr>
        </p:nvSpPr>
        <p:spPr/>
        <p:txBody>
          <a:bodyPr/>
          <a:lstStyle/>
          <a:p>
            <a:r>
              <a:rPr lang="en-US" altLang="zh-CN" dirty="0" err="1"/>
              <a:t>Protobuf</a:t>
            </a:r>
            <a:r>
              <a:rPr lang="en-US" altLang="zh-CN" dirty="0"/>
              <a:t> </a:t>
            </a:r>
            <a:r>
              <a:rPr lang="zh-CN" altLang="en-US" dirty="0"/>
              <a:t>协议</a:t>
            </a:r>
          </a:p>
        </p:txBody>
      </p:sp>
      <p:sp>
        <p:nvSpPr>
          <p:cNvPr id="3" name="内容占位符 2">
            <a:extLst>
              <a:ext uri="{FF2B5EF4-FFF2-40B4-BE49-F238E27FC236}">
                <a16:creationId xmlns:a16="http://schemas.microsoft.com/office/drawing/2014/main" id="{1FA2ECD1-0FF6-469E-AB1F-4C4605137EB8}"/>
              </a:ext>
            </a:extLst>
          </p:cNvPr>
          <p:cNvSpPr>
            <a:spLocks noGrp="1"/>
          </p:cNvSpPr>
          <p:nvPr>
            <p:ph idx="1"/>
          </p:nvPr>
        </p:nvSpPr>
        <p:spPr/>
        <p:txBody>
          <a:bodyPr/>
          <a:lstStyle/>
          <a:p>
            <a:r>
              <a:rPr lang="zh-CN" altLang="en-US" dirty="0"/>
              <a:t>自己定义了一种网络协议描述语言。</a:t>
            </a:r>
            <a:endParaRPr lang="en-US" altLang="zh-CN" dirty="0"/>
          </a:p>
          <a:p>
            <a:r>
              <a:rPr lang="zh-CN" altLang="en-US" dirty="0"/>
              <a:t>编写网络协议描述之后，可以使用提供的解析器。编译为相关语言的代码。</a:t>
            </a:r>
            <a:endParaRPr lang="en-US" altLang="zh-CN" dirty="0"/>
          </a:p>
          <a:p>
            <a:r>
              <a:rPr lang="zh-CN" altLang="en-US" dirty="0"/>
              <a:t>现在官方支持的语言有：</a:t>
            </a:r>
            <a:r>
              <a:rPr lang="en-US" altLang="zh-CN" dirty="0"/>
              <a:t>C++ C# GO JAVA PYTHON</a:t>
            </a:r>
          </a:p>
          <a:p>
            <a:r>
              <a:rPr lang="en-US" altLang="zh-CN" dirty="0" err="1"/>
              <a:t>Protobuf</a:t>
            </a:r>
            <a:r>
              <a:rPr lang="en-US" altLang="zh-CN" dirty="0"/>
              <a:t> </a:t>
            </a:r>
            <a:r>
              <a:rPr lang="zh-CN" altLang="en-US" dirty="0"/>
              <a:t>协议的内容是纯二进制格式的。不具有可读性。</a:t>
            </a:r>
          </a:p>
        </p:txBody>
      </p:sp>
    </p:spTree>
    <p:extLst>
      <p:ext uri="{BB962C8B-B14F-4D97-AF65-F5344CB8AC3E}">
        <p14:creationId xmlns:p14="http://schemas.microsoft.com/office/powerpoint/2010/main" val="2539503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0D474-F274-419A-8511-16640BD0275E}"/>
              </a:ext>
            </a:extLst>
          </p:cNvPr>
          <p:cNvSpPr>
            <a:spLocks noGrp="1"/>
          </p:cNvSpPr>
          <p:nvPr>
            <p:ph type="title"/>
          </p:nvPr>
        </p:nvSpPr>
        <p:spPr/>
        <p:txBody>
          <a:bodyPr/>
          <a:lstStyle/>
          <a:p>
            <a:r>
              <a:rPr lang="en-US" altLang="zh-CN" dirty="0"/>
              <a:t>Socket</a:t>
            </a:r>
            <a:r>
              <a:rPr lang="zh-CN" altLang="en-US" dirty="0"/>
              <a:t>套接字</a:t>
            </a:r>
          </a:p>
        </p:txBody>
      </p:sp>
      <p:sp>
        <p:nvSpPr>
          <p:cNvPr id="3" name="内容占位符 2">
            <a:extLst>
              <a:ext uri="{FF2B5EF4-FFF2-40B4-BE49-F238E27FC236}">
                <a16:creationId xmlns:a16="http://schemas.microsoft.com/office/drawing/2014/main" id="{ED198FF6-EED1-41E1-8C26-2D6D40649779}"/>
              </a:ext>
            </a:extLst>
          </p:cNvPr>
          <p:cNvSpPr>
            <a:spLocks noGrp="1"/>
          </p:cNvSpPr>
          <p:nvPr>
            <p:ph idx="1"/>
          </p:nvPr>
        </p:nvSpPr>
        <p:spPr>
          <a:xfrm>
            <a:off x="1103312" y="1536570"/>
            <a:ext cx="8946541" cy="4711830"/>
          </a:xfrm>
        </p:spPr>
        <p:txBody>
          <a:bodyPr/>
          <a:lstStyle/>
          <a:p>
            <a:r>
              <a:rPr lang="en-US" altLang="zh-CN" dirty="0"/>
              <a:t>Socket</a:t>
            </a:r>
            <a:r>
              <a:rPr lang="zh-CN" altLang="en-US" dirty="0"/>
              <a:t>提供了一种方便的两台主机（进程）交互数据的编程接口。</a:t>
            </a:r>
            <a:endParaRPr lang="en-US" altLang="zh-CN" dirty="0"/>
          </a:p>
          <a:p>
            <a:r>
              <a:rPr lang="zh-CN" altLang="en-US" dirty="0"/>
              <a:t>定义一个</a:t>
            </a:r>
            <a:r>
              <a:rPr lang="en-US" altLang="zh-CN" dirty="0"/>
              <a:t>socket</a:t>
            </a:r>
            <a:r>
              <a:rPr lang="zh-CN" altLang="en-US" dirty="0"/>
              <a:t>需要指定三个元素：域（</a:t>
            </a:r>
            <a:r>
              <a:rPr lang="en-US" altLang="zh-CN" dirty="0"/>
              <a:t>domain</a:t>
            </a:r>
            <a:r>
              <a:rPr lang="zh-CN" altLang="en-US" dirty="0"/>
              <a:t>），类型（</a:t>
            </a:r>
            <a:r>
              <a:rPr lang="en-US" altLang="zh-CN" dirty="0"/>
              <a:t>type</a:t>
            </a:r>
            <a:r>
              <a:rPr lang="zh-CN" altLang="en-US" dirty="0"/>
              <a:t>），协议（</a:t>
            </a:r>
            <a:r>
              <a:rPr lang="en-US" altLang="zh-CN" dirty="0"/>
              <a:t>protocol</a:t>
            </a:r>
            <a:r>
              <a:rPr lang="zh-CN" altLang="en-US" dirty="0"/>
              <a:t>）</a:t>
            </a:r>
            <a:endParaRPr lang="en-US" altLang="zh-CN" dirty="0"/>
          </a:p>
          <a:p>
            <a:pPr lvl="1"/>
            <a:r>
              <a:rPr lang="da-DK" altLang="zh-CN" dirty="0"/>
              <a:t>int skd = socket(AF_INET, SOCK_STREAM, 0);</a:t>
            </a:r>
            <a:endParaRPr lang="en-US" altLang="zh-CN" dirty="0"/>
          </a:p>
          <a:p>
            <a:r>
              <a:rPr lang="en-US" altLang="zh-CN" dirty="0"/>
              <a:t>AF_INET</a:t>
            </a:r>
            <a:r>
              <a:rPr lang="zh-CN" altLang="en-US" dirty="0"/>
              <a:t>域就是指因特网，底层使用的就是</a:t>
            </a:r>
            <a:r>
              <a:rPr lang="en-US" altLang="zh-CN" dirty="0"/>
              <a:t>IPv4</a:t>
            </a:r>
            <a:r>
              <a:rPr lang="zh-CN" altLang="en-US" dirty="0"/>
              <a:t>协议。</a:t>
            </a:r>
            <a:endParaRPr lang="en-US" altLang="zh-CN" dirty="0"/>
          </a:p>
          <a:p>
            <a:r>
              <a:rPr lang="zh-CN" altLang="en-US" dirty="0"/>
              <a:t>类型是指在这个域下的套接字类型。</a:t>
            </a:r>
            <a:r>
              <a:rPr lang="en-US" altLang="zh-CN" dirty="0"/>
              <a:t>AF_INET</a:t>
            </a:r>
            <a:r>
              <a:rPr lang="zh-CN" altLang="en-US" dirty="0"/>
              <a:t>域下一般包含的套接字类型：</a:t>
            </a:r>
            <a:r>
              <a:rPr lang="en-US" altLang="zh-CN" dirty="0"/>
              <a:t>SOCK_STREAM, SOCK_DGREAM, SOCK_SEQPACKET, SOCK_RAW</a:t>
            </a:r>
          </a:p>
          <a:p>
            <a:pPr lvl="1"/>
            <a:r>
              <a:rPr lang="en-US" altLang="zh-CN" dirty="0"/>
              <a:t>SOCK_SEQPACKET </a:t>
            </a:r>
            <a:r>
              <a:rPr lang="zh-CN" altLang="en-US" dirty="0"/>
              <a:t>提供可靠传输的固定长度数据包的发送和接受。</a:t>
            </a:r>
            <a:endParaRPr lang="en-US" altLang="zh-CN" dirty="0"/>
          </a:p>
          <a:p>
            <a:pPr lvl="1"/>
            <a:r>
              <a:rPr lang="en-US" altLang="zh-CN" dirty="0"/>
              <a:t>SOCK_RAW </a:t>
            </a:r>
            <a:r>
              <a:rPr lang="zh-CN" altLang="en-US" dirty="0"/>
              <a:t>原始套接字发送和接受内核未经处理的数据包，方便自定义数据包。</a:t>
            </a:r>
            <a:endParaRPr lang="en-US" altLang="zh-CN" dirty="0"/>
          </a:p>
          <a:p>
            <a:r>
              <a:rPr lang="zh-CN" altLang="en-US" dirty="0"/>
              <a:t>一般在指定域和类型之后，协议也基本就确定了。一般这个字段填写</a:t>
            </a:r>
            <a:r>
              <a:rPr lang="en-US" altLang="zh-CN" dirty="0"/>
              <a:t>0.</a:t>
            </a:r>
            <a:r>
              <a:rPr lang="zh-CN" altLang="en-US" dirty="0"/>
              <a:t>表示使用默认协议。</a:t>
            </a:r>
            <a:endParaRPr lang="en-US" altLang="zh-CN" dirty="0"/>
          </a:p>
        </p:txBody>
      </p:sp>
    </p:spTree>
    <p:extLst>
      <p:ext uri="{BB962C8B-B14F-4D97-AF65-F5344CB8AC3E}">
        <p14:creationId xmlns:p14="http://schemas.microsoft.com/office/powerpoint/2010/main" val="243573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F902D-05A7-466D-8347-6C59674D9036}"/>
              </a:ext>
            </a:extLst>
          </p:cNvPr>
          <p:cNvSpPr>
            <a:spLocks noGrp="1"/>
          </p:cNvSpPr>
          <p:nvPr>
            <p:ph type="title"/>
          </p:nvPr>
        </p:nvSpPr>
        <p:spPr/>
        <p:txBody>
          <a:bodyPr/>
          <a:lstStyle/>
          <a:p>
            <a:r>
              <a:rPr lang="zh-CN" altLang="en-US" dirty="0"/>
              <a:t>自定义</a:t>
            </a:r>
            <a:r>
              <a:rPr lang="en-US" altLang="zh-CN" dirty="0"/>
              <a:t>IP</a:t>
            </a:r>
            <a:r>
              <a:rPr lang="zh-CN" altLang="en-US" dirty="0"/>
              <a:t>和</a:t>
            </a:r>
            <a:r>
              <a:rPr lang="en-US" altLang="zh-CN" dirty="0"/>
              <a:t>TCP/UDP</a:t>
            </a:r>
            <a:r>
              <a:rPr lang="zh-CN" altLang="en-US" dirty="0"/>
              <a:t>信息</a:t>
            </a:r>
          </a:p>
        </p:txBody>
      </p:sp>
      <p:sp>
        <p:nvSpPr>
          <p:cNvPr id="3" name="内容占位符 2">
            <a:extLst>
              <a:ext uri="{FF2B5EF4-FFF2-40B4-BE49-F238E27FC236}">
                <a16:creationId xmlns:a16="http://schemas.microsoft.com/office/drawing/2014/main" id="{22CB11BA-6811-4E08-A5C1-C3D621A4280C}"/>
              </a:ext>
            </a:extLst>
          </p:cNvPr>
          <p:cNvSpPr>
            <a:spLocks noGrp="1"/>
          </p:cNvSpPr>
          <p:nvPr>
            <p:ph idx="1"/>
          </p:nvPr>
        </p:nvSpPr>
        <p:spPr/>
        <p:txBody>
          <a:bodyPr/>
          <a:lstStyle/>
          <a:p>
            <a:r>
              <a:rPr lang="zh-CN" altLang="en-US" dirty="0"/>
              <a:t>建立可自定义</a:t>
            </a:r>
            <a:r>
              <a:rPr lang="en-US" altLang="zh-CN" dirty="0" err="1"/>
              <a:t>tcp</a:t>
            </a:r>
            <a:r>
              <a:rPr lang="zh-CN" altLang="en-US" dirty="0"/>
              <a:t>头和数据的原始套接字：</a:t>
            </a:r>
            <a:endParaRPr lang="en-US" altLang="zh-CN" dirty="0"/>
          </a:p>
          <a:p>
            <a:pPr lvl="1"/>
            <a:r>
              <a:rPr lang="da-DK" altLang="zh-CN" dirty="0"/>
              <a:t>int skd = socket (AF_INET, SOCK_RAW, IPPROTO_TCP);</a:t>
            </a:r>
            <a:endParaRPr lang="en-US" altLang="zh-CN" dirty="0"/>
          </a:p>
          <a:p>
            <a:r>
              <a:rPr lang="zh-CN" altLang="en-US" dirty="0"/>
              <a:t>想要自定义</a:t>
            </a:r>
            <a:r>
              <a:rPr lang="en-US" altLang="zh-CN" dirty="0"/>
              <a:t>IP</a:t>
            </a:r>
            <a:r>
              <a:rPr lang="zh-CN" altLang="en-US" dirty="0"/>
              <a:t>头：</a:t>
            </a:r>
            <a:endParaRPr lang="en-US" altLang="zh-CN" dirty="0"/>
          </a:p>
          <a:p>
            <a:pPr lvl="1"/>
            <a:r>
              <a:rPr lang="en-US" altLang="zh-CN" dirty="0" err="1"/>
              <a:t>Int</a:t>
            </a:r>
            <a:r>
              <a:rPr lang="en-US" altLang="zh-CN" dirty="0"/>
              <a:t> on = 1;</a:t>
            </a:r>
          </a:p>
          <a:p>
            <a:pPr lvl="1"/>
            <a:r>
              <a:rPr lang="en-US" altLang="zh-CN" dirty="0" err="1"/>
              <a:t>Setsockopt</a:t>
            </a:r>
            <a:r>
              <a:rPr lang="en-US" altLang="zh-CN" dirty="0"/>
              <a:t>(</a:t>
            </a:r>
            <a:r>
              <a:rPr lang="en-US" altLang="zh-CN" dirty="0" err="1"/>
              <a:t>skd</a:t>
            </a:r>
            <a:r>
              <a:rPr lang="en-US" altLang="zh-CN" dirty="0"/>
              <a:t>,</a:t>
            </a:r>
            <a:r>
              <a:rPr lang="zh-CN" altLang="en-US" dirty="0"/>
              <a:t> </a:t>
            </a:r>
            <a:r>
              <a:rPr lang="en-US" altLang="zh-CN" dirty="0"/>
              <a:t>IPPROTO_IP,</a:t>
            </a:r>
            <a:r>
              <a:rPr lang="zh-CN" altLang="en-US" dirty="0"/>
              <a:t> </a:t>
            </a:r>
            <a:r>
              <a:rPr lang="en-US" altLang="zh-CN" dirty="0"/>
              <a:t>IP_HDRINCL,</a:t>
            </a:r>
            <a:r>
              <a:rPr lang="zh-CN" altLang="en-US" dirty="0"/>
              <a:t> </a:t>
            </a:r>
            <a:r>
              <a:rPr lang="en-US" altLang="zh-CN" dirty="0"/>
              <a:t>&amp;on,</a:t>
            </a:r>
            <a:r>
              <a:rPr lang="zh-CN" altLang="en-US" dirty="0"/>
              <a:t> </a:t>
            </a:r>
            <a:r>
              <a:rPr lang="en-US" altLang="zh-CN" dirty="0" err="1"/>
              <a:t>sizeof</a:t>
            </a:r>
            <a:r>
              <a:rPr lang="en-US" altLang="zh-CN" dirty="0"/>
              <a:t>(on))</a:t>
            </a:r>
          </a:p>
          <a:p>
            <a:r>
              <a:rPr lang="zh-CN" altLang="en-US" dirty="0"/>
              <a:t>想要自定义链路层信息：</a:t>
            </a:r>
            <a:endParaRPr lang="en-US" altLang="zh-CN" dirty="0"/>
          </a:p>
          <a:p>
            <a:pPr lvl="1"/>
            <a:r>
              <a:rPr lang="sv-SE" altLang="zh-CN" dirty="0"/>
              <a:t>int packet_socket = socket(AF_PACKET, int socket_type, int protocol);</a:t>
            </a:r>
            <a:endParaRPr lang="en-US" altLang="zh-CN" dirty="0"/>
          </a:p>
          <a:p>
            <a:r>
              <a:rPr lang="zh-CN" altLang="en-US" dirty="0"/>
              <a:t>一般只有超级用户，或者专门赋予了创建原始套接字权限的用户才有创建原始套接的权限。</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145437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14636-75B6-49F7-8C48-EEF9C85154DD}"/>
              </a:ext>
            </a:extLst>
          </p:cNvPr>
          <p:cNvSpPr>
            <a:spLocks noGrp="1"/>
          </p:cNvSpPr>
          <p:nvPr>
            <p:ph type="title"/>
          </p:nvPr>
        </p:nvSpPr>
        <p:spPr/>
        <p:txBody>
          <a:bodyPr/>
          <a:lstStyle/>
          <a:p>
            <a:r>
              <a:rPr lang="en-US" altLang="zh-CN" dirty="0" err="1"/>
              <a:t>WebSocket</a:t>
            </a:r>
            <a:endParaRPr lang="zh-CN" altLang="en-US" dirty="0"/>
          </a:p>
        </p:txBody>
      </p:sp>
      <p:sp>
        <p:nvSpPr>
          <p:cNvPr id="3" name="内容占位符 2">
            <a:extLst>
              <a:ext uri="{FF2B5EF4-FFF2-40B4-BE49-F238E27FC236}">
                <a16:creationId xmlns:a16="http://schemas.microsoft.com/office/drawing/2014/main" id="{71849479-3B0F-413C-A6D3-90E63D74F0B8}"/>
              </a:ext>
            </a:extLst>
          </p:cNvPr>
          <p:cNvSpPr>
            <a:spLocks noGrp="1"/>
          </p:cNvSpPr>
          <p:nvPr>
            <p:ph idx="1"/>
          </p:nvPr>
        </p:nvSpPr>
        <p:spPr>
          <a:xfrm>
            <a:off x="1103313" y="1602558"/>
            <a:ext cx="5995072" cy="4645842"/>
          </a:xfrm>
        </p:spPr>
        <p:txBody>
          <a:bodyPr/>
          <a:lstStyle/>
          <a:p>
            <a:r>
              <a:rPr lang="en-US" altLang="zh-CN" dirty="0" err="1"/>
              <a:t>WebSocket</a:t>
            </a:r>
            <a:r>
              <a:rPr lang="zh-CN" altLang="en-US" dirty="0"/>
              <a:t>有</a:t>
            </a:r>
            <a:r>
              <a:rPr lang="en-US" altLang="zh-CN" dirty="0" err="1"/>
              <a:t>WebTCP</a:t>
            </a:r>
            <a:r>
              <a:rPr lang="zh-CN" altLang="en-US" dirty="0"/>
              <a:t>之称，是</a:t>
            </a:r>
            <a:r>
              <a:rPr lang="en-US" altLang="zh-CN" dirty="0"/>
              <a:t>HTML5</a:t>
            </a:r>
            <a:r>
              <a:rPr lang="zh-CN" altLang="en-US" dirty="0"/>
              <a:t>的一个新特性。为了让</a:t>
            </a:r>
            <a:r>
              <a:rPr lang="en-US" altLang="zh-CN" dirty="0"/>
              <a:t>web</a:t>
            </a:r>
            <a:r>
              <a:rPr lang="zh-CN" altLang="en-US" dirty="0"/>
              <a:t>应用更好，更高效地支持持续数据传输和实时数据传输。</a:t>
            </a:r>
            <a:endParaRPr lang="en-US" altLang="zh-CN" dirty="0"/>
          </a:p>
          <a:p>
            <a:r>
              <a:rPr lang="en-US" altLang="zh-CN" dirty="0" err="1"/>
              <a:t>Websocket</a:t>
            </a:r>
            <a:r>
              <a:rPr lang="zh-CN" altLang="en-US" dirty="0"/>
              <a:t>还不是一个成熟的协议，还在不断的变化中。而且</a:t>
            </a:r>
            <a:r>
              <a:rPr lang="en-US" altLang="zh-CN" dirty="0"/>
              <a:t>IE</a:t>
            </a:r>
            <a:r>
              <a:rPr lang="zh-CN" altLang="en-US" dirty="0"/>
              <a:t>浏览器对</a:t>
            </a:r>
            <a:r>
              <a:rPr lang="en-US" altLang="zh-CN" dirty="0" err="1"/>
              <a:t>websocket</a:t>
            </a:r>
            <a:r>
              <a:rPr lang="zh-CN" altLang="en-US" dirty="0"/>
              <a:t>支持并不好。</a:t>
            </a:r>
          </a:p>
        </p:txBody>
      </p:sp>
      <p:pic>
        <p:nvPicPr>
          <p:cNvPr id="6146" name="Picture 2" descr="https://www.ibm.com/developerworks/cn/web/1112_huangxa_websocket/image002.jpg">
            <a:extLst>
              <a:ext uri="{FF2B5EF4-FFF2-40B4-BE49-F238E27FC236}">
                <a16:creationId xmlns:a16="http://schemas.microsoft.com/office/drawing/2014/main" id="{5B2F69DA-80C8-477F-8ABE-277583979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4191" y="1733353"/>
            <a:ext cx="48006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20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34B52-6A50-4A4D-8C87-FFDDEA9C9206}"/>
              </a:ext>
            </a:extLst>
          </p:cNvPr>
          <p:cNvSpPr>
            <a:spLocks noGrp="1"/>
          </p:cNvSpPr>
          <p:nvPr>
            <p:ph type="title"/>
          </p:nvPr>
        </p:nvSpPr>
        <p:spPr/>
        <p:txBody>
          <a:bodyPr/>
          <a:lstStyle/>
          <a:p>
            <a:r>
              <a:rPr lang="en-US" altLang="zh-CN" dirty="0" err="1"/>
              <a:t>Websocket</a:t>
            </a:r>
            <a:r>
              <a:rPr lang="zh-CN" altLang="en-US" dirty="0"/>
              <a:t>聊天室</a:t>
            </a:r>
          </a:p>
        </p:txBody>
      </p:sp>
      <p:sp>
        <p:nvSpPr>
          <p:cNvPr id="3" name="内容占位符 2">
            <a:extLst>
              <a:ext uri="{FF2B5EF4-FFF2-40B4-BE49-F238E27FC236}">
                <a16:creationId xmlns:a16="http://schemas.microsoft.com/office/drawing/2014/main" id="{9A7DE830-2FE4-41D1-8D93-82D838CA2FD9}"/>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330707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09531-64CF-4561-B9D1-30B69B15FA85}"/>
              </a:ext>
            </a:extLst>
          </p:cNvPr>
          <p:cNvSpPr>
            <a:spLocks noGrp="1"/>
          </p:cNvSpPr>
          <p:nvPr>
            <p:ph type="title"/>
          </p:nvPr>
        </p:nvSpPr>
        <p:spPr/>
        <p:txBody>
          <a:bodyPr/>
          <a:lstStyle/>
          <a:p>
            <a:r>
              <a:rPr lang="en-US" altLang="zh-CN" dirty="0" err="1"/>
              <a:t>Homeworks</a:t>
            </a:r>
            <a:endParaRPr lang="zh-CN" altLang="en-US" dirty="0"/>
          </a:p>
        </p:txBody>
      </p:sp>
      <p:sp>
        <p:nvSpPr>
          <p:cNvPr id="3" name="内容占位符 2">
            <a:extLst>
              <a:ext uri="{FF2B5EF4-FFF2-40B4-BE49-F238E27FC236}">
                <a16:creationId xmlns:a16="http://schemas.microsoft.com/office/drawing/2014/main" id="{C819CA83-0BB0-48D8-A2D0-62A570DBFFC5}"/>
              </a:ext>
            </a:extLst>
          </p:cNvPr>
          <p:cNvSpPr>
            <a:spLocks noGrp="1"/>
          </p:cNvSpPr>
          <p:nvPr>
            <p:ph idx="1"/>
          </p:nvPr>
        </p:nvSpPr>
        <p:spPr>
          <a:xfrm>
            <a:off x="848413" y="1329180"/>
            <a:ext cx="10265789" cy="4072379"/>
          </a:xfrm>
        </p:spPr>
        <p:txBody>
          <a:bodyPr>
            <a:normAutofit/>
          </a:bodyPr>
          <a:lstStyle/>
          <a:p>
            <a:r>
              <a:rPr lang="zh-CN" altLang="en-US" sz="2800" dirty="0"/>
              <a:t>使用</a:t>
            </a:r>
            <a:r>
              <a:rPr lang="en-US" altLang="zh-CN" sz="2800" dirty="0" err="1"/>
              <a:t>wireshark</a:t>
            </a:r>
            <a:r>
              <a:rPr lang="zh-CN" altLang="en-US" sz="2800" dirty="0"/>
              <a:t>抓包，过滤所有</a:t>
            </a:r>
            <a:r>
              <a:rPr lang="en-US" altLang="zh-CN" sz="2800" dirty="0"/>
              <a:t>80</a:t>
            </a:r>
            <a:r>
              <a:rPr lang="zh-CN" altLang="en-US" sz="2800" dirty="0"/>
              <a:t>端口的数据包，并支出其中任意一个数据包的</a:t>
            </a:r>
            <a:r>
              <a:rPr lang="en-US" altLang="zh-CN" sz="2800" dirty="0"/>
              <a:t>IP</a:t>
            </a:r>
            <a:r>
              <a:rPr lang="zh-CN" altLang="en-US" sz="2800" dirty="0"/>
              <a:t>层的源</a:t>
            </a:r>
            <a:r>
              <a:rPr lang="en-US" altLang="zh-CN" sz="2800" dirty="0"/>
              <a:t>IP</a:t>
            </a:r>
            <a:r>
              <a:rPr lang="zh-CN" altLang="en-US" sz="2800" dirty="0"/>
              <a:t>地址和目的</a:t>
            </a:r>
            <a:r>
              <a:rPr lang="en-US" altLang="zh-CN" sz="2800" dirty="0"/>
              <a:t>IP</a:t>
            </a:r>
            <a:r>
              <a:rPr lang="zh-CN" altLang="en-US" sz="2800" dirty="0"/>
              <a:t>地址。追踪其中一个</a:t>
            </a:r>
            <a:r>
              <a:rPr lang="en-US" altLang="zh-CN" sz="2800" dirty="0"/>
              <a:t>TCP</a:t>
            </a:r>
            <a:r>
              <a:rPr lang="zh-CN" altLang="en-US" sz="2800" dirty="0"/>
              <a:t>流，截图指出其中</a:t>
            </a:r>
            <a:r>
              <a:rPr lang="en-US" altLang="zh-CN" sz="2800" dirty="0"/>
              <a:t>HTTP</a:t>
            </a:r>
            <a:r>
              <a:rPr lang="zh-CN" altLang="en-US" sz="2800" dirty="0"/>
              <a:t>协议的请求头和响应头。</a:t>
            </a:r>
            <a:endParaRPr lang="en-US" altLang="zh-CN" sz="2800" dirty="0"/>
          </a:p>
          <a:p>
            <a:r>
              <a:rPr lang="en-US" altLang="zh-CN" sz="2800" dirty="0"/>
              <a:t> </a:t>
            </a:r>
            <a:r>
              <a:rPr lang="zh-CN" altLang="en-US" sz="2800" dirty="0"/>
              <a:t>编写一个程序，持续打印本机</a:t>
            </a:r>
            <a:r>
              <a:rPr lang="en-US" altLang="zh-CN" sz="2800" dirty="0"/>
              <a:t>80</a:t>
            </a:r>
            <a:r>
              <a:rPr lang="zh-CN" altLang="en-US" sz="2800" dirty="0"/>
              <a:t>端口收到的</a:t>
            </a:r>
            <a:r>
              <a:rPr lang="en-US" altLang="zh-CN" sz="2800" dirty="0"/>
              <a:t>TCP</a:t>
            </a:r>
            <a:r>
              <a:rPr lang="zh-CN" altLang="en-US" sz="2800" dirty="0"/>
              <a:t>数据包的源</a:t>
            </a:r>
            <a:r>
              <a:rPr lang="en-US" altLang="zh-CN" sz="2800" dirty="0"/>
              <a:t>IP</a:t>
            </a:r>
            <a:r>
              <a:rPr lang="zh-CN" altLang="en-US" sz="2800" dirty="0"/>
              <a:t>地址。</a:t>
            </a:r>
            <a:endParaRPr lang="en-US" altLang="zh-CN" sz="2800" dirty="0"/>
          </a:p>
          <a:p>
            <a:r>
              <a:rPr lang="zh-CN" altLang="en-US" sz="2800" dirty="0"/>
              <a:t>编写一个程序，持续打印本机</a:t>
            </a:r>
            <a:r>
              <a:rPr lang="en-US" altLang="zh-CN" sz="2800" dirty="0"/>
              <a:t>80</a:t>
            </a:r>
            <a:r>
              <a:rPr lang="zh-CN" altLang="en-US" sz="2800" dirty="0"/>
              <a:t>端口收到的</a:t>
            </a:r>
            <a:r>
              <a:rPr lang="en-US" altLang="zh-CN" sz="2800" dirty="0"/>
              <a:t>TCP</a:t>
            </a:r>
            <a:r>
              <a:rPr lang="zh-CN" altLang="en-US" sz="2800" dirty="0"/>
              <a:t>数据包的源</a:t>
            </a:r>
            <a:r>
              <a:rPr lang="en-US" altLang="zh-CN" sz="2800" dirty="0"/>
              <a:t>IP</a:t>
            </a:r>
            <a:r>
              <a:rPr lang="zh-CN" altLang="en-US" sz="2800" dirty="0"/>
              <a:t>地址和端口号。</a:t>
            </a:r>
            <a:endParaRPr lang="en-US" altLang="zh-CN" sz="2800" dirty="0"/>
          </a:p>
          <a:p>
            <a:r>
              <a:rPr lang="zh-CN" altLang="en-US" sz="2800" dirty="0"/>
              <a:t>编写一个基于</a:t>
            </a:r>
            <a:r>
              <a:rPr lang="en-US" altLang="zh-CN" sz="2800" dirty="0" err="1"/>
              <a:t>websocket</a:t>
            </a:r>
            <a:r>
              <a:rPr lang="zh-CN" altLang="en-US" sz="2800" dirty="0"/>
              <a:t>的简易网络聊天室。</a:t>
            </a:r>
            <a:endParaRPr lang="en-US" altLang="zh-CN" sz="2800" dirty="0"/>
          </a:p>
        </p:txBody>
      </p:sp>
      <p:sp>
        <p:nvSpPr>
          <p:cNvPr id="4" name="文本框 3">
            <a:extLst>
              <a:ext uri="{FF2B5EF4-FFF2-40B4-BE49-F238E27FC236}">
                <a16:creationId xmlns:a16="http://schemas.microsoft.com/office/drawing/2014/main" id="{883A0687-1EA5-4F45-8C34-4AB2AA7D0534}"/>
              </a:ext>
            </a:extLst>
          </p:cNvPr>
          <p:cNvSpPr txBox="1"/>
          <p:nvPr/>
        </p:nvSpPr>
        <p:spPr>
          <a:xfrm>
            <a:off x="1649692" y="5401559"/>
            <a:ext cx="10718276" cy="1200329"/>
          </a:xfrm>
          <a:prstGeom prst="rect">
            <a:avLst/>
          </a:prstGeom>
          <a:noFill/>
        </p:spPr>
        <p:txBody>
          <a:bodyPr wrap="square" rtlCol="0">
            <a:spAutoFit/>
          </a:bodyPr>
          <a:lstStyle/>
          <a:p>
            <a:r>
              <a:rPr lang="zh-CN" altLang="en-US" sz="3600" dirty="0"/>
              <a:t>邮件发送到：</a:t>
            </a:r>
            <a:r>
              <a:rPr lang="en-US" altLang="zh-CN" sz="3600" dirty="0"/>
              <a:t>xudong@ixianlai.com </a:t>
            </a:r>
          </a:p>
          <a:p>
            <a:r>
              <a:rPr lang="zh-CN" altLang="en-US" sz="3600" dirty="0"/>
              <a:t>并抄送至：</a:t>
            </a:r>
            <a:r>
              <a:rPr lang="en-US" altLang="zh-CN" sz="3600" dirty="0"/>
              <a:t>liuyanfang@ixianlai.com</a:t>
            </a:r>
            <a:endParaRPr lang="zh-CN" altLang="en-US" sz="3600" dirty="0"/>
          </a:p>
        </p:txBody>
      </p:sp>
    </p:spTree>
    <p:extLst>
      <p:ext uri="{BB962C8B-B14F-4D97-AF65-F5344CB8AC3E}">
        <p14:creationId xmlns:p14="http://schemas.microsoft.com/office/powerpoint/2010/main" val="352465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E03AF-758B-4C1D-9803-FC51D9EAAAE5}"/>
              </a:ext>
            </a:extLst>
          </p:cNvPr>
          <p:cNvSpPr>
            <a:spLocks noGrp="1"/>
          </p:cNvSpPr>
          <p:nvPr>
            <p:ph type="title"/>
          </p:nvPr>
        </p:nvSpPr>
        <p:spPr>
          <a:xfrm>
            <a:off x="646111" y="452718"/>
            <a:ext cx="9404723" cy="1400530"/>
          </a:xfrm>
        </p:spPr>
        <p:txBody>
          <a:bodyPr/>
          <a:lstStyle/>
          <a:p>
            <a:r>
              <a:rPr lang="zh-CN" altLang="en-US" dirty="0"/>
              <a:t>互联网上的数据包</a:t>
            </a:r>
          </a:p>
        </p:txBody>
      </p:sp>
      <p:pic>
        <p:nvPicPr>
          <p:cNvPr id="1028" name="Picture 4" descr="http://img.my.csdn.net/uploads/201006/10/0_1276178797if7B.gif">
            <a:extLst>
              <a:ext uri="{FF2B5EF4-FFF2-40B4-BE49-F238E27FC236}">
                <a16:creationId xmlns:a16="http://schemas.microsoft.com/office/drawing/2014/main" id="{45E5FAFD-F983-4E7F-9ED5-2D5F93A755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3210" y="1329466"/>
            <a:ext cx="9577850" cy="507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11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62AE7-ADB9-4546-987C-69C08B66FDAD}"/>
              </a:ext>
            </a:extLst>
          </p:cNvPr>
          <p:cNvSpPr>
            <a:spLocks noGrp="1"/>
          </p:cNvSpPr>
          <p:nvPr>
            <p:ph type="title"/>
          </p:nvPr>
        </p:nvSpPr>
        <p:spPr/>
        <p:txBody>
          <a:bodyPr/>
          <a:lstStyle/>
          <a:p>
            <a:r>
              <a:rPr lang="zh-CN" altLang="en-US" dirty="0"/>
              <a:t>数据链路层和</a:t>
            </a:r>
            <a:r>
              <a:rPr lang="en-US" altLang="zh-CN" dirty="0"/>
              <a:t>MAC</a:t>
            </a:r>
            <a:r>
              <a:rPr lang="zh-CN" altLang="en-US" dirty="0"/>
              <a:t>地址</a:t>
            </a:r>
          </a:p>
        </p:txBody>
      </p:sp>
      <p:sp>
        <p:nvSpPr>
          <p:cNvPr id="3" name="内容占位符 2">
            <a:extLst>
              <a:ext uri="{FF2B5EF4-FFF2-40B4-BE49-F238E27FC236}">
                <a16:creationId xmlns:a16="http://schemas.microsoft.com/office/drawing/2014/main" id="{5B6DDB73-9DE8-4DC0-BDA1-F0CAA61E16A3}"/>
              </a:ext>
            </a:extLst>
          </p:cNvPr>
          <p:cNvSpPr>
            <a:spLocks noGrp="1"/>
          </p:cNvSpPr>
          <p:nvPr>
            <p:ph idx="1"/>
          </p:nvPr>
        </p:nvSpPr>
        <p:spPr/>
        <p:txBody>
          <a:bodyPr>
            <a:normAutofit/>
          </a:bodyPr>
          <a:lstStyle/>
          <a:p>
            <a:r>
              <a:rPr lang="en-US" altLang="zh-CN" sz="2800" dirty="0"/>
              <a:t>ARP</a:t>
            </a:r>
            <a:r>
              <a:rPr lang="zh-CN" altLang="en-US" sz="2800" dirty="0"/>
              <a:t>协议</a:t>
            </a:r>
            <a:r>
              <a:rPr lang="en-US" altLang="zh-CN" sz="2800" dirty="0"/>
              <a:t>	</a:t>
            </a:r>
            <a:r>
              <a:rPr lang="zh-CN" altLang="en-US" sz="2800" dirty="0"/>
              <a:t>，主要是处理网络设备</a:t>
            </a:r>
            <a:r>
              <a:rPr lang="en-US" altLang="zh-CN" sz="2800" dirty="0"/>
              <a:t>IP</a:t>
            </a:r>
            <a:r>
              <a:rPr lang="zh-CN" altLang="en-US" sz="2800" dirty="0"/>
              <a:t>地址和</a:t>
            </a:r>
            <a:r>
              <a:rPr lang="en-US" altLang="zh-CN" sz="2800" dirty="0"/>
              <a:t>MAC</a:t>
            </a:r>
            <a:r>
              <a:rPr lang="zh-CN" altLang="en-US" sz="2800" dirty="0"/>
              <a:t>地址之间对应关系的协议。</a:t>
            </a:r>
            <a:endParaRPr lang="en-US" altLang="zh-CN" sz="2800" dirty="0"/>
          </a:p>
          <a:p>
            <a:r>
              <a:rPr lang="zh-CN" altLang="en-US" sz="2800" dirty="0"/>
              <a:t>每个网络设备都会有自己的</a:t>
            </a:r>
            <a:r>
              <a:rPr lang="en-US" altLang="zh-CN" sz="2800" dirty="0"/>
              <a:t>ARP</a:t>
            </a:r>
            <a:r>
              <a:rPr lang="zh-CN" altLang="en-US" sz="2800" dirty="0"/>
              <a:t>缓存，里面记录这自己知道的</a:t>
            </a:r>
            <a:r>
              <a:rPr lang="en-US" altLang="zh-CN" sz="2800" dirty="0"/>
              <a:t>IP</a:t>
            </a:r>
            <a:r>
              <a:rPr lang="zh-CN" altLang="en-US" sz="2800" dirty="0"/>
              <a:t>地址和</a:t>
            </a:r>
            <a:r>
              <a:rPr lang="en-US" altLang="zh-CN" sz="2800" dirty="0"/>
              <a:t>MAC</a:t>
            </a:r>
            <a:r>
              <a:rPr lang="zh-CN" altLang="en-US" sz="2800" dirty="0"/>
              <a:t>地址的对应关系。</a:t>
            </a:r>
            <a:endParaRPr lang="en-US" altLang="zh-CN" sz="2800" dirty="0"/>
          </a:p>
          <a:p>
            <a:r>
              <a:rPr lang="zh-CN" altLang="en-US" sz="2800" dirty="0"/>
              <a:t>网络中通过</a:t>
            </a:r>
            <a:r>
              <a:rPr lang="en-US" altLang="zh-CN" sz="2800" dirty="0"/>
              <a:t>ARP</a:t>
            </a:r>
            <a:r>
              <a:rPr lang="zh-CN" altLang="en-US" sz="2800" dirty="0"/>
              <a:t>请求和应答，同步着各设备中的</a:t>
            </a:r>
            <a:r>
              <a:rPr lang="en-US" altLang="zh-CN" sz="2800" dirty="0"/>
              <a:t>ARP</a:t>
            </a:r>
            <a:r>
              <a:rPr lang="zh-CN" altLang="en-US" sz="2800" dirty="0"/>
              <a:t>缓存。</a:t>
            </a:r>
            <a:r>
              <a:rPr lang="en-US" altLang="zh-CN" sz="2800" dirty="0"/>
              <a:t>ARP</a:t>
            </a:r>
            <a:r>
              <a:rPr lang="zh-CN" altLang="en-US" sz="2800" dirty="0"/>
              <a:t>缓存的更新没有验证机制，完全信任局域网中的数据。（由此产生着</a:t>
            </a:r>
            <a:r>
              <a:rPr lang="en-US" altLang="zh-CN" sz="2800" dirty="0"/>
              <a:t>ARP</a:t>
            </a:r>
            <a:r>
              <a:rPr lang="zh-CN" altLang="en-US" sz="2800" dirty="0"/>
              <a:t>投毒，欺骗之类的网络攻击）</a:t>
            </a:r>
          </a:p>
        </p:txBody>
      </p:sp>
    </p:spTree>
    <p:extLst>
      <p:ext uri="{BB962C8B-B14F-4D97-AF65-F5344CB8AC3E}">
        <p14:creationId xmlns:p14="http://schemas.microsoft.com/office/powerpoint/2010/main" val="161553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2EFF8-6F9C-4485-A2CB-BD8512B17676}"/>
              </a:ext>
            </a:extLst>
          </p:cNvPr>
          <p:cNvSpPr>
            <a:spLocks noGrp="1"/>
          </p:cNvSpPr>
          <p:nvPr>
            <p:ph type="title"/>
          </p:nvPr>
        </p:nvSpPr>
        <p:spPr/>
        <p:txBody>
          <a:bodyPr/>
          <a:lstStyle/>
          <a:p>
            <a:r>
              <a:rPr lang="zh-CN" altLang="en-US" dirty="0"/>
              <a:t>网络层和</a:t>
            </a:r>
            <a:r>
              <a:rPr lang="en-US" altLang="zh-CN" dirty="0"/>
              <a:t>IP</a:t>
            </a:r>
            <a:r>
              <a:rPr lang="zh-CN" altLang="en-US" dirty="0"/>
              <a:t>协议</a:t>
            </a:r>
          </a:p>
        </p:txBody>
      </p:sp>
      <p:sp>
        <p:nvSpPr>
          <p:cNvPr id="3" name="内容占位符 2">
            <a:extLst>
              <a:ext uri="{FF2B5EF4-FFF2-40B4-BE49-F238E27FC236}">
                <a16:creationId xmlns:a16="http://schemas.microsoft.com/office/drawing/2014/main" id="{180309FB-D42F-4ECA-9CA4-CF2B11E4C5DD}"/>
              </a:ext>
            </a:extLst>
          </p:cNvPr>
          <p:cNvSpPr>
            <a:spLocks noGrp="1"/>
          </p:cNvSpPr>
          <p:nvPr>
            <p:ph idx="1"/>
          </p:nvPr>
        </p:nvSpPr>
        <p:spPr>
          <a:xfrm>
            <a:off x="1104293" y="1511380"/>
            <a:ext cx="8946541" cy="929979"/>
          </a:xfrm>
        </p:spPr>
        <p:txBody>
          <a:bodyPr/>
          <a:lstStyle/>
          <a:p>
            <a:r>
              <a:rPr lang="zh-CN" altLang="en-US" dirty="0"/>
              <a:t>负责将数据从源发送到目的地。主要解决的是路由选择，拥塞控制和网络互联的问题。</a:t>
            </a:r>
          </a:p>
        </p:txBody>
      </p:sp>
      <p:pic>
        <p:nvPicPr>
          <p:cNvPr id="2052" name="Picture 4" descr="http://img.my.csdn.net/uploads/201205/25/1337910943_1128.jpg">
            <a:extLst>
              <a:ext uri="{FF2B5EF4-FFF2-40B4-BE49-F238E27FC236}">
                <a16:creationId xmlns:a16="http://schemas.microsoft.com/office/drawing/2014/main" id="{AE4B8F9D-2C48-4B38-A3D8-19709C334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940" y="2738945"/>
            <a:ext cx="8500894" cy="335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83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1D70B-D79F-4E9A-B97D-2C5072C30D7F}"/>
              </a:ext>
            </a:extLst>
          </p:cNvPr>
          <p:cNvSpPr>
            <a:spLocks noGrp="1"/>
          </p:cNvSpPr>
          <p:nvPr>
            <p:ph type="title"/>
          </p:nvPr>
        </p:nvSpPr>
        <p:spPr/>
        <p:txBody>
          <a:bodyPr/>
          <a:lstStyle/>
          <a:p>
            <a:r>
              <a:rPr lang="zh-CN" altLang="en-US" dirty="0"/>
              <a:t>传输层和</a:t>
            </a:r>
            <a:r>
              <a:rPr lang="en-US" altLang="zh-CN" dirty="0"/>
              <a:t>TCP/UDP</a:t>
            </a:r>
            <a:r>
              <a:rPr lang="zh-CN" altLang="en-US" dirty="0"/>
              <a:t>协议</a:t>
            </a:r>
          </a:p>
        </p:txBody>
      </p:sp>
      <p:pic>
        <p:nvPicPr>
          <p:cNvPr id="3074" name="Picture 2" descr="http://img.my.csdn.net/uploads/201205/25/1337910956_9817.jpg">
            <a:extLst>
              <a:ext uri="{FF2B5EF4-FFF2-40B4-BE49-F238E27FC236}">
                <a16:creationId xmlns:a16="http://schemas.microsoft.com/office/drawing/2014/main" id="{BCC7B692-D294-4DD7-9288-8DF1D4C41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917" y="1504456"/>
            <a:ext cx="6543284" cy="3161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mg.my.csdn.net/uploads/201205/25/1337910963_6079.jpg">
            <a:extLst>
              <a:ext uri="{FF2B5EF4-FFF2-40B4-BE49-F238E27FC236}">
                <a16:creationId xmlns:a16="http://schemas.microsoft.com/office/drawing/2014/main" id="{1F6368A3-187F-41FE-B6CA-2C1FE748B7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1917" y="4883992"/>
            <a:ext cx="6543284" cy="162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71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02BEE-95B5-456D-8335-336AFD93F521}"/>
              </a:ext>
            </a:extLst>
          </p:cNvPr>
          <p:cNvSpPr>
            <a:spLocks noGrp="1"/>
          </p:cNvSpPr>
          <p:nvPr>
            <p:ph type="title"/>
          </p:nvPr>
        </p:nvSpPr>
        <p:spPr/>
        <p:txBody>
          <a:bodyPr/>
          <a:lstStyle/>
          <a:p>
            <a:r>
              <a:rPr lang="en-US" altLang="zh-CN" dirty="0"/>
              <a:t>TCP</a:t>
            </a:r>
            <a:r>
              <a:rPr lang="zh-CN" altLang="en-US" dirty="0"/>
              <a:t>的三次握手和四次握手</a:t>
            </a:r>
          </a:p>
        </p:txBody>
      </p:sp>
      <p:pic>
        <p:nvPicPr>
          <p:cNvPr id="4100" name="Picture 4" descr="http://dl2.iteye.com/upload/attachment/0077/6058/5d4e8c89-fc42-3862-bdb8-399bc982f410.png?_=3535612">
            <a:extLst>
              <a:ext uri="{FF2B5EF4-FFF2-40B4-BE49-F238E27FC236}">
                <a16:creationId xmlns:a16="http://schemas.microsoft.com/office/drawing/2014/main" id="{1506D5E8-4C75-4B80-8FAB-00D64D61C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007" y="1117711"/>
            <a:ext cx="6119812" cy="574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06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06EDA-204E-42E9-B015-1CEE9691E2FB}"/>
              </a:ext>
            </a:extLst>
          </p:cNvPr>
          <p:cNvSpPr>
            <a:spLocks noGrp="1"/>
          </p:cNvSpPr>
          <p:nvPr>
            <p:ph type="title"/>
          </p:nvPr>
        </p:nvSpPr>
        <p:spPr/>
        <p:txBody>
          <a:bodyPr/>
          <a:lstStyle/>
          <a:p>
            <a:r>
              <a:rPr lang="zh-CN" altLang="en-US" dirty="0"/>
              <a:t>查看一个</a:t>
            </a:r>
            <a:r>
              <a:rPr lang="en-US" altLang="zh-CN" dirty="0" err="1"/>
              <a:t>wireshark</a:t>
            </a:r>
            <a:r>
              <a:rPr lang="zh-CN" altLang="en-US" dirty="0"/>
              <a:t>获取的数据包</a:t>
            </a:r>
          </a:p>
        </p:txBody>
      </p:sp>
      <p:sp>
        <p:nvSpPr>
          <p:cNvPr id="3" name="内容占位符 2">
            <a:extLst>
              <a:ext uri="{FF2B5EF4-FFF2-40B4-BE49-F238E27FC236}">
                <a16:creationId xmlns:a16="http://schemas.microsoft.com/office/drawing/2014/main" id="{30D9D7B3-C6DA-4D92-95A4-7CD909ED344D}"/>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55D411A-7E71-4A9F-8BEC-B25412574A55}"/>
              </a:ext>
            </a:extLst>
          </p:cNvPr>
          <p:cNvPicPr>
            <a:picLocks noChangeAspect="1"/>
          </p:cNvPicPr>
          <p:nvPr/>
        </p:nvPicPr>
        <p:blipFill>
          <a:blip r:embed="rId2"/>
          <a:stretch>
            <a:fillRect/>
          </a:stretch>
        </p:blipFill>
        <p:spPr>
          <a:xfrm>
            <a:off x="457495" y="1966370"/>
            <a:ext cx="11220450" cy="3600450"/>
          </a:xfrm>
          <a:prstGeom prst="rect">
            <a:avLst/>
          </a:prstGeom>
        </p:spPr>
      </p:pic>
    </p:spTree>
    <p:extLst>
      <p:ext uri="{BB962C8B-B14F-4D97-AF65-F5344CB8AC3E}">
        <p14:creationId xmlns:p14="http://schemas.microsoft.com/office/powerpoint/2010/main" val="94314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FFE84-E263-4474-808B-A21350587F30}"/>
              </a:ext>
            </a:extLst>
          </p:cNvPr>
          <p:cNvSpPr>
            <a:spLocks noGrp="1"/>
          </p:cNvSpPr>
          <p:nvPr>
            <p:ph type="title"/>
          </p:nvPr>
        </p:nvSpPr>
        <p:spPr/>
        <p:txBody>
          <a:bodyPr/>
          <a:lstStyle/>
          <a:p>
            <a:r>
              <a:rPr lang="en-US" altLang="zh-CN" dirty="0" err="1"/>
              <a:t>Libpcap</a:t>
            </a:r>
            <a:endParaRPr lang="zh-CN" altLang="en-US" dirty="0"/>
          </a:p>
        </p:txBody>
      </p:sp>
      <p:sp>
        <p:nvSpPr>
          <p:cNvPr id="3" name="内容占位符 2">
            <a:extLst>
              <a:ext uri="{FF2B5EF4-FFF2-40B4-BE49-F238E27FC236}">
                <a16:creationId xmlns:a16="http://schemas.microsoft.com/office/drawing/2014/main" id="{6131D337-3396-4324-BB8A-366C04B79BD5}"/>
              </a:ext>
            </a:extLst>
          </p:cNvPr>
          <p:cNvSpPr>
            <a:spLocks noGrp="1"/>
          </p:cNvSpPr>
          <p:nvPr>
            <p:ph idx="1"/>
          </p:nvPr>
        </p:nvSpPr>
        <p:spPr/>
        <p:txBody>
          <a:bodyPr>
            <a:normAutofit/>
          </a:bodyPr>
          <a:lstStyle/>
          <a:p>
            <a:r>
              <a:rPr lang="en-US" altLang="zh-CN" sz="3200" dirty="0" err="1"/>
              <a:t>libpcap</a:t>
            </a:r>
            <a:r>
              <a:rPr lang="zh-CN" altLang="en-US" sz="3200" dirty="0"/>
              <a:t>是一个辅助抓取网卡数据包的库。方便编写数据包分析程序。使用</a:t>
            </a:r>
            <a:r>
              <a:rPr lang="en-US" altLang="zh-CN" sz="3200" dirty="0" err="1"/>
              <a:t>libpcap</a:t>
            </a:r>
            <a:r>
              <a:rPr lang="zh-CN" altLang="en-US" sz="3200" dirty="0"/>
              <a:t>可以方便地实现一个类似</a:t>
            </a:r>
            <a:r>
              <a:rPr lang="en-US" altLang="zh-CN" sz="3200" dirty="0" err="1"/>
              <a:t>tcpdump</a:t>
            </a:r>
            <a:r>
              <a:rPr lang="zh-CN" altLang="en-US" sz="3200" dirty="0"/>
              <a:t>的程序。很多编程语言也实现了对</a:t>
            </a:r>
            <a:r>
              <a:rPr lang="en-US" altLang="zh-CN" sz="3200" dirty="0" err="1"/>
              <a:t>libpcap</a:t>
            </a:r>
            <a:r>
              <a:rPr lang="zh-CN" altLang="en-US" sz="3200" dirty="0"/>
              <a:t>的封装。</a:t>
            </a:r>
            <a:endParaRPr lang="en-US" altLang="zh-CN" sz="3200" dirty="0"/>
          </a:p>
          <a:p>
            <a:r>
              <a:rPr lang="zh-CN" altLang="en-US" sz="3200" dirty="0"/>
              <a:t>这里有一些代码的例子：</a:t>
            </a:r>
            <a:r>
              <a:rPr lang="en-US" altLang="zh-CN" sz="3200" dirty="0"/>
              <a:t>http://www.tcpdump.org/pcap.html</a:t>
            </a:r>
            <a:endParaRPr lang="zh-CN" altLang="en-US" sz="3200" dirty="0"/>
          </a:p>
        </p:txBody>
      </p:sp>
    </p:spTree>
    <p:extLst>
      <p:ext uri="{BB962C8B-B14F-4D97-AF65-F5344CB8AC3E}">
        <p14:creationId xmlns:p14="http://schemas.microsoft.com/office/powerpoint/2010/main" val="2609680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1519</TotalTime>
  <Words>1275</Words>
  <Application>Microsoft Office PowerPoint</Application>
  <PresentationFormat>宽屏</PresentationFormat>
  <Paragraphs>112</Paragraphs>
  <Slides>25</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宋体</vt:lpstr>
      <vt:lpstr>Arial</vt:lpstr>
      <vt:lpstr>Century Gothic</vt:lpstr>
      <vt:lpstr>Wingdings 3</vt:lpstr>
      <vt:lpstr>离子</vt:lpstr>
      <vt:lpstr>计算机网络与安全 </vt:lpstr>
      <vt:lpstr>第一次分享——网络协议基础</vt:lpstr>
      <vt:lpstr>互联网上的数据包</vt:lpstr>
      <vt:lpstr>数据链路层和MAC地址</vt:lpstr>
      <vt:lpstr>网络层和IP协议</vt:lpstr>
      <vt:lpstr>传输层和TCP/UDP协议</vt:lpstr>
      <vt:lpstr>TCP的三次握手和四次握手</vt:lpstr>
      <vt:lpstr>查看一个wireshark获取的数据包</vt:lpstr>
      <vt:lpstr>Libpcap</vt:lpstr>
      <vt:lpstr>应用层协议——DNS</vt:lpstr>
      <vt:lpstr>应用层协议——HTTP</vt:lpstr>
      <vt:lpstr>HTTP响应头和一个例子</vt:lpstr>
      <vt:lpstr>抓包查看一个例子</vt:lpstr>
      <vt:lpstr>CURL</vt:lpstr>
      <vt:lpstr>LibCURL</vt:lpstr>
      <vt:lpstr>PhantomJS</vt:lpstr>
      <vt:lpstr>Fiddler——HTTP协议调试工具</vt:lpstr>
      <vt:lpstr>Msgpack协议</vt:lpstr>
      <vt:lpstr>Msgpack消息解析</vt:lpstr>
      <vt:lpstr>Protobuf 协议</vt:lpstr>
      <vt:lpstr>Socket套接字</vt:lpstr>
      <vt:lpstr>自定义IP和TCP/UDP信息</vt:lpstr>
      <vt:lpstr>WebSocket</vt:lpstr>
      <vt:lpstr>Websocket聊天室</vt:lpstr>
      <vt:lpstr>Homeworks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网络协议基础 </dc:title>
  <dc:creator>xu dong</dc:creator>
  <cp:lastModifiedBy>xu dong</cp:lastModifiedBy>
  <cp:revision>91</cp:revision>
  <dcterms:created xsi:type="dcterms:W3CDTF">2017-08-22T05:43:29Z</dcterms:created>
  <dcterms:modified xsi:type="dcterms:W3CDTF">2017-08-23T07:23:27Z</dcterms:modified>
</cp:coreProperties>
</file>