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0C9E43-41E4-4F02-8950-15E895A7B8B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83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658127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120463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24557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0C9E43-41E4-4F02-8950-15E895A7B8B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14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189294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152376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202659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296602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32FFAA-5330-4043-AE25-F93E226A6C28}" type="datetimeFigureOut">
              <a:rPr lang="zh-CN" altLang="en-US" smtClean="0"/>
              <a:t>2017/12/21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339769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532FFAA-5330-4043-AE25-F93E226A6C28}" type="datetimeFigureOut">
              <a:rPr lang="zh-CN" altLang="en-US" smtClean="0"/>
              <a:t>2017/12/21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0C9E43-41E4-4F02-8950-15E895A7B8BC}" type="slidenum">
              <a:rPr lang="zh-CN" altLang="en-US" smtClean="0"/>
              <a:t>‹#›</a:t>
            </a:fld>
            <a:endParaRPr lang="zh-CN" altLang="en-US"/>
          </a:p>
        </p:txBody>
      </p:sp>
    </p:spTree>
    <p:extLst>
      <p:ext uri="{BB962C8B-B14F-4D97-AF65-F5344CB8AC3E}">
        <p14:creationId xmlns:p14="http://schemas.microsoft.com/office/powerpoint/2010/main" val="149766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32FFAA-5330-4043-AE25-F93E226A6C28}" type="datetimeFigureOut">
              <a:rPr lang="zh-CN" altLang="en-US" smtClean="0"/>
              <a:t>2017/12/21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0C9E43-41E4-4F02-8950-15E895A7B8B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42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429C-7219-4596-B777-9380A64ADB10}"/>
              </a:ext>
            </a:extLst>
          </p:cNvPr>
          <p:cNvSpPr>
            <a:spLocks noGrp="1"/>
          </p:cNvSpPr>
          <p:nvPr>
            <p:ph type="ctrTitle"/>
          </p:nvPr>
        </p:nvSpPr>
        <p:spPr/>
        <p:txBody>
          <a:bodyPr/>
          <a:lstStyle/>
          <a:p>
            <a:r>
              <a:rPr lang="zh-CN" altLang="en-US" dirty="0"/>
              <a:t>计算机网络与安全</a:t>
            </a:r>
          </a:p>
        </p:txBody>
      </p:sp>
      <p:sp>
        <p:nvSpPr>
          <p:cNvPr id="3" name="副标题 2">
            <a:extLst>
              <a:ext uri="{FF2B5EF4-FFF2-40B4-BE49-F238E27FC236}">
                <a16:creationId xmlns:a16="http://schemas.microsoft.com/office/drawing/2014/main" id="{257F6876-3A3C-4E7F-A668-9C52F6085573}"/>
              </a:ext>
            </a:extLst>
          </p:cNvPr>
          <p:cNvSpPr>
            <a:spLocks noGrp="1"/>
          </p:cNvSpPr>
          <p:nvPr>
            <p:ph type="subTitle" idx="1"/>
          </p:nvPr>
        </p:nvSpPr>
        <p:spPr/>
        <p:txBody>
          <a:bodyPr/>
          <a:lstStyle/>
          <a:p>
            <a:r>
              <a:rPr lang="zh-CN" altLang="en-US" dirty="0"/>
              <a:t>安全运维</a:t>
            </a:r>
            <a:r>
              <a:rPr lang="en-US" altLang="zh-CN" dirty="0"/>
              <a:t>—</a:t>
            </a:r>
            <a:r>
              <a:rPr lang="zh-CN" altLang="en-US" dirty="0"/>
              <a:t>徐东</a:t>
            </a:r>
          </a:p>
        </p:txBody>
      </p:sp>
    </p:spTree>
    <p:extLst>
      <p:ext uri="{BB962C8B-B14F-4D97-AF65-F5344CB8AC3E}">
        <p14:creationId xmlns:p14="http://schemas.microsoft.com/office/powerpoint/2010/main" val="3261462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D93C5-0F5E-4F05-84BB-728C9D992ADE}"/>
              </a:ext>
            </a:extLst>
          </p:cNvPr>
          <p:cNvSpPr>
            <a:spLocks noGrp="1"/>
          </p:cNvSpPr>
          <p:nvPr>
            <p:ph type="title"/>
          </p:nvPr>
        </p:nvSpPr>
        <p:spPr/>
        <p:txBody>
          <a:bodyPr/>
          <a:lstStyle/>
          <a:p>
            <a:r>
              <a:rPr lang="zh-CN" altLang="en-US" dirty="0"/>
              <a:t>为所有输入明确恰当的字符集</a:t>
            </a:r>
          </a:p>
        </p:txBody>
      </p:sp>
      <p:pic>
        <p:nvPicPr>
          <p:cNvPr id="6" name="图片 5">
            <a:extLst>
              <a:ext uri="{FF2B5EF4-FFF2-40B4-BE49-F238E27FC236}">
                <a16:creationId xmlns:a16="http://schemas.microsoft.com/office/drawing/2014/main" id="{4894A3BE-FD89-4A26-BF52-8E02C81FB677}"/>
              </a:ext>
            </a:extLst>
          </p:cNvPr>
          <p:cNvPicPr>
            <a:picLocks noChangeAspect="1"/>
          </p:cNvPicPr>
          <p:nvPr/>
        </p:nvPicPr>
        <p:blipFill>
          <a:blip r:embed="rId2"/>
          <a:stretch>
            <a:fillRect/>
          </a:stretch>
        </p:blipFill>
        <p:spPr>
          <a:xfrm>
            <a:off x="1097280" y="1835272"/>
            <a:ext cx="6182409" cy="4506352"/>
          </a:xfrm>
          <a:prstGeom prst="rect">
            <a:avLst/>
          </a:prstGeom>
        </p:spPr>
      </p:pic>
      <p:sp>
        <p:nvSpPr>
          <p:cNvPr id="8" name="文本框 7">
            <a:extLst>
              <a:ext uri="{FF2B5EF4-FFF2-40B4-BE49-F238E27FC236}">
                <a16:creationId xmlns:a16="http://schemas.microsoft.com/office/drawing/2014/main" id="{99DC5C3E-EA9F-45A7-B7B4-8EA465D6E254}"/>
              </a:ext>
            </a:extLst>
          </p:cNvPr>
          <p:cNvSpPr txBox="1"/>
          <p:nvPr/>
        </p:nvSpPr>
        <p:spPr>
          <a:xfrm>
            <a:off x="7421732" y="1835272"/>
            <a:ext cx="3733948" cy="3000821"/>
          </a:xfrm>
          <a:prstGeom prst="rect">
            <a:avLst/>
          </a:prstGeom>
          <a:noFill/>
        </p:spPr>
        <p:txBody>
          <a:bodyPr wrap="square" rtlCol="0">
            <a:spAutoFit/>
          </a:bodyPr>
          <a:lstStyle/>
          <a:p>
            <a:pPr>
              <a:lnSpc>
                <a:spcPct val="150000"/>
              </a:lnSpc>
            </a:pPr>
            <a:r>
              <a:rPr lang="zh-CN" altLang="en-US" dirty="0"/>
              <a:t>很多时候我们不需要关注编码问题。因为系统或者编程语言帮我们适配了一个编码。但是，当我们发现程序运行出现诡异的问题的时候，就应该考虑一下。是不是中文编码的问题导致的呢？</a:t>
            </a:r>
            <a:endParaRPr lang="en-US" altLang="zh-CN" dirty="0"/>
          </a:p>
          <a:p>
            <a:pPr>
              <a:lnSpc>
                <a:spcPct val="150000"/>
              </a:lnSpc>
            </a:pPr>
            <a:r>
              <a:rPr lang="zh-CN" altLang="en-US" dirty="0"/>
              <a:t>这个时候请使用：</a:t>
            </a:r>
            <a:r>
              <a:rPr lang="en-US" altLang="zh-CN" dirty="0"/>
              <a:t>encode(), decode()</a:t>
            </a:r>
            <a:endParaRPr lang="zh-CN" altLang="en-US" dirty="0"/>
          </a:p>
        </p:txBody>
      </p:sp>
    </p:spTree>
    <p:extLst>
      <p:ext uri="{BB962C8B-B14F-4D97-AF65-F5344CB8AC3E}">
        <p14:creationId xmlns:p14="http://schemas.microsoft.com/office/powerpoint/2010/main" val="174747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AFF2F-95D0-46B2-B827-ECE58EAB4401}"/>
              </a:ext>
            </a:extLst>
          </p:cNvPr>
          <p:cNvSpPr>
            <a:spLocks noGrp="1"/>
          </p:cNvSpPr>
          <p:nvPr>
            <p:ph type="title"/>
          </p:nvPr>
        </p:nvSpPr>
        <p:spPr/>
        <p:txBody>
          <a:bodyPr/>
          <a:lstStyle/>
          <a:p>
            <a:r>
              <a:rPr lang="zh-CN" altLang="en-US" dirty="0"/>
              <a:t>为所有输入明确恰当的字符集</a:t>
            </a:r>
          </a:p>
        </p:txBody>
      </p:sp>
      <p:pic>
        <p:nvPicPr>
          <p:cNvPr id="4" name="图片 3">
            <a:extLst>
              <a:ext uri="{FF2B5EF4-FFF2-40B4-BE49-F238E27FC236}">
                <a16:creationId xmlns:a16="http://schemas.microsoft.com/office/drawing/2014/main" id="{8FAADEB3-C528-4775-9E26-BF0B4988BE7A}"/>
              </a:ext>
            </a:extLst>
          </p:cNvPr>
          <p:cNvPicPr>
            <a:picLocks noChangeAspect="1"/>
          </p:cNvPicPr>
          <p:nvPr/>
        </p:nvPicPr>
        <p:blipFill>
          <a:blip r:embed="rId2"/>
          <a:stretch>
            <a:fillRect/>
          </a:stretch>
        </p:blipFill>
        <p:spPr>
          <a:xfrm>
            <a:off x="1097280" y="1836753"/>
            <a:ext cx="6781800" cy="876300"/>
          </a:xfrm>
          <a:prstGeom prst="rect">
            <a:avLst/>
          </a:prstGeom>
        </p:spPr>
      </p:pic>
      <p:pic>
        <p:nvPicPr>
          <p:cNvPr id="5" name="图片 4">
            <a:extLst>
              <a:ext uri="{FF2B5EF4-FFF2-40B4-BE49-F238E27FC236}">
                <a16:creationId xmlns:a16="http://schemas.microsoft.com/office/drawing/2014/main" id="{61C21D77-A6C9-48E9-9DC5-F6E80CE78B14}"/>
              </a:ext>
            </a:extLst>
          </p:cNvPr>
          <p:cNvPicPr>
            <a:picLocks noChangeAspect="1"/>
          </p:cNvPicPr>
          <p:nvPr/>
        </p:nvPicPr>
        <p:blipFill>
          <a:blip r:embed="rId3"/>
          <a:stretch>
            <a:fillRect/>
          </a:stretch>
        </p:blipFill>
        <p:spPr>
          <a:xfrm>
            <a:off x="1097280" y="2842193"/>
            <a:ext cx="2371725" cy="1514475"/>
          </a:xfrm>
          <a:prstGeom prst="rect">
            <a:avLst/>
          </a:prstGeom>
        </p:spPr>
      </p:pic>
      <p:pic>
        <p:nvPicPr>
          <p:cNvPr id="6" name="图片 5">
            <a:extLst>
              <a:ext uri="{FF2B5EF4-FFF2-40B4-BE49-F238E27FC236}">
                <a16:creationId xmlns:a16="http://schemas.microsoft.com/office/drawing/2014/main" id="{443FC377-994A-4F73-B466-0E6D9FD4B18E}"/>
              </a:ext>
            </a:extLst>
          </p:cNvPr>
          <p:cNvPicPr>
            <a:picLocks noChangeAspect="1"/>
          </p:cNvPicPr>
          <p:nvPr/>
        </p:nvPicPr>
        <p:blipFill>
          <a:blip r:embed="rId4"/>
          <a:stretch>
            <a:fillRect/>
          </a:stretch>
        </p:blipFill>
        <p:spPr>
          <a:xfrm>
            <a:off x="1097280" y="4528720"/>
            <a:ext cx="2438400" cy="1638300"/>
          </a:xfrm>
          <a:prstGeom prst="rect">
            <a:avLst/>
          </a:prstGeom>
        </p:spPr>
      </p:pic>
      <p:pic>
        <p:nvPicPr>
          <p:cNvPr id="7" name="图片 6">
            <a:extLst>
              <a:ext uri="{FF2B5EF4-FFF2-40B4-BE49-F238E27FC236}">
                <a16:creationId xmlns:a16="http://schemas.microsoft.com/office/drawing/2014/main" id="{92158103-36EF-4BEE-A5F8-E32FC11C82CD}"/>
              </a:ext>
            </a:extLst>
          </p:cNvPr>
          <p:cNvPicPr>
            <a:picLocks noChangeAspect="1"/>
          </p:cNvPicPr>
          <p:nvPr/>
        </p:nvPicPr>
        <p:blipFill>
          <a:blip r:embed="rId5"/>
          <a:stretch>
            <a:fillRect/>
          </a:stretch>
        </p:blipFill>
        <p:spPr>
          <a:xfrm>
            <a:off x="3535680" y="2910624"/>
            <a:ext cx="6943725" cy="466725"/>
          </a:xfrm>
          <a:prstGeom prst="rect">
            <a:avLst/>
          </a:prstGeom>
        </p:spPr>
      </p:pic>
      <p:pic>
        <p:nvPicPr>
          <p:cNvPr id="8" name="图片 7">
            <a:extLst>
              <a:ext uri="{FF2B5EF4-FFF2-40B4-BE49-F238E27FC236}">
                <a16:creationId xmlns:a16="http://schemas.microsoft.com/office/drawing/2014/main" id="{99FDD3DA-85A3-4347-AA6E-79A9FF1CB6FC}"/>
              </a:ext>
            </a:extLst>
          </p:cNvPr>
          <p:cNvPicPr>
            <a:picLocks noChangeAspect="1"/>
          </p:cNvPicPr>
          <p:nvPr/>
        </p:nvPicPr>
        <p:blipFill>
          <a:blip r:embed="rId6"/>
          <a:stretch>
            <a:fillRect/>
          </a:stretch>
        </p:blipFill>
        <p:spPr>
          <a:xfrm>
            <a:off x="3564255" y="4566376"/>
            <a:ext cx="6915150" cy="485775"/>
          </a:xfrm>
          <a:prstGeom prst="rect">
            <a:avLst/>
          </a:prstGeom>
        </p:spPr>
      </p:pic>
    </p:spTree>
    <p:extLst>
      <p:ext uri="{BB962C8B-B14F-4D97-AF65-F5344CB8AC3E}">
        <p14:creationId xmlns:p14="http://schemas.microsoft.com/office/powerpoint/2010/main" val="363675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EEE5B-2415-4514-B5E3-96E1F563317A}"/>
              </a:ext>
            </a:extLst>
          </p:cNvPr>
          <p:cNvSpPr>
            <a:spLocks noGrp="1"/>
          </p:cNvSpPr>
          <p:nvPr>
            <p:ph type="title"/>
          </p:nvPr>
        </p:nvSpPr>
        <p:spPr/>
        <p:txBody>
          <a:bodyPr/>
          <a:lstStyle/>
          <a:p>
            <a:r>
              <a:rPr lang="zh-CN" altLang="en-US" dirty="0"/>
              <a:t>良好的编码习惯</a:t>
            </a:r>
          </a:p>
        </p:txBody>
      </p:sp>
      <p:pic>
        <p:nvPicPr>
          <p:cNvPr id="6" name="图片 5">
            <a:extLst>
              <a:ext uri="{FF2B5EF4-FFF2-40B4-BE49-F238E27FC236}">
                <a16:creationId xmlns:a16="http://schemas.microsoft.com/office/drawing/2014/main" id="{F62FEB2F-A7FA-44EB-A9B7-B8D651CA66AA}"/>
              </a:ext>
            </a:extLst>
          </p:cNvPr>
          <p:cNvPicPr>
            <a:picLocks noChangeAspect="1"/>
          </p:cNvPicPr>
          <p:nvPr/>
        </p:nvPicPr>
        <p:blipFill>
          <a:blip r:embed="rId2"/>
          <a:stretch>
            <a:fillRect/>
          </a:stretch>
        </p:blipFill>
        <p:spPr>
          <a:xfrm>
            <a:off x="1297712" y="1847850"/>
            <a:ext cx="1695450" cy="1581150"/>
          </a:xfrm>
          <a:prstGeom prst="rect">
            <a:avLst/>
          </a:prstGeom>
        </p:spPr>
      </p:pic>
      <p:pic>
        <p:nvPicPr>
          <p:cNvPr id="7" name="图片 6">
            <a:extLst>
              <a:ext uri="{FF2B5EF4-FFF2-40B4-BE49-F238E27FC236}">
                <a16:creationId xmlns:a16="http://schemas.microsoft.com/office/drawing/2014/main" id="{AEDF2C93-27DC-40C8-8C80-6A3FCC73CB0C}"/>
              </a:ext>
            </a:extLst>
          </p:cNvPr>
          <p:cNvPicPr>
            <a:picLocks noChangeAspect="1"/>
          </p:cNvPicPr>
          <p:nvPr/>
        </p:nvPicPr>
        <p:blipFill>
          <a:blip r:embed="rId3"/>
          <a:stretch>
            <a:fillRect/>
          </a:stretch>
        </p:blipFill>
        <p:spPr>
          <a:xfrm>
            <a:off x="3399315" y="1847850"/>
            <a:ext cx="1504950" cy="1409700"/>
          </a:xfrm>
          <a:prstGeom prst="rect">
            <a:avLst/>
          </a:prstGeom>
        </p:spPr>
      </p:pic>
      <p:pic>
        <p:nvPicPr>
          <p:cNvPr id="8" name="图片 7">
            <a:extLst>
              <a:ext uri="{FF2B5EF4-FFF2-40B4-BE49-F238E27FC236}">
                <a16:creationId xmlns:a16="http://schemas.microsoft.com/office/drawing/2014/main" id="{B76944A4-DC22-4260-B1BE-38AC74523F03}"/>
              </a:ext>
            </a:extLst>
          </p:cNvPr>
          <p:cNvPicPr>
            <a:picLocks noChangeAspect="1"/>
          </p:cNvPicPr>
          <p:nvPr/>
        </p:nvPicPr>
        <p:blipFill>
          <a:blip r:embed="rId4"/>
          <a:stretch>
            <a:fillRect/>
          </a:stretch>
        </p:blipFill>
        <p:spPr>
          <a:xfrm>
            <a:off x="1297712" y="3896696"/>
            <a:ext cx="1524000" cy="1781175"/>
          </a:xfrm>
          <a:prstGeom prst="rect">
            <a:avLst/>
          </a:prstGeom>
        </p:spPr>
      </p:pic>
      <p:pic>
        <p:nvPicPr>
          <p:cNvPr id="10" name="图片 9">
            <a:extLst>
              <a:ext uri="{FF2B5EF4-FFF2-40B4-BE49-F238E27FC236}">
                <a16:creationId xmlns:a16="http://schemas.microsoft.com/office/drawing/2014/main" id="{EBA2A12B-963F-4995-B567-6DDE8E192DF1}"/>
              </a:ext>
            </a:extLst>
          </p:cNvPr>
          <p:cNvPicPr>
            <a:picLocks noChangeAspect="1"/>
          </p:cNvPicPr>
          <p:nvPr/>
        </p:nvPicPr>
        <p:blipFill>
          <a:blip r:embed="rId5"/>
          <a:stretch>
            <a:fillRect/>
          </a:stretch>
        </p:blipFill>
        <p:spPr>
          <a:xfrm>
            <a:off x="3399315" y="3896696"/>
            <a:ext cx="1628775" cy="1914525"/>
          </a:xfrm>
          <a:prstGeom prst="rect">
            <a:avLst/>
          </a:prstGeom>
        </p:spPr>
      </p:pic>
      <p:pic>
        <p:nvPicPr>
          <p:cNvPr id="11" name="图片 10">
            <a:extLst>
              <a:ext uri="{FF2B5EF4-FFF2-40B4-BE49-F238E27FC236}">
                <a16:creationId xmlns:a16="http://schemas.microsoft.com/office/drawing/2014/main" id="{310948DC-35ED-45D2-9D77-E16E56A3C36F}"/>
              </a:ext>
            </a:extLst>
          </p:cNvPr>
          <p:cNvPicPr>
            <a:picLocks noChangeAspect="1"/>
          </p:cNvPicPr>
          <p:nvPr/>
        </p:nvPicPr>
        <p:blipFill>
          <a:blip r:embed="rId6"/>
          <a:stretch>
            <a:fillRect/>
          </a:stretch>
        </p:blipFill>
        <p:spPr>
          <a:xfrm>
            <a:off x="5605693" y="1863108"/>
            <a:ext cx="4514850" cy="2990850"/>
          </a:xfrm>
          <a:prstGeom prst="rect">
            <a:avLst/>
          </a:prstGeom>
        </p:spPr>
      </p:pic>
    </p:spTree>
    <p:extLst>
      <p:ext uri="{BB962C8B-B14F-4D97-AF65-F5344CB8AC3E}">
        <p14:creationId xmlns:p14="http://schemas.microsoft.com/office/powerpoint/2010/main" val="14267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5C61B-8FE3-457D-A383-42CA38ED36E2}"/>
              </a:ext>
            </a:extLst>
          </p:cNvPr>
          <p:cNvSpPr>
            <a:spLocks noGrp="1"/>
          </p:cNvSpPr>
          <p:nvPr>
            <p:ph type="title"/>
          </p:nvPr>
        </p:nvSpPr>
        <p:spPr/>
        <p:txBody>
          <a:bodyPr/>
          <a:lstStyle/>
          <a:p>
            <a:r>
              <a:rPr lang="en-US" altLang="zh-CN" dirty="0"/>
              <a:t>C</a:t>
            </a:r>
            <a:r>
              <a:rPr lang="zh-CN" altLang="en-US" dirty="0"/>
              <a:t>和</a:t>
            </a:r>
            <a:r>
              <a:rPr lang="en-US" altLang="zh-CN" dirty="0"/>
              <a:t>C++</a:t>
            </a:r>
            <a:r>
              <a:rPr lang="zh-CN" altLang="en-US" dirty="0"/>
              <a:t>中的资源维护</a:t>
            </a:r>
          </a:p>
        </p:txBody>
      </p:sp>
      <p:sp>
        <p:nvSpPr>
          <p:cNvPr id="3" name="内容占位符 2">
            <a:extLst>
              <a:ext uri="{FF2B5EF4-FFF2-40B4-BE49-F238E27FC236}">
                <a16:creationId xmlns:a16="http://schemas.microsoft.com/office/drawing/2014/main" id="{AD3C959C-D40D-4CC8-85EF-E75A0C89364A}"/>
              </a:ext>
            </a:extLst>
          </p:cNvPr>
          <p:cNvSpPr>
            <a:spLocks noGrp="1"/>
          </p:cNvSpPr>
          <p:nvPr>
            <p:ph idx="1"/>
          </p:nvPr>
        </p:nvSpPr>
        <p:spPr/>
        <p:txBody>
          <a:bodyPr/>
          <a:lstStyle/>
          <a:p>
            <a:pPr marL="0" indent="0">
              <a:buNone/>
            </a:pPr>
            <a:r>
              <a:rPr lang="zh-CN" altLang="en-US" dirty="0"/>
              <a:t>谁</a:t>
            </a:r>
            <a:r>
              <a:rPr lang="en-US" altLang="zh-CN" dirty="0"/>
              <a:t>malloc</a:t>
            </a:r>
            <a:r>
              <a:rPr lang="zh-CN" altLang="en-US" dirty="0"/>
              <a:t>的谁负责</a:t>
            </a:r>
            <a:r>
              <a:rPr lang="en-US" altLang="zh-CN" dirty="0"/>
              <a:t>free</a:t>
            </a:r>
            <a:r>
              <a:rPr lang="zh-CN" altLang="en-US" dirty="0"/>
              <a:t>。</a:t>
            </a:r>
            <a:endParaRPr lang="en-US" altLang="zh-CN" dirty="0"/>
          </a:p>
          <a:p>
            <a:pPr marL="0" indent="0">
              <a:buNone/>
            </a:pPr>
            <a:r>
              <a:rPr lang="en-US" altLang="zh-CN" dirty="0"/>
              <a:t> </a:t>
            </a:r>
            <a:r>
              <a:rPr lang="zh-CN" altLang="en-US" dirty="0"/>
              <a:t>禁止深层次传递参数。</a:t>
            </a:r>
            <a:endParaRPr lang="en-US" altLang="zh-CN" dirty="0"/>
          </a:p>
          <a:p>
            <a:pPr marL="0" indent="0">
              <a:buNone/>
            </a:pPr>
            <a:r>
              <a:rPr lang="en-US" altLang="zh-CN" dirty="0"/>
              <a:t> </a:t>
            </a:r>
            <a:r>
              <a:rPr lang="zh-CN" altLang="en-US" dirty="0"/>
              <a:t>通过网络传递的数据要明确数据类型长度。</a:t>
            </a:r>
            <a:endParaRPr lang="en-US" altLang="zh-CN" dirty="0"/>
          </a:p>
          <a:p>
            <a:pPr marL="0" indent="0">
              <a:buNone/>
            </a:pPr>
            <a:r>
              <a:rPr lang="en-US" altLang="zh-CN" dirty="0"/>
              <a:t> </a:t>
            </a:r>
            <a:r>
              <a:rPr lang="zh-CN" altLang="en-US" dirty="0"/>
              <a:t>关键数据结构关闭内存对齐。</a:t>
            </a:r>
            <a:endParaRPr lang="en-US" altLang="zh-CN" dirty="0"/>
          </a:p>
          <a:p>
            <a:pPr marL="0" indent="0">
              <a:buNone/>
            </a:pPr>
            <a:r>
              <a:rPr lang="en-US" altLang="zh-CN" dirty="0"/>
              <a:t> </a:t>
            </a:r>
            <a:r>
              <a:rPr lang="zh-CN" altLang="en-US" dirty="0"/>
              <a:t>对于作用域较大的内存结构，可以通过设置特殊的标记字段来标记结构的可用性或状态。（特别难管理资源或者结构，那就是用这样的方法）</a:t>
            </a: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5ECE25F6-C240-4437-9F86-6667FD609B4D}"/>
              </a:ext>
            </a:extLst>
          </p:cNvPr>
          <p:cNvPicPr>
            <a:picLocks noChangeAspect="1"/>
          </p:cNvPicPr>
          <p:nvPr/>
        </p:nvPicPr>
        <p:blipFill>
          <a:blip r:embed="rId2"/>
          <a:stretch>
            <a:fillRect/>
          </a:stretch>
        </p:blipFill>
        <p:spPr>
          <a:xfrm>
            <a:off x="1218608" y="4343539"/>
            <a:ext cx="2647950" cy="1171575"/>
          </a:xfrm>
          <a:prstGeom prst="rect">
            <a:avLst/>
          </a:prstGeom>
        </p:spPr>
      </p:pic>
    </p:spTree>
    <p:extLst>
      <p:ext uri="{BB962C8B-B14F-4D97-AF65-F5344CB8AC3E}">
        <p14:creationId xmlns:p14="http://schemas.microsoft.com/office/powerpoint/2010/main" val="263922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7E8A4-27FB-4807-AD95-CFEBFAB3485C}"/>
              </a:ext>
            </a:extLst>
          </p:cNvPr>
          <p:cNvSpPr>
            <a:spLocks noGrp="1"/>
          </p:cNvSpPr>
          <p:nvPr>
            <p:ph type="title"/>
          </p:nvPr>
        </p:nvSpPr>
        <p:spPr/>
        <p:txBody>
          <a:bodyPr/>
          <a:lstStyle/>
          <a:p>
            <a:r>
              <a:rPr lang="zh-CN" altLang="en-US" dirty="0"/>
              <a:t>谁</a:t>
            </a:r>
            <a:r>
              <a:rPr lang="en-US" altLang="zh-CN" dirty="0"/>
              <a:t>malloc</a:t>
            </a:r>
            <a:r>
              <a:rPr lang="zh-CN" altLang="en-US" dirty="0"/>
              <a:t>的谁负责</a:t>
            </a:r>
            <a:r>
              <a:rPr lang="en-US" altLang="zh-CN" dirty="0"/>
              <a:t>free</a:t>
            </a:r>
            <a:endParaRPr lang="zh-CN" altLang="en-US" dirty="0"/>
          </a:p>
        </p:txBody>
      </p:sp>
      <p:sp>
        <p:nvSpPr>
          <p:cNvPr id="3" name="内容占位符 2">
            <a:extLst>
              <a:ext uri="{FF2B5EF4-FFF2-40B4-BE49-F238E27FC236}">
                <a16:creationId xmlns:a16="http://schemas.microsoft.com/office/drawing/2014/main" id="{F81D02D6-9FA5-4408-961C-C7EBE23B9E9A}"/>
              </a:ext>
            </a:extLst>
          </p:cNvPr>
          <p:cNvSpPr>
            <a:spLocks noGrp="1"/>
          </p:cNvSpPr>
          <p:nvPr>
            <p:ph idx="1"/>
          </p:nvPr>
        </p:nvSpPr>
        <p:spPr/>
        <p:txBody>
          <a:bodyPr/>
          <a:lstStyle/>
          <a:p>
            <a:r>
              <a:rPr lang="zh-CN" altLang="en-US" dirty="0"/>
              <a:t>在</a:t>
            </a:r>
            <a:r>
              <a:rPr lang="en-US" altLang="zh-CN" dirty="0"/>
              <a:t>C</a:t>
            </a:r>
            <a:r>
              <a:rPr lang="zh-CN" altLang="en-US" dirty="0"/>
              <a:t>中一般通过文件来管理一些资源。</a:t>
            </a:r>
            <a:r>
              <a:rPr lang="en-US" altLang="zh-CN" dirty="0"/>
              <a:t>C++</a:t>
            </a:r>
            <a:r>
              <a:rPr lang="zh-CN" altLang="en-US" dirty="0"/>
              <a:t>中使用类或者对象来管理。</a:t>
            </a:r>
            <a:endParaRPr lang="en-US" altLang="zh-CN" dirty="0"/>
          </a:p>
          <a:p>
            <a:pPr>
              <a:lnSpc>
                <a:spcPct val="150000"/>
              </a:lnSpc>
            </a:pPr>
            <a:r>
              <a:rPr lang="zh-CN" altLang="en-US" dirty="0"/>
              <a:t>为了防止出现一些资源在释放之后还会被调用。所以应该尽量把资源的</a:t>
            </a:r>
            <a:r>
              <a:rPr lang="en-US" altLang="zh-CN" dirty="0"/>
              <a:t>malloc</a:t>
            </a:r>
            <a:r>
              <a:rPr lang="zh-CN" altLang="en-US" dirty="0"/>
              <a:t>和</a:t>
            </a:r>
            <a:r>
              <a:rPr lang="en-US" altLang="zh-CN" dirty="0"/>
              <a:t>free</a:t>
            </a:r>
            <a:r>
              <a:rPr lang="zh-CN" altLang="en-US" dirty="0"/>
              <a:t>放在临近的位置。绝对禁止在</a:t>
            </a:r>
            <a:r>
              <a:rPr lang="en-US" altLang="zh-CN" dirty="0"/>
              <a:t>A</a:t>
            </a:r>
            <a:r>
              <a:rPr lang="zh-CN" altLang="en-US" dirty="0"/>
              <a:t>文件里</a:t>
            </a:r>
            <a:r>
              <a:rPr lang="en-US" altLang="zh-CN" dirty="0"/>
              <a:t>malloc</a:t>
            </a:r>
            <a:r>
              <a:rPr lang="zh-CN" altLang="en-US" dirty="0"/>
              <a:t>在</a:t>
            </a:r>
            <a:r>
              <a:rPr lang="en-US" altLang="zh-CN" dirty="0"/>
              <a:t>B</a:t>
            </a:r>
            <a:r>
              <a:rPr lang="zh-CN" altLang="en-US" dirty="0"/>
              <a:t>文件里</a:t>
            </a:r>
            <a:r>
              <a:rPr lang="en-US" altLang="zh-CN" dirty="0"/>
              <a:t>free</a:t>
            </a:r>
            <a:r>
              <a:rPr lang="zh-CN" altLang="en-US" dirty="0"/>
              <a:t>的情况。</a:t>
            </a:r>
            <a:r>
              <a:rPr lang="en-US" altLang="zh-CN" dirty="0"/>
              <a:t>C++</a:t>
            </a:r>
            <a:r>
              <a:rPr lang="zh-CN" altLang="en-US" dirty="0"/>
              <a:t>中也类似。</a:t>
            </a:r>
            <a:endParaRPr lang="en-US" altLang="zh-CN" dirty="0"/>
          </a:p>
          <a:p>
            <a:pPr>
              <a:lnSpc>
                <a:spcPct val="150000"/>
              </a:lnSpc>
            </a:pPr>
            <a:r>
              <a:rPr lang="en-US" altLang="zh-CN" dirty="0"/>
              <a:t>malloc</a:t>
            </a:r>
            <a:r>
              <a:rPr lang="zh-CN" altLang="en-US" dirty="0"/>
              <a:t>出来的资源一般会在非本文件，函数或者类中使用。要么保证</a:t>
            </a:r>
            <a:r>
              <a:rPr lang="en-US" altLang="zh-CN" dirty="0"/>
              <a:t>malloc</a:t>
            </a:r>
            <a:r>
              <a:rPr lang="zh-CN" altLang="en-US" dirty="0"/>
              <a:t>出的资源永远存在，要么就要尽量把</a:t>
            </a:r>
            <a:r>
              <a:rPr lang="en-US" altLang="zh-CN" dirty="0"/>
              <a:t>malloc</a:t>
            </a:r>
            <a:r>
              <a:rPr lang="zh-CN" altLang="en-US" dirty="0"/>
              <a:t>和</a:t>
            </a:r>
            <a:r>
              <a:rPr lang="en-US" altLang="zh-CN" dirty="0"/>
              <a:t>free</a:t>
            </a:r>
            <a:r>
              <a:rPr lang="zh-CN" altLang="en-US" dirty="0"/>
              <a:t>在同一个文件或者类中管理。虽然这样不可以避免在外部被释放，但是至少方便排查问题。</a:t>
            </a:r>
            <a:endParaRPr lang="en-US" altLang="zh-CN" dirty="0"/>
          </a:p>
        </p:txBody>
      </p:sp>
    </p:spTree>
    <p:extLst>
      <p:ext uri="{BB962C8B-B14F-4D97-AF65-F5344CB8AC3E}">
        <p14:creationId xmlns:p14="http://schemas.microsoft.com/office/powerpoint/2010/main" val="2927404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760A1-E3B6-40BA-85A8-7A515E41A0C4}"/>
              </a:ext>
            </a:extLst>
          </p:cNvPr>
          <p:cNvSpPr>
            <a:spLocks noGrp="1"/>
          </p:cNvSpPr>
          <p:nvPr>
            <p:ph type="title"/>
          </p:nvPr>
        </p:nvSpPr>
        <p:spPr/>
        <p:txBody>
          <a:bodyPr/>
          <a:lstStyle/>
          <a:p>
            <a:r>
              <a:rPr lang="zh-CN" altLang="en-US" dirty="0"/>
              <a:t>禁止深层次传递参数</a:t>
            </a:r>
          </a:p>
        </p:txBody>
      </p:sp>
      <p:pic>
        <p:nvPicPr>
          <p:cNvPr id="5" name="图片 4">
            <a:extLst>
              <a:ext uri="{FF2B5EF4-FFF2-40B4-BE49-F238E27FC236}">
                <a16:creationId xmlns:a16="http://schemas.microsoft.com/office/drawing/2014/main" id="{C4CF7CC6-32CF-487A-8FED-C13E2FA198FE}"/>
              </a:ext>
            </a:extLst>
          </p:cNvPr>
          <p:cNvPicPr>
            <a:picLocks noChangeAspect="1"/>
          </p:cNvPicPr>
          <p:nvPr/>
        </p:nvPicPr>
        <p:blipFill>
          <a:blip r:embed="rId2"/>
          <a:stretch>
            <a:fillRect/>
          </a:stretch>
        </p:blipFill>
        <p:spPr>
          <a:xfrm>
            <a:off x="1202785" y="2040199"/>
            <a:ext cx="2790825" cy="3771900"/>
          </a:xfrm>
          <a:prstGeom prst="rect">
            <a:avLst/>
          </a:prstGeom>
        </p:spPr>
      </p:pic>
      <p:sp>
        <p:nvSpPr>
          <p:cNvPr id="6" name="文本框 5">
            <a:extLst>
              <a:ext uri="{FF2B5EF4-FFF2-40B4-BE49-F238E27FC236}">
                <a16:creationId xmlns:a16="http://schemas.microsoft.com/office/drawing/2014/main" id="{709405CE-40FB-4B1D-8C9C-3DB8DA07A9E0}"/>
              </a:ext>
            </a:extLst>
          </p:cNvPr>
          <p:cNvSpPr txBox="1"/>
          <p:nvPr/>
        </p:nvSpPr>
        <p:spPr>
          <a:xfrm>
            <a:off x="4287915" y="2040199"/>
            <a:ext cx="6494903" cy="1706878"/>
          </a:xfrm>
          <a:prstGeom prst="rect">
            <a:avLst/>
          </a:prstGeom>
          <a:noFill/>
        </p:spPr>
        <p:txBody>
          <a:bodyPr wrap="square" rtlCol="0">
            <a:spAutoFit/>
          </a:bodyPr>
          <a:lstStyle/>
          <a:p>
            <a:pPr>
              <a:lnSpc>
                <a:spcPct val="150000"/>
              </a:lnSpc>
            </a:pPr>
            <a:r>
              <a:rPr lang="zh-CN" altLang="en-US" dirty="0"/>
              <a:t>深层次传递同一个参数可以通过使用全局变量，使用文件，外部存储来避免。深层次传递参数的代码很难维护，尤其是非值传递的情况下。任何地方都可能会对变量做了修改，导致出现意想不到的情况出现。</a:t>
            </a:r>
          </a:p>
        </p:txBody>
      </p:sp>
    </p:spTree>
    <p:extLst>
      <p:ext uri="{BB962C8B-B14F-4D97-AF65-F5344CB8AC3E}">
        <p14:creationId xmlns:p14="http://schemas.microsoft.com/office/powerpoint/2010/main" val="302495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FDB41-79DA-4DBC-AFFF-3FEBBE0335F5}"/>
              </a:ext>
            </a:extLst>
          </p:cNvPr>
          <p:cNvSpPr>
            <a:spLocks noGrp="1"/>
          </p:cNvSpPr>
          <p:nvPr>
            <p:ph type="title"/>
          </p:nvPr>
        </p:nvSpPr>
        <p:spPr/>
        <p:txBody>
          <a:bodyPr/>
          <a:lstStyle/>
          <a:p>
            <a:r>
              <a:rPr lang="zh-CN" altLang="en-US" dirty="0"/>
              <a:t>明确长度的数据类型的使用</a:t>
            </a:r>
          </a:p>
        </p:txBody>
      </p:sp>
      <p:sp>
        <p:nvSpPr>
          <p:cNvPr id="5" name="文本框 4">
            <a:extLst>
              <a:ext uri="{FF2B5EF4-FFF2-40B4-BE49-F238E27FC236}">
                <a16:creationId xmlns:a16="http://schemas.microsoft.com/office/drawing/2014/main" id="{606ABBBD-71A2-46E7-8EA2-82E5FCCCDC09}"/>
              </a:ext>
            </a:extLst>
          </p:cNvPr>
          <p:cNvSpPr txBox="1"/>
          <p:nvPr/>
        </p:nvSpPr>
        <p:spPr>
          <a:xfrm>
            <a:off x="3779428" y="2047875"/>
            <a:ext cx="7205117" cy="2585323"/>
          </a:xfrm>
          <a:prstGeom prst="rect">
            <a:avLst/>
          </a:prstGeom>
          <a:noFill/>
        </p:spPr>
        <p:txBody>
          <a:bodyPr wrap="square" rtlCol="0">
            <a:spAutoFit/>
          </a:bodyPr>
          <a:lstStyle/>
          <a:p>
            <a:pPr>
              <a:lnSpc>
                <a:spcPct val="150000"/>
              </a:lnSpc>
            </a:pPr>
            <a:r>
              <a:rPr lang="zh-CN" altLang="en-US" dirty="0"/>
              <a:t>不同的系统对一些基本数据类型的长度定义是不一样的。如果一个数据结构会通过网络等方式传递给其他系统使用，必须要使用这种明确长度的数据类型。同时明确数据类型的长度也提高了程序最终的兼容性。</a:t>
            </a:r>
            <a:endParaRPr lang="en-US" altLang="zh-CN" dirty="0"/>
          </a:p>
          <a:p>
            <a:pPr>
              <a:lnSpc>
                <a:spcPct val="150000"/>
              </a:lnSpc>
            </a:pPr>
            <a:r>
              <a:rPr lang="zh-CN" altLang="en-US" dirty="0"/>
              <a:t>一个数据结构在通过网络传递，或者用来读取二进制文件时，必须在定义时关闭内存对齐。否则可能会出现</a:t>
            </a:r>
            <a:r>
              <a:rPr lang="en-US" altLang="zh-CN" dirty="0" err="1"/>
              <a:t>sizeof</a:t>
            </a:r>
            <a:r>
              <a:rPr lang="en-US" altLang="zh-CN" dirty="0"/>
              <a:t>(WAV_HEADER)&gt;9</a:t>
            </a:r>
            <a:r>
              <a:rPr lang="zh-CN" altLang="en-US" dirty="0"/>
              <a:t>的情况。</a:t>
            </a:r>
            <a:endParaRPr lang="en-US" altLang="zh-CN" dirty="0"/>
          </a:p>
        </p:txBody>
      </p:sp>
      <p:pic>
        <p:nvPicPr>
          <p:cNvPr id="6" name="图片 5">
            <a:extLst>
              <a:ext uri="{FF2B5EF4-FFF2-40B4-BE49-F238E27FC236}">
                <a16:creationId xmlns:a16="http://schemas.microsoft.com/office/drawing/2014/main" id="{448B94A2-1679-4ECC-8578-758A25A5C737}"/>
              </a:ext>
            </a:extLst>
          </p:cNvPr>
          <p:cNvPicPr>
            <a:picLocks noChangeAspect="1"/>
          </p:cNvPicPr>
          <p:nvPr/>
        </p:nvPicPr>
        <p:blipFill>
          <a:blip r:embed="rId2"/>
          <a:stretch>
            <a:fillRect/>
          </a:stretch>
        </p:blipFill>
        <p:spPr>
          <a:xfrm>
            <a:off x="1207455" y="2047875"/>
            <a:ext cx="2352675" cy="2238375"/>
          </a:xfrm>
          <a:prstGeom prst="rect">
            <a:avLst/>
          </a:prstGeom>
        </p:spPr>
      </p:pic>
    </p:spTree>
    <p:extLst>
      <p:ext uri="{BB962C8B-B14F-4D97-AF65-F5344CB8AC3E}">
        <p14:creationId xmlns:p14="http://schemas.microsoft.com/office/powerpoint/2010/main" val="3945662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4A4BF-A98C-4576-854A-E6B348AC09D4}"/>
              </a:ext>
            </a:extLst>
          </p:cNvPr>
          <p:cNvSpPr>
            <a:spLocks noGrp="1"/>
          </p:cNvSpPr>
          <p:nvPr>
            <p:ph type="title"/>
          </p:nvPr>
        </p:nvSpPr>
        <p:spPr/>
        <p:txBody>
          <a:bodyPr/>
          <a:lstStyle/>
          <a:p>
            <a:r>
              <a:rPr lang="zh-CN" altLang="en-US" dirty="0"/>
              <a:t>保证程序更稳定</a:t>
            </a:r>
          </a:p>
        </p:txBody>
      </p:sp>
      <p:sp>
        <p:nvSpPr>
          <p:cNvPr id="3" name="内容占位符 2">
            <a:extLst>
              <a:ext uri="{FF2B5EF4-FFF2-40B4-BE49-F238E27FC236}">
                <a16:creationId xmlns:a16="http://schemas.microsoft.com/office/drawing/2014/main" id="{159A23DF-C54F-4CC9-8124-5DF0044BFF4A}"/>
              </a:ext>
            </a:extLst>
          </p:cNvPr>
          <p:cNvSpPr>
            <a:spLocks noGrp="1"/>
          </p:cNvSpPr>
          <p:nvPr>
            <p:ph idx="1"/>
          </p:nvPr>
        </p:nvSpPr>
        <p:spPr/>
        <p:txBody>
          <a:bodyPr/>
          <a:lstStyle/>
          <a:p>
            <a:r>
              <a:rPr lang="zh-CN" altLang="en-US" dirty="0"/>
              <a:t>不要依赖不稳定或复杂的因素。</a:t>
            </a:r>
            <a:endParaRPr lang="en-US" altLang="zh-CN" dirty="0"/>
          </a:p>
          <a:p>
            <a:pPr lvl="1"/>
            <a:r>
              <a:rPr lang="zh-CN" altLang="en-US" dirty="0"/>
              <a:t>每隔</a:t>
            </a:r>
            <a:r>
              <a:rPr lang="en-US" altLang="zh-CN" dirty="0"/>
              <a:t>5</a:t>
            </a:r>
            <a:r>
              <a:rPr lang="zh-CN" altLang="en-US" dirty="0"/>
              <a:t>分钟执行一次。可以考虑改为执行一次，</a:t>
            </a:r>
            <a:r>
              <a:rPr lang="en-US" altLang="zh-CN" dirty="0"/>
              <a:t>sleep5</a:t>
            </a:r>
            <a:r>
              <a:rPr lang="zh-CN" altLang="en-US" dirty="0"/>
              <a:t>分钟，再执行一次。</a:t>
            </a:r>
            <a:endParaRPr lang="en-US" altLang="zh-CN" dirty="0"/>
          </a:p>
          <a:p>
            <a:pPr lvl="1"/>
            <a:r>
              <a:rPr lang="zh-CN" altLang="en-US" dirty="0"/>
              <a:t>修改一个字符串中的第</a:t>
            </a:r>
            <a:r>
              <a:rPr lang="en-US" altLang="zh-CN" dirty="0"/>
              <a:t>2</a:t>
            </a:r>
            <a:r>
              <a:rPr lang="zh-CN" altLang="en-US" dirty="0"/>
              <a:t>到第</a:t>
            </a:r>
            <a:r>
              <a:rPr lang="en-US" altLang="zh-CN" dirty="0"/>
              <a:t>10</a:t>
            </a:r>
            <a:r>
              <a:rPr lang="zh-CN" altLang="en-US" dirty="0"/>
              <a:t>个字符。可以考虑改为使用已有的数据生成一个新的字符串。</a:t>
            </a:r>
            <a:endParaRPr lang="en-US" altLang="zh-CN" dirty="0"/>
          </a:p>
          <a:p>
            <a:pPr lvl="1"/>
            <a:endParaRPr lang="en-US" altLang="zh-CN" dirty="0"/>
          </a:p>
          <a:p>
            <a:r>
              <a:rPr lang="en-US" altLang="zh-CN" dirty="0"/>
              <a:t> </a:t>
            </a:r>
            <a:r>
              <a:rPr lang="zh-CN" altLang="en-US" dirty="0"/>
              <a:t>简化传递数据类型和大小。</a:t>
            </a:r>
            <a:endParaRPr lang="en-US" altLang="zh-CN" dirty="0"/>
          </a:p>
          <a:p>
            <a:pPr lvl="1"/>
            <a:r>
              <a:rPr lang="zh-CN" altLang="en-US" dirty="0"/>
              <a:t>传递用户</a:t>
            </a:r>
            <a:r>
              <a:rPr lang="en-US" altLang="zh-CN" dirty="0"/>
              <a:t>ID</a:t>
            </a:r>
            <a:r>
              <a:rPr lang="zh-CN" altLang="en-US" dirty="0"/>
              <a:t>而不是用户名</a:t>
            </a:r>
            <a:endParaRPr lang="en-US" altLang="zh-CN" dirty="0"/>
          </a:p>
          <a:p>
            <a:pPr lvl="1"/>
            <a:r>
              <a:rPr lang="zh-CN" altLang="en-US" dirty="0"/>
              <a:t>传递英文字符而不是传递中文</a:t>
            </a:r>
            <a:endParaRPr lang="en-US" altLang="zh-CN" dirty="0"/>
          </a:p>
          <a:p>
            <a:pPr lvl="1"/>
            <a:r>
              <a:rPr lang="zh-CN" altLang="en-US" dirty="0"/>
              <a:t>传递文件名而不是</a:t>
            </a:r>
            <a:r>
              <a:rPr lang="zh-CN" altLang="en-US"/>
              <a:t>传递文件内容</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259649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14CCB61-4596-41C3-A53A-527897CC0FBD}"/>
              </a:ext>
            </a:extLst>
          </p:cNvPr>
          <p:cNvSpPr/>
          <p:nvPr/>
        </p:nvSpPr>
        <p:spPr>
          <a:xfrm>
            <a:off x="4352398" y="2434675"/>
            <a:ext cx="2829636" cy="923330"/>
          </a:xfrm>
          <a:prstGeom prst="rect">
            <a:avLst/>
          </a:prstGeom>
          <a:noFill/>
        </p:spPr>
        <p:txBody>
          <a:bodyPr wrap="squar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完</a:t>
            </a:r>
          </a:p>
        </p:txBody>
      </p:sp>
    </p:spTree>
    <p:extLst>
      <p:ext uri="{BB962C8B-B14F-4D97-AF65-F5344CB8AC3E}">
        <p14:creationId xmlns:p14="http://schemas.microsoft.com/office/powerpoint/2010/main" val="340038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2B2900-D502-45B0-AA12-C44747D4839E}"/>
              </a:ext>
            </a:extLst>
          </p:cNvPr>
          <p:cNvSpPr txBox="1"/>
          <p:nvPr/>
        </p:nvSpPr>
        <p:spPr>
          <a:xfrm>
            <a:off x="1305017" y="2760955"/>
            <a:ext cx="8930936" cy="1015663"/>
          </a:xfrm>
          <a:prstGeom prst="rect">
            <a:avLst/>
          </a:prstGeom>
          <a:noFill/>
        </p:spPr>
        <p:txBody>
          <a:bodyPr wrap="square" rtlCol="0">
            <a:spAutoFit/>
          </a:bodyPr>
          <a:lstStyle/>
          <a:p>
            <a:r>
              <a:rPr lang="zh-CN" altLang="en-US" sz="6000" dirty="0"/>
              <a:t>第四次分享</a:t>
            </a:r>
            <a:r>
              <a:rPr lang="en-US" altLang="zh-CN" sz="6000" dirty="0"/>
              <a:t>——</a:t>
            </a:r>
            <a:r>
              <a:rPr lang="zh-CN" altLang="en-US" sz="6000" dirty="0"/>
              <a:t>安全编码</a:t>
            </a:r>
          </a:p>
        </p:txBody>
      </p:sp>
    </p:spTree>
    <p:extLst>
      <p:ext uri="{BB962C8B-B14F-4D97-AF65-F5344CB8AC3E}">
        <p14:creationId xmlns:p14="http://schemas.microsoft.com/office/powerpoint/2010/main" val="379244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E1684-1385-4A3B-9FB8-2C1C3AC0F53B}"/>
              </a:ext>
            </a:extLst>
          </p:cNvPr>
          <p:cNvSpPr>
            <a:spLocks noGrp="1"/>
          </p:cNvSpPr>
          <p:nvPr>
            <p:ph type="title"/>
          </p:nvPr>
        </p:nvSpPr>
        <p:spPr/>
        <p:txBody>
          <a:bodyPr/>
          <a:lstStyle/>
          <a:p>
            <a:r>
              <a:rPr lang="zh-CN" altLang="en-US" dirty="0"/>
              <a:t>避免使用用户输入</a:t>
            </a:r>
          </a:p>
        </p:txBody>
      </p:sp>
      <p:pic>
        <p:nvPicPr>
          <p:cNvPr id="4" name="内容占位符 3">
            <a:extLst>
              <a:ext uri="{FF2B5EF4-FFF2-40B4-BE49-F238E27FC236}">
                <a16:creationId xmlns:a16="http://schemas.microsoft.com/office/drawing/2014/main" id="{DA606801-23C1-4B91-8D7D-EB4D9234F74C}"/>
              </a:ext>
            </a:extLst>
          </p:cNvPr>
          <p:cNvPicPr>
            <a:picLocks noGrp="1" noChangeAspect="1"/>
          </p:cNvPicPr>
          <p:nvPr>
            <p:ph idx="1"/>
          </p:nvPr>
        </p:nvPicPr>
        <p:blipFill>
          <a:blip r:embed="rId2"/>
          <a:stretch>
            <a:fillRect/>
          </a:stretch>
        </p:blipFill>
        <p:spPr>
          <a:xfrm>
            <a:off x="1161469" y="2050450"/>
            <a:ext cx="6342808" cy="4022725"/>
          </a:xfrm>
          <a:prstGeom prst="rect">
            <a:avLst/>
          </a:prstGeom>
        </p:spPr>
      </p:pic>
      <p:sp>
        <p:nvSpPr>
          <p:cNvPr id="5" name="文本框 4">
            <a:extLst>
              <a:ext uri="{FF2B5EF4-FFF2-40B4-BE49-F238E27FC236}">
                <a16:creationId xmlns:a16="http://schemas.microsoft.com/office/drawing/2014/main" id="{1721FD37-F166-4C72-9076-CD3B61C97F0C}"/>
              </a:ext>
            </a:extLst>
          </p:cNvPr>
          <p:cNvSpPr txBox="1"/>
          <p:nvPr/>
        </p:nvSpPr>
        <p:spPr>
          <a:xfrm>
            <a:off x="7705817" y="2050450"/>
            <a:ext cx="3324714" cy="3416320"/>
          </a:xfrm>
          <a:prstGeom prst="rect">
            <a:avLst/>
          </a:prstGeom>
          <a:noFill/>
        </p:spPr>
        <p:txBody>
          <a:bodyPr wrap="square" rtlCol="0">
            <a:spAutoFit/>
          </a:bodyPr>
          <a:lstStyle/>
          <a:p>
            <a:pPr>
              <a:lnSpc>
                <a:spcPct val="150000"/>
              </a:lnSpc>
            </a:pPr>
            <a:r>
              <a:rPr lang="zh-CN" altLang="en-US" dirty="0"/>
              <a:t>在这个页面本来是只允许修改昵称的。但是为了用户方便同时会显示微信号和手机号。在向服务端提交数据的时候这三个数据会同时提交。服务端很容易就会使用提交的手机号来查找用户，然后做出修改。这就会导致越权的安全问题。</a:t>
            </a:r>
          </a:p>
        </p:txBody>
      </p:sp>
    </p:spTree>
    <p:extLst>
      <p:ext uri="{BB962C8B-B14F-4D97-AF65-F5344CB8AC3E}">
        <p14:creationId xmlns:p14="http://schemas.microsoft.com/office/powerpoint/2010/main" val="30336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0B9B8-F2BB-43DB-8431-CC8B93D9105F}"/>
              </a:ext>
            </a:extLst>
          </p:cNvPr>
          <p:cNvSpPr>
            <a:spLocks noGrp="1"/>
          </p:cNvSpPr>
          <p:nvPr>
            <p:ph type="title"/>
          </p:nvPr>
        </p:nvSpPr>
        <p:spPr/>
        <p:txBody>
          <a:bodyPr/>
          <a:lstStyle/>
          <a:p>
            <a:r>
              <a:rPr lang="zh-CN" altLang="en-US" dirty="0"/>
              <a:t>避免使用用户输入</a:t>
            </a:r>
          </a:p>
        </p:txBody>
      </p:sp>
      <p:pic>
        <p:nvPicPr>
          <p:cNvPr id="4" name="图片 3">
            <a:extLst>
              <a:ext uri="{FF2B5EF4-FFF2-40B4-BE49-F238E27FC236}">
                <a16:creationId xmlns:a16="http://schemas.microsoft.com/office/drawing/2014/main" id="{70C36CF6-FE24-49F4-9807-41359ACD0B2A}"/>
              </a:ext>
            </a:extLst>
          </p:cNvPr>
          <p:cNvPicPr>
            <a:picLocks noChangeAspect="1"/>
          </p:cNvPicPr>
          <p:nvPr/>
        </p:nvPicPr>
        <p:blipFill>
          <a:blip r:embed="rId2"/>
          <a:stretch>
            <a:fillRect/>
          </a:stretch>
        </p:blipFill>
        <p:spPr>
          <a:xfrm>
            <a:off x="1097280" y="1954844"/>
            <a:ext cx="6238875" cy="3409950"/>
          </a:xfrm>
          <a:prstGeom prst="rect">
            <a:avLst/>
          </a:prstGeom>
        </p:spPr>
      </p:pic>
      <p:sp>
        <p:nvSpPr>
          <p:cNvPr id="5" name="文本框 4">
            <a:extLst>
              <a:ext uri="{FF2B5EF4-FFF2-40B4-BE49-F238E27FC236}">
                <a16:creationId xmlns:a16="http://schemas.microsoft.com/office/drawing/2014/main" id="{C102C424-4EBD-4FAB-8B68-C942851C3A29}"/>
              </a:ext>
            </a:extLst>
          </p:cNvPr>
          <p:cNvSpPr txBox="1"/>
          <p:nvPr/>
        </p:nvSpPr>
        <p:spPr>
          <a:xfrm>
            <a:off x="7483876" y="1954844"/>
            <a:ext cx="3610844" cy="2169825"/>
          </a:xfrm>
          <a:prstGeom prst="rect">
            <a:avLst/>
          </a:prstGeom>
          <a:noFill/>
        </p:spPr>
        <p:txBody>
          <a:bodyPr wrap="square" rtlCol="0">
            <a:spAutoFit/>
          </a:bodyPr>
          <a:lstStyle/>
          <a:p>
            <a:pPr>
              <a:lnSpc>
                <a:spcPct val="150000"/>
              </a:lnSpc>
            </a:pPr>
            <a:r>
              <a:rPr lang="zh-CN" altLang="en-US" dirty="0"/>
              <a:t>在</a:t>
            </a:r>
            <a:r>
              <a:rPr lang="en-US" altLang="zh-CN" dirty="0"/>
              <a:t>Cookie</a:t>
            </a:r>
            <a:r>
              <a:rPr lang="zh-CN" altLang="en-US" dirty="0"/>
              <a:t>中保存有</a:t>
            </a:r>
            <a:r>
              <a:rPr lang="en-US" altLang="zh-CN" dirty="0"/>
              <a:t>username</a:t>
            </a:r>
            <a:r>
              <a:rPr lang="zh-CN" altLang="en-US" dirty="0"/>
              <a:t>。但是这个字段客户端是可以伪造的。如果服务端在处理业务时，从</a:t>
            </a:r>
            <a:r>
              <a:rPr lang="en-US" altLang="zh-CN" dirty="0"/>
              <a:t>Cookie</a:t>
            </a:r>
            <a:r>
              <a:rPr lang="zh-CN" altLang="en-US" dirty="0"/>
              <a:t>中去取这个字段来使用就会导致越权的安全问题。</a:t>
            </a:r>
          </a:p>
        </p:txBody>
      </p:sp>
    </p:spTree>
    <p:extLst>
      <p:ext uri="{BB962C8B-B14F-4D97-AF65-F5344CB8AC3E}">
        <p14:creationId xmlns:p14="http://schemas.microsoft.com/office/powerpoint/2010/main" val="111339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675C0-CD35-4C58-92AA-7B25832CFB9F}"/>
              </a:ext>
            </a:extLst>
          </p:cNvPr>
          <p:cNvSpPr>
            <a:spLocks noGrp="1"/>
          </p:cNvSpPr>
          <p:nvPr>
            <p:ph type="title"/>
          </p:nvPr>
        </p:nvSpPr>
        <p:spPr/>
        <p:txBody>
          <a:bodyPr/>
          <a:lstStyle/>
          <a:p>
            <a:r>
              <a:rPr lang="zh-CN" altLang="en-US" dirty="0"/>
              <a:t>避免使用用户输入</a:t>
            </a:r>
          </a:p>
        </p:txBody>
      </p:sp>
      <p:sp>
        <p:nvSpPr>
          <p:cNvPr id="3" name="内容占位符 2">
            <a:extLst>
              <a:ext uri="{FF2B5EF4-FFF2-40B4-BE49-F238E27FC236}">
                <a16:creationId xmlns:a16="http://schemas.microsoft.com/office/drawing/2014/main" id="{B9F803DF-1927-445E-9ABD-B118BA66747F}"/>
              </a:ext>
            </a:extLst>
          </p:cNvPr>
          <p:cNvSpPr>
            <a:spLocks noGrp="1"/>
          </p:cNvSpPr>
          <p:nvPr>
            <p:ph idx="1"/>
          </p:nvPr>
        </p:nvSpPr>
        <p:spPr/>
        <p:txBody>
          <a:bodyPr/>
          <a:lstStyle/>
          <a:p>
            <a:pPr>
              <a:lnSpc>
                <a:spcPct val="150000"/>
              </a:lnSpc>
            </a:pPr>
            <a:r>
              <a:rPr lang="zh-CN" altLang="en-US" dirty="0"/>
              <a:t>在编写</a:t>
            </a:r>
            <a:r>
              <a:rPr lang="en-US" altLang="zh-CN" dirty="0"/>
              <a:t>Web</a:t>
            </a:r>
            <a:r>
              <a:rPr lang="zh-CN" altLang="en-US" dirty="0"/>
              <a:t>类程序时，服务器保存有用户的</a:t>
            </a:r>
            <a:r>
              <a:rPr lang="en-US" altLang="zh-CN" dirty="0"/>
              <a:t>Session</a:t>
            </a:r>
            <a:r>
              <a:rPr lang="zh-CN" altLang="en-US" dirty="0"/>
              <a:t>信息，所有与用户相关的信息都可以从</a:t>
            </a:r>
            <a:r>
              <a:rPr lang="en-US" altLang="zh-CN" dirty="0"/>
              <a:t>Session</a:t>
            </a:r>
            <a:r>
              <a:rPr lang="zh-CN" altLang="en-US" dirty="0"/>
              <a:t>中提取，并通过查询数据库获得所有信息。因此大部分</a:t>
            </a:r>
            <a:r>
              <a:rPr lang="en-US" altLang="zh-CN" dirty="0"/>
              <a:t>Get</a:t>
            </a:r>
            <a:r>
              <a:rPr lang="zh-CN" altLang="en-US" dirty="0"/>
              <a:t>用户相关信息时，都是不需要从用户提交的数据中获取关键信息的。如果</a:t>
            </a:r>
            <a:r>
              <a:rPr lang="en-US" altLang="zh-CN" dirty="0"/>
              <a:t>Get</a:t>
            </a:r>
            <a:r>
              <a:rPr lang="zh-CN" altLang="en-US" dirty="0"/>
              <a:t>相关信息必须从客户提交信息中获取信息，则应该尽量把这部分信息设置为数字类型。因为数字类型更容易检测，也更不容易出错。</a:t>
            </a:r>
            <a:endParaRPr lang="en-US" altLang="zh-CN" dirty="0"/>
          </a:p>
          <a:p>
            <a:pPr>
              <a:lnSpc>
                <a:spcPct val="150000"/>
              </a:lnSpc>
            </a:pPr>
            <a:r>
              <a:rPr lang="zh-CN" altLang="en-US" dirty="0"/>
              <a:t>非</a:t>
            </a:r>
            <a:r>
              <a:rPr lang="en-US" altLang="zh-CN" dirty="0"/>
              <a:t>Web</a:t>
            </a:r>
            <a:r>
              <a:rPr lang="zh-CN" altLang="en-US" dirty="0"/>
              <a:t>类的程序在设计时也会有类似</a:t>
            </a:r>
            <a:r>
              <a:rPr lang="en-US" altLang="zh-CN" dirty="0"/>
              <a:t>Session</a:t>
            </a:r>
            <a:r>
              <a:rPr lang="zh-CN" altLang="en-US" dirty="0"/>
              <a:t>的信息。这部分信息一般会在用户身份验证成功之后就会生成，并且会保存在服务器端。</a:t>
            </a:r>
          </a:p>
        </p:txBody>
      </p:sp>
    </p:spTree>
    <p:extLst>
      <p:ext uri="{BB962C8B-B14F-4D97-AF65-F5344CB8AC3E}">
        <p14:creationId xmlns:p14="http://schemas.microsoft.com/office/powerpoint/2010/main" val="208553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C6516-699D-41FE-A672-2C3C40AC27C5}"/>
              </a:ext>
            </a:extLst>
          </p:cNvPr>
          <p:cNvSpPr>
            <a:spLocks noGrp="1"/>
          </p:cNvSpPr>
          <p:nvPr>
            <p:ph type="title"/>
          </p:nvPr>
        </p:nvSpPr>
        <p:spPr/>
        <p:txBody>
          <a:bodyPr/>
          <a:lstStyle/>
          <a:p>
            <a:r>
              <a:rPr lang="zh-CN" altLang="en-US" dirty="0"/>
              <a:t>验证用户输入</a:t>
            </a:r>
          </a:p>
        </p:txBody>
      </p:sp>
      <p:sp>
        <p:nvSpPr>
          <p:cNvPr id="3" name="内容占位符 2">
            <a:extLst>
              <a:ext uri="{FF2B5EF4-FFF2-40B4-BE49-F238E27FC236}">
                <a16:creationId xmlns:a16="http://schemas.microsoft.com/office/drawing/2014/main" id="{D52BE656-C869-4CE5-A5AC-FC0069955016}"/>
              </a:ext>
            </a:extLst>
          </p:cNvPr>
          <p:cNvSpPr>
            <a:spLocks noGrp="1"/>
          </p:cNvSpPr>
          <p:nvPr>
            <p:ph idx="1"/>
          </p:nvPr>
        </p:nvSpPr>
        <p:spPr/>
        <p:txBody>
          <a:bodyPr/>
          <a:lstStyle/>
          <a:p>
            <a:pPr>
              <a:lnSpc>
                <a:spcPct val="100000"/>
              </a:lnSpc>
              <a:buFont typeface="Wingdings" panose="05000000000000000000" pitchFamily="2" charset="2"/>
              <a:buChar char="l"/>
            </a:pPr>
            <a:r>
              <a:rPr lang="zh-CN" altLang="en-US" dirty="0"/>
              <a:t>所有的数据验证都应该在服务器上而不是客户端。</a:t>
            </a:r>
            <a:endParaRPr lang="en-US" altLang="zh-CN" dirty="0"/>
          </a:p>
          <a:p>
            <a:pPr>
              <a:lnSpc>
                <a:spcPct val="100000"/>
              </a:lnSpc>
              <a:buFont typeface="Wingdings" panose="05000000000000000000" pitchFamily="2" charset="2"/>
              <a:buChar char="l"/>
            </a:pPr>
            <a:r>
              <a:rPr lang="zh-CN" altLang="en-US" dirty="0"/>
              <a:t>验证正确的数据类型。</a:t>
            </a:r>
            <a:endParaRPr lang="en-US" altLang="zh-CN" dirty="0"/>
          </a:p>
          <a:p>
            <a:pPr>
              <a:lnSpc>
                <a:spcPct val="100000"/>
              </a:lnSpc>
              <a:buFont typeface="Wingdings" panose="05000000000000000000" pitchFamily="2" charset="2"/>
              <a:buChar char="l"/>
            </a:pPr>
            <a:r>
              <a:rPr lang="zh-CN" altLang="en-US" dirty="0"/>
              <a:t>验证数据范围。</a:t>
            </a:r>
            <a:endParaRPr lang="en-US" altLang="zh-CN" dirty="0"/>
          </a:p>
          <a:p>
            <a:pPr>
              <a:lnSpc>
                <a:spcPct val="100000"/>
              </a:lnSpc>
              <a:buFont typeface="Wingdings" panose="05000000000000000000" pitchFamily="2" charset="2"/>
              <a:buChar char="l"/>
            </a:pPr>
            <a:r>
              <a:rPr lang="zh-CN" altLang="en-US" dirty="0"/>
              <a:t>验证数据长度。</a:t>
            </a:r>
            <a:endParaRPr lang="en-US" altLang="zh-CN" dirty="0"/>
          </a:p>
          <a:p>
            <a:pPr>
              <a:lnSpc>
                <a:spcPct val="100000"/>
              </a:lnSpc>
              <a:buFont typeface="Wingdings" panose="05000000000000000000" pitchFamily="2" charset="2"/>
              <a:buChar char="l"/>
            </a:pPr>
            <a:r>
              <a:rPr lang="zh-CN" altLang="en-US" dirty="0"/>
              <a:t>尽量采用白名单的方式。</a:t>
            </a:r>
            <a:endParaRPr lang="en-US" altLang="zh-CN" dirty="0"/>
          </a:p>
          <a:p>
            <a:pPr>
              <a:lnSpc>
                <a:spcPct val="100000"/>
              </a:lnSpc>
              <a:buFont typeface="Wingdings" panose="05000000000000000000" pitchFamily="2" charset="2"/>
              <a:buChar char="l"/>
            </a:pPr>
            <a:r>
              <a:rPr lang="zh-CN" altLang="en-US" dirty="0"/>
              <a:t>为所有输入明确恰当的字符集。比如：</a:t>
            </a:r>
            <a:r>
              <a:rPr lang="en-US" altLang="zh-CN" dirty="0"/>
              <a:t>UTF-8</a:t>
            </a:r>
          </a:p>
          <a:p>
            <a:pPr>
              <a:lnSpc>
                <a:spcPct val="100000"/>
              </a:lnSpc>
              <a:buFont typeface="Wingdings" panose="05000000000000000000" pitchFamily="2" charset="2"/>
              <a:buChar char="l"/>
            </a:pPr>
            <a:r>
              <a:rPr lang="zh-CN" altLang="en-US" dirty="0"/>
              <a:t>在开始处理之前完成所有来自客户端的数据验证。</a:t>
            </a:r>
            <a:endParaRPr lang="en-US" altLang="zh-CN" dirty="0"/>
          </a:p>
          <a:p>
            <a:pPr>
              <a:lnSpc>
                <a:spcPct val="100000"/>
              </a:lnSpc>
              <a:buFont typeface="Wingdings" panose="05000000000000000000" pitchFamily="2" charset="2"/>
              <a:buChar char="l"/>
            </a:pPr>
            <a:r>
              <a:rPr lang="zh-CN" altLang="en-US" dirty="0"/>
              <a:t>尽量为系统设计一个集中的输入验证规则。</a:t>
            </a:r>
            <a:endParaRPr lang="en-US" altLang="zh-CN" dirty="0"/>
          </a:p>
          <a:p>
            <a:endParaRPr lang="en-US" altLang="zh-CN" dirty="0"/>
          </a:p>
        </p:txBody>
      </p:sp>
    </p:spTree>
    <p:extLst>
      <p:ext uri="{BB962C8B-B14F-4D97-AF65-F5344CB8AC3E}">
        <p14:creationId xmlns:p14="http://schemas.microsoft.com/office/powerpoint/2010/main" val="185196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C4E6D-3469-45E6-B879-DCBD0DB24A46}"/>
              </a:ext>
            </a:extLst>
          </p:cNvPr>
          <p:cNvSpPr>
            <a:spLocks noGrp="1"/>
          </p:cNvSpPr>
          <p:nvPr>
            <p:ph type="title"/>
          </p:nvPr>
        </p:nvSpPr>
        <p:spPr/>
        <p:txBody>
          <a:bodyPr/>
          <a:lstStyle/>
          <a:p>
            <a:r>
              <a:rPr lang="zh-CN" altLang="en-US" dirty="0"/>
              <a:t>验证数据类型（</a:t>
            </a:r>
            <a:r>
              <a:rPr lang="en-US" altLang="zh-CN" dirty="0"/>
              <a:t>Python</a:t>
            </a:r>
            <a:r>
              <a:rPr lang="zh-CN" altLang="en-US" dirty="0"/>
              <a:t>）</a:t>
            </a:r>
          </a:p>
        </p:txBody>
      </p:sp>
      <p:pic>
        <p:nvPicPr>
          <p:cNvPr id="4" name="内容占位符 3">
            <a:extLst>
              <a:ext uri="{FF2B5EF4-FFF2-40B4-BE49-F238E27FC236}">
                <a16:creationId xmlns:a16="http://schemas.microsoft.com/office/drawing/2014/main" id="{9D0487D5-D983-4158-B84A-8DDEB9F2649E}"/>
              </a:ext>
            </a:extLst>
          </p:cNvPr>
          <p:cNvPicPr>
            <a:picLocks noGrp="1" noChangeAspect="1"/>
          </p:cNvPicPr>
          <p:nvPr>
            <p:ph idx="1"/>
          </p:nvPr>
        </p:nvPicPr>
        <p:blipFill>
          <a:blip r:embed="rId2"/>
          <a:stretch>
            <a:fillRect/>
          </a:stretch>
        </p:blipFill>
        <p:spPr>
          <a:xfrm>
            <a:off x="1200166" y="1955767"/>
            <a:ext cx="4759260" cy="3592775"/>
          </a:xfrm>
          <a:prstGeom prst="rect">
            <a:avLst/>
          </a:prstGeom>
        </p:spPr>
      </p:pic>
      <p:sp>
        <p:nvSpPr>
          <p:cNvPr id="5" name="文本框 4">
            <a:extLst>
              <a:ext uri="{FF2B5EF4-FFF2-40B4-BE49-F238E27FC236}">
                <a16:creationId xmlns:a16="http://schemas.microsoft.com/office/drawing/2014/main" id="{F4F8E08F-B638-4D06-B7C4-AC2D25D948CF}"/>
              </a:ext>
            </a:extLst>
          </p:cNvPr>
          <p:cNvSpPr txBox="1"/>
          <p:nvPr/>
        </p:nvSpPr>
        <p:spPr>
          <a:xfrm>
            <a:off x="6613864" y="1950069"/>
            <a:ext cx="4084067" cy="2957861"/>
          </a:xfrm>
          <a:prstGeom prst="rect">
            <a:avLst/>
          </a:prstGeom>
          <a:noFill/>
        </p:spPr>
        <p:txBody>
          <a:bodyPr wrap="none" rtlCol="0">
            <a:spAutoFit/>
          </a:bodyPr>
          <a:lstStyle/>
          <a:p>
            <a:pPr>
              <a:lnSpc>
                <a:spcPct val="150000"/>
              </a:lnSpc>
            </a:pPr>
            <a:r>
              <a:rPr lang="en-US" altLang="zh-CN" dirty="0"/>
              <a:t>Python</a:t>
            </a:r>
            <a:r>
              <a:rPr lang="zh-CN" altLang="en-US" dirty="0"/>
              <a:t>中还有下面的一些方便的函数：</a:t>
            </a:r>
            <a:endParaRPr lang="en-US" altLang="zh-CN" dirty="0"/>
          </a:p>
          <a:p>
            <a:pPr>
              <a:lnSpc>
                <a:spcPct val="150000"/>
              </a:lnSpc>
            </a:pPr>
            <a:r>
              <a:rPr lang="en-US" altLang="zh-CN" dirty="0" err="1"/>
              <a:t>isalnum</a:t>
            </a:r>
            <a:r>
              <a:rPr lang="en-US" altLang="zh-CN" dirty="0"/>
              <a:t>()</a:t>
            </a:r>
          </a:p>
          <a:p>
            <a:pPr>
              <a:lnSpc>
                <a:spcPct val="150000"/>
              </a:lnSpc>
            </a:pPr>
            <a:r>
              <a:rPr lang="en-US" altLang="zh-CN" dirty="0" err="1"/>
              <a:t>isalpha</a:t>
            </a:r>
            <a:r>
              <a:rPr lang="en-US" altLang="zh-CN" dirty="0"/>
              <a:t>()</a:t>
            </a:r>
          </a:p>
          <a:p>
            <a:pPr>
              <a:lnSpc>
                <a:spcPct val="150000"/>
              </a:lnSpc>
            </a:pPr>
            <a:r>
              <a:rPr lang="en-US" altLang="zh-CN" dirty="0" err="1"/>
              <a:t>isdigit</a:t>
            </a:r>
            <a:r>
              <a:rPr lang="en-US" altLang="zh-CN" dirty="0"/>
              <a:t>()</a:t>
            </a:r>
          </a:p>
          <a:p>
            <a:pPr>
              <a:lnSpc>
                <a:spcPct val="150000"/>
              </a:lnSpc>
            </a:pPr>
            <a:r>
              <a:rPr lang="en-US" altLang="zh-CN" dirty="0" err="1"/>
              <a:t>isspace</a:t>
            </a:r>
            <a:r>
              <a:rPr lang="en-US" altLang="zh-CN" dirty="0"/>
              <a:t>()</a:t>
            </a:r>
          </a:p>
          <a:p>
            <a:pPr>
              <a:lnSpc>
                <a:spcPct val="150000"/>
              </a:lnSpc>
            </a:pPr>
            <a:r>
              <a:rPr lang="en-US" altLang="zh-CN" dirty="0" err="1"/>
              <a:t>isnumeric</a:t>
            </a:r>
            <a:r>
              <a:rPr lang="en-US" altLang="zh-CN" dirty="0"/>
              <a:t>()</a:t>
            </a:r>
          </a:p>
          <a:p>
            <a:pPr>
              <a:lnSpc>
                <a:spcPct val="150000"/>
              </a:lnSpc>
            </a:pPr>
            <a:r>
              <a:rPr lang="en-US" altLang="zh-CN" dirty="0" err="1"/>
              <a:t>isdecimal</a:t>
            </a:r>
            <a:r>
              <a:rPr lang="en-US" altLang="zh-CN" dirty="0"/>
              <a:t>()</a:t>
            </a:r>
            <a:endParaRPr lang="zh-CN" altLang="en-US" dirty="0"/>
          </a:p>
        </p:txBody>
      </p:sp>
    </p:spTree>
    <p:extLst>
      <p:ext uri="{BB962C8B-B14F-4D97-AF65-F5344CB8AC3E}">
        <p14:creationId xmlns:p14="http://schemas.microsoft.com/office/powerpoint/2010/main" val="389336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C1258-2599-486D-91A1-CB754D0D4D04}"/>
              </a:ext>
            </a:extLst>
          </p:cNvPr>
          <p:cNvSpPr>
            <a:spLocks noGrp="1"/>
          </p:cNvSpPr>
          <p:nvPr>
            <p:ph type="title"/>
          </p:nvPr>
        </p:nvSpPr>
        <p:spPr/>
        <p:txBody>
          <a:bodyPr/>
          <a:lstStyle/>
          <a:p>
            <a:r>
              <a:rPr lang="zh-CN" altLang="en-US" dirty="0"/>
              <a:t>验证数据范围</a:t>
            </a:r>
          </a:p>
        </p:txBody>
      </p:sp>
      <p:graphicFrame>
        <p:nvGraphicFramePr>
          <p:cNvPr id="4" name="内容占位符 3">
            <a:extLst>
              <a:ext uri="{FF2B5EF4-FFF2-40B4-BE49-F238E27FC236}">
                <a16:creationId xmlns:a16="http://schemas.microsoft.com/office/drawing/2014/main" id="{6DBBC840-3D82-4A97-BEFD-515E662A4F74}"/>
              </a:ext>
            </a:extLst>
          </p:cNvPr>
          <p:cNvGraphicFramePr>
            <a:graphicFrameLocks noGrp="1"/>
          </p:cNvGraphicFramePr>
          <p:nvPr>
            <p:ph idx="1"/>
            <p:extLst>
              <p:ext uri="{D42A27DB-BD31-4B8C-83A1-F6EECF244321}">
                <p14:modId xmlns:p14="http://schemas.microsoft.com/office/powerpoint/2010/main" val="701876201"/>
              </p:ext>
            </p:extLst>
          </p:nvPr>
        </p:nvGraphicFramePr>
        <p:xfrm>
          <a:off x="1096963" y="1846263"/>
          <a:ext cx="10058400" cy="3606800"/>
        </p:xfrm>
        <a:graphic>
          <a:graphicData uri="http://schemas.openxmlformats.org/drawingml/2006/table">
            <a:tbl>
              <a:tblPr firstRow="1" bandRow="1">
                <a:tableStyleId>{5C22544A-7EE6-4342-B048-85BDC9FD1C3A}</a:tableStyleId>
              </a:tblPr>
              <a:tblGrid>
                <a:gridCol w="1601849">
                  <a:extLst>
                    <a:ext uri="{9D8B030D-6E8A-4147-A177-3AD203B41FA5}">
                      <a16:colId xmlns:a16="http://schemas.microsoft.com/office/drawing/2014/main" val="3156102911"/>
                    </a:ext>
                  </a:extLst>
                </a:gridCol>
                <a:gridCol w="8456551">
                  <a:extLst>
                    <a:ext uri="{9D8B030D-6E8A-4147-A177-3AD203B41FA5}">
                      <a16:colId xmlns:a16="http://schemas.microsoft.com/office/drawing/2014/main" val="3520657435"/>
                    </a:ext>
                  </a:extLst>
                </a:gridCol>
              </a:tblGrid>
              <a:tr h="370840">
                <a:tc>
                  <a:txBody>
                    <a:bodyPr/>
                    <a:lstStyle/>
                    <a:p>
                      <a:r>
                        <a:rPr lang="zh-CN" altLang="en-US" dirty="0"/>
                        <a:t>类型</a:t>
                      </a:r>
                    </a:p>
                  </a:txBody>
                  <a:tcPr/>
                </a:tc>
                <a:tc>
                  <a:txBody>
                    <a:bodyPr/>
                    <a:lstStyle/>
                    <a:p>
                      <a:r>
                        <a:rPr lang="zh-CN" altLang="en-US" dirty="0"/>
                        <a:t>检测方法</a:t>
                      </a:r>
                    </a:p>
                  </a:txBody>
                  <a:tcPr/>
                </a:tc>
                <a:extLst>
                  <a:ext uri="{0D108BD9-81ED-4DB2-BD59-A6C34878D82A}">
                    <a16:rowId xmlns:a16="http://schemas.microsoft.com/office/drawing/2014/main" val="3066634412"/>
                  </a:ext>
                </a:extLst>
              </a:tr>
              <a:tr h="370840">
                <a:tc>
                  <a:txBody>
                    <a:bodyPr/>
                    <a:lstStyle/>
                    <a:p>
                      <a:r>
                        <a:rPr lang="zh-CN" altLang="en-US" dirty="0"/>
                        <a:t>整数</a:t>
                      </a:r>
                    </a:p>
                  </a:txBody>
                  <a:tcPr/>
                </a:tc>
                <a:tc>
                  <a:txBody>
                    <a:bodyPr/>
                    <a:lstStyle/>
                    <a:p>
                      <a:r>
                        <a:rPr lang="zh-CN" altLang="en-US" dirty="0"/>
                        <a:t>付无穷大，正无穷大 ，</a:t>
                      </a:r>
                      <a:r>
                        <a:rPr lang="en-US" altLang="zh-CN" dirty="0"/>
                        <a:t>-1</a:t>
                      </a:r>
                      <a:r>
                        <a:rPr lang="zh-CN" altLang="en-US" dirty="0"/>
                        <a:t>，</a:t>
                      </a:r>
                      <a:r>
                        <a:rPr lang="en-US" altLang="zh-CN" dirty="0"/>
                        <a:t>0</a:t>
                      </a:r>
                      <a:r>
                        <a:rPr lang="zh-CN" altLang="en-US" dirty="0"/>
                        <a:t>，</a:t>
                      </a:r>
                      <a:r>
                        <a:rPr lang="en-US" altLang="zh-CN" dirty="0"/>
                        <a:t>1</a:t>
                      </a:r>
                      <a:endParaRPr lang="zh-CN" altLang="en-US" dirty="0"/>
                    </a:p>
                  </a:txBody>
                  <a:tcPr/>
                </a:tc>
                <a:extLst>
                  <a:ext uri="{0D108BD9-81ED-4DB2-BD59-A6C34878D82A}">
                    <a16:rowId xmlns:a16="http://schemas.microsoft.com/office/drawing/2014/main" val="3699660524"/>
                  </a:ext>
                </a:extLst>
              </a:tr>
              <a:tr h="370840">
                <a:tc>
                  <a:txBody>
                    <a:bodyPr/>
                    <a:lstStyle/>
                    <a:p>
                      <a:r>
                        <a:rPr lang="zh-CN" altLang="en-US" dirty="0"/>
                        <a:t>字符串</a:t>
                      </a:r>
                    </a:p>
                  </a:txBody>
                  <a:tcPr/>
                </a:tc>
                <a:tc>
                  <a:txBody>
                    <a:bodyPr/>
                    <a:lstStyle/>
                    <a:p>
                      <a:r>
                        <a:rPr lang="zh-CN" altLang="en-US" dirty="0"/>
                        <a:t>空，超长字符串，特殊字符（</a:t>
                      </a:r>
                      <a:r>
                        <a:rPr lang="en-US" altLang="zh-CN" dirty="0"/>
                        <a:t>,;’|”--\</a:t>
                      </a:r>
                      <a:r>
                        <a:rPr lang="zh-CN" altLang="en-US" dirty="0"/>
                        <a:t>），中文，编码字符（</a:t>
                      </a:r>
                      <a:r>
                        <a:rPr lang="en-US" altLang="zh-CN" dirty="0"/>
                        <a:t>%27</a:t>
                      </a:r>
                      <a:r>
                        <a:rPr lang="zh-CN" altLang="en-US" dirty="0"/>
                        <a:t>）</a:t>
                      </a:r>
                    </a:p>
                  </a:txBody>
                  <a:tcPr/>
                </a:tc>
                <a:extLst>
                  <a:ext uri="{0D108BD9-81ED-4DB2-BD59-A6C34878D82A}">
                    <a16:rowId xmlns:a16="http://schemas.microsoft.com/office/drawing/2014/main" val="2786773962"/>
                  </a:ext>
                </a:extLst>
              </a:tr>
              <a:tr h="370840">
                <a:tc>
                  <a:txBody>
                    <a:bodyPr/>
                    <a:lstStyle/>
                    <a:p>
                      <a:r>
                        <a:rPr lang="zh-CN" altLang="en-US" dirty="0"/>
                        <a:t>对象</a:t>
                      </a:r>
                    </a:p>
                  </a:txBody>
                  <a:tcPr/>
                </a:tc>
                <a:tc>
                  <a:txBody>
                    <a:bodyPr/>
                    <a:lstStyle/>
                    <a:p>
                      <a:r>
                        <a:rPr lang="en-US" altLang="zh-CN" dirty="0"/>
                        <a:t>None</a:t>
                      </a:r>
                      <a:endParaRPr lang="zh-CN" altLang="en-US" dirty="0"/>
                    </a:p>
                  </a:txBody>
                  <a:tcPr/>
                </a:tc>
                <a:extLst>
                  <a:ext uri="{0D108BD9-81ED-4DB2-BD59-A6C34878D82A}">
                    <a16:rowId xmlns:a16="http://schemas.microsoft.com/office/drawing/2014/main" val="1984209446"/>
                  </a:ext>
                </a:extLst>
              </a:tr>
              <a:tr h="370840">
                <a:tc>
                  <a:txBody>
                    <a:bodyPr/>
                    <a:lstStyle/>
                    <a:p>
                      <a:r>
                        <a:rPr lang="en-US" altLang="zh-CN" dirty="0"/>
                        <a:t>IP</a:t>
                      </a:r>
                      <a:r>
                        <a:rPr lang="zh-CN" altLang="en-US" dirty="0"/>
                        <a:t>地址</a:t>
                      </a:r>
                    </a:p>
                  </a:txBody>
                  <a:tcPr/>
                </a:tc>
                <a:tc>
                  <a:txBody>
                    <a:bodyPr/>
                    <a:lstStyle/>
                    <a:p>
                      <a:r>
                        <a:rPr lang="zh-CN" altLang="en-US" dirty="0"/>
                        <a:t>内网地址，广播地址。一般使用正则匹配</a:t>
                      </a:r>
                    </a:p>
                  </a:txBody>
                  <a:tcPr/>
                </a:tc>
                <a:extLst>
                  <a:ext uri="{0D108BD9-81ED-4DB2-BD59-A6C34878D82A}">
                    <a16:rowId xmlns:a16="http://schemas.microsoft.com/office/drawing/2014/main" val="1111448496"/>
                  </a:ext>
                </a:extLst>
              </a:tr>
              <a:tr h="370840">
                <a:tc>
                  <a:txBody>
                    <a:bodyPr/>
                    <a:lstStyle/>
                    <a:p>
                      <a:r>
                        <a:rPr lang="en-US" altLang="zh-CN" dirty="0"/>
                        <a:t>URL</a:t>
                      </a:r>
                      <a:endParaRPr lang="zh-CN" altLang="en-US" dirty="0"/>
                    </a:p>
                  </a:txBody>
                  <a:tcPr/>
                </a:tc>
                <a:tc>
                  <a:txBody>
                    <a:bodyPr/>
                    <a:lstStyle/>
                    <a:p>
                      <a:r>
                        <a:rPr lang="en-US" altLang="zh-CN" dirty="0" err="1"/>
                        <a:t>Urlparse</a:t>
                      </a:r>
                      <a:endParaRPr lang="zh-CN" altLang="en-US" dirty="0"/>
                    </a:p>
                  </a:txBody>
                  <a:tcPr/>
                </a:tc>
                <a:extLst>
                  <a:ext uri="{0D108BD9-81ED-4DB2-BD59-A6C34878D82A}">
                    <a16:rowId xmlns:a16="http://schemas.microsoft.com/office/drawing/2014/main" val="2125303164"/>
                  </a:ext>
                </a:extLst>
              </a:tr>
              <a:tr h="370840">
                <a:tc>
                  <a:txBody>
                    <a:bodyPr/>
                    <a:lstStyle/>
                    <a:p>
                      <a:r>
                        <a:rPr lang="en-US" altLang="zh-CN" dirty="0" err="1"/>
                        <a:t>Json</a:t>
                      </a:r>
                      <a:r>
                        <a:rPr lang="en-US" altLang="zh-CN" dirty="0"/>
                        <a:t>, XML</a:t>
                      </a:r>
                      <a:endParaRPr lang="zh-CN" altLang="en-US" dirty="0"/>
                    </a:p>
                  </a:txBody>
                  <a:tcPr/>
                </a:tc>
                <a:tc>
                  <a:txBody>
                    <a:bodyPr/>
                    <a:lstStyle/>
                    <a:p>
                      <a:r>
                        <a:rPr lang="zh-CN" altLang="en-US" dirty="0"/>
                        <a:t>尝试</a:t>
                      </a:r>
                      <a:r>
                        <a:rPr lang="en-US" altLang="zh-CN" dirty="0"/>
                        <a:t>load</a:t>
                      </a:r>
                      <a:endParaRPr lang="zh-CN" altLang="en-US" dirty="0"/>
                    </a:p>
                  </a:txBody>
                  <a:tcPr/>
                </a:tc>
                <a:extLst>
                  <a:ext uri="{0D108BD9-81ED-4DB2-BD59-A6C34878D82A}">
                    <a16:rowId xmlns:a16="http://schemas.microsoft.com/office/drawing/2014/main" val="3468974781"/>
                  </a:ext>
                </a:extLst>
              </a:tr>
              <a:tr h="370840">
                <a:tc>
                  <a:txBody>
                    <a:bodyPr/>
                    <a:lstStyle/>
                    <a:p>
                      <a:r>
                        <a:rPr lang="zh-CN" altLang="en-US" dirty="0"/>
                        <a:t>文件</a:t>
                      </a:r>
                    </a:p>
                  </a:txBody>
                  <a:tcPr/>
                </a:tc>
                <a:tc>
                  <a:txBody>
                    <a:bodyPr/>
                    <a:lstStyle/>
                    <a:p>
                      <a:r>
                        <a:rPr lang="zh-CN" altLang="en-US" dirty="0"/>
                        <a:t>检测文件头判断类型而不是检测后缀名。</a:t>
                      </a:r>
                      <a:r>
                        <a:rPr lang="en-US" altLang="zh-CN" dirty="0"/>
                        <a:t>(Linux</a:t>
                      </a:r>
                      <a:r>
                        <a:rPr lang="zh-CN" altLang="en-US" dirty="0"/>
                        <a:t>下有一个</a:t>
                      </a:r>
                      <a:r>
                        <a:rPr lang="en-US" altLang="zh-CN" dirty="0"/>
                        <a:t>file</a:t>
                      </a:r>
                      <a:r>
                        <a:rPr lang="zh-CN" altLang="en-US" dirty="0"/>
                        <a:t>的命令可以检测文件类型）</a:t>
                      </a:r>
                    </a:p>
                  </a:txBody>
                  <a:tcPr/>
                </a:tc>
                <a:extLst>
                  <a:ext uri="{0D108BD9-81ED-4DB2-BD59-A6C34878D82A}">
                    <a16:rowId xmlns:a16="http://schemas.microsoft.com/office/drawing/2014/main" val="2852102473"/>
                  </a:ext>
                </a:extLst>
              </a:tr>
              <a:tr h="370840">
                <a:tc>
                  <a:txBody>
                    <a:bodyPr/>
                    <a:lstStyle/>
                    <a:p>
                      <a:r>
                        <a:rPr lang="zh-CN" altLang="en-US" dirty="0"/>
                        <a:t>文件名</a:t>
                      </a:r>
                    </a:p>
                  </a:txBody>
                  <a:tcPr/>
                </a:tc>
                <a:tc>
                  <a:txBody>
                    <a:bodyPr/>
                    <a:lstStyle/>
                    <a:p>
                      <a:r>
                        <a:rPr lang="zh-CN" altLang="en-US" dirty="0"/>
                        <a:t>特殊字符检测，长度检测，文件分割符检测（</a:t>
                      </a:r>
                      <a:r>
                        <a:rPr lang="en-US" altLang="zh-CN" dirty="0"/>
                        <a:t>../../</a:t>
                      </a:r>
                      <a:r>
                        <a:rPr lang="zh-CN" altLang="en-US" dirty="0"/>
                        <a:t>）</a:t>
                      </a:r>
                    </a:p>
                  </a:txBody>
                  <a:tcPr/>
                </a:tc>
                <a:extLst>
                  <a:ext uri="{0D108BD9-81ED-4DB2-BD59-A6C34878D82A}">
                    <a16:rowId xmlns:a16="http://schemas.microsoft.com/office/drawing/2014/main" val="775683543"/>
                  </a:ext>
                </a:extLst>
              </a:tr>
            </a:tbl>
          </a:graphicData>
        </a:graphic>
      </p:graphicFrame>
    </p:spTree>
    <p:extLst>
      <p:ext uri="{BB962C8B-B14F-4D97-AF65-F5344CB8AC3E}">
        <p14:creationId xmlns:p14="http://schemas.microsoft.com/office/powerpoint/2010/main" val="48276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8A034-7BEB-418D-881F-5CB73687A2A4}"/>
              </a:ext>
            </a:extLst>
          </p:cNvPr>
          <p:cNvSpPr>
            <a:spLocks noGrp="1"/>
          </p:cNvSpPr>
          <p:nvPr>
            <p:ph type="title"/>
          </p:nvPr>
        </p:nvSpPr>
        <p:spPr/>
        <p:txBody>
          <a:bodyPr/>
          <a:lstStyle/>
          <a:p>
            <a:r>
              <a:rPr lang="zh-CN" altLang="en-US" dirty="0"/>
              <a:t>尽量采用白名单</a:t>
            </a:r>
          </a:p>
        </p:txBody>
      </p:sp>
      <p:pic>
        <p:nvPicPr>
          <p:cNvPr id="4" name="图片 3">
            <a:extLst>
              <a:ext uri="{FF2B5EF4-FFF2-40B4-BE49-F238E27FC236}">
                <a16:creationId xmlns:a16="http://schemas.microsoft.com/office/drawing/2014/main" id="{7F7E0EA7-4198-4619-8076-C1C417280E28}"/>
              </a:ext>
            </a:extLst>
          </p:cNvPr>
          <p:cNvPicPr>
            <a:picLocks noChangeAspect="1"/>
          </p:cNvPicPr>
          <p:nvPr/>
        </p:nvPicPr>
        <p:blipFill>
          <a:blip r:embed="rId2"/>
          <a:stretch>
            <a:fillRect/>
          </a:stretch>
        </p:blipFill>
        <p:spPr>
          <a:xfrm>
            <a:off x="1159424" y="1958980"/>
            <a:ext cx="5151257" cy="3743602"/>
          </a:xfrm>
          <a:prstGeom prst="rect">
            <a:avLst/>
          </a:prstGeom>
        </p:spPr>
      </p:pic>
      <p:sp>
        <p:nvSpPr>
          <p:cNvPr id="5" name="文本框 4">
            <a:extLst>
              <a:ext uri="{FF2B5EF4-FFF2-40B4-BE49-F238E27FC236}">
                <a16:creationId xmlns:a16="http://schemas.microsoft.com/office/drawing/2014/main" id="{3C9750F3-56BE-4DD1-9D9F-EAC999103FA9}"/>
              </a:ext>
            </a:extLst>
          </p:cNvPr>
          <p:cNvSpPr txBox="1"/>
          <p:nvPr/>
        </p:nvSpPr>
        <p:spPr>
          <a:xfrm>
            <a:off x="6542842" y="1958980"/>
            <a:ext cx="4489734" cy="2585323"/>
          </a:xfrm>
          <a:prstGeom prst="rect">
            <a:avLst/>
          </a:prstGeom>
          <a:noFill/>
        </p:spPr>
        <p:txBody>
          <a:bodyPr wrap="square" rtlCol="0">
            <a:spAutoFit/>
          </a:bodyPr>
          <a:lstStyle/>
          <a:p>
            <a:pPr>
              <a:lnSpc>
                <a:spcPct val="150000"/>
              </a:lnSpc>
            </a:pPr>
            <a:r>
              <a:rPr lang="zh-CN" altLang="en-US" dirty="0"/>
              <a:t>这个下拉框已经限制了用户只允许每页显示的数量在这几个数字之间切换。所以，在提交到后台验证的时候就应该使用白名单进行验证（是否是这四个数字之一）。而不要使用大于</a:t>
            </a:r>
            <a:r>
              <a:rPr lang="en-US" altLang="zh-CN" dirty="0"/>
              <a:t>0</a:t>
            </a:r>
            <a:r>
              <a:rPr lang="zh-CN" altLang="en-US" dirty="0"/>
              <a:t>，小于</a:t>
            </a:r>
            <a:r>
              <a:rPr lang="en-US" altLang="zh-CN" dirty="0"/>
              <a:t>100</a:t>
            </a:r>
            <a:r>
              <a:rPr lang="zh-CN" altLang="en-US" dirty="0"/>
              <a:t>这样的范围验证。</a:t>
            </a:r>
          </a:p>
        </p:txBody>
      </p:sp>
    </p:spTree>
    <p:extLst>
      <p:ext uri="{BB962C8B-B14F-4D97-AF65-F5344CB8AC3E}">
        <p14:creationId xmlns:p14="http://schemas.microsoft.com/office/powerpoint/2010/main" val="292112206"/>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466</TotalTime>
  <Words>1057</Words>
  <Application>Microsoft Office PowerPoint</Application>
  <PresentationFormat>宽屏</PresentationFormat>
  <Paragraphs>78</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Arial</vt:lpstr>
      <vt:lpstr>Calibri</vt:lpstr>
      <vt:lpstr>Calibri Light</vt:lpstr>
      <vt:lpstr>Wingdings</vt:lpstr>
      <vt:lpstr>回顾</vt:lpstr>
      <vt:lpstr>计算机网络与安全</vt:lpstr>
      <vt:lpstr>PowerPoint 演示文稿</vt:lpstr>
      <vt:lpstr>避免使用用户输入</vt:lpstr>
      <vt:lpstr>避免使用用户输入</vt:lpstr>
      <vt:lpstr>避免使用用户输入</vt:lpstr>
      <vt:lpstr>验证用户输入</vt:lpstr>
      <vt:lpstr>验证数据类型（Python）</vt:lpstr>
      <vt:lpstr>验证数据范围</vt:lpstr>
      <vt:lpstr>尽量采用白名单</vt:lpstr>
      <vt:lpstr>为所有输入明确恰当的字符集</vt:lpstr>
      <vt:lpstr>为所有输入明确恰当的字符集</vt:lpstr>
      <vt:lpstr>良好的编码习惯</vt:lpstr>
      <vt:lpstr>C和C++中的资源维护</vt:lpstr>
      <vt:lpstr>谁malloc的谁负责free</vt:lpstr>
      <vt:lpstr>禁止深层次传递参数</vt:lpstr>
      <vt:lpstr>明确长度的数据类型的使用</vt:lpstr>
      <vt:lpstr>保证程序更稳定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计算机网络与安全</dc:title>
  <dc:creator>xu dong</dc:creator>
  <cp:lastModifiedBy>xu dong</cp:lastModifiedBy>
  <cp:revision>68</cp:revision>
  <dcterms:created xsi:type="dcterms:W3CDTF">2017-12-21T02:09:05Z</dcterms:created>
  <dcterms:modified xsi:type="dcterms:W3CDTF">2017-12-21T09:55:11Z</dcterms:modified>
</cp:coreProperties>
</file>