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3FBCF2-E1AF-49ED-BC95-8E3B38C541E8}" type="datetimeFigureOut">
              <a:rPr lang="zh-CN" altLang="en-US" smtClean="0"/>
              <a:t>2018/1/8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A6B9AA-CE99-4DFB-AB51-FA8DDDD946A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40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3FBCF2-E1AF-49ED-BC95-8E3B38C541E8}" type="datetimeFigureOut">
              <a:rPr lang="zh-CN" altLang="en-US" smtClean="0"/>
              <a:t>2018/1/8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A6B9AA-CE99-4DFB-AB51-FA8DDDD946A8}" type="slidenum">
              <a:rPr lang="zh-CN" altLang="en-US" smtClean="0"/>
              <a:t>‹#›</a:t>
            </a:fld>
            <a:endParaRPr lang="zh-CN" altLang="en-US"/>
          </a:p>
        </p:txBody>
      </p:sp>
    </p:spTree>
    <p:extLst>
      <p:ext uri="{BB962C8B-B14F-4D97-AF65-F5344CB8AC3E}">
        <p14:creationId xmlns:p14="http://schemas.microsoft.com/office/powerpoint/2010/main" val="394568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3FBCF2-E1AF-49ED-BC95-8E3B38C541E8}" type="datetimeFigureOut">
              <a:rPr lang="zh-CN" altLang="en-US" smtClean="0"/>
              <a:t>2018/1/8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A6B9AA-CE99-4DFB-AB51-FA8DDDD946A8}" type="slidenum">
              <a:rPr lang="zh-CN" altLang="en-US" smtClean="0"/>
              <a:t>‹#›</a:t>
            </a:fld>
            <a:endParaRPr lang="zh-CN" altLang="en-US"/>
          </a:p>
        </p:txBody>
      </p:sp>
    </p:spTree>
    <p:extLst>
      <p:ext uri="{BB962C8B-B14F-4D97-AF65-F5344CB8AC3E}">
        <p14:creationId xmlns:p14="http://schemas.microsoft.com/office/powerpoint/2010/main" val="343835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3FBCF2-E1AF-49ED-BC95-8E3B38C541E8}" type="datetimeFigureOut">
              <a:rPr lang="zh-CN" altLang="en-US" smtClean="0"/>
              <a:t>2018/1/8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A6B9AA-CE99-4DFB-AB51-FA8DDDD946A8}" type="slidenum">
              <a:rPr lang="zh-CN" altLang="en-US" smtClean="0"/>
              <a:t>‹#›</a:t>
            </a:fld>
            <a:endParaRPr lang="zh-CN" altLang="en-US"/>
          </a:p>
        </p:txBody>
      </p:sp>
    </p:spTree>
    <p:extLst>
      <p:ext uri="{BB962C8B-B14F-4D97-AF65-F5344CB8AC3E}">
        <p14:creationId xmlns:p14="http://schemas.microsoft.com/office/powerpoint/2010/main" val="168003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3FBCF2-E1AF-49ED-BC95-8E3B38C541E8}" type="datetimeFigureOut">
              <a:rPr lang="zh-CN" altLang="en-US" smtClean="0"/>
              <a:t>2018/1/8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A6B9AA-CE99-4DFB-AB51-FA8DDDD946A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741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3FBCF2-E1AF-49ED-BC95-8E3B38C541E8}" type="datetimeFigureOut">
              <a:rPr lang="zh-CN" altLang="en-US" smtClean="0"/>
              <a:t>2018/1/8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A6B9AA-CE99-4DFB-AB51-FA8DDDD946A8}" type="slidenum">
              <a:rPr lang="zh-CN" altLang="en-US" smtClean="0"/>
              <a:t>‹#›</a:t>
            </a:fld>
            <a:endParaRPr lang="zh-CN" altLang="en-US"/>
          </a:p>
        </p:txBody>
      </p:sp>
    </p:spTree>
    <p:extLst>
      <p:ext uri="{BB962C8B-B14F-4D97-AF65-F5344CB8AC3E}">
        <p14:creationId xmlns:p14="http://schemas.microsoft.com/office/powerpoint/2010/main" val="446629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3FBCF2-E1AF-49ED-BC95-8E3B38C541E8}" type="datetimeFigureOut">
              <a:rPr lang="zh-CN" altLang="en-US" smtClean="0"/>
              <a:t>2018/1/8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A6B9AA-CE99-4DFB-AB51-FA8DDDD946A8}" type="slidenum">
              <a:rPr lang="zh-CN" altLang="en-US" smtClean="0"/>
              <a:t>‹#›</a:t>
            </a:fld>
            <a:endParaRPr lang="zh-CN" altLang="en-US"/>
          </a:p>
        </p:txBody>
      </p:sp>
    </p:spTree>
    <p:extLst>
      <p:ext uri="{BB962C8B-B14F-4D97-AF65-F5344CB8AC3E}">
        <p14:creationId xmlns:p14="http://schemas.microsoft.com/office/powerpoint/2010/main" val="3959914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3FBCF2-E1AF-49ED-BC95-8E3B38C541E8}" type="datetimeFigureOut">
              <a:rPr lang="zh-CN" altLang="en-US" smtClean="0"/>
              <a:t>2018/1/8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A6B9AA-CE99-4DFB-AB51-FA8DDDD946A8}" type="slidenum">
              <a:rPr lang="zh-CN" altLang="en-US" smtClean="0"/>
              <a:t>‹#›</a:t>
            </a:fld>
            <a:endParaRPr lang="zh-CN" altLang="en-US"/>
          </a:p>
        </p:txBody>
      </p:sp>
    </p:spTree>
    <p:extLst>
      <p:ext uri="{BB962C8B-B14F-4D97-AF65-F5344CB8AC3E}">
        <p14:creationId xmlns:p14="http://schemas.microsoft.com/office/powerpoint/2010/main" val="4251260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23FBCF2-E1AF-49ED-BC95-8E3B38C541E8}" type="datetimeFigureOut">
              <a:rPr lang="zh-CN" altLang="en-US" smtClean="0"/>
              <a:t>2018/1/8</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53A6B9AA-CE99-4DFB-AB51-FA8DDDD946A8}" type="slidenum">
              <a:rPr lang="zh-CN" altLang="en-US" smtClean="0"/>
              <a:t>‹#›</a:t>
            </a:fld>
            <a:endParaRPr lang="zh-CN" altLang="en-US"/>
          </a:p>
        </p:txBody>
      </p:sp>
    </p:spTree>
    <p:extLst>
      <p:ext uri="{BB962C8B-B14F-4D97-AF65-F5344CB8AC3E}">
        <p14:creationId xmlns:p14="http://schemas.microsoft.com/office/powerpoint/2010/main" val="219216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23FBCF2-E1AF-49ED-BC95-8E3B38C541E8}" type="datetimeFigureOut">
              <a:rPr lang="zh-CN" altLang="en-US" smtClean="0"/>
              <a:t>2018/1/8</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A6B9AA-CE99-4DFB-AB51-FA8DDDD946A8}" type="slidenum">
              <a:rPr lang="zh-CN" altLang="en-US" smtClean="0"/>
              <a:t>‹#›</a:t>
            </a:fld>
            <a:endParaRPr lang="zh-CN" altLang="en-US"/>
          </a:p>
        </p:txBody>
      </p:sp>
    </p:spTree>
    <p:extLst>
      <p:ext uri="{BB962C8B-B14F-4D97-AF65-F5344CB8AC3E}">
        <p14:creationId xmlns:p14="http://schemas.microsoft.com/office/powerpoint/2010/main" val="1018280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23FBCF2-E1AF-49ED-BC95-8E3B38C541E8}" type="datetimeFigureOut">
              <a:rPr lang="zh-CN" altLang="en-US" smtClean="0"/>
              <a:t>2018/1/8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A6B9AA-CE99-4DFB-AB51-FA8DDDD946A8}" type="slidenum">
              <a:rPr lang="zh-CN" altLang="en-US" smtClean="0"/>
              <a:t>‹#›</a:t>
            </a:fld>
            <a:endParaRPr lang="zh-CN" altLang="en-US"/>
          </a:p>
        </p:txBody>
      </p:sp>
    </p:spTree>
    <p:extLst>
      <p:ext uri="{BB962C8B-B14F-4D97-AF65-F5344CB8AC3E}">
        <p14:creationId xmlns:p14="http://schemas.microsoft.com/office/powerpoint/2010/main" val="2452329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23FBCF2-E1AF-49ED-BC95-8E3B38C541E8}" type="datetimeFigureOut">
              <a:rPr lang="zh-CN" altLang="en-US" smtClean="0"/>
              <a:t>2018/1/8</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3A6B9AA-CE99-4DFB-AB51-FA8DDDD946A8}"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642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F9723-4CF2-40CD-91B9-5DAB18A4CB0C}"/>
              </a:ext>
            </a:extLst>
          </p:cNvPr>
          <p:cNvSpPr>
            <a:spLocks noGrp="1"/>
          </p:cNvSpPr>
          <p:nvPr>
            <p:ph type="ctrTitle"/>
          </p:nvPr>
        </p:nvSpPr>
        <p:spPr/>
        <p:txBody>
          <a:bodyPr/>
          <a:lstStyle/>
          <a:p>
            <a:r>
              <a:rPr lang="zh-CN" altLang="en-US" dirty="0"/>
              <a:t>机器学习简说</a:t>
            </a:r>
          </a:p>
        </p:txBody>
      </p:sp>
      <p:sp>
        <p:nvSpPr>
          <p:cNvPr id="3" name="副标题 2">
            <a:extLst>
              <a:ext uri="{FF2B5EF4-FFF2-40B4-BE49-F238E27FC236}">
                <a16:creationId xmlns:a16="http://schemas.microsoft.com/office/drawing/2014/main" id="{57133A7E-FC88-40E6-AD7F-0243B57A46C8}"/>
              </a:ext>
            </a:extLst>
          </p:cNvPr>
          <p:cNvSpPr>
            <a:spLocks noGrp="1"/>
          </p:cNvSpPr>
          <p:nvPr>
            <p:ph type="subTitle" idx="1"/>
          </p:nvPr>
        </p:nvSpPr>
        <p:spPr/>
        <p:txBody>
          <a:bodyPr/>
          <a:lstStyle/>
          <a:p>
            <a:r>
              <a:rPr lang="zh-CN" altLang="en-US" dirty="0"/>
              <a:t>徐东</a:t>
            </a:r>
          </a:p>
        </p:txBody>
      </p:sp>
    </p:spTree>
    <p:extLst>
      <p:ext uri="{BB962C8B-B14F-4D97-AF65-F5344CB8AC3E}">
        <p14:creationId xmlns:p14="http://schemas.microsoft.com/office/powerpoint/2010/main" val="3673981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FB131-17B7-4A54-9438-50501DFF3506}"/>
              </a:ext>
            </a:extLst>
          </p:cNvPr>
          <p:cNvSpPr>
            <a:spLocks noGrp="1"/>
          </p:cNvSpPr>
          <p:nvPr>
            <p:ph type="title"/>
          </p:nvPr>
        </p:nvSpPr>
        <p:spPr/>
        <p:txBody>
          <a:bodyPr/>
          <a:lstStyle/>
          <a:p>
            <a:r>
              <a:rPr lang="zh-CN" altLang="en-US" dirty="0"/>
              <a:t>马尔科夫模型和隐马尔科夫模型</a:t>
            </a:r>
          </a:p>
        </p:txBody>
      </p:sp>
      <p:sp>
        <p:nvSpPr>
          <p:cNvPr id="3" name="内容占位符 2">
            <a:extLst>
              <a:ext uri="{FF2B5EF4-FFF2-40B4-BE49-F238E27FC236}">
                <a16:creationId xmlns:a16="http://schemas.microsoft.com/office/drawing/2014/main" id="{C6CBF7B8-031C-4896-93CB-2565C1D0AFE9}"/>
              </a:ext>
            </a:extLst>
          </p:cNvPr>
          <p:cNvSpPr>
            <a:spLocks noGrp="1"/>
          </p:cNvSpPr>
          <p:nvPr>
            <p:ph idx="1"/>
          </p:nvPr>
        </p:nvSpPr>
        <p:spPr/>
        <p:txBody>
          <a:bodyPr>
            <a:normAutofit fontScale="92500" lnSpcReduction="20000"/>
          </a:bodyPr>
          <a:lstStyle/>
          <a:p>
            <a:r>
              <a:rPr lang="zh-CN" altLang="en-US" dirty="0"/>
              <a:t>问题：</a:t>
            </a:r>
            <a:endParaRPr lang="en-US" altLang="zh-CN" dirty="0"/>
          </a:p>
          <a:p>
            <a:pPr lvl="1"/>
            <a:r>
              <a:rPr lang="zh-CN" altLang="en-US" dirty="0"/>
              <a:t>我们需要将几个连续的拼音转换为中文句子。但是一个拼音很多时候会对应很多个汉字。应该选择哪一个呢？</a:t>
            </a:r>
            <a:endParaRPr lang="en-US" altLang="zh-CN" dirty="0"/>
          </a:p>
          <a:p>
            <a:r>
              <a:rPr lang="zh-CN" altLang="en-US" dirty="0"/>
              <a:t>马尔科夫模型：</a:t>
            </a:r>
            <a:endParaRPr lang="en-US" altLang="zh-CN" dirty="0"/>
          </a:p>
          <a:p>
            <a:pPr lvl="1"/>
            <a:r>
              <a:rPr lang="zh-CN" altLang="en-US" dirty="0"/>
              <a:t>一句连续的话中的任意一个词语或者汉字和它前面已经出现的汉字是有关系的。</a:t>
            </a:r>
            <a:endParaRPr lang="en-US" altLang="zh-CN" dirty="0"/>
          </a:p>
          <a:p>
            <a:pPr lvl="1"/>
            <a:r>
              <a:rPr lang="zh-CN" altLang="en-US" dirty="0"/>
              <a:t>假设我们已经确定了第一个字，那么我们一般可以更具第一个字比较准确地推断出第二个字是什么。以此类推。</a:t>
            </a:r>
            <a:endParaRPr lang="en-US" altLang="zh-CN" dirty="0"/>
          </a:p>
          <a:p>
            <a:r>
              <a:rPr lang="zh-CN" altLang="en-US" dirty="0"/>
              <a:t>隐马尔科夫模型：</a:t>
            </a:r>
            <a:endParaRPr lang="en-US" altLang="zh-CN" dirty="0"/>
          </a:p>
          <a:p>
            <a:pPr lvl="1"/>
            <a:r>
              <a:rPr lang="zh-CN" altLang="en-US" dirty="0"/>
              <a:t>我们观测到了一批数据，这些数据好像不具备马尔科夫模型的特征。但是触发这些数据的原始数据确是具有马尔科夫特性的。这就是隐马尔科夫模型。</a:t>
            </a:r>
            <a:endParaRPr lang="en-US" altLang="zh-CN" dirty="0"/>
          </a:p>
          <a:p>
            <a:r>
              <a:rPr lang="zh-CN" altLang="en-US" dirty="0"/>
              <a:t>解决方法：</a:t>
            </a:r>
            <a:endParaRPr lang="en-US" altLang="zh-CN" dirty="0"/>
          </a:p>
          <a:p>
            <a:pPr lvl="1"/>
            <a:r>
              <a:rPr lang="zh-CN" altLang="en-US" dirty="0"/>
              <a:t>列出所有的汉字</a:t>
            </a:r>
            <a:endParaRPr lang="en-US" altLang="zh-CN" dirty="0"/>
          </a:p>
          <a:p>
            <a:pPr lvl="1"/>
            <a:r>
              <a:rPr lang="zh-CN" altLang="en-US" dirty="0"/>
              <a:t>统计每个汉字作为一个句子第一个字的概率。</a:t>
            </a:r>
            <a:endParaRPr lang="en-US" altLang="zh-CN" dirty="0"/>
          </a:p>
          <a:p>
            <a:pPr lvl="1"/>
            <a:r>
              <a:rPr lang="zh-CN" altLang="en-US" dirty="0"/>
              <a:t>统计每两个字连续出现的概率。</a:t>
            </a:r>
            <a:endParaRPr lang="en-US" altLang="zh-CN" dirty="0"/>
          </a:p>
        </p:txBody>
      </p:sp>
    </p:spTree>
    <p:extLst>
      <p:ext uri="{BB962C8B-B14F-4D97-AF65-F5344CB8AC3E}">
        <p14:creationId xmlns:p14="http://schemas.microsoft.com/office/powerpoint/2010/main" val="383379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71D3C3-3DA2-4817-A082-F540F148672A}"/>
              </a:ext>
            </a:extLst>
          </p:cNvPr>
          <p:cNvSpPr>
            <a:spLocks noGrp="1"/>
          </p:cNvSpPr>
          <p:nvPr>
            <p:ph type="title"/>
          </p:nvPr>
        </p:nvSpPr>
        <p:spPr/>
        <p:txBody>
          <a:bodyPr/>
          <a:lstStyle/>
          <a:p>
            <a:r>
              <a:rPr lang="zh-CN" altLang="en-US" dirty="0"/>
              <a:t>维特比算法</a:t>
            </a:r>
            <a:r>
              <a:rPr lang="en-US" altLang="zh-CN" dirty="0"/>
              <a:t>——</a:t>
            </a:r>
            <a:r>
              <a:rPr lang="zh-CN" altLang="en-US" dirty="0"/>
              <a:t>一种动态规划算法</a:t>
            </a:r>
          </a:p>
        </p:txBody>
      </p:sp>
      <p:pic>
        <p:nvPicPr>
          <p:cNvPr id="6" name="内容占位符 5">
            <a:extLst>
              <a:ext uri="{FF2B5EF4-FFF2-40B4-BE49-F238E27FC236}">
                <a16:creationId xmlns:a16="http://schemas.microsoft.com/office/drawing/2014/main" id="{12558BF9-0CDE-4B7A-B804-41F8D192D132}"/>
              </a:ext>
            </a:extLst>
          </p:cNvPr>
          <p:cNvPicPr>
            <a:picLocks noGrp="1" noChangeAspect="1"/>
          </p:cNvPicPr>
          <p:nvPr>
            <p:ph idx="1"/>
          </p:nvPr>
        </p:nvPicPr>
        <p:blipFill>
          <a:blip r:embed="rId2"/>
          <a:stretch>
            <a:fillRect/>
          </a:stretch>
        </p:blipFill>
        <p:spPr>
          <a:xfrm>
            <a:off x="1097280" y="2010952"/>
            <a:ext cx="9810750" cy="3597995"/>
          </a:xfrm>
          <a:prstGeom prst="rect">
            <a:avLst/>
          </a:prstGeom>
        </p:spPr>
      </p:pic>
    </p:spTree>
    <p:extLst>
      <p:ext uri="{BB962C8B-B14F-4D97-AF65-F5344CB8AC3E}">
        <p14:creationId xmlns:p14="http://schemas.microsoft.com/office/powerpoint/2010/main" val="3398342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E5E338-4A9D-4C82-AC2C-5F9BAA1D86DF}"/>
              </a:ext>
            </a:extLst>
          </p:cNvPr>
          <p:cNvSpPr>
            <a:spLocks noGrp="1"/>
          </p:cNvSpPr>
          <p:nvPr>
            <p:ph type="title"/>
          </p:nvPr>
        </p:nvSpPr>
        <p:spPr/>
        <p:txBody>
          <a:bodyPr>
            <a:normAutofit/>
          </a:bodyPr>
          <a:lstStyle/>
          <a:p>
            <a:r>
              <a:rPr lang="zh-CN" altLang="en-US" sz="4400" dirty="0"/>
              <a:t>运维小秘书</a:t>
            </a:r>
            <a:r>
              <a:rPr lang="en-US" altLang="zh-CN" sz="4400" dirty="0"/>
              <a:t>——</a:t>
            </a:r>
            <a:r>
              <a:rPr lang="zh-CN" altLang="en-US" sz="4400" dirty="0"/>
              <a:t>寻找句子之间的相似性</a:t>
            </a:r>
          </a:p>
        </p:txBody>
      </p:sp>
      <p:sp>
        <p:nvSpPr>
          <p:cNvPr id="3" name="内容占位符 2">
            <a:extLst>
              <a:ext uri="{FF2B5EF4-FFF2-40B4-BE49-F238E27FC236}">
                <a16:creationId xmlns:a16="http://schemas.microsoft.com/office/drawing/2014/main" id="{2D8AA7AD-0674-40EA-A49F-DCBBC850E037}"/>
              </a:ext>
            </a:extLst>
          </p:cNvPr>
          <p:cNvSpPr>
            <a:spLocks noGrp="1"/>
          </p:cNvSpPr>
          <p:nvPr>
            <p:ph idx="1"/>
          </p:nvPr>
        </p:nvSpPr>
        <p:spPr/>
        <p:txBody>
          <a:bodyPr>
            <a:normAutofit fontScale="92500" lnSpcReduction="10000"/>
          </a:bodyPr>
          <a:lstStyle/>
          <a:p>
            <a:r>
              <a:rPr lang="zh-CN" altLang="en-US" dirty="0"/>
              <a:t>问题：</a:t>
            </a:r>
            <a:endParaRPr lang="en-US" altLang="zh-CN" dirty="0"/>
          </a:p>
          <a:p>
            <a:pPr lvl="1"/>
            <a:r>
              <a:rPr lang="zh-CN" altLang="en-US" dirty="0"/>
              <a:t>如何根据用户很随意的输入，找到用户想要知道的答案？</a:t>
            </a:r>
            <a:endParaRPr lang="en-US" altLang="zh-CN" dirty="0"/>
          </a:p>
          <a:p>
            <a:r>
              <a:rPr lang="zh-CN" altLang="en-US" dirty="0"/>
              <a:t>问题分析：</a:t>
            </a:r>
            <a:endParaRPr lang="en-US" altLang="zh-CN" dirty="0"/>
          </a:p>
          <a:p>
            <a:pPr lvl="1"/>
            <a:r>
              <a:rPr lang="zh-CN" altLang="en-US" dirty="0"/>
              <a:t>首先已经采集到了很多的一句话答案。</a:t>
            </a:r>
            <a:endParaRPr lang="en-US" altLang="zh-CN" dirty="0"/>
          </a:p>
          <a:p>
            <a:pPr lvl="1"/>
            <a:r>
              <a:rPr lang="zh-CN" altLang="en-US" dirty="0"/>
              <a:t>答案一般都是标准的，包含了这个问题和答案的独有关键字。</a:t>
            </a:r>
            <a:endParaRPr lang="en-US" altLang="zh-CN" dirty="0"/>
          </a:p>
          <a:p>
            <a:pPr lvl="1"/>
            <a:r>
              <a:rPr lang="zh-CN" altLang="en-US" dirty="0"/>
              <a:t>用户输入的问题虽然很随意，但是一般都是包含所需要答案的关键信息。</a:t>
            </a:r>
            <a:endParaRPr lang="en-US" altLang="zh-CN" dirty="0"/>
          </a:p>
          <a:p>
            <a:pPr lvl="1"/>
            <a:r>
              <a:rPr lang="zh-CN" altLang="en-US" dirty="0"/>
              <a:t>将用户输入的有效信息和答案进行相似性比对。最相似的认为就是答案。如果错了，那么用户自己就会调整输入，提供更多的独有信息来进一步获取更准确的答案。</a:t>
            </a:r>
            <a:endParaRPr lang="en-US" altLang="zh-CN" dirty="0"/>
          </a:p>
          <a:p>
            <a:r>
              <a:rPr lang="zh-CN" altLang="en-US" dirty="0"/>
              <a:t>解决方法：</a:t>
            </a:r>
            <a:endParaRPr lang="en-US" altLang="zh-CN" dirty="0"/>
          </a:p>
          <a:p>
            <a:pPr lvl="1"/>
            <a:r>
              <a:rPr lang="zh-CN" altLang="en-US" dirty="0"/>
              <a:t>将答案分词，并且计算每一个答案分词之后的句子向量。</a:t>
            </a:r>
            <a:endParaRPr lang="en-US" altLang="zh-CN" dirty="0"/>
          </a:p>
          <a:p>
            <a:pPr lvl="1"/>
            <a:r>
              <a:rPr lang="zh-CN" altLang="en-US" dirty="0"/>
              <a:t>将问题分词，计算问题的句子向量。</a:t>
            </a:r>
            <a:endParaRPr lang="en-US" altLang="zh-CN" dirty="0"/>
          </a:p>
          <a:p>
            <a:pPr lvl="1"/>
            <a:r>
              <a:rPr lang="zh-CN" altLang="en-US" dirty="0"/>
              <a:t>计算问题和所有答案之间的向量夹角。</a:t>
            </a:r>
            <a:endParaRPr lang="en-US" altLang="zh-CN" dirty="0"/>
          </a:p>
          <a:p>
            <a:pPr lvl="1"/>
            <a:r>
              <a:rPr lang="zh-CN" altLang="en-US" dirty="0"/>
              <a:t>夹角最小的就是所需要的答案。</a:t>
            </a:r>
            <a:endParaRPr lang="en-US" altLang="zh-CN" dirty="0"/>
          </a:p>
        </p:txBody>
      </p:sp>
    </p:spTree>
    <p:extLst>
      <p:ext uri="{BB962C8B-B14F-4D97-AF65-F5344CB8AC3E}">
        <p14:creationId xmlns:p14="http://schemas.microsoft.com/office/powerpoint/2010/main" val="2736009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0CABA-7D9F-4864-BB41-644A494A8802}"/>
              </a:ext>
            </a:extLst>
          </p:cNvPr>
          <p:cNvSpPr>
            <a:spLocks noGrp="1"/>
          </p:cNvSpPr>
          <p:nvPr>
            <p:ph type="title"/>
          </p:nvPr>
        </p:nvSpPr>
        <p:spPr/>
        <p:txBody>
          <a:bodyPr/>
          <a:lstStyle/>
          <a:p>
            <a:r>
              <a:rPr lang="zh-CN" altLang="en-US" dirty="0"/>
              <a:t>句子的向量表示</a:t>
            </a:r>
            <a:r>
              <a:rPr lang="en-US" altLang="zh-CN" dirty="0"/>
              <a:t>TF-IDF</a:t>
            </a:r>
            <a:r>
              <a:rPr lang="zh-CN" altLang="en-US" dirty="0"/>
              <a:t>模型</a:t>
            </a:r>
          </a:p>
        </p:txBody>
      </p:sp>
      <p:sp>
        <p:nvSpPr>
          <p:cNvPr id="3" name="内容占位符 2">
            <a:extLst>
              <a:ext uri="{FF2B5EF4-FFF2-40B4-BE49-F238E27FC236}">
                <a16:creationId xmlns:a16="http://schemas.microsoft.com/office/drawing/2014/main" id="{99620A15-18C5-4605-A3F3-7A58700D9515}"/>
              </a:ext>
            </a:extLst>
          </p:cNvPr>
          <p:cNvSpPr>
            <a:spLocks noGrp="1"/>
          </p:cNvSpPr>
          <p:nvPr>
            <p:ph idx="1"/>
          </p:nvPr>
        </p:nvSpPr>
        <p:spPr/>
        <p:txBody>
          <a:bodyPr/>
          <a:lstStyle/>
          <a:p>
            <a:pPr>
              <a:lnSpc>
                <a:spcPct val="150000"/>
              </a:lnSpc>
            </a:pPr>
            <a:r>
              <a:rPr lang="zh-CN" altLang="en-US" dirty="0"/>
              <a:t>每一个句子中每个词出现的概率是这个句子的特征。</a:t>
            </a:r>
            <a:endParaRPr lang="en-US" altLang="zh-CN" dirty="0"/>
          </a:p>
          <a:p>
            <a:pPr>
              <a:lnSpc>
                <a:spcPct val="150000"/>
              </a:lnSpc>
            </a:pPr>
            <a:r>
              <a:rPr lang="zh-CN" altLang="en-US" dirty="0"/>
              <a:t>一个词语在很多句子中都出现了，那么这个词语就不能用来区分不同的句子。</a:t>
            </a:r>
            <a:endParaRPr lang="en-US" altLang="zh-CN" dirty="0"/>
          </a:p>
          <a:p>
            <a:pPr>
              <a:lnSpc>
                <a:spcPct val="150000"/>
              </a:lnSpc>
            </a:pPr>
            <a:r>
              <a:rPr lang="zh-CN" altLang="en-US" dirty="0"/>
              <a:t>如果一个词语只在某一个或者某些很少的句子中出现，那么这个词语就可以用来作为不同句子区分的标准。</a:t>
            </a:r>
          </a:p>
        </p:txBody>
      </p:sp>
    </p:spTree>
    <p:extLst>
      <p:ext uri="{BB962C8B-B14F-4D97-AF65-F5344CB8AC3E}">
        <p14:creationId xmlns:p14="http://schemas.microsoft.com/office/powerpoint/2010/main" val="126293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AB9C90-DD6F-43F7-93B5-A75FAE19E688}"/>
              </a:ext>
            </a:extLst>
          </p:cNvPr>
          <p:cNvSpPr/>
          <p:nvPr/>
        </p:nvSpPr>
        <p:spPr>
          <a:xfrm>
            <a:off x="5417137" y="2967335"/>
            <a:ext cx="1357726" cy="923330"/>
          </a:xfrm>
          <a:prstGeom prst="rect">
            <a:avLst/>
          </a:prstGeom>
          <a:noFill/>
        </p:spPr>
        <p:txBody>
          <a:bodyPr wrap="square" lIns="91440" tIns="45720" rIns="91440" bIns="45720">
            <a:spAutoFit/>
          </a:bodyPr>
          <a:lstStyle/>
          <a:p>
            <a:pPr algn="ctr"/>
            <a:r>
              <a:rPr lang="zh-CN"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完</a:t>
            </a:r>
          </a:p>
        </p:txBody>
      </p:sp>
    </p:spTree>
    <p:extLst>
      <p:ext uri="{BB962C8B-B14F-4D97-AF65-F5344CB8AC3E}">
        <p14:creationId xmlns:p14="http://schemas.microsoft.com/office/powerpoint/2010/main" val="3431435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0CB582-5081-48BD-9CD2-0111ED64AF11}"/>
              </a:ext>
            </a:extLst>
          </p:cNvPr>
          <p:cNvSpPr>
            <a:spLocks noGrp="1"/>
          </p:cNvSpPr>
          <p:nvPr>
            <p:ph type="title"/>
          </p:nvPr>
        </p:nvSpPr>
        <p:spPr/>
        <p:txBody>
          <a:bodyPr/>
          <a:lstStyle/>
          <a:p>
            <a:r>
              <a:rPr lang="zh-CN" altLang="en-US" dirty="0"/>
              <a:t>机器学习简史一</a:t>
            </a:r>
          </a:p>
        </p:txBody>
      </p:sp>
      <p:sp>
        <p:nvSpPr>
          <p:cNvPr id="3" name="内容占位符 2">
            <a:extLst>
              <a:ext uri="{FF2B5EF4-FFF2-40B4-BE49-F238E27FC236}">
                <a16:creationId xmlns:a16="http://schemas.microsoft.com/office/drawing/2014/main" id="{8944E598-5239-44E0-83F7-61F387A83FDF}"/>
              </a:ext>
            </a:extLst>
          </p:cNvPr>
          <p:cNvSpPr>
            <a:spLocks noGrp="1"/>
          </p:cNvSpPr>
          <p:nvPr>
            <p:ph idx="1"/>
          </p:nvPr>
        </p:nvSpPr>
        <p:spPr>
          <a:xfrm>
            <a:off x="1097280" y="1845734"/>
            <a:ext cx="4968241" cy="4023360"/>
          </a:xfrm>
        </p:spPr>
        <p:txBody>
          <a:bodyPr/>
          <a:lstStyle/>
          <a:p>
            <a:pPr>
              <a:lnSpc>
                <a:spcPct val="150000"/>
              </a:lnSpc>
            </a:pPr>
            <a:r>
              <a:rPr lang="zh-CN" altLang="en-US" dirty="0"/>
              <a:t>很久以前有一个科学家发明了单层感知机。并且用他解决了一些以前大家解决不了的问题。然后神经网络大火。很多政府和科学机构都投入了很多力量来研究这个东西。</a:t>
            </a:r>
          </a:p>
        </p:txBody>
      </p:sp>
      <p:pic>
        <p:nvPicPr>
          <p:cNvPr id="4" name="图片 3">
            <a:extLst>
              <a:ext uri="{FF2B5EF4-FFF2-40B4-BE49-F238E27FC236}">
                <a16:creationId xmlns:a16="http://schemas.microsoft.com/office/drawing/2014/main" id="{3E4DBABD-D2D1-40DA-B5F4-F8E73398B681}"/>
              </a:ext>
            </a:extLst>
          </p:cNvPr>
          <p:cNvPicPr>
            <a:picLocks noChangeAspect="1"/>
          </p:cNvPicPr>
          <p:nvPr/>
        </p:nvPicPr>
        <p:blipFill>
          <a:blip r:embed="rId2"/>
          <a:stretch>
            <a:fillRect/>
          </a:stretch>
        </p:blipFill>
        <p:spPr>
          <a:xfrm>
            <a:off x="6126480" y="2100051"/>
            <a:ext cx="4991100" cy="3514725"/>
          </a:xfrm>
          <a:prstGeom prst="rect">
            <a:avLst/>
          </a:prstGeom>
        </p:spPr>
      </p:pic>
    </p:spTree>
    <p:extLst>
      <p:ext uri="{BB962C8B-B14F-4D97-AF65-F5344CB8AC3E}">
        <p14:creationId xmlns:p14="http://schemas.microsoft.com/office/powerpoint/2010/main" val="219979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C305C-4012-4827-A102-6C1B6FF76706}"/>
              </a:ext>
            </a:extLst>
          </p:cNvPr>
          <p:cNvSpPr>
            <a:spLocks noGrp="1"/>
          </p:cNvSpPr>
          <p:nvPr>
            <p:ph type="title"/>
          </p:nvPr>
        </p:nvSpPr>
        <p:spPr/>
        <p:txBody>
          <a:bodyPr/>
          <a:lstStyle/>
          <a:p>
            <a:r>
              <a:rPr lang="zh-CN" altLang="en-US" dirty="0"/>
              <a:t>机器学习简史二</a:t>
            </a:r>
          </a:p>
        </p:txBody>
      </p:sp>
      <p:sp>
        <p:nvSpPr>
          <p:cNvPr id="3" name="内容占位符 2">
            <a:extLst>
              <a:ext uri="{FF2B5EF4-FFF2-40B4-BE49-F238E27FC236}">
                <a16:creationId xmlns:a16="http://schemas.microsoft.com/office/drawing/2014/main" id="{492F29CD-D89B-4A70-8A7E-183D215CCA4C}"/>
              </a:ext>
            </a:extLst>
          </p:cNvPr>
          <p:cNvSpPr>
            <a:spLocks noGrp="1"/>
          </p:cNvSpPr>
          <p:nvPr>
            <p:ph idx="1"/>
          </p:nvPr>
        </p:nvSpPr>
        <p:spPr/>
        <p:txBody>
          <a:bodyPr/>
          <a:lstStyle/>
          <a:p>
            <a:pPr>
              <a:lnSpc>
                <a:spcPct val="150000"/>
              </a:lnSpc>
            </a:pPr>
            <a:r>
              <a:rPr lang="zh-CN" altLang="en-US" dirty="0"/>
              <a:t>过了一段时间，有个科学家使用严密的数学理论证明了单层感知机无法解决异或问题。（异或问题是逻辑计算中一种基础运算。）并且预言了即使为了解决异或问题增加了感知机的层数，那么为了训练这样的神经网络锁需要的计算量将会是无法接受的。结论就是神经网络就是个想法很好但无法实现的东西。神经网络的研究从此消沉了</a:t>
            </a:r>
            <a:r>
              <a:rPr lang="en-US" altLang="zh-CN" dirty="0"/>
              <a:t>10</a:t>
            </a:r>
            <a:r>
              <a:rPr lang="zh-CN" altLang="en-US" dirty="0"/>
              <a:t>年。</a:t>
            </a:r>
          </a:p>
        </p:txBody>
      </p:sp>
    </p:spTree>
    <p:extLst>
      <p:ext uri="{BB962C8B-B14F-4D97-AF65-F5344CB8AC3E}">
        <p14:creationId xmlns:p14="http://schemas.microsoft.com/office/powerpoint/2010/main" val="2509194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9B80D-21F4-43E6-B9DA-A773583729C2}"/>
              </a:ext>
            </a:extLst>
          </p:cNvPr>
          <p:cNvSpPr>
            <a:spLocks noGrp="1"/>
          </p:cNvSpPr>
          <p:nvPr>
            <p:ph type="title"/>
          </p:nvPr>
        </p:nvSpPr>
        <p:spPr/>
        <p:txBody>
          <a:bodyPr/>
          <a:lstStyle/>
          <a:p>
            <a:r>
              <a:rPr lang="zh-CN" altLang="en-US" dirty="0"/>
              <a:t>机器学习简史三</a:t>
            </a:r>
          </a:p>
        </p:txBody>
      </p:sp>
      <p:sp>
        <p:nvSpPr>
          <p:cNvPr id="3" name="内容占位符 2">
            <a:extLst>
              <a:ext uri="{FF2B5EF4-FFF2-40B4-BE49-F238E27FC236}">
                <a16:creationId xmlns:a16="http://schemas.microsoft.com/office/drawing/2014/main" id="{BC1F865C-1861-43EA-81C6-7D15C91CAC5C}"/>
              </a:ext>
            </a:extLst>
          </p:cNvPr>
          <p:cNvSpPr>
            <a:spLocks noGrp="1"/>
          </p:cNvSpPr>
          <p:nvPr>
            <p:ph idx="1"/>
          </p:nvPr>
        </p:nvSpPr>
        <p:spPr/>
        <p:txBody>
          <a:bodyPr/>
          <a:lstStyle/>
          <a:p>
            <a:pPr>
              <a:lnSpc>
                <a:spcPct val="150000"/>
              </a:lnSpc>
            </a:pPr>
            <a:r>
              <a:rPr lang="en-US" altLang="zh-CN" dirty="0"/>
              <a:t>10</a:t>
            </a:r>
            <a:r>
              <a:rPr lang="zh-CN" altLang="en-US" dirty="0"/>
              <a:t>年过去了，有两个科学家成功使用</a:t>
            </a:r>
            <a:r>
              <a:rPr lang="en-US" altLang="zh-CN" dirty="0"/>
              <a:t>BP</a:t>
            </a:r>
            <a:r>
              <a:rPr lang="zh-CN" altLang="en-US" dirty="0"/>
              <a:t>算法训练了多层神经网络。解决了多层的问题和训练的问题。那么神经网络就可以实现当初美好的想法了。从此神经网络的研究就变得活跃了起来，卷积神经网络，长短时记忆的递归神经网络，深度神经网络，对抗神经网络。</a:t>
            </a:r>
            <a:endParaRPr lang="en-US" altLang="zh-CN" dirty="0"/>
          </a:p>
          <a:p>
            <a:pPr>
              <a:lnSpc>
                <a:spcPct val="150000"/>
              </a:lnSpc>
            </a:pPr>
            <a:r>
              <a:rPr lang="zh-CN" altLang="en-US" dirty="0"/>
              <a:t>最后</a:t>
            </a:r>
            <a:r>
              <a:rPr lang="en-US" altLang="zh-CN" dirty="0"/>
              <a:t>AlphaGo</a:t>
            </a:r>
            <a:r>
              <a:rPr lang="zh-CN" altLang="en-US" dirty="0"/>
              <a:t>大战人类成为最强棋手。将神经网络的热度推向了高潮。</a:t>
            </a:r>
          </a:p>
        </p:txBody>
      </p:sp>
    </p:spTree>
    <p:extLst>
      <p:ext uri="{BB962C8B-B14F-4D97-AF65-F5344CB8AC3E}">
        <p14:creationId xmlns:p14="http://schemas.microsoft.com/office/powerpoint/2010/main" val="3456829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6062A-051F-4F24-893A-FDD9F23AA07A}"/>
              </a:ext>
            </a:extLst>
          </p:cNvPr>
          <p:cNvSpPr>
            <a:spLocks noGrp="1"/>
          </p:cNvSpPr>
          <p:nvPr>
            <p:ph type="title"/>
          </p:nvPr>
        </p:nvSpPr>
        <p:spPr/>
        <p:txBody>
          <a:bodyPr/>
          <a:lstStyle/>
          <a:p>
            <a:r>
              <a:rPr lang="zh-CN" altLang="en-US" dirty="0"/>
              <a:t>机器学习的旁支</a:t>
            </a:r>
          </a:p>
        </p:txBody>
      </p:sp>
      <p:sp>
        <p:nvSpPr>
          <p:cNvPr id="3" name="内容占位符 2">
            <a:extLst>
              <a:ext uri="{FF2B5EF4-FFF2-40B4-BE49-F238E27FC236}">
                <a16:creationId xmlns:a16="http://schemas.microsoft.com/office/drawing/2014/main" id="{92F7C3BB-A170-4CCB-922C-4316788AE701}"/>
              </a:ext>
            </a:extLst>
          </p:cNvPr>
          <p:cNvSpPr>
            <a:spLocks noGrp="1"/>
          </p:cNvSpPr>
          <p:nvPr>
            <p:ph idx="1"/>
          </p:nvPr>
        </p:nvSpPr>
        <p:spPr/>
        <p:txBody>
          <a:bodyPr/>
          <a:lstStyle/>
          <a:p>
            <a:pPr>
              <a:lnSpc>
                <a:spcPct val="150000"/>
              </a:lnSpc>
            </a:pPr>
            <a:r>
              <a:rPr lang="zh-CN" altLang="en-US" dirty="0"/>
              <a:t>在神经网络经历三起三落的时候，发展出了一些不是神经网络但是也有类似想法的算法。最有名的算是</a:t>
            </a:r>
            <a:r>
              <a:rPr lang="en-US" altLang="zh-CN" dirty="0"/>
              <a:t>SVM</a:t>
            </a:r>
            <a:r>
              <a:rPr lang="zh-CN" altLang="en-US" dirty="0"/>
              <a:t>（支持向量机算法）。这是一个非常高效，而且实践效果也非常好的算法。直到现在为止在很多地方都有广泛的应用。</a:t>
            </a:r>
          </a:p>
        </p:txBody>
      </p:sp>
    </p:spTree>
    <p:extLst>
      <p:ext uri="{BB962C8B-B14F-4D97-AF65-F5344CB8AC3E}">
        <p14:creationId xmlns:p14="http://schemas.microsoft.com/office/powerpoint/2010/main" val="1870215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EE35F-060B-4219-91EA-A8815907BD35}"/>
              </a:ext>
            </a:extLst>
          </p:cNvPr>
          <p:cNvSpPr>
            <a:spLocks noGrp="1"/>
          </p:cNvSpPr>
          <p:nvPr>
            <p:ph type="title"/>
          </p:nvPr>
        </p:nvSpPr>
        <p:spPr/>
        <p:txBody>
          <a:bodyPr/>
          <a:lstStyle/>
          <a:p>
            <a:r>
              <a:rPr lang="zh-CN" altLang="en-US" dirty="0"/>
              <a:t>机器学习的技术现状和未来</a:t>
            </a:r>
          </a:p>
        </p:txBody>
      </p:sp>
      <p:sp>
        <p:nvSpPr>
          <p:cNvPr id="3" name="内容占位符 2">
            <a:extLst>
              <a:ext uri="{FF2B5EF4-FFF2-40B4-BE49-F238E27FC236}">
                <a16:creationId xmlns:a16="http://schemas.microsoft.com/office/drawing/2014/main" id="{F5C82329-F7BA-47D3-B031-C057B8A36DAE}"/>
              </a:ext>
            </a:extLst>
          </p:cNvPr>
          <p:cNvSpPr>
            <a:spLocks noGrp="1"/>
          </p:cNvSpPr>
          <p:nvPr>
            <p:ph idx="1"/>
          </p:nvPr>
        </p:nvSpPr>
        <p:spPr/>
        <p:txBody>
          <a:bodyPr>
            <a:normAutofit lnSpcReduction="10000"/>
          </a:bodyPr>
          <a:lstStyle/>
          <a:p>
            <a:r>
              <a:rPr lang="zh-CN" altLang="en-US" dirty="0"/>
              <a:t>机器学习的技术现状：</a:t>
            </a:r>
            <a:endParaRPr lang="en-US" altLang="zh-CN" dirty="0"/>
          </a:p>
          <a:p>
            <a:pPr lvl="1"/>
            <a:r>
              <a:rPr lang="zh-CN" altLang="en-US" dirty="0"/>
              <a:t>语音识别</a:t>
            </a:r>
            <a:endParaRPr lang="en-US" altLang="zh-CN" dirty="0"/>
          </a:p>
          <a:p>
            <a:pPr lvl="1"/>
            <a:r>
              <a:rPr lang="zh-CN" altLang="en-US" dirty="0"/>
              <a:t>计算机视觉</a:t>
            </a:r>
            <a:endParaRPr lang="en-US" altLang="zh-CN" dirty="0"/>
          </a:p>
          <a:p>
            <a:pPr lvl="1"/>
            <a:r>
              <a:rPr lang="zh-CN" altLang="en-US" dirty="0"/>
              <a:t>自然语言处理</a:t>
            </a:r>
            <a:endParaRPr lang="en-US" altLang="zh-CN" dirty="0"/>
          </a:p>
          <a:p>
            <a:r>
              <a:rPr lang="zh-CN" altLang="en-US" dirty="0"/>
              <a:t>机器学习技术的未来：</a:t>
            </a:r>
            <a:endParaRPr lang="en-US" altLang="zh-CN" dirty="0"/>
          </a:p>
          <a:p>
            <a:pPr lvl="1"/>
            <a:r>
              <a:rPr lang="zh-CN" altLang="en-US" dirty="0"/>
              <a:t>加快学习速度</a:t>
            </a:r>
            <a:endParaRPr lang="en-US" altLang="zh-CN" dirty="0"/>
          </a:p>
          <a:p>
            <a:pPr lvl="1"/>
            <a:r>
              <a:rPr lang="zh-CN" altLang="en-US" dirty="0"/>
              <a:t>减小模型大小</a:t>
            </a:r>
            <a:endParaRPr lang="en-US" altLang="zh-CN" dirty="0"/>
          </a:p>
          <a:p>
            <a:pPr lvl="1"/>
            <a:r>
              <a:rPr lang="zh-CN" altLang="en-US" dirty="0"/>
              <a:t>从感知认知到理解决策</a:t>
            </a:r>
            <a:endParaRPr lang="en-US" altLang="zh-CN" dirty="0"/>
          </a:p>
          <a:p>
            <a:pPr marL="201168" lvl="1" indent="0">
              <a:buNone/>
            </a:pPr>
            <a:r>
              <a:rPr lang="zh-CN" altLang="en-US" dirty="0"/>
              <a:t>机器学习主要的应用行业：</a:t>
            </a:r>
            <a:endParaRPr lang="en-US" altLang="zh-CN" dirty="0"/>
          </a:p>
          <a:p>
            <a:pPr lvl="1">
              <a:buFont typeface="Arial" panose="020B0604020202020204" pitchFamily="34" charset="0"/>
              <a:buChar char="•"/>
            </a:pPr>
            <a:r>
              <a:rPr lang="zh-CN" altLang="en-US" dirty="0"/>
              <a:t>游戏娱乐</a:t>
            </a:r>
            <a:endParaRPr lang="en-US" altLang="zh-CN" dirty="0"/>
          </a:p>
          <a:p>
            <a:pPr lvl="1">
              <a:buFont typeface="Arial" panose="020B0604020202020204" pitchFamily="34" charset="0"/>
              <a:buChar char="•"/>
            </a:pPr>
            <a:r>
              <a:rPr lang="zh-CN" altLang="en-US" dirty="0"/>
              <a:t>金融</a:t>
            </a:r>
            <a:endParaRPr lang="en-US" altLang="zh-CN" dirty="0"/>
          </a:p>
          <a:p>
            <a:pPr lvl="1">
              <a:buFont typeface="Arial" panose="020B0604020202020204" pitchFamily="34" charset="0"/>
              <a:buChar char="•"/>
            </a:pPr>
            <a:r>
              <a:rPr lang="zh-CN" altLang="en-US" dirty="0"/>
              <a:t>交通</a:t>
            </a:r>
            <a:endParaRPr lang="en-US" altLang="zh-CN" dirty="0"/>
          </a:p>
          <a:p>
            <a:pPr lvl="1">
              <a:buFont typeface="Arial" panose="020B0604020202020204" pitchFamily="34" charset="0"/>
              <a:buChar char="•"/>
            </a:pPr>
            <a:r>
              <a:rPr lang="zh-CN" altLang="en-US"/>
              <a:t>服务</a:t>
            </a:r>
            <a:endParaRPr lang="en-US" altLang="zh-CN" dirty="0"/>
          </a:p>
        </p:txBody>
      </p:sp>
    </p:spTree>
    <p:extLst>
      <p:ext uri="{BB962C8B-B14F-4D97-AF65-F5344CB8AC3E}">
        <p14:creationId xmlns:p14="http://schemas.microsoft.com/office/powerpoint/2010/main" val="3032719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C8687-4791-4831-9DC9-32DFE4864493}"/>
              </a:ext>
            </a:extLst>
          </p:cNvPr>
          <p:cNvSpPr>
            <a:spLocks noGrp="1"/>
          </p:cNvSpPr>
          <p:nvPr>
            <p:ph type="title"/>
          </p:nvPr>
        </p:nvSpPr>
        <p:spPr/>
        <p:txBody>
          <a:bodyPr/>
          <a:lstStyle/>
          <a:p>
            <a:r>
              <a:rPr lang="zh-CN" altLang="en-US" dirty="0"/>
              <a:t>机器学习解决的是一个概率问题</a:t>
            </a:r>
          </a:p>
        </p:txBody>
      </p:sp>
      <p:sp>
        <p:nvSpPr>
          <p:cNvPr id="3" name="内容占位符 2">
            <a:extLst>
              <a:ext uri="{FF2B5EF4-FFF2-40B4-BE49-F238E27FC236}">
                <a16:creationId xmlns:a16="http://schemas.microsoft.com/office/drawing/2014/main" id="{0EFE80AB-A290-45A0-901B-9FCB65DF7155}"/>
              </a:ext>
            </a:extLst>
          </p:cNvPr>
          <p:cNvSpPr>
            <a:spLocks noGrp="1"/>
          </p:cNvSpPr>
          <p:nvPr>
            <p:ph idx="1"/>
          </p:nvPr>
        </p:nvSpPr>
        <p:spPr/>
        <p:txBody>
          <a:bodyPr/>
          <a:lstStyle/>
          <a:p>
            <a:pPr>
              <a:lnSpc>
                <a:spcPct val="150000"/>
              </a:lnSpc>
            </a:pPr>
            <a:r>
              <a:rPr lang="zh-CN" altLang="en-US" dirty="0"/>
              <a:t>确定性的问题：</a:t>
            </a:r>
            <a:endParaRPr lang="en-US" altLang="zh-CN" dirty="0"/>
          </a:p>
          <a:p>
            <a:pPr lvl="1">
              <a:lnSpc>
                <a:spcPct val="150000"/>
              </a:lnSpc>
            </a:pPr>
            <a:r>
              <a:rPr lang="zh-CN" altLang="en-US" dirty="0"/>
              <a:t>输入用户名，密码之后是否可以登录。</a:t>
            </a:r>
            <a:endParaRPr lang="en-US" altLang="zh-CN" dirty="0"/>
          </a:p>
          <a:p>
            <a:pPr lvl="1">
              <a:lnSpc>
                <a:spcPct val="150000"/>
              </a:lnSpc>
            </a:pPr>
            <a:r>
              <a:rPr lang="en-US" altLang="zh-CN" dirty="0"/>
              <a:t>1+1</a:t>
            </a:r>
            <a:r>
              <a:rPr lang="zh-CN" altLang="en-US" dirty="0"/>
              <a:t>是否等于</a:t>
            </a:r>
            <a:r>
              <a:rPr lang="en-US" altLang="zh-CN" dirty="0"/>
              <a:t>2</a:t>
            </a:r>
          </a:p>
          <a:p>
            <a:pPr>
              <a:lnSpc>
                <a:spcPct val="150000"/>
              </a:lnSpc>
            </a:pPr>
            <a:r>
              <a:rPr lang="zh-CN" altLang="en-US" dirty="0"/>
              <a:t>概率性的问题：</a:t>
            </a:r>
            <a:endParaRPr lang="en-US" altLang="zh-CN" dirty="0"/>
          </a:p>
          <a:p>
            <a:pPr lvl="1">
              <a:lnSpc>
                <a:spcPct val="150000"/>
              </a:lnSpc>
            </a:pPr>
            <a:r>
              <a:rPr lang="zh-CN" altLang="en-US" dirty="0"/>
              <a:t>抛一枚均匀硬币，哪面朝上？</a:t>
            </a:r>
            <a:endParaRPr lang="en-US" altLang="zh-CN" dirty="0"/>
          </a:p>
          <a:p>
            <a:pPr lvl="1">
              <a:lnSpc>
                <a:spcPct val="150000"/>
              </a:lnSpc>
            </a:pPr>
            <a:r>
              <a:rPr lang="zh-CN" altLang="en-US" dirty="0"/>
              <a:t>明天是否会下雨？</a:t>
            </a:r>
            <a:endParaRPr lang="en-US" altLang="zh-CN" dirty="0"/>
          </a:p>
          <a:p>
            <a:pPr lvl="1">
              <a:lnSpc>
                <a:spcPct val="150000"/>
              </a:lnSpc>
            </a:pPr>
            <a:r>
              <a:rPr lang="zh-CN" altLang="en-US" dirty="0"/>
              <a:t>一个图片中是一个苹果？还是一个香蕉？</a:t>
            </a:r>
            <a:endParaRPr lang="en-US" altLang="zh-CN" dirty="0"/>
          </a:p>
        </p:txBody>
      </p:sp>
    </p:spTree>
    <p:extLst>
      <p:ext uri="{BB962C8B-B14F-4D97-AF65-F5344CB8AC3E}">
        <p14:creationId xmlns:p14="http://schemas.microsoft.com/office/powerpoint/2010/main" val="1899842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C56EC7-63C9-47C1-9493-56B5F90350B7}"/>
              </a:ext>
            </a:extLst>
          </p:cNvPr>
          <p:cNvSpPr>
            <a:spLocks noGrp="1"/>
          </p:cNvSpPr>
          <p:nvPr>
            <p:ph type="title"/>
          </p:nvPr>
        </p:nvSpPr>
        <p:spPr/>
        <p:txBody>
          <a:bodyPr/>
          <a:lstStyle/>
          <a:p>
            <a:r>
              <a:rPr lang="zh-CN" altLang="en-US" dirty="0"/>
              <a:t>使用概率来解决问题的场景和规律</a:t>
            </a:r>
          </a:p>
        </p:txBody>
      </p:sp>
      <p:sp>
        <p:nvSpPr>
          <p:cNvPr id="3" name="内容占位符 2">
            <a:extLst>
              <a:ext uri="{FF2B5EF4-FFF2-40B4-BE49-F238E27FC236}">
                <a16:creationId xmlns:a16="http://schemas.microsoft.com/office/drawing/2014/main" id="{485E3517-EF5C-4FE4-A295-69699974DCEF}"/>
              </a:ext>
            </a:extLst>
          </p:cNvPr>
          <p:cNvSpPr>
            <a:spLocks noGrp="1"/>
          </p:cNvSpPr>
          <p:nvPr>
            <p:ph idx="1"/>
          </p:nvPr>
        </p:nvSpPr>
        <p:spPr>
          <a:xfrm>
            <a:off x="1097279" y="1845734"/>
            <a:ext cx="5482629" cy="4023360"/>
          </a:xfrm>
        </p:spPr>
        <p:txBody>
          <a:bodyPr/>
          <a:lstStyle/>
          <a:p>
            <a:pPr>
              <a:buFont typeface="Wingdings" panose="05000000000000000000" pitchFamily="2" charset="2"/>
              <a:buChar char="l"/>
            </a:pPr>
            <a:r>
              <a:rPr lang="zh-CN" altLang="en-US" dirty="0"/>
              <a:t>虽然我们不能确定一件事情是否一定会发生，但是我们可以预估一件事情发生或者不发生的概率。如果知道这些概率对我们也是非常有帮助的。</a:t>
            </a:r>
            <a:endParaRPr lang="en-US" altLang="zh-CN" dirty="0"/>
          </a:p>
          <a:p>
            <a:pPr>
              <a:buFont typeface="Wingdings" panose="05000000000000000000" pitchFamily="2" charset="2"/>
              <a:buChar char="l"/>
            </a:pPr>
            <a:r>
              <a:rPr lang="zh-CN" altLang="en-US" dirty="0"/>
              <a:t>小概率事件很少发生，或者几乎不会发生的。</a:t>
            </a:r>
            <a:endParaRPr lang="en-US" altLang="zh-CN" dirty="0"/>
          </a:p>
          <a:p>
            <a:pPr>
              <a:buFont typeface="Wingdings" panose="05000000000000000000" pitchFamily="2" charset="2"/>
              <a:buChar char="l"/>
            </a:pPr>
            <a:r>
              <a:rPr lang="zh-CN" altLang="en-US" dirty="0"/>
              <a:t>我们经常可以用平均值，最大值，最小值和方差来评估一个随机数的特征。</a:t>
            </a:r>
            <a:endParaRPr lang="en-US" altLang="zh-CN" dirty="0"/>
          </a:p>
          <a:p>
            <a:pPr>
              <a:buFont typeface="Wingdings" panose="05000000000000000000" pitchFamily="2" charset="2"/>
              <a:buChar char="l"/>
            </a:pPr>
            <a:r>
              <a:rPr lang="zh-CN" altLang="en-US" dirty="0"/>
              <a:t>几乎所有的随机事件都是符合高斯分布（正态分布）的。</a:t>
            </a:r>
            <a:endParaRPr lang="en-US" altLang="zh-CN" dirty="0"/>
          </a:p>
          <a:p>
            <a:pPr>
              <a:buFont typeface="Wingdings" panose="05000000000000000000" pitchFamily="2" charset="2"/>
              <a:buChar char="l"/>
            </a:pPr>
            <a:r>
              <a:rPr lang="zh-CN" altLang="en-US" dirty="0"/>
              <a:t>概率性发生的事件，我们常常可以找到影响事件发生概率的一些因素。</a:t>
            </a:r>
          </a:p>
        </p:txBody>
      </p:sp>
      <p:pic>
        <p:nvPicPr>
          <p:cNvPr id="4" name="图片 3">
            <a:extLst>
              <a:ext uri="{FF2B5EF4-FFF2-40B4-BE49-F238E27FC236}">
                <a16:creationId xmlns:a16="http://schemas.microsoft.com/office/drawing/2014/main" id="{AA797C03-48A9-4317-98DF-CBE40B0B558F}"/>
              </a:ext>
            </a:extLst>
          </p:cNvPr>
          <p:cNvPicPr>
            <a:picLocks noChangeAspect="1"/>
          </p:cNvPicPr>
          <p:nvPr/>
        </p:nvPicPr>
        <p:blipFill>
          <a:blip r:embed="rId2"/>
          <a:stretch>
            <a:fillRect/>
          </a:stretch>
        </p:blipFill>
        <p:spPr>
          <a:xfrm>
            <a:off x="6833491" y="1845735"/>
            <a:ext cx="4185693" cy="2916958"/>
          </a:xfrm>
          <a:prstGeom prst="rect">
            <a:avLst/>
          </a:prstGeom>
        </p:spPr>
      </p:pic>
      <p:pic>
        <p:nvPicPr>
          <p:cNvPr id="5" name="图片 4">
            <a:extLst>
              <a:ext uri="{FF2B5EF4-FFF2-40B4-BE49-F238E27FC236}">
                <a16:creationId xmlns:a16="http://schemas.microsoft.com/office/drawing/2014/main" id="{15AC11BD-7F4D-4020-9837-E29A1DD37346}"/>
              </a:ext>
            </a:extLst>
          </p:cNvPr>
          <p:cNvPicPr>
            <a:picLocks noChangeAspect="1"/>
          </p:cNvPicPr>
          <p:nvPr/>
        </p:nvPicPr>
        <p:blipFill>
          <a:blip r:embed="rId3"/>
          <a:stretch>
            <a:fillRect/>
          </a:stretch>
        </p:blipFill>
        <p:spPr>
          <a:xfrm>
            <a:off x="7313972" y="4840429"/>
            <a:ext cx="2866977" cy="1028665"/>
          </a:xfrm>
          <a:prstGeom prst="rect">
            <a:avLst/>
          </a:prstGeom>
        </p:spPr>
      </p:pic>
    </p:spTree>
    <p:extLst>
      <p:ext uri="{BB962C8B-B14F-4D97-AF65-F5344CB8AC3E}">
        <p14:creationId xmlns:p14="http://schemas.microsoft.com/office/powerpoint/2010/main" val="4062223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226AF-0BA6-4864-98F7-3575B5D4174A}"/>
              </a:ext>
            </a:extLst>
          </p:cNvPr>
          <p:cNvSpPr>
            <a:spLocks noGrp="1"/>
          </p:cNvSpPr>
          <p:nvPr>
            <p:ph type="title"/>
          </p:nvPr>
        </p:nvSpPr>
        <p:spPr/>
        <p:txBody>
          <a:bodyPr/>
          <a:lstStyle/>
          <a:p>
            <a:r>
              <a:rPr lang="zh-CN" altLang="en-US" dirty="0"/>
              <a:t>自然语言处理</a:t>
            </a:r>
            <a:r>
              <a:rPr lang="en-US" altLang="zh-CN" dirty="0"/>
              <a:t>——</a:t>
            </a:r>
            <a:r>
              <a:rPr lang="zh-CN" altLang="en-US" dirty="0"/>
              <a:t>拼音分割</a:t>
            </a:r>
          </a:p>
        </p:txBody>
      </p:sp>
      <p:sp>
        <p:nvSpPr>
          <p:cNvPr id="3" name="内容占位符 2">
            <a:extLst>
              <a:ext uri="{FF2B5EF4-FFF2-40B4-BE49-F238E27FC236}">
                <a16:creationId xmlns:a16="http://schemas.microsoft.com/office/drawing/2014/main" id="{1C77E832-C1BA-49C2-9B3F-0E7A6D7BCB27}"/>
              </a:ext>
            </a:extLst>
          </p:cNvPr>
          <p:cNvSpPr>
            <a:spLocks noGrp="1"/>
          </p:cNvSpPr>
          <p:nvPr>
            <p:ph idx="1"/>
          </p:nvPr>
        </p:nvSpPr>
        <p:spPr/>
        <p:txBody>
          <a:bodyPr>
            <a:normAutofit fontScale="77500" lnSpcReduction="20000"/>
          </a:bodyPr>
          <a:lstStyle/>
          <a:p>
            <a:pPr>
              <a:lnSpc>
                <a:spcPct val="150000"/>
              </a:lnSpc>
            </a:pPr>
            <a:r>
              <a:rPr lang="zh-CN" altLang="en-US" dirty="0"/>
              <a:t>场景描述：</a:t>
            </a:r>
            <a:endParaRPr lang="en-US" altLang="zh-CN" dirty="0"/>
          </a:p>
          <a:p>
            <a:pPr lvl="1">
              <a:lnSpc>
                <a:spcPct val="150000"/>
              </a:lnSpc>
            </a:pPr>
            <a:r>
              <a:rPr lang="zh-CN" altLang="en-US" dirty="0"/>
              <a:t>用户连续输入了一串拼音，多个汉字的拼音之间没有使用空格或者别的分隔符分隔开。那么如何正确地分割用户输入的拼音呢？</a:t>
            </a:r>
            <a:endParaRPr lang="en-US" altLang="zh-CN" dirty="0"/>
          </a:p>
          <a:p>
            <a:pPr marL="201168" lvl="1" indent="0">
              <a:lnSpc>
                <a:spcPct val="150000"/>
              </a:lnSpc>
              <a:buNone/>
            </a:pPr>
            <a:r>
              <a:rPr lang="zh-CN" altLang="en-US" dirty="0"/>
              <a:t>问题分析：</a:t>
            </a:r>
            <a:endParaRPr lang="en-US" altLang="zh-CN" dirty="0"/>
          </a:p>
          <a:p>
            <a:pPr marL="544068" lvl="1" indent="-342900">
              <a:lnSpc>
                <a:spcPct val="150000"/>
              </a:lnSpc>
              <a:buAutoNum type="arabicPeriod"/>
            </a:pPr>
            <a:r>
              <a:rPr lang="zh-CN" altLang="en-US" dirty="0"/>
              <a:t>这不是一个确定性的问题。</a:t>
            </a:r>
            <a:endParaRPr lang="en-US" altLang="zh-CN" dirty="0"/>
          </a:p>
          <a:p>
            <a:pPr marL="544068" lvl="1" indent="-342900">
              <a:lnSpc>
                <a:spcPct val="150000"/>
              </a:lnSpc>
              <a:buAutoNum type="arabicPeriod"/>
            </a:pPr>
            <a:r>
              <a:rPr lang="zh-CN" altLang="en-US" dirty="0"/>
              <a:t>多个汉字之间没有使用明确的分隔符（空格或者单引号）。</a:t>
            </a:r>
            <a:endParaRPr lang="en-US" altLang="zh-CN" dirty="0"/>
          </a:p>
          <a:p>
            <a:pPr marL="544068" lvl="1" indent="-342900">
              <a:lnSpc>
                <a:spcPct val="150000"/>
              </a:lnSpc>
              <a:buAutoNum type="arabicPeriod"/>
            </a:pPr>
            <a:r>
              <a:rPr lang="zh-CN" altLang="en-US" dirty="0"/>
              <a:t>汉语拼音也没有明确的规定某一个或者几个拼音字母一定是作为拼音结尾等等。</a:t>
            </a:r>
            <a:endParaRPr lang="en-US" altLang="zh-CN" dirty="0"/>
          </a:p>
          <a:p>
            <a:pPr marL="201168" lvl="1" indent="0">
              <a:lnSpc>
                <a:spcPct val="150000"/>
              </a:lnSpc>
              <a:buNone/>
            </a:pPr>
            <a:r>
              <a:rPr lang="zh-CN" altLang="en-US" dirty="0"/>
              <a:t>解决方法：</a:t>
            </a:r>
            <a:endParaRPr lang="en-US" altLang="zh-CN" dirty="0"/>
          </a:p>
          <a:p>
            <a:pPr marL="544068" lvl="1" indent="-342900">
              <a:lnSpc>
                <a:spcPct val="150000"/>
              </a:lnSpc>
              <a:buFont typeface="+mj-lt"/>
              <a:buAutoNum type="arabicPeriod"/>
            </a:pPr>
            <a:r>
              <a:rPr lang="zh-CN" altLang="en-US" dirty="0"/>
              <a:t>把所有汉字的拼音都列出来</a:t>
            </a:r>
            <a:endParaRPr lang="en-US" altLang="zh-CN" dirty="0"/>
          </a:p>
          <a:p>
            <a:pPr marL="544068" lvl="1" indent="-342900">
              <a:lnSpc>
                <a:spcPct val="150000"/>
              </a:lnSpc>
              <a:buFont typeface="+mj-lt"/>
              <a:buAutoNum type="arabicPeriod"/>
            </a:pPr>
            <a:r>
              <a:rPr lang="zh-CN" altLang="en-US" dirty="0"/>
              <a:t>统计每个拼音字母跟在另一个拼音字母后面的概率</a:t>
            </a:r>
            <a:endParaRPr lang="en-US" altLang="zh-CN" dirty="0"/>
          </a:p>
          <a:p>
            <a:pPr marL="544068" lvl="1" indent="-342900">
              <a:lnSpc>
                <a:spcPct val="150000"/>
              </a:lnSpc>
              <a:buFont typeface="+mj-lt"/>
              <a:buAutoNum type="arabicPeriod"/>
            </a:pPr>
            <a:r>
              <a:rPr lang="zh-CN" altLang="en-US" dirty="0"/>
              <a:t>将用户输入的连续拼音中连续出现概率很低的字母之间作为拼音的分割点</a:t>
            </a:r>
          </a:p>
        </p:txBody>
      </p:sp>
    </p:spTree>
    <p:extLst>
      <p:ext uri="{BB962C8B-B14F-4D97-AF65-F5344CB8AC3E}">
        <p14:creationId xmlns:p14="http://schemas.microsoft.com/office/powerpoint/2010/main" val="2303425253"/>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488</TotalTime>
  <Words>1052</Words>
  <Application>Microsoft Office PowerPoint</Application>
  <PresentationFormat>宽屏</PresentationFormat>
  <Paragraphs>81</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宋体</vt:lpstr>
      <vt:lpstr>Arial</vt:lpstr>
      <vt:lpstr>Calibri</vt:lpstr>
      <vt:lpstr>Calibri Light</vt:lpstr>
      <vt:lpstr>Wingdings</vt:lpstr>
      <vt:lpstr>回顾</vt:lpstr>
      <vt:lpstr>机器学习简说</vt:lpstr>
      <vt:lpstr>机器学习简史一</vt:lpstr>
      <vt:lpstr>机器学习简史二</vt:lpstr>
      <vt:lpstr>机器学习简史三</vt:lpstr>
      <vt:lpstr>机器学习的旁支</vt:lpstr>
      <vt:lpstr>机器学习的技术现状和未来</vt:lpstr>
      <vt:lpstr>机器学习解决的是一个概率问题</vt:lpstr>
      <vt:lpstr>使用概率来解决问题的场景和规律</vt:lpstr>
      <vt:lpstr>自然语言处理——拼音分割</vt:lpstr>
      <vt:lpstr>马尔科夫模型和隐马尔科夫模型</vt:lpstr>
      <vt:lpstr>维特比算法——一种动态规划算法</vt:lpstr>
      <vt:lpstr>运维小秘书——寻找句子之间的相似性</vt:lpstr>
      <vt:lpstr>句子的向量表示TF-IDF模型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AI简说</dc:title>
  <dc:creator>xu dong</dc:creator>
  <cp:lastModifiedBy>xu dong</cp:lastModifiedBy>
  <cp:revision>37</cp:revision>
  <dcterms:created xsi:type="dcterms:W3CDTF">2018-01-02T01:37:38Z</dcterms:created>
  <dcterms:modified xsi:type="dcterms:W3CDTF">2018-01-08T09:09:24Z</dcterms:modified>
</cp:coreProperties>
</file>