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9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035B-6D52-4BD7-8C88-4AA7CB3DF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FFF8E-FCE0-4378-9BCF-D2F48BEDE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EA0F8-3D5F-46D9-9BC8-70DE497E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C210-081C-49BB-854D-B72F2000AB18}" type="datetimeFigureOut">
              <a:rPr lang="ru-BY" smtClean="0"/>
              <a:t>26.02.2025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ADB65-2E9E-469C-9267-76FFCF61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41198-4778-464E-B7E8-7A0A26ED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3245-E23C-49DA-A3CA-301DA032B93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8586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D8F1-E3E6-4075-8BBF-84795F57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D6720-80FC-49A5-8E4D-7792007F1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85B9-3EE7-420E-9AF2-C670359A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C210-081C-49BB-854D-B72F2000AB18}" type="datetimeFigureOut">
              <a:rPr lang="ru-BY" smtClean="0"/>
              <a:t>26.02.2025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EB1FE-A728-4451-9F75-5D3EC64C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9F8EC-07F9-4B1D-B6CE-7A3CD135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3245-E23C-49DA-A3CA-301DA032B93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1927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ABE65-4F43-4CB7-B46B-26F212A98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C24DD-FF02-44B6-B0B0-91B983482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6ABCC-4997-4455-B69A-80ACE47A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C210-081C-49BB-854D-B72F2000AB18}" type="datetimeFigureOut">
              <a:rPr lang="ru-BY" smtClean="0"/>
              <a:t>26.02.2025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37DB7-B6F5-4787-89F2-F3668897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675A3-02A8-4435-A929-A54327C8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3245-E23C-49DA-A3CA-301DA032B93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5183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5254-4145-4B92-B108-A166A616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B702-E3B3-40B2-91D3-2EE80F4D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5728F-7788-4B5F-8E7C-D3A23F3D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C210-081C-49BB-854D-B72F2000AB18}" type="datetimeFigureOut">
              <a:rPr lang="ru-BY" smtClean="0"/>
              <a:t>26.02.2025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761DD-65B4-49BB-ADB3-CC02B1A2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8497E-CF52-47CD-A19A-0A05988B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3245-E23C-49DA-A3CA-301DA032B93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4009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F105-2030-42B3-BEFB-457B8573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F2DE6-3C85-4765-B461-DD28DA42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444B5-3877-4BA9-AEF4-22F55992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C210-081C-49BB-854D-B72F2000AB18}" type="datetimeFigureOut">
              <a:rPr lang="ru-BY" smtClean="0"/>
              <a:t>26.02.2025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831B9-AADF-47C5-8D96-2D0B646C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98B2D-AA1D-4B0A-B2D0-74F53B32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3245-E23C-49DA-A3CA-301DA032B93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1275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99EA-2F7C-4804-99A4-1A87F38F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75355-75B3-4394-BB43-57258931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CDB84-B7E1-4E44-9E41-178BC2034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F330F-6AE4-4F98-9802-AEC90BCD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C210-081C-49BB-854D-B72F2000AB18}" type="datetimeFigureOut">
              <a:rPr lang="ru-BY" smtClean="0"/>
              <a:t>26.02.2025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675EA-15DF-4BB5-AD99-DAFFE51D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F7B0E-66DA-49D1-9257-68BE830F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3245-E23C-49DA-A3CA-301DA032B93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3771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A96E-8A5C-47FA-99DE-6E2BB542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A6F-8263-4465-B3D7-09E73E44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C6B95-AA6A-4FF0-986D-32867F4DA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6BDCF-78C8-400D-B602-FCB39B50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CD940-F707-4C09-A9D8-7E839E75C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D7E19-0ED8-4435-94E6-34506227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C210-081C-49BB-854D-B72F2000AB18}" type="datetimeFigureOut">
              <a:rPr lang="ru-BY" smtClean="0"/>
              <a:t>26.02.2025</a:t>
            </a:fld>
            <a:endParaRPr lang="ru-B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6D2A9-08E9-4745-AEEC-B820D20A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65047-97BD-48B0-9390-1158F181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3245-E23C-49DA-A3CA-301DA032B93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1161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487F-8764-481F-ABFD-54898B3F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85129-8A66-46AD-B263-18E00E98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C210-081C-49BB-854D-B72F2000AB18}" type="datetimeFigureOut">
              <a:rPr lang="ru-BY" smtClean="0"/>
              <a:t>26.02.2025</a:t>
            </a:fld>
            <a:endParaRPr lang="ru-B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4CA4E-BAFB-4D0F-A8BE-7E690683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58CF3-DECC-4F40-BCBE-450FE318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3245-E23C-49DA-A3CA-301DA032B93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6885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8B801-2E59-4002-8979-91E2D5B0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C210-081C-49BB-854D-B72F2000AB18}" type="datetimeFigureOut">
              <a:rPr lang="ru-BY" smtClean="0"/>
              <a:t>26.02.2025</a:t>
            </a:fld>
            <a:endParaRPr lang="ru-B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B3DDF-9772-4D7D-95E0-D1DAF143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9AEA1-3252-42DA-B4BC-C62BFCB8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3245-E23C-49DA-A3CA-301DA032B93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7659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EC92-28CB-4E89-99CA-538B87ED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00A3-5AB2-47DB-95EB-71320951E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2CC77-0D62-4B83-980D-A5DD26F07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406FD-F8F9-435A-A541-09B27707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C210-081C-49BB-854D-B72F2000AB18}" type="datetimeFigureOut">
              <a:rPr lang="ru-BY" smtClean="0"/>
              <a:t>26.02.2025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2537B-9254-4730-90F5-8BA430B5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CC53E-AE35-4F9F-9FDD-FDADDE7F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3245-E23C-49DA-A3CA-301DA032B93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0583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FB74-8773-4560-9EE5-D62A16C5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DEECF-0D79-420D-9005-C1B575B7B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E8355-B9E8-4399-AB33-2ACA8A74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7B8CB-6698-456B-AE0B-AA0B7943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C210-081C-49BB-854D-B72F2000AB18}" type="datetimeFigureOut">
              <a:rPr lang="ru-BY" smtClean="0"/>
              <a:t>26.02.2025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4E41C-4D28-41F6-8C35-DC55BA63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701CE-C909-4F61-8B40-6F15B079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3245-E23C-49DA-A3CA-301DA032B93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4743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2AB57-528C-4918-A9DB-AFDE503A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01A11-1452-4C9F-9978-6580240F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5706-6029-4152-B34E-ADA301D73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9C210-081C-49BB-854D-B72F2000AB18}" type="datetimeFigureOut">
              <a:rPr lang="ru-BY" smtClean="0"/>
              <a:t>26.02.2025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54B58-BEB2-4FC8-B1BD-AA3FD3F6A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4537-1069-43AA-90F3-4F7E927E0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3245-E23C-49DA-A3CA-301DA032B93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0983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813755-4820-4A51-BA47-DE267849838B}"/>
              </a:ext>
            </a:extLst>
          </p:cNvPr>
          <p:cNvSpPr txBox="1"/>
          <p:nvPr/>
        </p:nvSpPr>
        <p:spPr>
          <a:xfrm>
            <a:off x="9142228" y="152400"/>
            <a:ext cx="304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Оператор мобильной связи</a:t>
            </a:r>
            <a:endParaRPr lang="ru-BY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B24DB-B25D-4572-84AB-B62E7D11C961}"/>
              </a:ext>
            </a:extLst>
          </p:cNvPr>
          <p:cNvSpPr txBox="1"/>
          <p:nvPr/>
        </p:nvSpPr>
        <p:spPr>
          <a:xfrm>
            <a:off x="2451801" y="521732"/>
            <a:ext cx="7288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Актуальность, цель и задачи разработки ПИБ</a:t>
            </a:r>
            <a:endParaRPr lang="ru-BY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788DD-053F-4CC4-993F-2C83F3861B71}"/>
              </a:ext>
            </a:extLst>
          </p:cNvPr>
          <p:cNvSpPr txBox="1"/>
          <p:nvPr/>
        </p:nvSpPr>
        <p:spPr>
          <a:xfrm>
            <a:off x="481264" y="1194641"/>
            <a:ext cx="112471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u="sng" dirty="0"/>
              <a:t>Актуальность:</a:t>
            </a:r>
          </a:p>
          <a:p>
            <a:pPr lvl="1" algn="just"/>
            <a:r>
              <a:rPr lang="ru-RU" sz="2400" dirty="0"/>
              <a:t>В условиях растущих угроз информационной безопасности, включая кибератаки и утечки данных, операторы мобильной связи сталкиваются с необходимостью создания эффективной системы защиты клиентских данных, сетевой инфраструктуры и финансовых операций.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u="sng" dirty="0"/>
              <a:t>Цель:</a:t>
            </a:r>
          </a:p>
          <a:p>
            <a:pPr lvl="1" algn="just"/>
            <a:r>
              <a:rPr lang="ru-RU" sz="2400" dirty="0"/>
              <a:t>Создание эффективной системы информационной безопасности (ИБ) для предотвращения угроз, защиты персональных данных клиентов и обеспечения бесперебойной работы сети.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u="sng" dirty="0"/>
              <a:t>Задачи: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sz="2400" dirty="0"/>
              <a:t>Разработка политики ИБ.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sz="2400" dirty="0"/>
              <a:t>Обеспечение защиты данных абонентов.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sz="2400" dirty="0"/>
              <a:t>Предотвращение кибератак и мошенничества.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sz="2400" dirty="0"/>
              <a:t>Повышение осведомленности сотрудников.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81327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813755-4820-4A51-BA47-DE267849838B}"/>
              </a:ext>
            </a:extLst>
          </p:cNvPr>
          <p:cNvSpPr txBox="1"/>
          <p:nvPr/>
        </p:nvSpPr>
        <p:spPr>
          <a:xfrm>
            <a:off x="9142228" y="152400"/>
            <a:ext cx="304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Оператор мобильной связи</a:t>
            </a:r>
            <a:endParaRPr lang="ru-BY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B24DB-B25D-4572-84AB-B62E7D11C961}"/>
              </a:ext>
            </a:extLst>
          </p:cNvPr>
          <p:cNvSpPr txBox="1"/>
          <p:nvPr/>
        </p:nvSpPr>
        <p:spPr>
          <a:xfrm>
            <a:off x="2650840" y="521732"/>
            <a:ext cx="68903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Объекты защиты и структура организации</a:t>
            </a:r>
            <a:endParaRPr lang="ru-BY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C1320-EC8B-4116-BDA6-998B4C51EE00}"/>
              </a:ext>
            </a:extLst>
          </p:cNvPr>
          <p:cNvSpPr txBox="1"/>
          <p:nvPr/>
        </p:nvSpPr>
        <p:spPr>
          <a:xfrm>
            <a:off x="445605" y="1280064"/>
            <a:ext cx="60514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u="sng" dirty="0"/>
              <a:t>Объекты защиты: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Личные данные абонентов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Финансовые транзакции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Техническая инфраструктура (сети, сервера, ПО)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Внутренние системы управления (CRM, биллинг)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7D283-FAFF-4A47-8300-E0B620CBCB9B}"/>
              </a:ext>
            </a:extLst>
          </p:cNvPr>
          <p:cNvSpPr txBox="1"/>
          <p:nvPr/>
        </p:nvSpPr>
        <p:spPr>
          <a:xfrm>
            <a:off x="5951621" y="1280064"/>
            <a:ext cx="591953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u="sng" dirty="0"/>
              <a:t>Структура оператора мобильной связи: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Центральный офис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Региональные филиалы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Центры обработки данных (ЦОД)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Базовые станции (вышки)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Клиентские сервисные центры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Абонентские устройства (SIM-карты, смартфоны)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C99897-AEC9-4E86-B380-B2CC00D81D35}"/>
              </a:ext>
            </a:extLst>
          </p:cNvPr>
          <p:cNvSpPr txBox="1"/>
          <p:nvPr/>
        </p:nvSpPr>
        <p:spPr>
          <a:xfrm flipH="1">
            <a:off x="445605" y="4417421"/>
            <a:ext cx="92363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u="sng" dirty="0"/>
              <a:t>Субъекты информационных отношений: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Сотрудники (ИТ-отдел, кол-центр, руководство)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Клиенты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Партнеры (банки, дилеры, подрядчики)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Злоумышленники (хакеры, мошенники, инсайдеры)</a:t>
            </a:r>
            <a:endParaRPr lang="ru-BY" sz="2400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83474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813755-4820-4A51-BA47-DE267849838B}"/>
              </a:ext>
            </a:extLst>
          </p:cNvPr>
          <p:cNvSpPr txBox="1"/>
          <p:nvPr/>
        </p:nvSpPr>
        <p:spPr>
          <a:xfrm>
            <a:off x="9142228" y="152400"/>
            <a:ext cx="304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Оператор мобильной связи</a:t>
            </a:r>
            <a:endParaRPr lang="ru-BY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B24DB-B25D-4572-84AB-B62E7D11C961}"/>
              </a:ext>
            </a:extLst>
          </p:cNvPr>
          <p:cNvSpPr txBox="1"/>
          <p:nvPr/>
        </p:nvSpPr>
        <p:spPr>
          <a:xfrm>
            <a:off x="2979160" y="521732"/>
            <a:ext cx="62336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Основные угрозы и их источники</a:t>
            </a:r>
            <a:endParaRPr lang="ru-BY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7D0D7-C103-43AC-BB41-2FC59013EFCC}"/>
              </a:ext>
            </a:extLst>
          </p:cNvPr>
          <p:cNvSpPr txBox="1"/>
          <p:nvPr/>
        </p:nvSpPr>
        <p:spPr>
          <a:xfrm>
            <a:off x="978568" y="1355513"/>
            <a:ext cx="667899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u="sng" dirty="0"/>
              <a:t>Естественные угрозы: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Стихийные бедствия (пожары, наводнения)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Отключение электроэнергии </a:t>
            </a:r>
          </a:p>
          <a:p>
            <a:pPr lvl="1" algn="just"/>
            <a:endParaRPr lang="ru-RU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u="sng" dirty="0"/>
              <a:t>Внутренние угрозы: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Ошибки сотрудников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Инсайдерские угрозы (слив данных)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Сбои оборудования.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sz="2400" dirty="0"/>
          </a:p>
          <a:p>
            <a:pPr algn="just"/>
            <a:endParaRPr lang="ru-BY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E849F3-1F75-40D8-ADDE-F0B2B54A2BAC}"/>
              </a:ext>
            </a:extLst>
          </p:cNvPr>
          <p:cNvSpPr txBox="1"/>
          <p:nvPr/>
        </p:nvSpPr>
        <p:spPr>
          <a:xfrm flipH="1">
            <a:off x="978568" y="4617945"/>
            <a:ext cx="87293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u="sng" dirty="0"/>
              <a:t>Внешние угрозы: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Хакерские атаки (DDoS, SQL-инъекции, фишинг)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Перехват данных в сети (MITM, подмена IMSI)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Мошенничество с SIM-картами (SIM-спуфинг, SIM-своп)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9123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813755-4820-4A51-BA47-DE267849838B}"/>
              </a:ext>
            </a:extLst>
          </p:cNvPr>
          <p:cNvSpPr txBox="1"/>
          <p:nvPr/>
        </p:nvSpPr>
        <p:spPr>
          <a:xfrm>
            <a:off x="9142228" y="152400"/>
            <a:ext cx="304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Оператор мобильной связи</a:t>
            </a:r>
            <a:endParaRPr lang="ru-BY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B24DB-B25D-4572-84AB-B62E7D11C961}"/>
              </a:ext>
            </a:extLst>
          </p:cNvPr>
          <p:cNvSpPr txBox="1"/>
          <p:nvPr/>
        </p:nvSpPr>
        <p:spPr>
          <a:xfrm>
            <a:off x="2451801" y="521732"/>
            <a:ext cx="7288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Оценка угроз, рисков и уязвимостей</a:t>
            </a:r>
            <a:endParaRPr lang="ru-BY" sz="28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357963B-BC7E-433B-B566-810EAABE4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67221"/>
              </p:ext>
            </p:extLst>
          </p:nvPr>
        </p:nvGraphicFramePr>
        <p:xfrm>
          <a:off x="486610" y="1227640"/>
          <a:ext cx="11218780" cy="53770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1265">
                  <a:extLst>
                    <a:ext uri="{9D8B030D-6E8A-4147-A177-3AD203B41FA5}">
                      <a16:colId xmlns:a16="http://schemas.microsoft.com/office/drawing/2014/main" val="2412631008"/>
                    </a:ext>
                  </a:extLst>
                </a:gridCol>
                <a:gridCol w="1395664">
                  <a:extLst>
                    <a:ext uri="{9D8B030D-6E8A-4147-A177-3AD203B41FA5}">
                      <a16:colId xmlns:a16="http://schemas.microsoft.com/office/drawing/2014/main" val="30078634"/>
                    </a:ext>
                  </a:extLst>
                </a:gridCol>
                <a:gridCol w="2117558">
                  <a:extLst>
                    <a:ext uri="{9D8B030D-6E8A-4147-A177-3AD203B41FA5}">
                      <a16:colId xmlns:a16="http://schemas.microsoft.com/office/drawing/2014/main" val="2059619542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721317784"/>
                    </a:ext>
                  </a:extLst>
                </a:gridCol>
                <a:gridCol w="3433009">
                  <a:extLst>
                    <a:ext uri="{9D8B030D-6E8A-4147-A177-3AD203B41FA5}">
                      <a16:colId xmlns:a16="http://schemas.microsoft.com/office/drawing/2014/main" val="2514643634"/>
                    </a:ext>
                  </a:extLst>
                </a:gridCol>
              </a:tblGrid>
              <a:tr h="28261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Описание угрозы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Ущерб (1-5)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Вероятность (0-1)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Риск (0-5)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Меры защиты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80179"/>
                  </a:ext>
                </a:extLst>
              </a:tr>
              <a:tr h="764325"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Утечка клиентских данных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r>
                        <a:rPr lang="en-US" dirty="0"/>
                        <a:t>,3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1,5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DLP, </a:t>
                      </a:r>
                      <a:r>
                        <a:rPr lang="ru-RU" dirty="0"/>
                        <a:t>шифрование, </a:t>
                      </a:r>
                      <a:r>
                        <a:rPr lang="en-US" dirty="0"/>
                        <a:t>RBAC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85149"/>
                  </a:ext>
                </a:extLst>
              </a:tr>
              <a:tr h="654629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DDoS-</a:t>
                      </a:r>
                      <a:r>
                        <a:rPr lang="ru-RU" dirty="0"/>
                        <a:t>атака на сервер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0,4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Анти-</a:t>
                      </a:r>
                      <a:r>
                        <a:rPr lang="en-US" dirty="0"/>
                        <a:t>DDoS, </a:t>
                      </a:r>
                      <a:r>
                        <a:rPr lang="ru-RU" dirty="0"/>
                        <a:t>балансировка нагрузки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3042"/>
                  </a:ext>
                </a:extLst>
              </a:tr>
              <a:tr h="764325"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Фишинговые атаки на сотрудников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0,5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Антифишинг-фильтры, обучение персонала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84714"/>
                  </a:ext>
                </a:extLst>
              </a:tr>
              <a:tr h="764325"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Взлом биллинговой системы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0,2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SIEM, аудит логов, контроль доступа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25563"/>
                  </a:ext>
                </a:extLst>
              </a:tr>
              <a:tr h="535028"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Подмена </a:t>
                      </a:r>
                      <a:r>
                        <a:rPr lang="en-US" dirty="0"/>
                        <a:t>SIM-</a:t>
                      </a:r>
                      <a:r>
                        <a:rPr lang="ru-RU" dirty="0"/>
                        <a:t>карт 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0,3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Двухфакторная аутентификация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99381"/>
                  </a:ext>
                </a:extLst>
              </a:tr>
              <a:tr h="764325"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Массовая рассылка </a:t>
                      </a:r>
                      <a:r>
                        <a:rPr lang="en-US" dirty="0"/>
                        <a:t>SMS-</a:t>
                      </a:r>
                      <a:r>
                        <a:rPr lang="ru-RU" dirty="0"/>
                        <a:t>спама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0,5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Фильтры </a:t>
                      </a:r>
                      <a:r>
                        <a:rPr lang="en-US" dirty="0"/>
                        <a:t>SMS-</a:t>
                      </a:r>
                      <a:r>
                        <a:rPr lang="ru-RU" dirty="0"/>
                        <a:t>спама, контроль отправителей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379910"/>
                  </a:ext>
                </a:extLst>
              </a:tr>
              <a:tr h="764325"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Уничтожение базы данных клиентов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0,1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0,5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Автоматические бэкапы, раздельное хранение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505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04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813755-4820-4A51-BA47-DE267849838B}"/>
              </a:ext>
            </a:extLst>
          </p:cNvPr>
          <p:cNvSpPr txBox="1"/>
          <p:nvPr/>
        </p:nvSpPr>
        <p:spPr>
          <a:xfrm>
            <a:off x="9142228" y="152400"/>
            <a:ext cx="304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Оператор мобильной связи</a:t>
            </a:r>
            <a:endParaRPr lang="ru-BY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B24DB-B25D-4572-84AB-B62E7D11C961}"/>
              </a:ext>
            </a:extLst>
          </p:cNvPr>
          <p:cNvSpPr txBox="1"/>
          <p:nvPr/>
        </p:nvSpPr>
        <p:spPr>
          <a:xfrm>
            <a:off x="2451801" y="521732"/>
            <a:ext cx="7288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Оценка угроз, рисков и уязвимостей</a:t>
            </a:r>
            <a:endParaRPr lang="ru-BY" sz="28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357963B-BC7E-433B-B566-810EAABE4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93152"/>
              </p:ext>
            </p:extLst>
          </p:nvPr>
        </p:nvGraphicFramePr>
        <p:xfrm>
          <a:off x="486609" y="1246222"/>
          <a:ext cx="11218780" cy="52665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22864">
                  <a:extLst>
                    <a:ext uri="{9D8B030D-6E8A-4147-A177-3AD203B41FA5}">
                      <a16:colId xmlns:a16="http://schemas.microsoft.com/office/drawing/2014/main" val="2412631008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30078634"/>
                    </a:ext>
                  </a:extLst>
                </a:gridCol>
                <a:gridCol w="2294021">
                  <a:extLst>
                    <a:ext uri="{9D8B030D-6E8A-4147-A177-3AD203B41FA5}">
                      <a16:colId xmlns:a16="http://schemas.microsoft.com/office/drawing/2014/main" val="2059619542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721317784"/>
                    </a:ext>
                  </a:extLst>
                </a:gridCol>
                <a:gridCol w="3170990">
                  <a:extLst>
                    <a:ext uri="{9D8B030D-6E8A-4147-A177-3AD203B41FA5}">
                      <a16:colId xmlns:a16="http://schemas.microsoft.com/office/drawing/2014/main" val="2514643634"/>
                    </a:ext>
                  </a:extLst>
                </a:gridCol>
              </a:tblGrid>
              <a:tr h="23272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Описание угрозы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Ущерб (1-5)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Вероятность (0-1)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Риск (0-5)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Меры защиты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80179"/>
                  </a:ext>
                </a:extLst>
              </a:tr>
              <a:tr h="676547"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Программный сбой в инфраструктуре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r>
                        <a:rPr lang="en-US" dirty="0"/>
                        <a:t>,3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Контроль версий, тестирование ПО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85149"/>
                  </a:ext>
                </a:extLst>
              </a:tr>
              <a:tr h="635766"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Заражение вирусами и троянами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0,5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1,5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Антивирусы, изоляция сред, контроль загрузок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3042"/>
                  </a:ext>
                </a:extLst>
              </a:tr>
              <a:tr h="635766"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Сбой в системе мониторинга сети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0,4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Дублирующие системы мониторинга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84714"/>
                  </a:ext>
                </a:extLst>
              </a:tr>
              <a:tr h="676547"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Человеческая ошибка (удаление данных)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0,4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Многоуровневая система подтверждений, бэкапы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25563"/>
                  </a:ext>
                </a:extLst>
              </a:tr>
              <a:tr h="908238"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Утечка конфиденциальных данных через подрядчиков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0,3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NDA, контроль доступа, мониторинг действий подрядчиков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99381"/>
                  </a:ext>
                </a:extLst>
              </a:tr>
              <a:tr h="676547"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Необновленные системы с уязвимостями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0,3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Автоматические обновления, мониторинг уязвимостей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379910"/>
                  </a:ext>
                </a:extLst>
              </a:tr>
              <a:tr h="676547"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Изменение маршрутизации трафика (</a:t>
                      </a:r>
                      <a:r>
                        <a:rPr lang="en-US" dirty="0"/>
                        <a:t>BGP-</a:t>
                      </a:r>
                      <a:r>
                        <a:rPr lang="ru-RU" dirty="0"/>
                        <a:t>атака)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0,2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Контроль анонсов BGP, защита маршрутов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505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67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813755-4820-4A51-BA47-DE267849838B}"/>
              </a:ext>
            </a:extLst>
          </p:cNvPr>
          <p:cNvSpPr txBox="1"/>
          <p:nvPr/>
        </p:nvSpPr>
        <p:spPr>
          <a:xfrm>
            <a:off x="9142228" y="152400"/>
            <a:ext cx="304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Оператор мобильной связи</a:t>
            </a:r>
            <a:endParaRPr lang="ru-BY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B24DB-B25D-4572-84AB-B62E7D11C961}"/>
              </a:ext>
            </a:extLst>
          </p:cNvPr>
          <p:cNvSpPr txBox="1"/>
          <p:nvPr/>
        </p:nvSpPr>
        <p:spPr>
          <a:xfrm>
            <a:off x="2435759" y="521732"/>
            <a:ext cx="7288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Дополнительные меры защиты</a:t>
            </a:r>
            <a:endParaRPr lang="ru-BY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063A2-83F2-44D5-9822-40774701032F}"/>
              </a:ext>
            </a:extLst>
          </p:cNvPr>
          <p:cNvSpPr txBox="1"/>
          <p:nvPr/>
        </p:nvSpPr>
        <p:spPr>
          <a:xfrm flipH="1">
            <a:off x="385010" y="1073289"/>
            <a:ext cx="119674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 </a:t>
            </a:r>
            <a:r>
              <a:rPr lang="ru-RU" sz="2400" b="1" dirty="0"/>
              <a:t>Организационные меры</a:t>
            </a:r>
            <a:r>
              <a:rPr lang="ru-RU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Введение строгих регламентов безопасности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Ограничение прав доступа (RBAC, Zero Trust)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Регулярные аудиты и тестирование на уязвимости</a:t>
            </a:r>
            <a:endParaRPr lang="en-US" sz="2400" dirty="0"/>
          </a:p>
          <a:p>
            <a:pPr lvl="1"/>
            <a:r>
              <a:rPr lang="en-US" sz="800" dirty="0"/>
              <a:t> </a:t>
            </a:r>
            <a:endParaRPr lang="ru-RU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 </a:t>
            </a:r>
            <a:r>
              <a:rPr lang="ru-RU" sz="2400" b="1" dirty="0"/>
              <a:t>Технические меры</a:t>
            </a:r>
            <a:r>
              <a:rPr lang="ru-RU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Внедрение SIEM для мониторинга аномалий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Антивирусные системы на всех уровнях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Виртуализация и контейнеризация критичных сервисов</a:t>
            </a:r>
            <a:endParaRPr lang="en-US" sz="2400" dirty="0"/>
          </a:p>
          <a:p>
            <a:pPr lvl="1"/>
            <a:endParaRPr lang="ru-RU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 </a:t>
            </a:r>
            <a:r>
              <a:rPr lang="ru-RU" sz="2400" b="1" dirty="0"/>
              <a:t>Физическая защита</a:t>
            </a:r>
            <a:r>
              <a:rPr lang="ru-RU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Усиленные меры безопасности в дата-центрах</a:t>
            </a:r>
            <a:r>
              <a:rPr lang="en-US" sz="2400" dirty="0"/>
              <a:t>, </a:t>
            </a:r>
            <a:r>
              <a:rPr lang="ru-RU" sz="2400" dirty="0"/>
              <a:t>видеонаблюдение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 </a:t>
            </a:r>
            <a:r>
              <a:rPr lang="ru-RU" sz="2400" b="1" dirty="0"/>
              <a:t>Реагирование на инциденты</a:t>
            </a:r>
            <a:r>
              <a:rPr lang="ru-RU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Создание группы быстрого реагирования</a:t>
            </a:r>
            <a:r>
              <a:rPr lang="en-US" sz="2400" dirty="0"/>
              <a:t>, </a:t>
            </a:r>
            <a:r>
              <a:rPr lang="ru-RU" sz="2400" dirty="0"/>
              <a:t>разработка сценариев действий при атаках</a:t>
            </a:r>
          </a:p>
          <a:p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227186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813755-4820-4A51-BA47-DE267849838B}"/>
              </a:ext>
            </a:extLst>
          </p:cNvPr>
          <p:cNvSpPr txBox="1"/>
          <p:nvPr/>
        </p:nvSpPr>
        <p:spPr>
          <a:xfrm>
            <a:off x="9142228" y="152400"/>
            <a:ext cx="304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Оператор мобильной связи</a:t>
            </a:r>
            <a:endParaRPr lang="ru-BY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B24DB-B25D-4572-84AB-B62E7D11C961}"/>
              </a:ext>
            </a:extLst>
          </p:cNvPr>
          <p:cNvSpPr txBox="1"/>
          <p:nvPr/>
        </p:nvSpPr>
        <p:spPr>
          <a:xfrm>
            <a:off x="2451801" y="521732"/>
            <a:ext cx="7288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Выводы и предложения</a:t>
            </a:r>
            <a:endParaRPr lang="ru-BY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F994D-0993-44B4-9AF9-EADA9858DD6C}"/>
              </a:ext>
            </a:extLst>
          </p:cNvPr>
          <p:cNvSpPr txBox="1"/>
          <p:nvPr/>
        </p:nvSpPr>
        <p:spPr>
          <a:xfrm>
            <a:off x="447005" y="1307769"/>
            <a:ext cx="1129798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	Информационная безопасность оператора мобильной связи — критически важная задача, требующая комплексного подхода. Проведенный анализ выявил ключевые угрозы и уязвимости, которые могут привести к утечке данных, сбоям в работе сервисов и финансовым потерям.</a:t>
            </a:r>
          </a:p>
          <a:p>
            <a:pPr algn="just"/>
            <a:r>
              <a:rPr lang="ru-RU" sz="2400" dirty="0"/>
              <a:t>	Для обеспечения требуемого уровня защищенности необходимо внедрение продуманной политики информационной безопасности, включающей технические, организационные и правовые меры. Важно регулярно проводить аудит, тестирование и обновление защитных механизмов, а также повышать осведомленность сотрудников о киберугрозах.</a:t>
            </a:r>
          </a:p>
          <a:p>
            <a:pPr algn="just"/>
            <a:r>
              <a:rPr lang="ru-RU" sz="2400" dirty="0"/>
              <a:t>	Эффективная защита информации не только снижает риски, но и повышает доверие клиентов, обеспечивает стабильность работы компании и соответствие законодательным требованиям. Информационная безопасность должна быть приоритетом на всех уровнях управления оператором связи.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139674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666</Words>
  <Application>Microsoft Office PowerPoint</Application>
  <PresentationFormat>Widescreen</PresentationFormat>
  <Paragraphs>150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Яна Чёрная</dc:creator>
  <cp:lastModifiedBy>Яна Чёрная</cp:lastModifiedBy>
  <cp:revision>9</cp:revision>
  <dcterms:created xsi:type="dcterms:W3CDTF">2025-02-21T16:49:40Z</dcterms:created>
  <dcterms:modified xsi:type="dcterms:W3CDTF">2025-02-26T06:46:00Z</dcterms:modified>
</cp:coreProperties>
</file>