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01B"/>
    <a:srgbClr val="8439BD"/>
    <a:srgbClr val="B88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99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05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97868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965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9499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612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553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228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47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77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96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654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68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23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51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0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CEC26-9493-44B1-972D-9B28DDD9739E}" type="datetimeFigureOut">
              <a:rPr kumimoji="1" lang="ja-JP" altLang="en-US" smtClean="0"/>
              <a:t>2019/2/6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C98C83-E227-46E9-820B-AF38AC3AB1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06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A73EF5-A426-4832-9476-DC349B5686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>
                <a:latin typeface="+mn-ea"/>
                <a:ea typeface="+mn-ea"/>
              </a:rPr>
              <a:t>BMS</a:t>
            </a:r>
            <a:r>
              <a:rPr kumimoji="1" lang="ja-JP" altLang="en-US" dirty="0">
                <a:latin typeface="+mn-ea"/>
                <a:ea typeface="+mn-ea"/>
              </a:rPr>
              <a:t>フォーマットを用いた</a:t>
            </a:r>
            <a:r>
              <a:rPr kumimoji="1" lang="en-US" altLang="ja-JP" dirty="0">
                <a:latin typeface="+mn-ea"/>
                <a:ea typeface="+mn-ea"/>
              </a:rPr>
              <a:t>						</a:t>
            </a:r>
            <a:r>
              <a:rPr kumimoji="1" lang="ja-JP" altLang="en-US" dirty="0">
                <a:latin typeface="+mn-ea"/>
                <a:ea typeface="+mn-ea"/>
              </a:rPr>
              <a:t>リズムゲームの作成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7851B1-2E11-4E7F-89D3-C5E822CF5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2" y="5315262"/>
            <a:ext cx="8915399" cy="1126283"/>
          </a:xfrm>
        </p:spPr>
        <p:txBody>
          <a:bodyPr>
            <a:normAutofit/>
          </a:bodyPr>
          <a:lstStyle/>
          <a:p>
            <a:pPr algn="r"/>
            <a:r>
              <a:rPr kumimoji="1" lang="en-US" altLang="ja-JP" sz="3200" dirty="0">
                <a:latin typeface="+mj-ea"/>
                <a:ea typeface="+mj-ea"/>
              </a:rPr>
              <a:t>COJT HW 112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437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EE08596-36F4-4F7E-BE47-5217FEB68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679"/>
            <a:ext cx="12191999" cy="7114792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987B24-BAD3-4E11-98A0-E10D357231B3}"/>
              </a:ext>
            </a:extLst>
          </p:cNvPr>
          <p:cNvSpPr txBox="1"/>
          <p:nvPr/>
        </p:nvSpPr>
        <p:spPr>
          <a:xfrm>
            <a:off x="9734550" y="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初期化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660E374-06B1-43CD-8F83-B7D945301528}"/>
              </a:ext>
            </a:extLst>
          </p:cNvPr>
          <p:cNvSpPr/>
          <p:nvPr/>
        </p:nvSpPr>
        <p:spPr>
          <a:xfrm>
            <a:off x="1457326" y="3200400"/>
            <a:ext cx="3324224" cy="390525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A878C5E7-E0B2-460E-87D1-C0E3B52BE1EA}"/>
              </a:ext>
            </a:extLst>
          </p:cNvPr>
          <p:cNvSpPr/>
          <p:nvPr/>
        </p:nvSpPr>
        <p:spPr>
          <a:xfrm rot="924747">
            <a:off x="4069432" y="1185739"/>
            <a:ext cx="6539338" cy="95125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4AE4151D-5EFF-4C47-9C20-64ED5B30858B}"/>
              </a:ext>
            </a:extLst>
          </p:cNvPr>
          <p:cNvSpPr/>
          <p:nvPr/>
        </p:nvSpPr>
        <p:spPr>
          <a:xfrm rot="5400000">
            <a:off x="523876" y="1580512"/>
            <a:ext cx="771522" cy="39052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9295CF4-088F-415B-8BC7-ADCBA5B6123D}"/>
              </a:ext>
            </a:extLst>
          </p:cNvPr>
          <p:cNvSpPr txBox="1"/>
          <p:nvPr/>
        </p:nvSpPr>
        <p:spPr>
          <a:xfrm>
            <a:off x="1996212" y="2758017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初期化コマンド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01" y="251799"/>
            <a:ext cx="1515248" cy="113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28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6EE08596-36F4-4F7E-BE47-5217FEB68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28396"/>
            <a:ext cx="12191999" cy="7114792"/>
          </a:xfrm>
        </p:spPr>
      </p:pic>
      <p:sp>
        <p:nvSpPr>
          <p:cNvPr id="22" name="矢印: 右 21">
            <a:extLst>
              <a:ext uri="{FF2B5EF4-FFF2-40B4-BE49-F238E27FC236}">
                <a16:creationId xmlns:a16="http://schemas.microsoft.com/office/drawing/2014/main" id="{FFC3A1D8-5200-483A-B92C-E142CA1F7CEB}"/>
              </a:ext>
            </a:extLst>
          </p:cNvPr>
          <p:cNvSpPr/>
          <p:nvPr/>
        </p:nvSpPr>
        <p:spPr>
          <a:xfrm>
            <a:off x="7342094" y="3352800"/>
            <a:ext cx="1317812" cy="2958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B29EE441-BDC8-4D9E-ADDA-D41C65754BF6}"/>
              </a:ext>
            </a:extLst>
          </p:cNvPr>
          <p:cNvSpPr/>
          <p:nvPr/>
        </p:nvSpPr>
        <p:spPr>
          <a:xfrm rot="10800000">
            <a:off x="7342094" y="4473388"/>
            <a:ext cx="1317812" cy="29583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39DE5504-7E12-4257-AECC-6A86D1329FA7}"/>
              </a:ext>
            </a:extLst>
          </p:cNvPr>
          <p:cNvSpPr/>
          <p:nvPr/>
        </p:nvSpPr>
        <p:spPr>
          <a:xfrm rot="10800000">
            <a:off x="7342094" y="3841377"/>
            <a:ext cx="1317812" cy="29583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89BF1C9A-F019-4E85-9028-36202EEEC4E5}"/>
              </a:ext>
            </a:extLst>
          </p:cNvPr>
          <p:cNvSpPr/>
          <p:nvPr/>
        </p:nvSpPr>
        <p:spPr>
          <a:xfrm rot="10800000">
            <a:off x="7342094" y="2696137"/>
            <a:ext cx="1317812" cy="29583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165526D6-86A9-411D-BF84-5E995111980F}"/>
              </a:ext>
            </a:extLst>
          </p:cNvPr>
          <p:cNvSpPr/>
          <p:nvPr/>
        </p:nvSpPr>
        <p:spPr>
          <a:xfrm>
            <a:off x="7342094" y="5087471"/>
            <a:ext cx="3137648" cy="29583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F9A41A69-37D8-4AA4-92EB-24C316379D5E}"/>
              </a:ext>
            </a:extLst>
          </p:cNvPr>
          <p:cNvSpPr/>
          <p:nvPr/>
        </p:nvSpPr>
        <p:spPr>
          <a:xfrm>
            <a:off x="7342094" y="2120153"/>
            <a:ext cx="3137648" cy="29583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AAFE2FC-2BFF-4A89-B4B2-39C5FFBD493E}"/>
              </a:ext>
            </a:extLst>
          </p:cNvPr>
          <p:cNvSpPr txBox="1"/>
          <p:nvPr/>
        </p:nvSpPr>
        <p:spPr>
          <a:xfrm>
            <a:off x="10479742" y="20834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Noto Sans" panose="020B0502040504020204" pitchFamily="34" charset="0"/>
              </a:rPr>
              <a:t>サウンド出力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6A1C214-3169-4637-96FC-397C9EE08366}"/>
              </a:ext>
            </a:extLst>
          </p:cNvPr>
          <p:cNvSpPr txBox="1"/>
          <p:nvPr/>
        </p:nvSpPr>
        <p:spPr>
          <a:xfrm>
            <a:off x="10479742" y="50507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Noto Sans" panose="020B0502040504020204" pitchFamily="34" charset="0"/>
              </a:rPr>
              <a:t>画面出力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4B2941C-98F1-4732-B32C-45C674275ED7}"/>
              </a:ext>
            </a:extLst>
          </p:cNvPr>
          <p:cNvSpPr txBox="1"/>
          <p:nvPr/>
        </p:nvSpPr>
        <p:spPr>
          <a:xfrm>
            <a:off x="6811587" y="11147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Noto Sans" panose="020B0502040504020204" pitchFamily="34" charset="0"/>
              </a:rPr>
              <a:t>読み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315F45E-0BE5-4E42-BC77-100C62F0D619}"/>
              </a:ext>
            </a:extLst>
          </p:cNvPr>
          <p:cNvSpPr txBox="1"/>
          <p:nvPr/>
        </p:nvSpPr>
        <p:spPr>
          <a:xfrm>
            <a:off x="6811586" y="1414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Noto Sans" panose="020B0502040504020204" pitchFamily="34" charset="0"/>
              </a:rPr>
              <a:t>書き</a:t>
            </a: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9EF505BC-95A8-48C8-B166-4868873FFE08}"/>
              </a:ext>
            </a:extLst>
          </p:cNvPr>
          <p:cNvSpPr/>
          <p:nvPr/>
        </p:nvSpPr>
        <p:spPr>
          <a:xfrm rot="10800000">
            <a:off x="7457918" y="1151521"/>
            <a:ext cx="1317812" cy="29583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36B45FF7-C796-41A5-ABA5-C6056E267497}"/>
              </a:ext>
            </a:extLst>
          </p:cNvPr>
          <p:cNvSpPr/>
          <p:nvPr/>
        </p:nvSpPr>
        <p:spPr>
          <a:xfrm>
            <a:off x="7457917" y="1447357"/>
            <a:ext cx="1317812" cy="2958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B8217399-8DD6-4B9A-95CC-517D5970BA72}"/>
              </a:ext>
            </a:extLst>
          </p:cNvPr>
          <p:cNvSpPr/>
          <p:nvPr/>
        </p:nvSpPr>
        <p:spPr>
          <a:xfrm>
            <a:off x="9637777" y="3356478"/>
            <a:ext cx="777240" cy="2958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0DA3F2CA-6691-48BC-96AE-511BCD9F961D}"/>
              </a:ext>
            </a:extLst>
          </p:cNvPr>
          <p:cNvSpPr/>
          <p:nvPr/>
        </p:nvSpPr>
        <p:spPr>
          <a:xfrm rot="10800000">
            <a:off x="9637775" y="3845050"/>
            <a:ext cx="777240" cy="29583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1423C025-B9E0-4B89-8DB4-594BDB9E2751}"/>
              </a:ext>
            </a:extLst>
          </p:cNvPr>
          <p:cNvSpPr/>
          <p:nvPr/>
        </p:nvSpPr>
        <p:spPr>
          <a:xfrm>
            <a:off x="1490470" y="2720795"/>
            <a:ext cx="3359435" cy="2958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E71DDBBA-D517-4CCA-846B-801CD5C69A40}"/>
              </a:ext>
            </a:extLst>
          </p:cNvPr>
          <p:cNvSpPr/>
          <p:nvPr/>
        </p:nvSpPr>
        <p:spPr>
          <a:xfrm rot="10800000">
            <a:off x="1490470" y="3499030"/>
            <a:ext cx="3359435" cy="29583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A5CD00F-3D2E-494A-BA3D-362681FC1277}"/>
              </a:ext>
            </a:extLst>
          </p:cNvPr>
          <p:cNvSpPr txBox="1"/>
          <p:nvPr/>
        </p:nvSpPr>
        <p:spPr>
          <a:xfrm>
            <a:off x="1397105" y="2345898"/>
            <a:ext cx="35461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Noto Sans" panose="020B0502040504020204" pitchFamily="34" charset="0"/>
              </a:rPr>
              <a:t>BMS</a:t>
            </a:r>
            <a:r>
              <a:rPr kumimoji="1" lang="ja-JP" altLang="en-US" sz="2000" dirty="0">
                <a:latin typeface="Noto Sans" panose="020B0502040504020204" pitchFamily="34" charset="0"/>
              </a:rPr>
              <a:t>ファイルに合わせた描画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73C7A09-70C6-4593-8ED4-7397B4C33B1D}"/>
              </a:ext>
            </a:extLst>
          </p:cNvPr>
          <p:cNvSpPr txBox="1"/>
          <p:nvPr/>
        </p:nvSpPr>
        <p:spPr>
          <a:xfrm>
            <a:off x="2111480" y="315274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Noto Sans" panose="020B0502040504020204" pitchFamily="34" charset="0"/>
              </a:rPr>
              <a:t>キー入力を確認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26091CF9-0ECB-4848-8D10-C11FEF956639}"/>
              </a:ext>
            </a:extLst>
          </p:cNvPr>
          <p:cNvSpPr/>
          <p:nvPr/>
        </p:nvSpPr>
        <p:spPr>
          <a:xfrm>
            <a:off x="1490470" y="4410152"/>
            <a:ext cx="3359435" cy="2958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AF35B1D-064E-4CB1-A5F7-E1B8986CACC2}"/>
              </a:ext>
            </a:extLst>
          </p:cNvPr>
          <p:cNvSpPr/>
          <p:nvPr/>
        </p:nvSpPr>
        <p:spPr>
          <a:xfrm rot="10800000">
            <a:off x="1490470" y="5188387"/>
            <a:ext cx="3359435" cy="29583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F0BE457-14AF-482F-8455-186EF0811844}"/>
              </a:ext>
            </a:extLst>
          </p:cNvPr>
          <p:cNvSpPr txBox="1"/>
          <p:nvPr/>
        </p:nvSpPr>
        <p:spPr>
          <a:xfrm>
            <a:off x="1538971" y="403525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Noto Sans" panose="020B0502040504020204" pitchFamily="34" charset="0"/>
              </a:rPr>
              <a:t>入力に応じて描画・音再生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0F0F2F9-BA43-41F1-8D3D-DB3A4B5B6CF6}"/>
              </a:ext>
            </a:extLst>
          </p:cNvPr>
          <p:cNvSpPr txBox="1"/>
          <p:nvPr/>
        </p:nvSpPr>
        <p:spPr>
          <a:xfrm>
            <a:off x="1835313" y="4850596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Noto Sans" panose="020B0502040504020204" pitchFamily="34" charset="0"/>
              </a:rPr>
              <a:t>1</a:t>
            </a:r>
            <a:r>
              <a:rPr kumimoji="1" lang="ja-JP" altLang="en-US" sz="2000" dirty="0">
                <a:latin typeface="Noto Sans" panose="020B0502040504020204" pitchFamily="34" charset="0"/>
              </a:rPr>
              <a:t>フレーム終了を通知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E66EA37-DEA0-41BD-BC6F-74C9EFBEDCD2}"/>
              </a:ext>
            </a:extLst>
          </p:cNvPr>
          <p:cNvSpPr txBox="1"/>
          <p:nvPr/>
        </p:nvSpPr>
        <p:spPr>
          <a:xfrm>
            <a:off x="9734550" y="0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動作時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2F2EB9-2E94-4231-9EFF-9E3F714F8EFC}"/>
              </a:ext>
            </a:extLst>
          </p:cNvPr>
          <p:cNvSpPr txBox="1"/>
          <p:nvPr/>
        </p:nvSpPr>
        <p:spPr>
          <a:xfrm>
            <a:off x="484514" y="6334780"/>
            <a:ext cx="502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kumimoji="1" lang="ja-JP" altLang="en-US" sz="2800" b="1" dirty="0">
                <a:solidFill>
                  <a:srgbClr val="FF0000"/>
                </a:solidFill>
                <a:latin typeface="+mj-ea"/>
                <a:ea typeface="+mj-ea"/>
              </a:rPr>
              <a:t>フレームごとに</a:t>
            </a:r>
            <a:r>
              <a:rPr kumimoji="1" lang="ja-JP" altLang="en-US" sz="2800" b="1" u="sng" dirty="0">
                <a:solidFill>
                  <a:srgbClr val="FF0000"/>
                </a:solidFill>
                <a:latin typeface="+mj-ea"/>
                <a:ea typeface="+mj-ea"/>
              </a:rPr>
              <a:t>同期</a:t>
            </a:r>
            <a:endParaRPr kumimoji="1" lang="en-US" altLang="ja-JP" sz="2800" b="1" u="sng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410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30" grpId="0"/>
      <p:bldP spid="36" grpId="0" animBg="1"/>
      <p:bldP spid="37" grpId="0" animBg="1"/>
      <p:bldP spid="38" grpId="0" animBg="1"/>
      <p:bldP spid="39" grpId="0" animBg="1"/>
      <p:bldP spid="19" grpId="0"/>
      <p:bldP spid="20" grpId="0"/>
      <p:bldP spid="21" grpId="0" animBg="1"/>
      <p:bldP spid="29" grpId="0" animBg="1"/>
      <p:bldP spid="33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29264-D27B-4C5D-A6D2-28993F24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+mj-ea"/>
              </a:rPr>
              <a:t>フレームバッファの使用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91CF6CD4-6A8C-4270-B779-FF2A26A4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244001"/>
              </p:ext>
            </p:extLst>
          </p:nvPr>
        </p:nvGraphicFramePr>
        <p:xfrm>
          <a:off x="4751388" y="1905000"/>
          <a:ext cx="2992437" cy="390525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992437">
                  <a:extLst>
                    <a:ext uri="{9D8B030D-6E8A-4147-A177-3AD203B41FA5}">
                      <a16:colId xmlns:a16="http://schemas.microsoft.com/office/drawing/2014/main" val="2871240525"/>
                    </a:ext>
                  </a:extLst>
                </a:gridCol>
              </a:tblGrid>
              <a:tr h="195262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153331"/>
                  </a:ext>
                </a:extLst>
              </a:tr>
              <a:tr h="1952625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44488"/>
                  </a:ext>
                </a:extLst>
              </a:tr>
            </a:tbl>
          </a:graphicData>
        </a:graphic>
      </p:graphicFrame>
      <p:sp>
        <p:nvSpPr>
          <p:cNvPr id="6" name="太陽 5">
            <a:extLst>
              <a:ext uri="{FF2B5EF4-FFF2-40B4-BE49-F238E27FC236}">
                <a16:creationId xmlns:a16="http://schemas.microsoft.com/office/drawing/2014/main" id="{DC11C4F0-6191-4686-9039-8EE9428A3631}"/>
              </a:ext>
            </a:extLst>
          </p:cNvPr>
          <p:cNvSpPr/>
          <p:nvPr/>
        </p:nvSpPr>
        <p:spPr>
          <a:xfrm>
            <a:off x="4827588" y="2247899"/>
            <a:ext cx="830262" cy="790575"/>
          </a:xfrm>
          <a:prstGeom prst="sun">
            <a:avLst/>
          </a:prstGeom>
          <a:solidFill>
            <a:srgbClr val="E58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太陽 6">
            <a:extLst>
              <a:ext uri="{FF2B5EF4-FFF2-40B4-BE49-F238E27FC236}">
                <a16:creationId xmlns:a16="http://schemas.microsoft.com/office/drawing/2014/main" id="{DC25DD86-F390-448A-96FE-1D083B43A5D7}"/>
              </a:ext>
            </a:extLst>
          </p:cNvPr>
          <p:cNvSpPr/>
          <p:nvPr/>
        </p:nvSpPr>
        <p:spPr>
          <a:xfrm>
            <a:off x="5242719" y="4448174"/>
            <a:ext cx="830262" cy="790575"/>
          </a:xfrm>
          <a:prstGeom prst="sun">
            <a:avLst/>
          </a:prstGeom>
          <a:solidFill>
            <a:srgbClr val="E58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太陽 7">
            <a:extLst>
              <a:ext uri="{FF2B5EF4-FFF2-40B4-BE49-F238E27FC236}">
                <a16:creationId xmlns:a16="http://schemas.microsoft.com/office/drawing/2014/main" id="{58BE2385-168F-403A-8B0D-5436D8E0874B}"/>
              </a:ext>
            </a:extLst>
          </p:cNvPr>
          <p:cNvSpPr/>
          <p:nvPr/>
        </p:nvSpPr>
        <p:spPr>
          <a:xfrm>
            <a:off x="5657850" y="2247899"/>
            <a:ext cx="830262" cy="790575"/>
          </a:xfrm>
          <a:prstGeom prst="sun">
            <a:avLst/>
          </a:prstGeom>
          <a:solidFill>
            <a:srgbClr val="E58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太陽 8">
            <a:extLst>
              <a:ext uri="{FF2B5EF4-FFF2-40B4-BE49-F238E27FC236}">
                <a16:creationId xmlns:a16="http://schemas.microsoft.com/office/drawing/2014/main" id="{3AF8DA2D-53DD-4EA8-BA23-7486ACCAEBD7}"/>
              </a:ext>
            </a:extLst>
          </p:cNvPr>
          <p:cNvSpPr/>
          <p:nvPr/>
        </p:nvSpPr>
        <p:spPr>
          <a:xfrm>
            <a:off x="6096000" y="4448174"/>
            <a:ext cx="830262" cy="790575"/>
          </a:xfrm>
          <a:prstGeom prst="sun">
            <a:avLst/>
          </a:prstGeom>
          <a:solidFill>
            <a:srgbClr val="E58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太陽 9">
            <a:extLst>
              <a:ext uri="{FF2B5EF4-FFF2-40B4-BE49-F238E27FC236}">
                <a16:creationId xmlns:a16="http://schemas.microsoft.com/office/drawing/2014/main" id="{581E38E2-B72F-4EAA-BDFD-66FB0155C704}"/>
              </a:ext>
            </a:extLst>
          </p:cNvPr>
          <p:cNvSpPr/>
          <p:nvPr/>
        </p:nvSpPr>
        <p:spPr>
          <a:xfrm>
            <a:off x="6511131" y="2247899"/>
            <a:ext cx="830262" cy="790575"/>
          </a:xfrm>
          <a:prstGeom prst="sun">
            <a:avLst/>
          </a:prstGeom>
          <a:solidFill>
            <a:srgbClr val="E58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太陽 10">
            <a:extLst>
              <a:ext uri="{FF2B5EF4-FFF2-40B4-BE49-F238E27FC236}">
                <a16:creationId xmlns:a16="http://schemas.microsoft.com/office/drawing/2014/main" id="{7539CD39-50E4-4895-96D9-11F61C0AC127}"/>
              </a:ext>
            </a:extLst>
          </p:cNvPr>
          <p:cNvSpPr/>
          <p:nvPr/>
        </p:nvSpPr>
        <p:spPr>
          <a:xfrm>
            <a:off x="6925073" y="4448173"/>
            <a:ext cx="830262" cy="790575"/>
          </a:xfrm>
          <a:prstGeom prst="sun">
            <a:avLst/>
          </a:prstGeom>
          <a:solidFill>
            <a:srgbClr val="E580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5BCA10A-E4DE-4697-9E13-EFB4FB25D5E2}"/>
              </a:ext>
            </a:extLst>
          </p:cNvPr>
          <p:cNvSpPr/>
          <p:nvPr/>
        </p:nvSpPr>
        <p:spPr>
          <a:xfrm>
            <a:off x="7991475" y="2643186"/>
            <a:ext cx="1228725" cy="481014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0F9E4A-8F3E-49CE-A0B3-18C138768DE4}"/>
              </a:ext>
            </a:extLst>
          </p:cNvPr>
          <p:cNvSpPr txBox="1"/>
          <p:nvPr/>
        </p:nvSpPr>
        <p:spPr>
          <a:xfrm>
            <a:off x="9305925" y="25913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表示</a:t>
            </a: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360AD6A6-368E-4E57-908E-FEEDFCD718A4}"/>
              </a:ext>
            </a:extLst>
          </p:cNvPr>
          <p:cNvSpPr/>
          <p:nvPr/>
        </p:nvSpPr>
        <p:spPr>
          <a:xfrm>
            <a:off x="7991475" y="4624386"/>
            <a:ext cx="1228725" cy="481014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5ECA5AF-9543-4B35-958E-E237C805B923}"/>
              </a:ext>
            </a:extLst>
          </p:cNvPr>
          <p:cNvSpPr txBox="1"/>
          <p:nvPr/>
        </p:nvSpPr>
        <p:spPr>
          <a:xfrm>
            <a:off x="9305925" y="45725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表示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C042269-D3F7-4978-B5FB-D377C7A369BD}"/>
              </a:ext>
            </a:extLst>
          </p:cNvPr>
          <p:cNvSpPr txBox="1"/>
          <p:nvPr/>
        </p:nvSpPr>
        <p:spPr>
          <a:xfrm>
            <a:off x="2109530" y="2643186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+mj-ea"/>
                <a:ea typeface="+mj-ea"/>
              </a:rPr>
              <a:t>バッファ </a:t>
            </a:r>
            <a:r>
              <a:rPr kumimoji="1" lang="en-US" altLang="ja-JP" sz="2800" b="1" dirty="0">
                <a:latin typeface="+mj-ea"/>
                <a:ea typeface="+mj-ea"/>
              </a:rPr>
              <a:t>#0</a:t>
            </a:r>
            <a:endParaRPr kumimoji="1" lang="ja-JP" altLang="en-US" sz="2800" b="1" dirty="0">
              <a:latin typeface="+mj-ea"/>
              <a:ea typeface="+mj-ea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CB6DA6-9A9E-46B3-92EE-5A5E10166832}"/>
              </a:ext>
            </a:extLst>
          </p:cNvPr>
          <p:cNvSpPr txBox="1"/>
          <p:nvPr/>
        </p:nvSpPr>
        <p:spPr>
          <a:xfrm>
            <a:off x="2109530" y="4572505"/>
            <a:ext cx="22829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+mj-ea"/>
                <a:ea typeface="+mj-ea"/>
              </a:rPr>
              <a:t>バッファ </a:t>
            </a:r>
            <a:r>
              <a:rPr kumimoji="1" lang="en-US" altLang="ja-JP" sz="2800" b="1" dirty="0">
                <a:latin typeface="+mj-ea"/>
                <a:ea typeface="+mj-ea"/>
              </a:rPr>
              <a:t>#1</a:t>
            </a:r>
            <a:endParaRPr kumimoji="1" lang="ja-JP" altLang="en-US" sz="2800" b="1" dirty="0">
              <a:latin typeface="+mj-ea"/>
              <a:ea typeface="+mj-ea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A6147CE-BDFF-4823-8E16-922E1B8804D3}"/>
              </a:ext>
            </a:extLst>
          </p:cNvPr>
          <p:cNvSpPr txBox="1"/>
          <p:nvPr/>
        </p:nvSpPr>
        <p:spPr>
          <a:xfrm>
            <a:off x="1880041" y="6153149"/>
            <a:ext cx="4107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FF0000"/>
                </a:solidFill>
              </a:rPr>
              <a:t>遅延は</a:t>
            </a:r>
            <a:r>
              <a:rPr kumimoji="1" lang="en-US" altLang="ja-JP" sz="3200" b="1" u="sng" dirty="0">
                <a:solidFill>
                  <a:srgbClr val="FF0000"/>
                </a:solidFill>
              </a:rPr>
              <a:t>1</a:t>
            </a:r>
            <a:r>
              <a:rPr kumimoji="1" lang="ja-JP" altLang="en-US" sz="3200" b="1" u="sng" dirty="0">
                <a:solidFill>
                  <a:srgbClr val="FF0000"/>
                </a:solidFill>
              </a:rPr>
              <a:t>フレームのみ</a:t>
            </a:r>
          </a:p>
        </p:txBody>
      </p:sp>
    </p:spTree>
    <p:extLst>
      <p:ext uri="{BB962C8B-B14F-4D97-AF65-F5344CB8AC3E}">
        <p14:creationId xmlns:p14="http://schemas.microsoft.com/office/powerpoint/2010/main" val="339677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500"/>
                            </p:stCondLst>
                            <p:childTnLst>
                              <p:par>
                                <p:cTn id="5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500"/>
                            </p:stCondLst>
                            <p:childTnLst>
                              <p:par>
                                <p:cTn id="77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/>
      <p:bldP spid="13" grpId="1"/>
      <p:bldP spid="13" grpId="2"/>
      <p:bldP spid="13" grpId="3"/>
      <p:bldP spid="13" grpId="4"/>
      <p:bldP spid="14" grpId="0" animBg="1"/>
      <p:bldP spid="14" grpId="1" animBg="1"/>
      <p:bldP spid="14" grpId="2" animBg="1"/>
      <p:bldP spid="14" grpId="3" animBg="1"/>
      <p:bldP spid="15" grpId="0"/>
      <p:bldP spid="15" grpId="1"/>
      <p:bldP spid="15" grpId="2"/>
      <p:bldP spid="15" grpId="3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61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EBBA3B-D94F-4355-93B7-D763C0B08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4494276" cy="1259894"/>
          </a:xfrm>
        </p:spPr>
        <p:txBody>
          <a:bodyPr>
            <a:normAutofit/>
          </a:bodyPr>
          <a:lstStyle/>
          <a:p>
            <a:r>
              <a:rPr lang="ja-JP" altLang="en-US" dirty="0"/>
              <a:t>描画回路の</a:t>
            </a:r>
            <a:r>
              <a:rPr kumimoji="1" lang="ja-JP" altLang="en-US" dirty="0"/>
              <a:t>高速化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A800299-F96B-4AC8-A12A-306FCE570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21" y="2127775"/>
            <a:ext cx="3970318" cy="3759253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ピクセル合成回路は重い処理になるが、高クロックで動作させるために</a:t>
            </a:r>
            <a:r>
              <a:rPr lang="ja-JP" altLang="en-US" sz="2400" b="1" dirty="0"/>
              <a:t>パイプライン処理</a:t>
            </a:r>
            <a:r>
              <a:rPr lang="ja-JP" altLang="en-US" sz="2400" dirty="0"/>
              <a:t>を適用。</a:t>
            </a:r>
            <a:endParaRPr lang="en-US" altLang="ja-JP" sz="2400" dirty="0"/>
          </a:p>
          <a:p>
            <a:endParaRPr lang="en-US" sz="2400" dirty="0"/>
          </a:p>
          <a:p>
            <a:r>
              <a:rPr lang="ja-JP" altLang="en-US" sz="2400" dirty="0"/>
              <a:t>描画管理回路を作成し、</a:t>
            </a:r>
            <a:r>
              <a:rPr lang="ja-JP" altLang="en-US" sz="2400" b="1" dirty="0"/>
              <a:t>読み書きを同時に</a:t>
            </a:r>
            <a:r>
              <a:rPr lang="ja-JP" altLang="en-US" sz="2400" dirty="0"/>
              <a:t>行えるように設計。</a:t>
            </a:r>
            <a:endParaRPr lang="en-US" altLang="ja-JP" sz="2400" dirty="0"/>
          </a:p>
          <a:p>
            <a:endParaRPr lang="en-US" altLang="ja-JP" dirty="0"/>
          </a:p>
          <a:p>
            <a:endParaRPr lang="en-US" altLang="ja-JP" dirty="0"/>
          </a:p>
        </p:txBody>
      </p:sp>
      <p:pic>
        <p:nvPicPr>
          <p:cNvPr id="11" name="図 10" descr="スクリーンショット が含まれている画像&#10;&#10;自動的に生成された説明">
            <a:extLst>
              <a:ext uri="{FF2B5EF4-FFF2-40B4-BE49-F238E27FC236}">
                <a16:creationId xmlns:a16="http://schemas.microsoft.com/office/drawing/2014/main" id="{DBAE239F-9D6A-4EF3-BA38-692AA8D21B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5" r="5108"/>
          <a:stretch/>
        </p:blipFill>
        <p:spPr>
          <a:xfrm>
            <a:off x="4619543" y="640080"/>
            <a:ext cx="6953577" cy="5252773"/>
          </a:xfrm>
          <a:prstGeom prst="rect">
            <a:avLst/>
          </a:prstGeom>
        </p:spPr>
      </p:pic>
      <p:sp>
        <p:nvSpPr>
          <p:cNvPr id="66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3C16D01-62A1-4C1D-82B1-D5B3A72B8D55}"/>
              </a:ext>
            </a:extLst>
          </p:cNvPr>
          <p:cNvSpPr/>
          <p:nvPr/>
        </p:nvSpPr>
        <p:spPr>
          <a:xfrm>
            <a:off x="4937760" y="1524000"/>
            <a:ext cx="525780" cy="29527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矢印: 右 90">
            <a:extLst>
              <a:ext uri="{FF2B5EF4-FFF2-40B4-BE49-F238E27FC236}">
                <a16:creationId xmlns:a16="http://schemas.microsoft.com/office/drawing/2014/main" id="{3B3D1403-27EC-429C-B256-CF905A7E7753}"/>
              </a:ext>
            </a:extLst>
          </p:cNvPr>
          <p:cNvSpPr/>
          <p:nvPr/>
        </p:nvSpPr>
        <p:spPr>
          <a:xfrm rot="5400000">
            <a:off x="6017419" y="2076452"/>
            <a:ext cx="157160" cy="147637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矢印: 右 92">
            <a:extLst>
              <a:ext uri="{FF2B5EF4-FFF2-40B4-BE49-F238E27FC236}">
                <a16:creationId xmlns:a16="http://schemas.microsoft.com/office/drawing/2014/main" id="{4ECFC73F-E2A0-453E-B361-49CFA0E1E205}"/>
              </a:ext>
            </a:extLst>
          </p:cNvPr>
          <p:cNvSpPr/>
          <p:nvPr/>
        </p:nvSpPr>
        <p:spPr>
          <a:xfrm rot="5400000">
            <a:off x="5992822" y="2610636"/>
            <a:ext cx="206353" cy="147637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矢印: 右 94">
            <a:extLst>
              <a:ext uri="{FF2B5EF4-FFF2-40B4-BE49-F238E27FC236}">
                <a16:creationId xmlns:a16="http://schemas.microsoft.com/office/drawing/2014/main" id="{2012C181-BF34-44BF-B805-8A176921F373}"/>
              </a:ext>
            </a:extLst>
          </p:cNvPr>
          <p:cNvSpPr/>
          <p:nvPr/>
        </p:nvSpPr>
        <p:spPr>
          <a:xfrm>
            <a:off x="6715124" y="2990241"/>
            <a:ext cx="576264" cy="295275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矢印: 右 96">
            <a:extLst>
              <a:ext uri="{FF2B5EF4-FFF2-40B4-BE49-F238E27FC236}">
                <a16:creationId xmlns:a16="http://schemas.microsoft.com/office/drawing/2014/main" id="{AE90113E-1CE9-409A-AF30-4997DCB1FF85}"/>
              </a:ext>
            </a:extLst>
          </p:cNvPr>
          <p:cNvSpPr/>
          <p:nvPr/>
        </p:nvSpPr>
        <p:spPr>
          <a:xfrm>
            <a:off x="7927342" y="3197105"/>
            <a:ext cx="290514" cy="176822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矢印: 右 99">
            <a:extLst>
              <a:ext uri="{FF2B5EF4-FFF2-40B4-BE49-F238E27FC236}">
                <a16:creationId xmlns:a16="http://schemas.microsoft.com/office/drawing/2014/main" id="{D118399C-AD2A-471E-A4AD-1FF7925A2703}"/>
              </a:ext>
            </a:extLst>
          </p:cNvPr>
          <p:cNvSpPr/>
          <p:nvPr/>
        </p:nvSpPr>
        <p:spPr>
          <a:xfrm>
            <a:off x="7927342" y="1671637"/>
            <a:ext cx="290514" cy="176822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矢印: 右 101">
            <a:extLst>
              <a:ext uri="{FF2B5EF4-FFF2-40B4-BE49-F238E27FC236}">
                <a16:creationId xmlns:a16="http://schemas.microsoft.com/office/drawing/2014/main" id="{46683866-E4B4-4925-9D18-19A92E66C7A1}"/>
              </a:ext>
            </a:extLst>
          </p:cNvPr>
          <p:cNvSpPr/>
          <p:nvPr/>
        </p:nvSpPr>
        <p:spPr>
          <a:xfrm>
            <a:off x="7927342" y="5023910"/>
            <a:ext cx="290514" cy="176822"/>
          </a:xfrm>
          <a:prstGeom prst="righ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矢印: 右 103">
            <a:extLst>
              <a:ext uri="{FF2B5EF4-FFF2-40B4-BE49-F238E27FC236}">
                <a16:creationId xmlns:a16="http://schemas.microsoft.com/office/drawing/2014/main" id="{ED1B9047-506B-4EB1-9277-01A98A0FE06B}"/>
              </a:ext>
            </a:extLst>
          </p:cNvPr>
          <p:cNvSpPr/>
          <p:nvPr/>
        </p:nvSpPr>
        <p:spPr>
          <a:xfrm rot="10800000">
            <a:off x="10210251" y="1523999"/>
            <a:ext cx="644625" cy="29527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矢印: 右 105">
            <a:extLst>
              <a:ext uri="{FF2B5EF4-FFF2-40B4-BE49-F238E27FC236}">
                <a16:creationId xmlns:a16="http://schemas.microsoft.com/office/drawing/2014/main" id="{2B1F2168-5C43-4261-8272-F902C56C2158}"/>
              </a:ext>
            </a:extLst>
          </p:cNvPr>
          <p:cNvSpPr/>
          <p:nvPr/>
        </p:nvSpPr>
        <p:spPr>
          <a:xfrm>
            <a:off x="10205572" y="4964683"/>
            <a:ext cx="644626" cy="295275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矢印: 右 106">
            <a:extLst>
              <a:ext uri="{FF2B5EF4-FFF2-40B4-BE49-F238E27FC236}">
                <a16:creationId xmlns:a16="http://schemas.microsoft.com/office/drawing/2014/main" id="{34E64EA8-5BE9-413E-8883-D63FA31BAD33}"/>
              </a:ext>
            </a:extLst>
          </p:cNvPr>
          <p:cNvSpPr/>
          <p:nvPr/>
        </p:nvSpPr>
        <p:spPr>
          <a:xfrm rot="5400000">
            <a:off x="8639724" y="2155354"/>
            <a:ext cx="192882" cy="18271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矢印: 右 107">
            <a:extLst>
              <a:ext uri="{FF2B5EF4-FFF2-40B4-BE49-F238E27FC236}">
                <a16:creationId xmlns:a16="http://schemas.microsoft.com/office/drawing/2014/main" id="{5DD162BD-1D85-44B8-80D5-40230E1A1174}"/>
              </a:ext>
            </a:extLst>
          </p:cNvPr>
          <p:cNvSpPr/>
          <p:nvPr/>
        </p:nvSpPr>
        <p:spPr>
          <a:xfrm rot="5400000">
            <a:off x="9568412" y="2155354"/>
            <a:ext cx="192882" cy="18271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矢印: 右 108">
            <a:extLst>
              <a:ext uri="{FF2B5EF4-FFF2-40B4-BE49-F238E27FC236}">
                <a16:creationId xmlns:a16="http://schemas.microsoft.com/office/drawing/2014/main" id="{F7107832-AA6F-45AF-8ECF-DB342E3CCD97}"/>
              </a:ext>
            </a:extLst>
          </p:cNvPr>
          <p:cNvSpPr/>
          <p:nvPr/>
        </p:nvSpPr>
        <p:spPr>
          <a:xfrm rot="5400000">
            <a:off x="9561676" y="2703010"/>
            <a:ext cx="206354" cy="18271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矢印: 右 109">
            <a:extLst>
              <a:ext uri="{FF2B5EF4-FFF2-40B4-BE49-F238E27FC236}">
                <a16:creationId xmlns:a16="http://schemas.microsoft.com/office/drawing/2014/main" id="{230FAB7F-4B52-43A3-B825-8CB4B6968FE3}"/>
              </a:ext>
            </a:extLst>
          </p:cNvPr>
          <p:cNvSpPr/>
          <p:nvPr/>
        </p:nvSpPr>
        <p:spPr>
          <a:xfrm rot="5400000">
            <a:off x="8639724" y="2709747"/>
            <a:ext cx="192882" cy="18271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矢印: 右 110">
            <a:extLst>
              <a:ext uri="{FF2B5EF4-FFF2-40B4-BE49-F238E27FC236}">
                <a16:creationId xmlns:a16="http://schemas.microsoft.com/office/drawing/2014/main" id="{5B6FCA8B-C3A8-4DF5-997B-04FBC2FAFBAD}"/>
              </a:ext>
            </a:extLst>
          </p:cNvPr>
          <p:cNvSpPr/>
          <p:nvPr/>
        </p:nvSpPr>
        <p:spPr>
          <a:xfrm rot="5400000">
            <a:off x="9014851" y="3756610"/>
            <a:ext cx="314327" cy="19890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矢印: 右 111">
            <a:extLst>
              <a:ext uri="{FF2B5EF4-FFF2-40B4-BE49-F238E27FC236}">
                <a16:creationId xmlns:a16="http://schemas.microsoft.com/office/drawing/2014/main" id="{4C649F05-9428-49AE-A4CF-8042BA9E318A}"/>
              </a:ext>
            </a:extLst>
          </p:cNvPr>
          <p:cNvSpPr/>
          <p:nvPr/>
        </p:nvSpPr>
        <p:spPr>
          <a:xfrm rot="5400000">
            <a:off x="9014850" y="4432887"/>
            <a:ext cx="314327" cy="198906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DCCA923-EB60-458B-B9E2-CCD56F3052DD}"/>
              </a:ext>
            </a:extLst>
          </p:cNvPr>
          <p:cNvSpPr txBox="1"/>
          <p:nvPr/>
        </p:nvSpPr>
        <p:spPr>
          <a:xfrm>
            <a:off x="4535014" y="1021384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/>
              <a:t>レジスタバス回路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48DA87C6-2499-4853-8E07-9920A476A995}"/>
              </a:ext>
            </a:extLst>
          </p:cNvPr>
          <p:cNvSpPr txBox="1"/>
          <p:nvPr/>
        </p:nvSpPr>
        <p:spPr>
          <a:xfrm>
            <a:off x="10937032" y="30818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j-ea"/>
                <a:ea typeface="+mj-ea"/>
              </a:rPr>
              <a:t>AXI</a:t>
            </a:r>
            <a:endParaRPr kumimoji="1" lang="ja-JP" altLang="en-US" dirty="0">
              <a:latin typeface="+mj-ea"/>
              <a:ea typeface="+mj-ea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6F19D7F8-ABE5-4F93-B858-56E6C428F022}"/>
              </a:ext>
            </a:extLst>
          </p:cNvPr>
          <p:cNvSpPr/>
          <p:nvPr/>
        </p:nvSpPr>
        <p:spPr>
          <a:xfrm>
            <a:off x="11001699" y="1318260"/>
            <a:ext cx="461666" cy="4046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F606C16-744E-401B-A366-01A227CACAF3}"/>
              </a:ext>
            </a:extLst>
          </p:cNvPr>
          <p:cNvSpPr txBox="1"/>
          <p:nvPr/>
        </p:nvSpPr>
        <p:spPr>
          <a:xfrm>
            <a:off x="1189134" y="6063187"/>
            <a:ext cx="4698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FF0000"/>
                </a:solidFill>
              </a:rPr>
              <a:t>処理落ち</a:t>
            </a:r>
            <a:r>
              <a:rPr kumimoji="1" lang="ja-JP" altLang="en-US" sz="3200" b="1" dirty="0">
                <a:solidFill>
                  <a:srgbClr val="FF0000"/>
                </a:solidFill>
              </a:rPr>
              <a:t>しない描画回路</a:t>
            </a:r>
          </a:p>
        </p:txBody>
      </p:sp>
    </p:spTree>
    <p:extLst>
      <p:ext uri="{BB962C8B-B14F-4D97-AF65-F5344CB8AC3E}">
        <p14:creationId xmlns:p14="http://schemas.microsoft.com/office/powerpoint/2010/main" val="9636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1" grpId="0" animBg="1"/>
      <p:bldP spid="93" grpId="0" animBg="1"/>
      <p:bldP spid="95" grpId="0" animBg="1"/>
      <p:bldP spid="97" grpId="0" animBg="1"/>
      <p:bldP spid="100" grpId="0" animBg="1"/>
      <p:bldP spid="102" grpId="0" animBg="1"/>
      <p:bldP spid="104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29264-D27B-4C5D-A6D2-28993F24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+mj-ea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88537-FBCD-4F16-B6C4-740E3FA6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0080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latin typeface="+mj-ea"/>
                <a:ea typeface="+mj-ea"/>
              </a:rPr>
              <a:t>FPGA</a:t>
            </a:r>
            <a:r>
              <a:rPr kumimoji="1" lang="ja-JP" altLang="en-US" sz="2400" dirty="0">
                <a:latin typeface="+mj-ea"/>
                <a:ea typeface="+mj-ea"/>
              </a:rPr>
              <a:t>と</a:t>
            </a:r>
            <a:r>
              <a:rPr kumimoji="1" lang="en-US" altLang="ja-JP" sz="2400" dirty="0">
                <a:latin typeface="+mj-ea"/>
                <a:ea typeface="+mj-ea"/>
              </a:rPr>
              <a:t>BMS</a:t>
            </a:r>
            <a:r>
              <a:rPr kumimoji="1" lang="ja-JP" altLang="en-US" sz="2400" dirty="0">
                <a:latin typeface="+mj-ea"/>
                <a:ea typeface="+mj-ea"/>
              </a:rPr>
              <a:t>フォーマットを用いてリズムゲームを作成。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・</a:t>
            </a:r>
            <a:r>
              <a:rPr lang="en-US" altLang="ja-JP" sz="2400" dirty="0">
                <a:latin typeface="+mj-ea"/>
                <a:ea typeface="+mj-ea"/>
              </a:rPr>
              <a:t>BMS</a:t>
            </a:r>
            <a:r>
              <a:rPr lang="ja-JP" altLang="en-US" sz="2400" dirty="0">
                <a:latin typeface="+mj-ea"/>
                <a:ea typeface="+mj-ea"/>
              </a:rPr>
              <a:t>フォーマットによる</a:t>
            </a:r>
            <a:r>
              <a:rPr lang="ja-JP" altLang="en-US" sz="2400" b="1" dirty="0">
                <a:latin typeface="+mj-ea"/>
                <a:ea typeface="+mj-ea"/>
              </a:rPr>
              <a:t>幅広い楽曲への対応</a:t>
            </a:r>
            <a:endParaRPr kumimoji="1" lang="en-US" altLang="ja-JP" sz="2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・キー</a:t>
            </a:r>
            <a:r>
              <a:rPr lang="ja-JP" altLang="en-US" sz="2400" b="1" dirty="0">
                <a:latin typeface="+mj-ea"/>
                <a:ea typeface="+mj-ea"/>
              </a:rPr>
              <a:t>入力の遅延を最小限</a:t>
            </a:r>
            <a:r>
              <a:rPr lang="ja-JP" altLang="en-US" sz="2400" dirty="0">
                <a:latin typeface="+mj-ea"/>
                <a:ea typeface="+mj-ea"/>
              </a:rPr>
              <a:t>に</a:t>
            </a:r>
            <a:endParaRPr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+mj-ea"/>
                <a:ea typeface="+mj-ea"/>
              </a:rPr>
              <a:t>・画面描画と音楽再生</a:t>
            </a:r>
            <a:r>
              <a:rPr lang="ja-JP" altLang="en-US" sz="2400" dirty="0">
                <a:latin typeface="+mj-ea"/>
                <a:ea typeface="+mj-ea"/>
              </a:rPr>
              <a:t>を</a:t>
            </a:r>
            <a:r>
              <a:rPr lang="en-US" altLang="ja-JP" sz="2400" dirty="0">
                <a:latin typeface="+mj-ea"/>
                <a:ea typeface="+mj-ea"/>
              </a:rPr>
              <a:t>FPGA</a:t>
            </a:r>
            <a:r>
              <a:rPr lang="ja-JP" altLang="en-US" sz="2400" dirty="0">
                <a:latin typeface="+mj-ea"/>
                <a:ea typeface="+mj-ea"/>
              </a:rPr>
              <a:t>で</a:t>
            </a:r>
            <a:r>
              <a:rPr lang="ja-JP" altLang="en-US" sz="2400" b="1" dirty="0">
                <a:latin typeface="+mj-ea"/>
                <a:ea typeface="+mj-ea"/>
              </a:rPr>
              <a:t>同期的に実行</a:t>
            </a:r>
            <a:endParaRPr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+mj-ea"/>
                <a:ea typeface="+mj-ea"/>
              </a:rPr>
              <a:t>・並列処理を用いる</a:t>
            </a:r>
            <a:r>
              <a:rPr lang="ja-JP" altLang="en-US" sz="2400" dirty="0">
                <a:latin typeface="+mj-ea"/>
                <a:ea typeface="+mj-ea"/>
              </a:rPr>
              <a:t>事で</a:t>
            </a:r>
            <a:r>
              <a:rPr lang="ja-JP" altLang="en-US" sz="2400" b="1" dirty="0">
                <a:latin typeface="+mj-ea"/>
                <a:ea typeface="+mj-ea"/>
              </a:rPr>
              <a:t>処理落ちしない</a:t>
            </a:r>
            <a:r>
              <a:rPr lang="ja-JP" altLang="en-US" sz="2400" dirty="0">
                <a:latin typeface="+mj-ea"/>
                <a:ea typeface="+mj-ea"/>
              </a:rPr>
              <a:t>描画回路に</a:t>
            </a:r>
            <a:endParaRPr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90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29264-D27B-4C5D-A6D2-28993F24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latin typeface="+mj-ea"/>
              </a:rPr>
              <a:t>BMS</a:t>
            </a:r>
            <a:r>
              <a:rPr kumimoji="1" lang="ja-JP" altLang="en-US" sz="4800" dirty="0">
                <a:latin typeface="+mj-ea"/>
              </a:rPr>
              <a:t>フォーマットとは？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88537-FBCD-4F16-B6C4-740E3FA6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latin typeface="+mj-ea"/>
                <a:ea typeface="+mj-ea"/>
              </a:rPr>
              <a:t>KONAMI</a:t>
            </a:r>
            <a:r>
              <a:rPr lang="ja-JP" altLang="en-US" sz="2800" dirty="0">
                <a:latin typeface="+mj-ea"/>
                <a:ea typeface="+mj-ea"/>
              </a:rPr>
              <a:t>の音楽ゲーム</a:t>
            </a:r>
            <a:r>
              <a:rPr lang="en-US" altLang="ja-JP" sz="2800" dirty="0">
                <a:latin typeface="+mj-ea"/>
                <a:ea typeface="+mj-ea"/>
              </a:rPr>
              <a:t>『</a:t>
            </a:r>
            <a:r>
              <a:rPr lang="en-US" altLang="ja-JP" sz="2800" dirty="0" err="1">
                <a:latin typeface="+mj-ea"/>
                <a:ea typeface="+mj-ea"/>
              </a:rPr>
              <a:t>beatmania</a:t>
            </a:r>
            <a:r>
              <a:rPr lang="en-US" altLang="ja-JP" sz="2800" dirty="0">
                <a:latin typeface="+mj-ea"/>
                <a:ea typeface="+mj-ea"/>
              </a:rPr>
              <a:t>』</a:t>
            </a:r>
            <a:r>
              <a:rPr lang="ja-JP" altLang="en-US" sz="2800" dirty="0">
                <a:latin typeface="+mj-ea"/>
                <a:ea typeface="+mj-ea"/>
              </a:rPr>
              <a:t>を模したシミュレータにあたる</a:t>
            </a:r>
            <a:r>
              <a:rPr lang="en-US" altLang="ja-JP" sz="2800" dirty="0">
                <a:latin typeface="+mj-ea"/>
                <a:ea typeface="+mj-ea"/>
              </a:rPr>
              <a:t>『BM98』</a:t>
            </a:r>
            <a:r>
              <a:rPr lang="ja-JP" altLang="en-US" sz="2800" dirty="0">
                <a:latin typeface="+mj-ea"/>
                <a:ea typeface="+mj-ea"/>
              </a:rPr>
              <a:t>用の譜面データフォーマットとして開発。</a:t>
            </a:r>
            <a:endParaRPr lang="en-US" altLang="ja-JP" sz="2800" dirty="0">
              <a:latin typeface="+mj-ea"/>
              <a:ea typeface="+mj-ea"/>
            </a:endParaRPr>
          </a:p>
          <a:p>
            <a:endParaRPr kumimoji="1" lang="en-US" altLang="ja-JP" sz="2800" dirty="0">
              <a:latin typeface="+mj-ea"/>
              <a:ea typeface="+mj-ea"/>
            </a:endParaRPr>
          </a:p>
          <a:p>
            <a:endParaRPr kumimoji="1" lang="en-US" altLang="ja-JP" sz="2800" dirty="0">
              <a:latin typeface="+mj-ea"/>
              <a:ea typeface="+mj-ea"/>
            </a:endParaRPr>
          </a:p>
          <a:p>
            <a:r>
              <a:rPr kumimoji="1" lang="ja-JP" altLang="en-US" sz="2800" dirty="0">
                <a:latin typeface="+mj-ea"/>
                <a:ea typeface="+mj-ea"/>
              </a:rPr>
              <a:t>譜面データを表現できるだけでなく、楽譜データをそのままテキストデータに変換させることも可能。</a:t>
            </a:r>
          </a:p>
        </p:txBody>
      </p:sp>
    </p:spTree>
    <p:extLst>
      <p:ext uri="{BB962C8B-B14F-4D97-AF65-F5344CB8AC3E}">
        <p14:creationId xmlns:p14="http://schemas.microsoft.com/office/powerpoint/2010/main" val="250923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29264-D27B-4C5D-A6D2-28993F24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latin typeface="+mj-ea"/>
              </a:rPr>
              <a:t>BMS</a:t>
            </a:r>
            <a:r>
              <a:rPr kumimoji="1" lang="ja-JP" altLang="en-US" sz="4800" dirty="0">
                <a:latin typeface="+mj-ea"/>
              </a:rPr>
              <a:t>における楽譜表現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88537-FBCD-4F16-B6C4-740E3FA6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latin typeface="+mj-ea"/>
                <a:ea typeface="+mj-ea"/>
              </a:rPr>
              <a:t>#WAV01 s1.</a:t>
            </a:r>
            <a:r>
              <a:rPr lang="en-US" altLang="ja-JP" sz="2400" dirty="0">
                <a:latin typeface="+mj-ea"/>
                <a:ea typeface="+mj-ea"/>
              </a:rPr>
              <a:t>wav</a:t>
            </a:r>
            <a:r>
              <a:rPr kumimoji="1" lang="ja-JP" altLang="en-US" sz="2400" dirty="0">
                <a:latin typeface="+mj-ea"/>
                <a:ea typeface="+mj-ea"/>
              </a:rPr>
              <a:t>を次のタイミングで再生したい</a:t>
            </a:r>
            <a:endParaRPr kumimoji="1" lang="en-US" altLang="ja-JP" sz="2400" dirty="0">
              <a:latin typeface="+mj-ea"/>
              <a:ea typeface="+mj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BE1B395-D025-4DF6-8FEE-C6D4DAD1FC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62" t="4288" b="74543"/>
          <a:stretch/>
        </p:blipFill>
        <p:spPr>
          <a:xfrm>
            <a:off x="2280868" y="4631788"/>
            <a:ext cx="2513105" cy="70821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49BA745-74B3-4CE3-B351-6AAEFA684D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87" t="3258" r="70683" b="77021"/>
          <a:stretch/>
        </p:blipFill>
        <p:spPr>
          <a:xfrm>
            <a:off x="1742429" y="2751341"/>
            <a:ext cx="3051544" cy="81841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C5F1CAD-ADCD-4E0C-9449-0C9C56872A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0" t="5615" r="38496" b="77021"/>
          <a:stretch/>
        </p:blipFill>
        <p:spPr>
          <a:xfrm>
            <a:off x="2412279" y="3772032"/>
            <a:ext cx="2381694" cy="65748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E2695ED-FE0E-4A09-8CB5-B807D7B3A5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t="41583" r="55333" b="39475"/>
          <a:stretch/>
        </p:blipFill>
        <p:spPr>
          <a:xfrm>
            <a:off x="2040140" y="5542274"/>
            <a:ext cx="2753833" cy="61329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52112F1-04AB-4E4A-ABFF-26A3D0003CCA}"/>
              </a:ext>
            </a:extLst>
          </p:cNvPr>
          <p:cNvSpPr txBox="1"/>
          <p:nvPr/>
        </p:nvSpPr>
        <p:spPr>
          <a:xfrm>
            <a:off x="5720316" y="2817132"/>
            <a:ext cx="6471684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900" dirty="0"/>
              <a:t>０１</a:t>
            </a:r>
            <a:endParaRPr kumimoji="1" lang="en-US" altLang="ja-JP" sz="2900" dirty="0"/>
          </a:p>
          <a:p>
            <a:endParaRPr kumimoji="1" lang="en-US" altLang="ja-JP" sz="2900" dirty="0"/>
          </a:p>
          <a:p>
            <a:r>
              <a:rPr kumimoji="1" lang="ja-JP" altLang="en-US" sz="2900" dirty="0"/>
              <a:t>０１　０１</a:t>
            </a:r>
            <a:endParaRPr kumimoji="1" lang="en-US" altLang="ja-JP" sz="2900" dirty="0"/>
          </a:p>
          <a:p>
            <a:endParaRPr kumimoji="1" lang="en-US" altLang="ja-JP" sz="2900" dirty="0"/>
          </a:p>
          <a:p>
            <a:r>
              <a:rPr kumimoji="1" lang="ja-JP" altLang="en-US" sz="2900" dirty="0"/>
              <a:t>０１　０１　０１　０１</a:t>
            </a:r>
            <a:endParaRPr kumimoji="1" lang="en-US" altLang="ja-JP" sz="2900" dirty="0"/>
          </a:p>
          <a:p>
            <a:endParaRPr kumimoji="1" lang="en-US" altLang="ja-JP" sz="2900" dirty="0"/>
          </a:p>
          <a:p>
            <a:r>
              <a:rPr kumimoji="1" lang="ja-JP" altLang="en-US" sz="2900" dirty="0"/>
              <a:t>０１０１０１０１０１０１０１０１</a:t>
            </a:r>
          </a:p>
        </p:txBody>
      </p:sp>
    </p:spTree>
    <p:extLst>
      <p:ext uri="{BB962C8B-B14F-4D97-AF65-F5344CB8AC3E}">
        <p14:creationId xmlns:p14="http://schemas.microsoft.com/office/powerpoint/2010/main" val="18776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29264-D27B-4C5D-A6D2-28993F24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latin typeface="+mj-ea"/>
              </a:rPr>
              <a:t>BMS</a:t>
            </a:r>
            <a:r>
              <a:rPr kumimoji="1" lang="ja-JP" altLang="en-US" sz="4800" dirty="0">
                <a:latin typeface="+mj-ea"/>
              </a:rPr>
              <a:t>ファイルのフォーマット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88537-FBCD-4F16-B6C4-740E3FA6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>
                <a:latin typeface="+mj-ea"/>
                <a:ea typeface="+mj-ea"/>
              </a:rPr>
              <a:t>#WAV01 </a:t>
            </a:r>
            <a:r>
              <a:rPr lang="en-US" altLang="ja-JP" sz="2400" dirty="0">
                <a:latin typeface="+mj-ea"/>
                <a:ea typeface="+mj-ea"/>
              </a:rPr>
              <a:t>s</a:t>
            </a:r>
            <a:r>
              <a:rPr kumimoji="1" lang="en-US" altLang="ja-JP" sz="2400" dirty="0">
                <a:latin typeface="+mj-ea"/>
                <a:ea typeface="+mj-ea"/>
              </a:rPr>
              <a:t>1.wav</a:t>
            </a:r>
          </a:p>
          <a:p>
            <a:pPr marL="0" indent="0">
              <a:buNone/>
            </a:pPr>
            <a:r>
              <a:rPr lang="en-US" altLang="ja-JP" sz="2400" dirty="0">
                <a:latin typeface="+mj-ea"/>
                <a:ea typeface="+mj-ea"/>
              </a:rPr>
              <a:t>#WAV02 s2.wav</a:t>
            </a:r>
            <a:endParaRPr kumimoji="1" lang="en-US" altLang="ja-JP" sz="2400" dirty="0">
              <a:latin typeface="+mj-ea"/>
              <a:ea typeface="+mj-ea"/>
            </a:endParaRPr>
          </a:p>
          <a:p>
            <a:endParaRPr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ja-JP" sz="2400" dirty="0">
                <a:latin typeface="+mj-ea"/>
                <a:ea typeface="+mj-ea"/>
              </a:rPr>
              <a:t>#00101:01</a:t>
            </a:r>
          </a:p>
          <a:p>
            <a:pPr marL="0" indent="0">
              <a:buNone/>
            </a:pPr>
            <a:r>
              <a:rPr lang="en-US" altLang="ja-JP" sz="2400" dirty="0">
                <a:latin typeface="+mj-ea"/>
                <a:ea typeface="+mj-ea"/>
              </a:rPr>
              <a:t>#00201:01010100</a:t>
            </a:r>
          </a:p>
          <a:p>
            <a:pPr marL="0" indent="0">
              <a:buNone/>
            </a:pPr>
            <a:r>
              <a:rPr kumimoji="1" lang="en-US" altLang="ja-JP" sz="2400" dirty="0">
                <a:latin typeface="+mj-ea"/>
                <a:ea typeface="+mj-ea"/>
              </a:rPr>
              <a:t>#00202:0002</a:t>
            </a:r>
          </a:p>
          <a:p>
            <a:pPr marL="0" indent="0">
              <a:buNone/>
            </a:pPr>
            <a:r>
              <a:rPr lang="en-US" altLang="ja-JP" sz="2400" dirty="0">
                <a:latin typeface="+mj-ea"/>
                <a:ea typeface="+mj-ea"/>
              </a:rPr>
              <a:t>#00301:01000100</a:t>
            </a:r>
          </a:p>
          <a:p>
            <a:pPr marL="0" indent="0">
              <a:buNone/>
            </a:pPr>
            <a:r>
              <a:rPr kumimoji="1" lang="en-US" altLang="ja-JP" sz="2400" dirty="0">
                <a:latin typeface="+mj-ea"/>
                <a:ea typeface="+mj-ea"/>
              </a:rPr>
              <a:t>#0030</a:t>
            </a:r>
            <a:r>
              <a:rPr lang="en-US" altLang="ja-JP" sz="2400" dirty="0">
                <a:latin typeface="+mj-ea"/>
                <a:ea typeface="+mj-ea"/>
              </a:rPr>
              <a:t>2:00020202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53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29264-D27B-4C5D-A6D2-28993F24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>
                <a:latin typeface="+mj-ea"/>
              </a:rPr>
              <a:t>BMS</a:t>
            </a:r>
            <a:r>
              <a:rPr lang="ja-JP" altLang="en-US" sz="4800" dirty="0">
                <a:latin typeface="+mj-ea"/>
              </a:rPr>
              <a:t>ファイルのフォーマット</a:t>
            </a:r>
            <a:endParaRPr kumimoji="1" lang="ja-JP" altLang="en-US" sz="4800" dirty="0">
              <a:latin typeface="+mj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88537-FBCD-4F16-B6C4-740E3FA6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77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sz="2400" dirty="0">
                <a:latin typeface="+mj-ea"/>
                <a:ea typeface="+mj-ea"/>
              </a:rPr>
              <a:t>#WAV</a:t>
            </a:r>
            <a:r>
              <a:rPr kumimoji="1" lang="en-US" altLang="ja-JP" sz="2400" dirty="0">
                <a:solidFill>
                  <a:srgbClr val="FF0000"/>
                </a:solidFill>
                <a:latin typeface="+mj-ea"/>
                <a:ea typeface="+mj-ea"/>
              </a:rPr>
              <a:t>01</a:t>
            </a:r>
            <a:r>
              <a:rPr kumimoji="1" lang="en-US" altLang="ja-JP" sz="2400" dirty="0">
                <a:latin typeface="+mj-ea"/>
                <a:ea typeface="+mj-ea"/>
              </a:rPr>
              <a:t> </a:t>
            </a:r>
            <a:r>
              <a:rPr lang="en-US" altLang="ja-JP" sz="2400" dirty="0">
                <a:latin typeface="+mj-ea"/>
                <a:ea typeface="+mj-ea"/>
              </a:rPr>
              <a:t>s</a:t>
            </a:r>
            <a:r>
              <a:rPr kumimoji="1" lang="en-US" altLang="ja-JP" sz="2400" dirty="0">
                <a:latin typeface="+mj-ea"/>
                <a:ea typeface="+mj-ea"/>
              </a:rPr>
              <a:t>1.wav</a:t>
            </a:r>
          </a:p>
          <a:p>
            <a:pPr marL="0" indent="0">
              <a:buNone/>
            </a:pPr>
            <a:r>
              <a:rPr lang="en-US" altLang="ja-JP" sz="2400" dirty="0">
                <a:latin typeface="+mj-ea"/>
                <a:ea typeface="+mj-ea"/>
              </a:rPr>
              <a:t>#WAV</a:t>
            </a:r>
            <a:r>
              <a:rPr lang="en-US" altLang="ja-JP" sz="2400" dirty="0">
                <a:solidFill>
                  <a:srgbClr val="00B0F0"/>
                </a:solidFill>
                <a:latin typeface="+mj-ea"/>
                <a:ea typeface="+mj-ea"/>
              </a:rPr>
              <a:t>02</a:t>
            </a:r>
            <a:r>
              <a:rPr lang="en-US" altLang="ja-JP" sz="2400" dirty="0">
                <a:latin typeface="+mj-ea"/>
                <a:ea typeface="+mj-ea"/>
              </a:rPr>
              <a:t> s2.wav</a:t>
            </a:r>
            <a:endParaRPr kumimoji="1" lang="en-US" altLang="ja-JP" sz="2400" dirty="0">
              <a:latin typeface="+mj-ea"/>
              <a:ea typeface="+mj-ea"/>
            </a:endParaRPr>
          </a:p>
          <a:p>
            <a:endParaRPr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2400" dirty="0">
                <a:latin typeface="+mj-ea"/>
                <a:ea typeface="+mj-ea"/>
              </a:rPr>
              <a:t>#</a:t>
            </a:r>
            <a:r>
              <a:rPr lang="ja-JP" altLang="en-US" sz="2400" dirty="0">
                <a:solidFill>
                  <a:srgbClr val="00B050"/>
                </a:solidFill>
                <a:latin typeface="+mj-ea"/>
                <a:ea typeface="+mj-ea"/>
              </a:rPr>
              <a:t>小節</a:t>
            </a:r>
            <a:r>
              <a:rPr lang="ja-JP" altLang="en-US" sz="2400" dirty="0">
                <a:latin typeface="+mj-ea"/>
                <a:ea typeface="+mj-ea"/>
              </a:rPr>
              <a:t> </a:t>
            </a:r>
            <a:r>
              <a:rPr lang="ja-JP" altLang="en-US" sz="2400" dirty="0">
                <a:solidFill>
                  <a:srgbClr val="7030A0"/>
                </a:solidFill>
                <a:latin typeface="+mj-ea"/>
                <a:ea typeface="+mj-ea"/>
              </a:rPr>
              <a:t>レーン</a:t>
            </a:r>
            <a:r>
              <a:rPr lang="en-US" altLang="ja-JP" sz="2400" dirty="0">
                <a:latin typeface="+mj-ea"/>
                <a:ea typeface="+mj-ea"/>
              </a:rPr>
              <a:t>: </a:t>
            </a:r>
            <a:r>
              <a:rPr lang="ja-JP" altLang="en-US" sz="2400" dirty="0">
                <a:latin typeface="+mj-ea"/>
                <a:ea typeface="+mj-ea"/>
              </a:rPr>
              <a:t>譜面</a:t>
            </a:r>
            <a:endParaRPr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ja-JP" sz="2400" dirty="0">
                <a:latin typeface="+mj-ea"/>
                <a:ea typeface="+mj-ea"/>
              </a:rPr>
              <a:t>#</a:t>
            </a:r>
            <a:r>
              <a:rPr kumimoji="1" lang="en-US" altLang="ja-JP" sz="2400" dirty="0">
                <a:solidFill>
                  <a:srgbClr val="00B050"/>
                </a:solidFill>
                <a:latin typeface="+mj-ea"/>
                <a:ea typeface="+mj-ea"/>
              </a:rPr>
              <a:t>001</a:t>
            </a:r>
            <a:r>
              <a:rPr kumimoji="1" lang="en-US" altLang="ja-JP" sz="2400" dirty="0">
                <a:latin typeface="+mj-ea"/>
                <a:ea typeface="+mj-ea"/>
              </a:rPr>
              <a:t> </a:t>
            </a:r>
            <a:r>
              <a:rPr kumimoji="1" lang="en-US" altLang="ja-JP" sz="2400" dirty="0">
                <a:solidFill>
                  <a:srgbClr val="7030A0"/>
                </a:solidFill>
                <a:latin typeface="+mj-ea"/>
                <a:ea typeface="+mj-ea"/>
              </a:rPr>
              <a:t>01</a:t>
            </a:r>
            <a:r>
              <a:rPr lang="en-US" altLang="ja-JP" sz="2400" dirty="0">
                <a:solidFill>
                  <a:srgbClr val="7030A0"/>
                </a:solidFill>
                <a:latin typeface="+mj-ea"/>
                <a:ea typeface="+mj-ea"/>
              </a:rPr>
              <a:t> </a:t>
            </a:r>
            <a:r>
              <a:rPr lang="ja-JP" altLang="en-US" sz="2400" dirty="0">
                <a:latin typeface="+mj-ea"/>
                <a:ea typeface="+mj-ea"/>
              </a:rPr>
              <a:t>　</a:t>
            </a:r>
            <a:r>
              <a:rPr lang="en-US" altLang="ja-JP" sz="2400" dirty="0">
                <a:latin typeface="+mj-ea"/>
                <a:ea typeface="+mj-ea"/>
              </a:rPr>
              <a:t>  </a:t>
            </a:r>
            <a:r>
              <a:rPr kumimoji="1" lang="en-US" altLang="ja-JP" sz="2400" dirty="0">
                <a:latin typeface="+mj-ea"/>
                <a:ea typeface="+mj-ea"/>
              </a:rPr>
              <a:t>: </a:t>
            </a:r>
            <a:r>
              <a:rPr kumimoji="1" lang="en-US" altLang="ja-JP" sz="2400" dirty="0">
                <a:solidFill>
                  <a:srgbClr val="FF0000"/>
                </a:solidFill>
                <a:latin typeface="+mj-ea"/>
                <a:ea typeface="+mj-ea"/>
              </a:rPr>
              <a:t>01</a:t>
            </a:r>
          </a:p>
          <a:p>
            <a:pPr marL="0" indent="0">
              <a:buNone/>
            </a:pPr>
            <a:r>
              <a:rPr lang="en-US" altLang="ja-JP" sz="2400" dirty="0">
                <a:latin typeface="+mj-ea"/>
                <a:ea typeface="+mj-ea"/>
              </a:rPr>
              <a:t>#</a:t>
            </a:r>
            <a:r>
              <a:rPr lang="en-US" altLang="ja-JP" sz="2400" dirty="0">
                <a:solidFill>
                  <a:srgbClr val="00B050"/>
                </a:solidFill>
                <a:latin typeface="+mj-ea"/>
                <a:ea typeface="+mj-ea"/>
              </a:rPr>
              <a:t>002</a:t>
            </a:r>
            <a:r>
              <a:rPr lang="en-US" altLang="ja-JP" sz="2400" dirty="0">
                <a:latin typeface="+mj-ea"/>
                <a:ea typeface="+mj-ea"/>
              </a:rPr>
              <a:t> </a:t>
            </a:r>
            <a:r>
              <a:rPr lang="en-US" altLang="ja-JP" sz="2400" dirty="0">
                <a:solidFill>
                  <a:srgbClr val="7030A0"/>
                </a:solidFill>
                <a:latin typeface="+mj-ea"/>
                <a:ea typeface="+mj-ea"/>
              </a:rPr>
              <a:t>01</a:t>
            </a:r>
            <a:r>
              <a:rPr lang="ja-JP" altLang="en-US" sz="2400" dirty="0">
                <a:solidFill>
                  <a:srgbClr val="7030A0"/>
                </a:solidFill>
                <a:latin typeface="+mj-ea"/>
                <a:ea typeface="+mj-ea"/>
              </a:rPr>
              <a:t>　</a:t>
            </a:r>
            <a:r>
              <a:rPr lang="ja-JP" altLang="en-US" sz="2400" dirty="0">
                <a:latin typeface="+mj-ea"/>
                <a:ea typeface="+mj-ea"/>
              </a:rPr>
              <a:t>　</a:t>
            </a:r>
            <a:r>
              <a:rPr lang="en-US" altLang="ja-JP" sz="2400" dirty="0">
                <a:latin typeface="+mj-ea"/>
                <a:ea typeface="+mj-ea"/>
              </a:rPr>
              <a:t>: </a:t>
            </a:r>
            <a:r>
              <a:rPr lang="en-US" altLang="ja-JP" sz="2400" dirty="0">
                <a:solidFill>
                  <a:srgbClr val="FF0000"/>
                </a:solidFill>
                <a:latin typeface="+mj-ea"/>
                <a:ea typeface="+mj-ea"/>
              </a:rPr>
              <a:t>01 01</a:t>
            </a:r>
            <a:r>
              <a:rPr lang="en-US" altLang="ja-JP" sz="2400" dirty="0">
                <a:latin typeface="+mj-ea"/>
                <a:ea typeface="+mj-ea"/>
              </a:rPr>
              <a:t> </a:t>
            </a:r>
            <a:r>
              <a:rPr lang="en-US" altLang="ja-JP" sz="2400" dirty="0">
                <a:solidFill>
                  <a:srgbClr val="FF0000"/>
                </a:solidFill>
                <a:latin typeface="+mj-ea"/>
                <a:ea typeface="+mj-ea"/>
              </a:rPr>
              <a:t>01 </a:t>
            </a:r>
            <a:r>
              <a:rPr lang="en-US" altLang="ja-JP" sz="2400" dirty="0">
                <a:latin typeface="+mj-ea"/>
              </a:rPr>
              <a:t>00</a:t>
            </a:r>
            <a:endParaRPr lang="en-US" altLang="ja-JP" sz="2400" dirty="0">
              <a:solidFill>
                <a:srgbClr val="FF000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en-US" altLang="ja-JP" sz="2400" dirty="0">
                <a:latin typeface="+mj-ea"/>
                <a:ea typeface="+mj-ea"/>
              </a:rPr>
              <a:t>#</a:t>
            </a:r>
            <a:r>
              <a:rPr kumimoji="1" lang="en-US" altLang="ja-JP" sz="2400" dirty="0">
                <a:solidFill>
                  <a:srgbClr val="00B050"/>
                </a:solidFill>
                <a:latin typeface="+mj-ea"/>
                <a:ea typeface="+mj-ea"/>
              </a:rPr>
              <a:t>002</a:t>
            </a:r>
            <a:r>
              <a:rPr kumimoji="1" lang="en-US" altLang="ja-JP" sz="2400" dirty="0">
                <a:latin typeface="+mj-ea"/>
                <a:ea typeface="+mj-ea"/>
              </a:rPr>
              <a:t> </a:t>
            </a:r>
            <a:r>
              <a:rPr kumimoji="1" lang="en-US" altLang="ja-JP" sz="2400" dirty="0">
                <a:solidFill>
                  <a:srgbClr val="7030A0"/>
                </a:solidFill>
                <a:latin typeface="+mj-ea"/>
                <a:ea typeface="+mj-ea"/>
              </a:rPr>
              <a:t>02</a:t>
            </a:r>
            <a:r>
              <a:rPr kumimoji="1" lang="ja-JP" altLang="en-US" sz="2400" dirty="0">
                <a:latin typeface="+mj-ea"/>
                <a:ea typeface="+mj-ea"/>
              </a:rPr>
              <a:t>　　</a:t>
            </a:r>
            <a:r>
              <a:rPr kumimoji="1" lang="en-US" altLang="ja-JP" sz="2400" dirty="0">
                <a:latin typeface="+mj-ea"/>
                <a:ea typeface="+mj-ea"/>
              </a:rPr>
              <a:t>: 00 </a:t>
            </a:r>
            <a:r>
              <a:rPr kumimoji="1" lang="en-US" altLang="ja-JP" sz="2400" dirty="0">
                <a:solidFill>
                  <a:srgbClr val="00B0F0"/>
                </a:solidFill>
                <a:latin typeface="+mj-ea"/>
                <a:ea typeface="+mj-ea"/>
              </a:rPr>
              <a:t>02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ja-JP" sz="2400" dirty="0">
                <a:latin typeface="+mj-ea"/>
                <a:ea typeface="+mj-ea"/>
              </a:rPr>
              <a:t>#</a:t>
            </a:r>
            <a:r>
              <a:rPr lang="en-US" altLang="ja-JP" sz="2400" dirty="0">
                <a:solidFill>
                  <a:srgbClr val="00B050"/>
                </a:solidFill>
                <a:latin typeface="+mj-ea"/>
                <a:ea typeface="+mj-ea"/>
              </a:rPr>
              <a:t>003</a:t>
            </a:r>
            <a:r>
              <a:rPr lang="en-US" altLang="ja-JP" sz="2400" dirty="0">
                <a:latin typeface="+mj-ea"/>
                <a:ea typeface="+mj-ea"/>
              </a:rPr>
              <a:t> </a:t>
            </a:r>
            <a:r>
              <a:rPr lang="en-US" altLang="ja-JP" sz="2400" dirty="0">
                <a:solidFill>
                  <a:srgbClr val="7030A0"/>
                </a:solidFill>
                <a:latin typeface="+mj-ea"/>
                <a:ea typeface="+mj-ea"/>
              </a:rPr>
              <a:t>01</a:t>
            </a:r>
            <a:r>
              <a:rPr lang="ja-JP" altLang="en-US" sz="2400" dirty="0">
                <a:solidFill>
                  <a:srgbClr val="7030A0"/>
                </a:solidFill>
                <a:latin typeface="+mj-ea"/>
                <a:ea typeface="+mj-ea"/>
              </a:rPr>
              <a:t>　</a:t>
            </a:r>
            <a:r>
              <a:rPr lang="ja-JP" altLang="en-US" sz="2400" dirty="0">
                <a:latin typeface="+mj-ea"/>
                <a:ea typeface="+mj-ea"/>
              </a:rPr>
              <a:t>　</a:t>
            </a:r>
            <a:r>
              <a:rPr lang="en-US" altLang="ja-JP" sz="2400" dirty="0">
                <a:latin typeface="+mj-ea"/>
                <a:ea typeface="+mj-ea"/>
              </a:rPr>
              <a:t>: 00 </a:t>
            </a:r>
            <a:r>
              <a:rPr lang="en-US" altLang="ja-JP" sz="2400" dirty="0">
                <a:solidFill>
                  <a:srgbClr val="FF0000"/>
                </a:solidFill>
                <a:latin typeface="+mj-ea"/>
                <a:ea typeface="+mj-ea"/>
              </a:rPr>
              <a:t>01 </a:t>
            </a:r>
            <a:r>
              <a:rPr lang="en-US" altLang="ja-JP" sz="2400" dirty="0">
                <a:latin typeface="+mj-ea"/>
                <a:ea typeface="+mj-ea"/>
              </a:rPr>
              <a:t>00 </a:t>
            </a:r>
            <a:r>
              <a:rPr lang="en-US" altLang="ja-JP" sz="2400" dirty="0">
                <a:solidFill>
                  <a:srgbClr val="FF0000"/>
                </a:solidFill>
                <a:latin typeface="+mj-ea"/>
                <a:ea typeface="+mj-ea"/>
              </a:rPr>
              <a:t>01</a:t>
            </a:r>
          </a:p>
          <a:p>
            <a:pPr marL="0" indent="0">
              <a:buNone/>
            </a:pPr>
            <a:r>
              <a:rPr lang="en-US" altLang="ja-JP" sz="2400" dirty="0">
                <a:latin typeface="+mj-ea"/>
              </a:rPr>
              <a:t>#</a:t>
            </a:r>
            <a:r>
              <a:rPr lang="en-US" altLang="ja-JP" sz="2400" dirty="0">
                <a:solidFill>
                  <a:srgbClr val="00B050"/>
                </a:solidFill>
                <a:latin typeface="+mj-ea"/>
              </a:rPr>
              <a:t>003</a:t>
            </a:r>
            <a:r>
              <a:rPr lang="en-US" altLang="ja-JP" sz="2400" dirty="0">
                <a:latin typeface="+mj-ea"/>
              </a:rPr>
              <a:t> </a:t>
            </a:r>
            <a:r>
              <a:rPr lang="en-US" altLang="ja-JP" sz="2400" dirty="0">
                <a:solidFill>
                  <a:srgbClr val="7030A0"/>
                </a:solidFill>
                <a:latin typeface="+mj-ea"/>
              </a:rPr>
              <a:t>02</a:t>
            </a:r>
            <a:r>
              <a:rPr lang="ja-JP" altLang="en-US" sz="2400" dirty="0">
                <a:latin typeface="+mj-ea"/>
              </a:rPr>
              <a:t>　　</a:t>
            </a:r>
            <a:r>
              <a:rPr lang="en-US" altLang="ja-JP" sz="2400" dirty="0">
                <a:latin typeface="+mj-ea"/>
              </a:rPr>
              <a:t>: 00 </a:t>
            </a:r>
            <a:r>
              <a:rPr lang="en-US" altLang="ja-JP" sz="2400" dirty="0">
                <a:solidFill>
                  <a:srgbClr val="00B0F0"/>
                </a:solidFill>
                <a:latin typeface="+mj-ea"/>
              </a:rPr>
              <a:t>02 02 02</a:t>
            </a:r>
            <a:endParaRPr lang="en-US" altLang="ja-JP" sz="2400" dirty="0">
              <a:latin typeface="+mj-ea"/>
            </a:endParaRPr>
          </a:p>
          <a:p>
            <a:endParaRPr lang="en-US" altLang="ja-JP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2EFF3AC-EC20-4837-9FAF-EEAA29AC6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918483"/>
              </p:ext>
            </p:extLst>
          </p:nvPr>
        </p:nvGraphicFramePr>
        <p:xfrm>
          <a:off x="8260080" y="1783810"/>
          <a:ext cx="2387600" cy="4622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269577843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1492510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01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00B0F0"/>
                          </a:solidFill>
                          <a:latin typeface="+mj-ea"/>
                          <a:ea typeface="+mj-ea"/>
                        </a:rPr>
                        <a:t>02</a:t>
                      </a:r>
                      <a:endParaRPr kumimoji="1" lang="ja-JP" altLang="en-US" sz="2000" dirty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3872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00B0F0"/>
                          </a:solidFill>
                          <a:latin typeface="+mj-ea"/>
                          <a:ea typeface="+mj-ea"/>
                        </a:rPr>
                        <a:t>02</a:t>
                      </a:r>
                      <a:endParaRPr kumimoji="1" lang="ja-JP" altLang="en-US" sz="2000" dirty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970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01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00B0F0"/>
                          </a:solidFill>
                          <a:latin typeface="+mj-ea"/>
                          <a:ea typeface="+mj-ea"/>
                        </a:rPr>
                        <a:t>02</a:t>
                      </a:r>
                      <a:endParaRPr kumimoji="1" lang="ja-JP" altLang="en-US" sz="2000" dirty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7004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59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6872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01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00B0F0"/>
                          </a:solidFill>
                          <a:latin typeface="+mj-ea"/>
                          <a:ea typeface="+mj-ea"/>
                        </a:rPr>
                        <a:t>02</a:t>
                      </a:r>
                      <a:endParaRPr kumimoji="1" lang="ja-JP" altLang="en-US" sz="2000" dirty="0">
                        <a:solidFill>
                          <a:srgbClr val="00B0F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6114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000" kern="1200" dirty="0">
                          <a:solidFill>
                            <a:srgbClr val="FF0000"/>
                          </a:solidFill>
                          <a:latin typeface="+mj-ea"/>
                          <a:ea typeface="+mn-ea"/>
                          <a:cs typeface="+mn-cs"/>
                        </a:rPr>
                        <a:t>01</a:t>
                      </a:r>
                      <a:endParaRPr kumimoji="1" lang="ja-JP" altLang="en-US" sz="2000" kern="1200" dirty="0">
                        <a:solidFill>
                          <a:srgbClr val="FF0000"/>
                        </a:solidFill>
                        <a:latin typeface="+mj-ea"/>
                        <a:ea typeface="+mn-ea"/>
                        <a:cs typeface="+mn-cs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u="sng" dirty="0">
                        <a:latin typeface="+mj-ea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450014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01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28069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endParaRPr kumimoji="1" lang="ja-JP" altLang="en-US">
                        <a:latin typeface="+mj-ea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97008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01567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836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01</a:t>
                      </a:r>
                      <a:endParaRPr kumimoji="1" lang="ja-JP" altLang="en-US" sz="2000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+mj-ea"/>
                        <a:ea typeface="+mj-ea"/>
                      </a:endParaRPr>
                    </a:p>
                  </a:txBody>
                  <a:tcPr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065936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EF41D18-AF71-45D6-9322-7D7FA343F706}"/>
              </a:ext>
            </a:extLst>
          </p:cNvPr>
          <p:cNvSpPr txBox="1"/>
          <p:nvPr/>
        </p:nvSpPr>
        <p:spPr>
          <a:xfrm>
            <a:off x="10647680" y="6213936"/>
            <a:ext cx="1298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+mj-ea"/>
                <a:ea typeface="+mj-ea"/>
              </a:rPr>
              <a:t>1</a:t>
            </a:r>
            <a:r>
              <a:rPr kumimoji="1" lang="ja-JP" altLang="en-US" sz="2000" dirty="0">
                <a:latin typeface="+mj-ea"/>
                <a:ea typeface="+mj-ea"/>
              </a:rPr>
              <a:t>小節目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D9A2E96-F7DB-48D9-8EB6-63C33F58C46A}"/>
              </a:ext>
            </a:extLst>
          </p:cNvPr>
          <p:cNvSpPr txBox="1"/>
          <p:nvPr/>
        </p:nvSpPr>
        <p:spPr>
          <a:xfrm>
            <a:off x="10647680" y="4654126"/>
            <a:ext cx="1298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+mj-ea"/>
                <a:ea typeface="+mj-ea"/>
              </a:rPr>
              <a:t>2</a:t>
            </a:r>
            <a:r>
              <a:rPr kumimoji="1" lang="ja-JP" altLang="en-US" sz="2000" dirty="0">
                <a:latin typeface="+mj-ea"/>
                <a:ea typeface="+mj-ea"/>
              </a:rPr>
              <a:t>小節目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26EDA58-F401-4CE6-B6C6-96CC4BD04551}"/>
              </a:ext>
            </a:extLst>
          </p:cNvPr>
          <p:cNvSpPr txBox="1"/>
          <p:nvPr/>
        </p:nvSpPr>
        <p:spPr>
          <a:xfrm>
            <a:off x="10647680" y="3094316"/>
            <a:ext cx="1298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+mj-ea"/>
                <a:ea typeface="+mj-ea"/>
              </a:rPr>
              <a:t>3</a:t>
            </a:r>
            <a:r>
              <a:rPr kumimoji="1" lang="ja-JP" altLang="en-US" sz="2000" dirty="0">
                <a:latin typeface="+mj-ea"/>
                <a:ea typeface="+mj-ea"/>
              </a:rPr>
              <a:t>小節目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7A30823-97B2-41D9-89B0-F16710F91645}"/>
              </a:ext>
            </a:extLst>
          </p:cNvPr>
          <p:cNvSpPr txBox="1"/>
          <p:nvPr/>
        </p:nvSpPr>
        <p:spPr>
          <a:xfrm>
            <a:off x="8229600" y="6457890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+mj-ea"/>
                <a:ea typeface="+mj-ea"/>
              </a:rPr>
              <a:t>レーン</a:t>
            </a:r>
            <a:r>
              <a:rPr kumimoji="1" lang="en-US" altLang="ja-JP" sz="2000" dirty="0">
                <a:latin typeface="+mj-ea"/>
                <a:ea typeface="+mj-ea"/>
              </a:rPr>
              <a:t>1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FDACD68-4D36-40CC-86DB-747267EEC37D}"/>
              </a:ext>
            </a:extLst>
          </p:cNvPr>
          <p:cNvSpPr txBox="1"/>
          <p:nvPr/>
        </p:nvSpPr>
        <p:spPr>
          <a:xfrm>
            <a:off x="9423400" y="6457890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+mj-ea"/>
                <a:ea typeface="+mj-ea"/>
              </a:rPr>
              <a:t>レーン</a:t>
            </a:r>
            <a:r>
              <a:rPr kumimoji="1" lang="en-US" altLang="ja-JP" sz="2000" dirty="0">
                <a:latin typeface="+mj-ea"/>
                <a:ea typeface="+mj-ea"/>
              </a:rPr>
              <a:t>2</a:t>
            </a:r>
            <a:endParaRPr kumimoji="1" lang="ja-JP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510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29264-D27B-4C5D-A6D2-28993F24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>
                <a:latin typeface="+mj-ea"/>
              </a:rPr>
              <a:t>BMS</a:t>
            </a:r>
            <a:r>
              <a:rPr kumimoji="1" lang="ja-JP" altLang="en-US" sz="4800" dirty="0">
                <a:latin typeface="+mj-ea"/>
              </a:rPr>
              <a:t>ファイルの利点と作成方法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88537-FBCD-4F16-B6C4-740E3FA6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0080"/>
          </a:xfrm>
        </p:spPr>
        <p:txBody>
          <a:bodyPr>
            <a:normAutofit/>
          </a:bodyPr>
          <a:lstStyle/>
          <a:p>
            <a:r>
              <a:rPr lang="en-US" altLang="ja-JP" sz="2400" dirty="0">
                <a:latin typeface="+mj-ea"/>
              </a:rPr>
              <a:t>3</a:t>
            </a:r>
            <a:r>
              <a:rPr lang="ja-JP" altLang="en-US" sz="2400" dirty="0">
                <a:latin typeface="+mj-ea"/>
              </a:rPr>
              <a:t>連符や付点</a:t>
            </a:r>
            <a:r>
              <a:rPr lang="en-US" altLang="ja-JP" sz="2400" dirty="0">
                <a:latin typeface="+mj-ea"/>
              </a:rPr>
              <a:t>n</a:t>
            </a:r>
            <a:r>
              <a:rPr lang="ja-JP" altLang="en-US" sz="2400" dirty="0">
                <a:latin typeface="+mj-ea"/>
              </a:rPr>
              <a:t>分音符にも対応できる他、</a:t>
            </a:r>
            <a:endParaRPr lang="en-US" altLang="ja-JP" sz="2400" dirty="0">
              <a:latin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</a:rPr>
              <a:t>　曲の途中でも</a:t>
            </a:r>
            <a:r>
              <a:rPr lang="en-US" altLang="ja-JP" sz="2400" dirty="0">
                <a:latin typeface="+mj-ea"/>
              </a:rPr>
              <a:t>BPM</a:t>
            </a:r>
            <a:r>
              <a:rPr lang="ja-JP" altLang="en-US" sz="2400" dirty="0">
                <a:latin typeface="+mj-ea"/>
              </a:rPr>
              <a:t>を変更することも可能</a:t>
            </a:r>
            <a:endParaRPr lang="en-US" altLang="ja-JP" sz="2400" dirty="0">
              <a:latin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</a:rPr>
              <a:t>　　→ </a:t>
            </a:r>
            <a:r>
              <a:rPr lang="ja-JP" altLang="en-US" sz="2400" dirty="0">
                <a:solidFill>
                  <a:srgbClr val="FF0000"/>
                </a:solidFill>
                <a:latin typeface="+mj-ea"/>
              </a:rPr>
              <a:t>非常に汎用性が高いフォーマット</a:t>
            </a:r>
            <a:endParaRPr lang="en-US" altLang="ja-JP" sz="2400" dirty="0">
              <a:solidFill>
                <a:srgbClr val="FF0000"/>
              </a:solidFill>
              <a:latin typeface="+mj-ea"/>
            </a:endParaRPr>
          </a:p>
          <a:p>
            <a:endParaRPr lang="en-US" altLang="ja-JP" sz="2400" dirty="0">
              <a:latin typeface="+mj-ea"/>
              <a:ea typeface="+mj-ea"/>
            </a:endParaRPr>
          </a:p>
          <a:p>
            <a:endParaRPr lang="en-US" altLang="ja-JP" sz="2400" dirty="0">
              <a:latin typeface="+mj-ea"/>
              <a:ea typeface="+mj-ea"/>
            </a:endParaRPr>
          </a:p>
          <a:p>
            <a:r>
              <a:rPr lang="ja-JP" altLang="en-US" sz="2400" dirty="0">
                <a:latin typeface="+mj-ea"/>
                <a:ea typeface="+mj-ea"/>
              </a:rPr>
              <a:t>今回は</a:t>
            </a:r>
            <a:r>
              <a:rPr lang="en-US" altLang="ja-JP" sz="2400" b="1" dirty="0">
                <a:latin typeface="+mj-ea"/>
                <a:ea typeface="+mj-ea"/>
              </a:rPr>
              <a:t>BMSE</a:t>
            </a:r>
            <a:r>
              <a:rPr lang="ja-JP" altLang="en-US" sz="2400" dirty="0">
                <a:latin typeface="+mj-ea"/>
                <a:ea typeface="+mj-ea"/>
              </a:rPr>
              <a:t>という</a:t>
            </a:r>
            <a:r>
              <a:rPr lang="en-US" altLang="ja-JP" sz="2400" dirty="0">
                <a:latin typeface="+mj-ea"/>
                <a:ea typeface="+mj-ea"/>
              </a:rPr>
              <a:t>GUI</a:t>
            </a:r>
            <a:r>
              <a:rPr lang="ja-JP" altLang="en-US" sz="2400" dirty="0">
                <a:latin typeface="+mj-ea"/>
                <a:ea typeface="+mj-ea"/>
              </a:rPr>
              <a:t>で譜面を作成できる</a:t>
            </a:r>
            <a:endParaRPr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　ツールを用いてファイルを作成した。</a:t>
            </a:r>
            <a:endParaRPr lang="en-US" altLang="ja-JP" sz="2400" dirty="0">
              <a:latin typeface="+mj-ea"/>
              <a:ea typeface="+mj-ea"/>
            </a:endParaRPr>
          </a:p>
          <a:p>
            <a:endParaRPr kumimoji="1" lang="ja-JP" altLang="en-US" sz="2400" dirty="0">
              <a:latin typeface="+mj-ea"/>
              <a:ea typeface="+mj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A03FEC6-9612-4A82-BCED-4BAE6BE5A2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78" t="889" r="46711" b="16862"/>
          <a:stretch/>
        </p:blipFill>
        <p:spPr>
          <a:xfrm>
            <a:off x="9433765" y="2321870"/>
            <a:ext cx="2070847" cy="383150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D7CCDB-8FC6-4B7C-813C-67CF81B9F8D5}"/>
              </a:ext>
            </a:extLst>
          </p:cNvPr>
          <p:cNvSpPr txBox="1"/>
          <p:nvPr/>
        </p:nvSpPr>
        <p:spPr>
          <a:xfrm>
            <a:off x="9433765" y="634164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latin typeface="+mn-ea"/>
              </a:rPr>
              <a:t>譜面作成時の画面</a:t>
            </a:r>
          </a:p>
        </p:txBody>
      </p:sp>
    </p:spTree>
    <p:extLst>
      <p:ext uri="{BB962C8B-B14F-4D97-AF65-F5344CB8AC3E}">
        <p14:creationId xmlns:p14="http://schemas.microsoft.com/office/powerpoint/2010/main" val="88536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29264-D27B-4C5D-A6D2-28993F24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latin typeface="+mj-ea"/>
              </a:rPr>
              <a:t>音楽ゲームを作る難しさ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88537-FBCD-4F16-B6C4-740E3FA6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0080"/>
          </a:xfrm>
        </p:spPr>
        <p:txBody>
          <a:bodyPr>
            <a:normAutofit/>
          </a:bodyPr>
          <a:lstStyle/>
          <a:p>
            <a:r>
              <a:rPr kumimoji="1" lang="ja-JP" altLang="en-US" sz="2400" dirty="0">
                <a:latin typeface="+mj-ea"/>
                <a:ea typeface="+mj-ea"/>
              </a:rPr>
              <a:t>ソフトウェアとして動作させる場合、ハードウェアとの間に</a:t>
            </a:r>
            <a:r>
              <a:rPr kumimoji="1" lang="en-US" altLang="ja-JP" sz="2400" dirty="0">
                <a:latin typeface="+mj-ea"/>
                <a:ea typeface="+mj-ea"/>
              </a:rPr>
              <a:t>OS</a:t>
            </a:r>
            <a:r>
              <a:rPr kumimoji="1" lang="ja-JP" altLang="en-US" sz="2400" dirty="0">
                <a:latin typeface="+mj-ea"/>
                <a:ea typeface="+mj-ea"/>
              </a:rPr>
              <a:t>が入るため、リアルタイム性が求められるリズムゲームでは不都合が多い。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具体的には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</a:rPr>
              <a:t>・音楽と譜面に</a:t>
            </a:r>
            <a:r>
              <a:rPr lang="ja-JP" altLang="en-US" sz="2400" b="1" dirty="0">
                <a:latin typeface="+mj-ea"/>
              </a:rPr>
              <a:t>ずれが生じる</a:t>
            </a:r>
            <a:endParaRPr lang="en-US" altLang="ja-JP" sz="2400" b="1" dirty="0">
              <a:latin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</a:rPr>
              <a:t>・キー入力の</a:t>
            </a:r>
            <a:r>
              <a:rPr lang="ja-JP" altLang="en-US" sz="2400" b="1" dirty="0">
                <a:latin typeface="+mj-ea"/>
              </a:rPr>
              <a:t>反応が遅い</a:t>
            </a:r>
            <a:endParaRPr lang="en-US" altLang="ja-JP" sz="2400" b="1" dirty="0">
              <a:latin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</a:rPr>
              <a:t>・他のプロセスによる影響</a:t>
            </a:r>
            <a:r>
              <a:rPr lang="en-US" altLang="ja-JP" sz="2400" dirty="0">
                <a:latin typeface="+mj-ea"/>
              </a:rPr>
              <a:t>(</a:t>
            </a:r>
            <a:r>
              <a:rPr lang="ja-JP" altLang="en-US" sz="2400" b="1" dirty="0">
                <a:latin typeface="+mj-ea"/>
              </a:rPr>
              <a:t>処理落ち</a:t>
            </a:r>
            <a:r>
              <a:rPr lang="en-US" altLang="ja-JP" sz="2400" dirty="0">
                <a:latin typeface="+mj-ea"/>
              </a:rPr>
              <a:t>)</a:t>
            </a:r>
            <a:r>
              <a:rPr lang="ja-JP" altLang="en-US" sz="2400" dirty="0">
                <a:latin typeface="+mj-ea"/>
              </a:rPr>
              <a:t>など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　</a:t>
            </a:r>
            <a:endParaRPr kumimoji="1" lang="en-US" altLang="ja-JP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792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29264-D27B-4C5D-A6D2-28993F24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sz="4800" dirty="0">
                <a:latin typeface="+mj-ea"/>
              </a:rPr>
              <a:t>FPGA</a:t>
            </a:r>
            <a:r>
              <a:rPr kumimoji="1" lang="ja-JP" altLang="en-US" sz="4800" dirty="0">
                <a:latin typeface="+mj-ea"/>
              </a:rPr>
              <a:t>で音楽ゲームを作るメリット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088537-FBCD-4F16-B6C4-740E3FA6F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50080"/>
          </a:xfrm>
        </p:spPr>
        <p:txBody>
          <a:bodyPr>
            <a:normAutofit/>
          </a:bodyPr>
          <a:lstStyle/>
          <a:p>
            <a:r>
              <a:rPr kumimoji="1" lang="en-US" altLang="ja-JP" sz="2400" dirty="0">
                <a:latin typeface="+mj-ea"/>
                <a:ea typeface="+mj-ea"/>
              </a:rPr>
              <a:t>FPGA</a:t>
            </a:r>
            <a:r>
              <a:rPr kumimoji="1" lang="ja-JP" altLang="en-US" sz="2400" dirty="0">
                <a:latin typeface="+mj-ea"/>
                <a:ea typeface="+mj-ea"/>
              </a:rPr>
              <a:t>を用いると、直接ハードウェア上で動かす事が可能。</a:t>
            </a:r>
            <a:endParaRPr kumimoji="1" lang="en-US" altLang="ja-JP" sz="2400" dirty="0">
              <a:latin typeface="+mj-ea"/>
              <a:ea typeface="+mj-ea"/>
            </a:endParaRPr>
          </a:p>
          <a:p>
            <a:endParaRPr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+mj-ea"/>
                <a:ea typeface="+mj-ea"/>
              </a:rPr>
              <a:t>これにより</a:t>
            </a:r>
            <a:endParaRPr kumimoji="1"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・キー</a:t>
            </a:r>
            <a:r>
              <a:rPr lang="ja-JP" altLang="en-US" sz="2400" b="1" dirty="0">
                <a:latin typeface="+mj-ea"/>
                <a:ea typeface="+mj-ea"/>
              </a:rPr>
              <a:t>入力の遅延を最小限</a:t>
            </a:r>
            <a:r>
              <a:rPr lang="ja-JP" altLang="en-US" sz="2400" dirty="0">
                <a:latin typeface="+mj-ea"/>
                <a:ea typeface="+mj-ea"/>
              </a:rPr>
              <a:t>に</a:t>
            </a:r>
            <a:endParaRPr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+mj-ea"/>
                <a:ea typeface="+mj-ea"/>
              </a:rPr>
              <a:t>・画面描画と音楽再生</a:t>
            </a:r>
            <a:r>
              <a:rPr lang="ja-JP" altLang="en-US" sz="2400" dirty="0">
                <a:latin typeface="+mj-ea"/>
                <a:ea typeface="+mj-ea"/>
              </a:rPr>
              <a:t>を</a:t>
            </a:r>
            <a:r>
              <a:rPr lang="en-US" altLang="ja-JP" sz="2400" b="1" dirty="0">
                <a:latin typeface="+mj-ea"/>
                <a:ea typeface="+mj-ea"/>
              </a:rPr>
              <a:t>FPGA</a:t>
            </a:r>
            <a:r>
              <a:rPr lang="ja-JP" altLang="en-US" sz="2400" b="1" dirty="0">
                <a:latin typeface="+mj-ea"/>
                <a:ea typeface="+mj-ea"/>
              </a:rPr>
              <a:t>で同期的に実行</a:t>
            </a:r>
            <a:endParaRPr lang="en-US" altLang="ja-JP" sz="2400" b="1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2400" dirty="0">
                <a:latin typeface="+mj-ea"/>
                <a:ea typeface="+mj-ea"/>
              </a:rPr>
              <a:t>　　→ 譜面と音楽にずれが無い。</a:t>
            </a:r>
            <a:endParaRPr lang="en-US" altLang="ja-JP" sz="24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+mj-ea"/>
                <a:ea typeface="+mj-ea"/>
              </a:rPr>
              <a:t>・並列処理を用いる</a:t>
            </a:r>
            <a:r>
              <a:rPr lang="ja-JP" altLang="en-US" sz="2400" dirty="0">
                <a:latin typeface="+mj-ea"/>
                <a:ea typeface="+mj-ea"/>
              </a:rPr>
              <a:t>事で</a:t>
            </a:r>
            <a:r>
              <a:rPr lang="ja-JP" altLang="en-US" sz="2400" b="1" dirty="0">
                <a:latin typeface="+mj-ea"/>
                <a:ea typeface="+mj-ea"/>
              </a:rPr>
              <a:t>処理落ちしない</a:t>
            </a:r>
            <a:r>
              <a:rPr lang="ja-JP" altLang="en-US" sz="2400" dirty="0">
                <a:latin typeface="+mj-ea"/>
                <a:ea typeface="+mj-ea"/>
              </a:rPr>
              <a:t>描画回路に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77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コンテンツ プレースホルダー 17">
            <a:extLst>
              <a:ext uri="{FF2B5EF4-FFF2-40B4-BE49-F238E27FC236}">
                <a16:creationId xmlns:a16="http://schemas.microsoft.com/office/drawing/2014/main" id="{02F59401-B2F2-491F-B45D-7B977FD7C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6676"/>
            <a:ext cx="12192000" cy="7151352"/>
          </a:xfrm>
          <a:ln>
            <a:solidFill>
              <a:schemeClr val="tx1"/>
            </a:solidFill>
          </a:ln>
        </p:spPr>
      </p:pic>
      <p:sp>
        <p:nvSpPr>
          <p:cNvPr id="22" name="矢印: 右 21">
            <a:extLst>
              <a:ext uri="{FF2B5EF4-FFF2-40B4-BE49-F238E27FC236}">
                <a16:creationId xmlns:a16="http://schemas.microsoft.com/office/drawing/2014/main" id="{FFC3A1D8-5200-483A-B92C-E142CA1F7CEB}"/>
              </a:ext>
            </a:extLst>
          </p:cNvPr>
          <p:cNvSpPr/>
          <p:nvPr/>
        </p:nvSpPr>
        <p:spPr>
          <a:xfrm>
            <a:off x="7342094" y="3352800"/>
            <a:ext cx="1317812" cy="2958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B29EE441-BDC8-4D9E-ADDA-D41C65754BF6}"/>
              </a:ext>
            </a:extLst>
          </p:cNvPr>
          <p:cNvSpPr/>
          <p:nvPr/>
        </p:nvSpPr>
        <p:spPr>
          <a:xfrm rot="10800000">
            <a:off x="7342094" y="4473388"/>
            <a:ext cx="1317812" cy="29583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39DE5504-7E12-4257-AECC-6A86D1329FA7}"/>
              </a:ext>
            </a:extLst>
          </p:cNvPr>
          <p:cNvSpPr/>
          <p:nvPr/>
        </p:nvSpPr>
        <p:spPr>
          <a:xfrm rot="10800000">
            <a:off x="7342094" y="3841377"/>
            <a:ext cx="1317812" cy="29583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89BF1C9A-F019-4E85-9028-36202EEEC4E5}"/>
              </a:ext>
            </a:extLst>
          </p:cNvPr>
          <p:cNvSpPr/>
          <p:nvPr/>
        </p:nvSpPr>
        <p:spPr>
          <a:xfrm rot="10800000">
            <a:off x="7342094" y="2696137"/>
            <a:ext cx="1317812" cy="29583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165526D6-86A9-411D-BF84-5E995111980F}"/>
              </a:ext>
            </a:extLst>
          </p:cNvPr>
          <p:cNvSpPr/>
          <p:nvPr/>
        </p:nvSpPr>
        <p:spPr>
          <a:xfrm>
            <a:off x="7342094" y="5087471"/>
            <a:ext cx="3137648" cy="29583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矢印: 右 26">
            <a:extLst>
              <a:ext uri="{FF2B5EF4-FFF2-40B4-BE49-F238E27FC236}">
                <a16:creationId xmlns:a16="http://schemas.microsoft.com/office/drawing/2014/main" id="{F9A41A69-37D8-4AA4-92EB-24C316379D5E}"/>
              </a:ext>
            </a:extLst>
          </p:cNvPr>
          <p:cNvSpPr/>
          <p:nvPr/>
        </p:nvSpPr>
        <p:spPr>
          <a:xfrm>
            <a:off x="7342094" y="2120153"/>
            <a:ext cx="3137648" cy="29583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AAFE2FC-2BFF-4A89-B4B2-39C5FFBD493E}"/>
              </a:ext>
            </a:extLst>
          </p:cNvPr>
          <p:cNvSpPr txBox="1"/>
          <p:nvPr/>
        </p:nvSpPr>
        <p:spPr>
          <a:xfrm>
            <a:off x="10479742" y="20834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Noto Sans" panose="020B0502040504020204" pitchFamily="34" charset="0"/>
              </a:rPr>
              <a:t>サウンド出力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6A1C214-3169-4637-96FC-397C9EE08366}"/>
              </a:ext>
            </a:extLst>
          </p:cNvPr>
          <p:cNvSpPr txBox="1"/>
          <p:nvPr/>
        </p:nvSpPr>
        <p:spPr>
          <a:xfrm>
            <a:off x="10479742" y="50507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Noto Sans" panose="020B0502040504020204" pitchFamily="34" charset="0"/>
              </a:rPr>
              <a:t>画面出力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4B2941C-98F1-4732-B32C-45C674275ED7}"/>
              </a:ext>
            </a:extLst>
          </p:cNvPr>
          <p:cNvSpPr txBox="1"/>
          <p:nvPr/>
        </p:nvSpPr>
        <p:spPr>
          <a:xfrm>
            <a:off x="6811587" y="111477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Noto Sans" panose="020B0502040504020204" pitchFamily="34" charset="0"/>
              </a:rPr>
              <a:t>読み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315F45E-0BE5-4E42-BC77-100C62F0D619}"/>
              </a:ext>
            </a:extLst>
          </p:cNvPr>
          <p:cNvSpPr txBox="1"/>
          <p:nvPr/>
        </p:nvSpPr>
        <p:spPr>
          <a:xfrm>
            <a:off x="6811586" y="141420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latin typeface="Noto Sans" panose="020B0502040504020204" pitchFamily="34" charset="0"/>
              </a:rPr>
              <a:t>書き</a:t>
            </a: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9EF505BC-95A8-48C8-B166-4868873FFE08}"/>
              </a:ext>
            </a:extLst>
          </p:cNvPr>
          <p:cNvSpPr/>
          <p:nvPr/>
        </p:nvSpPr>
        <p:spPr>
          <a:xfrm rot="10800000">
            <a:off x="7457918" y="1151521"/>
            <a:ext cx="1317812" cy="29583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36B45FF7-C796-41A5-ABA5-C6056E267497}"/>
              </a:ext>
            </a:extLst>
          </p:cNvPr>
          <p:cNvSpPr/>
          <p:nvPr/>
        </p:nvSpPr>
        <p:spPr>
          <a:xfrm>
            <a:off x="7457917" y="1447357"/>
            <a:ext cx="1317812" cy="2958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B8217399-8DD6-4B9A-95CC-517D5970BA72}"/>
              </a:ext>
            </a:extLst>
          </p:cNvPr>
          <p:cNvSpPr/>
          <p:nvPr/>
        </p:nvSpPr>
        <p:spPr>
          <a:xfrm>
            <a:off x="9637777" y="3356478"/>
            <a:ext cx="777240" cy="2958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0DA3F2CA-6691-48BC-96AE-511BCD9F961D}"/>
              </a:ext>
            </a:extLst>
          </p:cNvPr>
          <p:cNvSpPr/>
          <p:nvPr/>
        </p:nvSpPr>
        <p:spPr>
          <a:xfrm rot="10800000">
            <a:off x="9637775" y="3845050"/>
            <a:ext cx="777240" cy="29583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1423C025-B9E0-4B89-8DB4-594BDB9E2751}"/>
              </a:ext>
            </a:extLst>
          </p:cNvPr>
          <p:cNvSpPr/>
          <p:nvPr/>
        </p:nvSpPr>
        <p:spPr>
          <a:xfrm>
            <a:off x="1490472" y="3352800"/>
            <a:ext cx="3359435" cy="2958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右 38">
            <a:extLst>
              <a:ext uri="{FF2B5EF4-FFF2-40B4-BE49-F238E27FC236}">
                <a16:creationId xmlns:a16="http://schemas.microsoft.com/office/drawing/2014/main" id="{E71DDBBA-D517-4CCA-846B-801CD5C69A40}"/>
              </a:ext>
            </a:extLst>
          </p:cNvPr>
          <p:cNvSpPr/>
          <p:nvPr/>
        </p:nvSpPr>
        <p:spPr>
          <a:xfrm rot="10800000">
            <a:off x="1490470" y="3841370"/>
            <a:ext cx="3359435" cy="295835"/>
          </a:xfrm>
          <a:prstGeom prst="right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268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425</Words>
  <Application>Microsoft Office PowerPoint</Application>
  <PresentationFormat>ワイド画面</PresentationFormat>
  <Paragraphs>112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Noto Sans</vt:lpstr>
      <vt:lpstr>メイリオ</vt:lpstr>
      <vt:lpstr>Arial</vt:lpstr>
      <vt:lpstr>Century Gothic</vt:lpstr>
      <vt:lpstr>Wingdings 3</vt:lpstr>
      <vt:lpstr>ウィスプ</vt:lpstr>
      <vt:lpstr>BMSフォーマットを用いた      リズムゲームの作成</vt:lpstr>
      <vt:lpstr>BMSフォーマットとは？</vt:lpstr>
      <vt:lpstr>BMSにおける楽譜表現</vt:lpstr>
      <vt:lpstr>BMSファイルのフォーマット</vt:lpstr>
      <vt:lpstr>BMSファイルのフォーマット</vt:lpstr>
      <vt:lpstr>BMSファイルの利点と作成方法</vt:lpstr>
      <vt:lpstr>音楽ゲームを作る難しさ</vt:lpstr>
      <vt:lpstr>FPGAで音楽ゲームを作るメリット</vt:lpstr>
      <vt:lpstr>PowerPoint プレゼンテーション</vt:lpstr>
      <vt:lpstr>PowerPoint プレゼンテーション</vt:lpstr>
      <vt:lpstr>PowerPoint プレゼンテーション</vt:lpstr>
      <vt:lpstr>フレームバッファの使用</vt:lpstr>
      <vt:lpstr>描画回路の高速化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BMSフォーマットを用いた      リズムゲームの作成</dc:title>
  <dc:creator>Asterisk Michael</dc:creator>
  <cp:lastModifiedBy>HW112</cp:lastModifiedBy>
  <cp:revision>10</cp:revision>
  <dcterms:created xsi:type="dcterms:W3CDTF">2019-02-05T15:14:31Z</dcterms:created>
  <dcterms:modified xsi:type="dcterms:W3CDTF">2019-02-06T06:51:26Z</dcterms:modified>
</cp:coreProperties>
</file>