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9906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586"/>
  </p:normalViewPr>
  <p:slideViewPr>
    <p:cSldViewPr snapToGrid="0" snapToObjects="1">
      <p:cViewPr>
        <p:scale>
          <a:sx n="112" d="100"/>
          <a:sy n="112" d="100"/>
        </p:scale>
        <p:origin x="1578" y="-3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Cliquez et modifiez le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9E741147-241F-2245-B58B-DAE24C509258}" type="datetimeFigureOut">
              <a:rPr lang="fr-FR" smtClean="0"/>
              <a:t>17/04/2018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70345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741147-241F-2245-B58B-DAE24C509258}" type="datetimeFigureOut">
              <a:rPr lang="fr-FR" smtClean="0"/>
              <a:t>17/04/2018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204622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741147-241F-2245-B58B-DAE24C509258}" type="datetimeFigureOut">
              <a:rPr lang="fr-FR" smtClean="0"/>
              <a:t>17/04/2018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114904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741147-241F-2245-B58B-DAE24C509258}" type="datetimeFigureOut">
              <a:rPr lang="fr-FR" smtClean="0"/>
              <a:t>17/04/2018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113030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Cliquez et modifiez le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741147-241F-2245-B58B-DAE24C509258}" type="datetimeFigureOut">
              <a:rPr lang="fr-FR" smtClean="0"/>
              <a:t>17/04/2018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41070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E741147-241F-2245-B58B-DAE24C509258}" type="datetimeFigureOut">
              <a:rPr lang="fr-FR" smtClean="0"/>
              <a:t>17/04/2018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64677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Cliquez et modifiez le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741147-241F-2245-B58B-DAE24C509258}" type="datetimeFigureOut">
              <a:rPr lang="fr-FR" smtClean="0"/>
              <a:t>17/04/2018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1987663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9E741147-241F-2245-B58B-DAE24C509258}" type="datetimeFigureOut">
              <a:rPr lang="fr-FR" smtClean="0"/>
              <a:t>17/04/2018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40029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41147-241F-2245-B58B-DAE24C509258}" type="datetimeFigureOut">
              <a:rPr lang="fr-FR" smtClean="0"/>
              <a:t>17/04/2018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182042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741147-241F-2245-B58B-DAE24C509258}" type="datetimeFigureOut">
              <a:rPr lang="fr-FR" smtClean="0"/>
              <a:t>17/04/2018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68584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741147-241F-2245-B58B-DAE24C509258}" type="datetimeFigureOut">
              <a:rPr lang="fr-FR" smtClean="0"/>
              <a:t>17/04/2018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38CA17-89B4-E54F-BA71-0CCF3CD31219}" type="slidenum">
              <a:rPr lang="fr-FR" smtClean="0"/>
              <a:t>‹N°›</a:t>
            </a:fld>
            <a:endParaRPr lang="fr-FR"/>
          </a:p>
        </p:txBody>
      </p:sp>
    </p:spTree>
    <p:extLst>
      <p:ext uri="{BB962C8B-B14F-4D97-AF65-F5344CB8AC3E}">
        <p14:creationId xmlns:p14="http://schemas.microsoft.com/office/powerpoint/2010/main" val="141495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E741147-241F-2245-B58B-DAE24C509258}" type="datetimeFigureOut">
              <a:rPr lang="fr-FR" smtClean="0"/>
              <a:t>17/04/2018</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D38CA17-89B4-E54F-BA71-0CCF3CD31219}" type="slidenum">
              <a:rPr lang="fr-FR" smtClean="0"/>
              <a:t>‹N°›</a:t>
            </a:fld>
            <a:endParaRPr lang="fr-FR"/>
          </a:p>
        </p:txBody>
      </p:sp>
    </p:spTree>
    <p:extLst>
      <p:ext uri="{BB962C8B-B14F-4D97-AF65-F5344CB8AC3E}">
        <p14:creationId xmlns:p14="http://schemas.microsoft.com/office/powerpoint/2010/main" val="508067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874"/>
            <a:ext cx="6858000" cy="99060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18050" y="198578"/>
            <a:ext cx="2497479" cy="738664"/>
          </a:xfrm>
          <a:prstGeom prst="rect">
            <a:avLst/>
          </a:prstGeom>
          <a:noFill/>
        </p:spPr>
        <p:txBody>
          <a:bodyPr wrap="none" rtlCol="0">
            <a:spAutoFit/>
          </a:bodyPr>
          <a:lstStyle/>
          <a:p>
            <a:r>
              <a:rPr lang="fr-FR" sz="1400" dirty="0">
                <a:solidFill>
                  <a:schemeClr val="bg1"/>
                </a:solidFill>
              </a:rPr>
              <a:t>Nom: TSAMEZA Armand Marcel</a:t>
            </a:r>
          </a:p>
          <a:p>
            <a:r>
              <a:rPr lang="fr-FR" sz="1400" dirty="0">
                <a:solidFill>
                  <a:schemeClr val="bg1"/>
                </a:solidFill>
              </a:rPr>
              <a:t>Nationalité: Camerounaise</a:t>
            </a:r>
          </a:p>
          <a:p>
            <a:r>
              <a:rPr lang="fr-FR" sz="1400" dirty="0">
                <a:solidFill>
                  <a:schemeClr val="bg1"/>
                </a:solidFill>
              </a:rPr>
              <a:t>Naissance:  10/08/1992 à FOTO</a:t>
            </a:r>
          </a:p>
        </p:txBody>
      </p:sp>
      <p:sp>
        <p:nvSpPr>
          <p:cNvPr id="7" name="ZoneTexte 6"/>
          <p:cNvSpPr txBox="1"/>
          <p:nvPr/>
        </p:nvSpPr>
        <p:spPr>
          <a:xfrm>
            <a:off x="288789" y="972700"/>
            <a:ext cx="3060581" cy="830997"/>
          </a:xfrm>
          <a:prstGeom prst="rect">
            <a:avLst/>
          </a:prstGeom>
          <a:noFill/>
        </p:spPr>
        <p:txBody>
          <a:bodyPr wrap="none" rtlCol="0">
            <a:spAutoFit/>
          </a:bodyPr>
          <a:lstStyle/>
          <a:p>
            <a:r>
              <a:rPr lang="fr-FR" sz="1200" b="1" dirty="0">
                <a:solidFill>
                  <a:schemeClr val="bg1"/>
                </a:solidFill>
              </a:rPr>
              <a:t>Recherche un job dans les domaines tel que :</a:t>
            </a:r>
          </a:p>
          <a:p>
            <a:pPr marL="171450" indent="-171450">
              <a:buFont typeface="Wingdings" panose="05000000000000000000" pitchFamily="2" charset="2"/>
              <a:buChar char="Ø"/>
            </a:pPr>
            <a:r>
              <a:rPr lang="fr-FR" sz="1200" b="1" dirty="0">
                <a:solidFill>
                  <a:schemeClr val="bg1"/>
                </a:solidFill>
              </a:rPr>
              <a:t>Infrastructure réseau</a:t>
            </a:r>
          </a:p>
          <a:p>
            <a:pPr marL="171450" indent="-171450">
              <a:buFont typeface="Wingdings" panose="05000000000000000000" pitchFamily="2" charset="2"/>
              <a:buChar char="Ø"/>
            </a:pPr>
            <a:r>
              <a:rPr lang="fr-FR" sz="1200" b="1" dirty="0">
                <a:solidFill>
                  <a:schemeClr val="bg1"/>
                </a:solidFill>
              </a:rPr>
              <a:t>Service réseau</a:t>
            </a:r>
          </a:p>
          <a:p>
            <a:pPr marL="171450" indent="-171450">
              <a:buFont typeface="Wingdings" panose="05000000000000000000" pitchFamily="2" charset="2"/>
              <a:buChar char="Ø"/>
            </a:pPr>
            <a:r>
              <a:rPr lang="fr-FR" sz="1200" b="1" dirty="0">
                <a:solidFill>
                  <a:schemeClr val="bg1"/>
                </a:solidFill>
              </a:rPr>
              <a:t>Développeur SQL</a:t>
            </a:r>
          </a:p>
        </p:txBody>
      </p:sp>
      <p:pic>
        <p:nvPicPr>
          <p:cNvPr id="11" name="Picture 3" descr="C:\Users\ikkinallego\Downloads\location76.png"/>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0" y="1798797"/>
            <a:ext cx="305578" cy="305578"/>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ikkinallego\Downloads\telephone5.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095907" y="1789728"/>
            <a:ext cx="314603" cy="314603"/>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5" descr="C:\Users\ikkinallego\Downloads\email5 (1).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746057" y="1749023"/>
            <a:ext cx="383645" cy="383645"/>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ZoneTexte 13"/>
          <p:cNvSpPr txBox="1"/>
          <p:nvPr/>
        </p:nvSpPr>
        <p:spPr>
          <a:xfrm>
            <a:off x="283686" y="1809232"/>
            <a:ext cx="2739340" cy="276999"/>
          </a:xfrm>
          <a:prstGeom prst="rect">
            <a:avLst/>
          </a:prstGeom>
          <a:noFill/>
        </p:spPr>
        <p:txBody>
          <a:bodyPr wrap="none" rtlCol="0">
            <a:spAutoFit/>
          </a:bodyPr>
          <a:lstStyle/>
          <a:p>
            <a:r>
              <a:rPr lang="fr-FR" sz="1200" dirty="0">
                <a:solidFill>
                  <a:schemeClr val="bg1"/>
                </a:solidFill>
              </a:rPr>
              <a:t>Clos des gilles 14 1348 Louvain-La-Neuve</a:t>
            </a:r>
          </a:p>
        </p:txBody>
      </p:sp>
      <p:sp>
        <p:nvSpPr>
          <p:cNvPr id="15" name="ZoneTexte 14"/>
          <p:cNvSpPr txBox="1"/>
          <p:nvPr/>
        </p:nvSpPr>
        <p:spPr>
          <a:xfrm>
            <a:off x="3401180" y="1813341"/>
            <a:ext cx="1231427" cy="276999"/>
          </a:xfrm>
          <a:prstGeom prst="rect">
            <a:avLst/>
          </a:prstGeom>
          <a:noFill/>
        </p:spPr>
        <p:txBody>
          <a:bodyPr wrap="none" rtlCol="0">
            <a:spAutoFit/>
          </a:bodyPr>
          <a:lstStyle/>
          <a:p>
            <a:r>
              <a:rPr lang="fr-FR" sz="1200" dirty="0">
                <a:solidFill>
                  <a:srgbClr val="FFFFFF"/>
                </a:solidFill>
              </a:rPr>
              <a:t>+32 465 595 446</a:t>
            </a:r>
          </a:p>
        </p:txBody>
      </p:sp>
      <p:sp>
        <p:nvSpPr>
          <p:cNvPr id="16" name="ZoneTexte 15"/>
          <p:cNvSpPr txBox="1"/>
          <p:nvPr/>
        </p:nvSpPr>
        <p:spPr>
          <a:xfrm>
            <a:off x="5188421" y="1824923"/>
            <a:ext cx="1523614" cy="461665"/>
          </a:xfrm>
          <a:prstGeom prst="rect">
            <a:avLst/>
          </a:prstGeom>
          <a:noFill/>
        </p:spPr>
        <p:txBody>
          <a:bodyPr wrap="square" rtlCol="0">
            <a:spAutoFit/>
          </a:bodyPr>
          <a:lstStyle/>
          <a:p>
            <a:r>
              <a:rPr lang="fr-FR" sz="1200" dirty="0">
                <a:solidFill>
                  <a:srgbClr val="FFFFFF"/>
                </a:solidFill>
              </a:rPr>
              <a:t>marceltsameza@gmail.com</a:t>
            </a:r>
          </a:p>
        </p:txBody>
      </p:sp>
      <p:cxnSp>
        <p:nvCxnSpPr>
          <p:cNvPr id="17" name="Connecteur droit 16"/>
          <p:cNvCxnSpPr/>
          <p:nvPr/>
        </p:nvCxnSpPr>
        <p:spPr>
          <a:xfrm>
            <a:off x="-27820" y="2207705"/>
            <a:ext cx="6858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5" name="Tableau 24"/>
          <p:cNvGraphicFramePr>
            <a:graphicFrameLocks noGrp="1"/>
          </p:cNvGraphicFramePr>
          <p:nvPr>
            <p:extLst>
              <p:ext uri="{D42A27DB-BD31-4B8C-83A1-F6EECF244321}">
                <p14:modId xmlns:p14="http://schemas.microsoft.com/office/powerpoint/2010/main" val="1521077430"/>
              </p:ext>
            </p:extLst>
          </p:nvPr>
        </p:nvGraphicFramePr>
        <p:xfrm>
          <a:off x="3287223" y="2921359"/>
          <a:ext cx="3424811" cy="4614254"/>
        </p:xfrm>
        <a:graphic>
          <a:graphicData uri="http://schemas.openxmlformats.org/drawingml/2006/table">
            <a:tbl>
              <a:tblPr firstRow="1" bandRow="1">
                <a:tableStyleId>{2D5ABB26-0587-4C30-8999-92F81FD0307C}</a:tableStyleId>
              </a:tblPr>
              <a:tblGrid>
                <a:gridCol w="3424811">
                  <a:extLst>
                    <a:ext uri="{9D8B030D-6E8A-4147-A177-3AD203B41FA5}">
                      <a16:colId xmlns:a16="http://schemas.microsoft.com/office/drawing/2014/main" val="20000"/>
                    </a:ext>
                  </a:extLst>
                </a:gridCol>
              </a:tblGrid>
              <a:tr h="474117">
                <a:tc>
                  <a:txBody>
                    <a:bodyPr/>
                    <a:lstStyle/>
                    <a:p>
                      <a:pPr algn="l"/>
                      <a:r>
                        <a:rPr lang="en-US" sz="1100" b="1" kern="1200" dirty="0" err="1">
                          <a:solidFill>
                            <a:srgbClr val="E46C0A"/>
                          </a:solidFill>
                          <a:effectLst/>
                          <a:latin typeface="Arial"/>
                          <a:ea typeface="+mn-ea"/>
                          <a:cs typeface="Arial"/>
                        </a:rPr>
                        <a:t>Réseaux</a:t>
                      </a:r>
                      <a:endParaRPr lang="fr-FR" sz="1100" b="1" kern="1200" dirty="0">
                        <a:solidFill>
                          <a:schemeClr val="tx1">
                            <a:lumMod val="50000"/>
                            <a:lumOff val="50000"/>
                          </a:schemeClr>
                        </a:solidFill>
                        <a:effectLst/>
                        <a:latin typeface="Arial"/>
                        <a:ea typeface="+mn-ea"/>
                        <a:cs typeface="Arial"/>
                      </a:endParaRPr>
                    </a:p>
                    <a:p>
                      <a:pPr marL="171450" indent="-171450">
                        <a:buFont typeface="Wingdings" panose="05000000000000000000" pitchFamily="2" charset="2"/>
                        <a:buChar char="Ø"/>
                      </a:pPr>
                      <a:r>
                        <a:rPr lang="fr-FR" sz="1100" dirty="0">
                          <a:solidFill>
                            <a:srgbClr val="7F7F7F"/>
                          </a:solidFill>
                          <a:latin typeface="Arial"/>
                          <a:cs typeface="Arial"/>
                        </a:rPr>
                        <a:t>Cisco: configurations des routeurs, switch etc.…</a:t>
                      </a:r>
                    </a:p>
                    <a:p>
                      <a:pPr marL="171450" indent="-171450">
                        <a:buFont typeface="Wingdings" panose="05000000000000000000" pitchFamily="2" charset="2"/>
                        <a:buChar char="Ø"/>
                      </a:pPr>
                      <a:r>
                        <a:rPr lang="fr-FR" sz="1100" dirty="0">
                          <a:solidFill>
                            <a:srgbClr val="7F7F7F"/>
                          </a:solidFill>
                          <a:latin typeface="Arial"/>
                          <a:cs typeface="Arial"/>
                        </a:rPr>
                        <a:t>Service réseau à travers docker config DNS, WEB, VOIP, MAIL</a:t>
                      </a:r>
                    </a:p>
                    <a:p>
                      <a:pPr marL="171450" indent="-171450">
                        <a:buFont typeface="Wingdings" panose="05000000000000000000" pitchFamily="2" charset="2"/>
                        <a:buChar char="Ø"/>
                      </a:pPr>
                      <a:r>
                        <a:rPr lang="fr-FR" sz="1100" dirty="0">
                          <a:solidFill>
                            <a:srgbClr val="7F7F7F"/>
                          </a:solidFill>
                          <a:latin typeface="Arial"/>
                          <a:cs typeface="Arial"/>
                        </a:rPr>
                        <a:t>Sécurité réseau, GNS3, firewall(</a:t>
                      </a:r>
                      <a:r>
                        <a:rPr lang="fr-FR" sz="1100" dirty="0" err="1">
                          <a:solidFill>
                            <a:srgbClr val="7F7F7F"/>
                          </a:solidFill>
                          <a:latin typeface="Arial"/>
                          <a:cs typeface="Arial"/>
                        </a:rPr>
                        <a:t>Pfsence</a:t>
                      </a:r>
                      <a:r>
                        <a:rPr lang="fr-FR" sz="1100" dirty="0">
                          <a:solidFill>
                            <a:srgbClr val="7F7F7F"/>
                          </a:solidFill>
                          <a:latin typeface="Arial"/>
                          <a:cs typeface="Arial"/>
                        </a:rPr>
                        <a:t>)</a:t>
                      </a:r>
                    </a:p>
                  </a:txBody>
                  <a:tcPr>
                    <a:noFill/>
                  </a:tcPr>
                </a:tc>
                <a:extLst>
                  <a:ext uri="{0D108BD9-81ED-4DB2-BD59-A6C34878D82A}">
                    <a16:rowId xmlns:a16="http://schemas.microsoft.com/office/drawing/2014/main" val="10000"/>
                  </a:ext>
                </a:extLst>
              </a:tr>
              <a:tr h="1219157">
                <a:tc>
                  <a:txBody>
                    <a:bodyPr/>
                    <a:lstStyle/>
                    <a:p>
                      <a:pPr algn="l"/>
                      <a:r>
                        <a:rPr lang="en-US" sz="1100" b="1" kern="1200" dirty="0" err="1">
                          <a:solidFill>
                            <a:srgbClr val="E46C0A"/>
                          </a:solidFill>
                          <a:effectLst/>
                          <a:latin typeface="Arial"/>
                          <a:ea typeface="+mn-ea"/>
                          <a:cs typeface="Arial"/>
                        </a:rPr>
                        <a:t>programmation</a:t>
                      </a:r>
                      <a:endParaRPr lang="fr-FR" sz="1100" b="1" kern="1200" dirty="0">
                        <a:solidFill>
                          <a:schemeClr val="tx1">
                            <a:lumMod val="50000"/>
                            <a:lumOff val="50000"/>
                          </a:schemeClr>
                        </a:solidFill>
                        <a:effectLst/>
                        <a:latin typeface="Arial"/>
                        <a:ea typeface="+mn-ea"/>
                        <a:cs typeface="Arial"/>
                      </a:endParaRPr>
                    </a:p>
                    <a:p>
                      <a:pPr marL="171450" indent="-171450">
                        <a:buFont typeface="Wingdings" panose="05000000000000000000" pitchFamily="2" charset="2"/>
                        <a:buChar char="Ø"/>
                      </a:pPr>
                      <a:r>
                        <a:rPr lang="fr-FR" sz="1100" dirty="0">
                          <a:solidFill>
                            <a:srgbClr val="7F7F7F"/>
                          </a:solidFill>
                          <a:latin typeface="Arial"/>
                          <a:cs typeface="Arial"/>
                        </a:rPr>
                        <a:t>HTML, CSS</a:t>
                      </a:r>
                    </a:p>
                    <a:p>
                      <a:pPr marL="171450" indent="-171450">
                        <a:buFont typeface="Wingdings" panose="05000000000000000000" pitchFamily="2" charset="2"/>
                        <a:buChar char="Ø"/>
                      </a:pPr>
                      <a:r>
                        <a:rPr lang="fr-FR" sz="1100" dirty="0">
                          <a:solidFill>
                            <a:srgbClr val="7F7F7F"/>
                          </a:solidFill>
                          <a:latin typeface="Arial"/>
                          <a:cs typeface="Arial"/>
                        </a:rPr>
                        <a:t>Notions de base en JS, PHP, </a:t>
                      </a:r>
                      <a:r>
                        <a:rPr lang="fr-FR" sz="1100" dirty="0" err="1">
                          <a:solidFill>
                            <a:srgbClr val="7F7F7F"/>
                          </a:solidFill>
                          <a:latin typeface="Arial"/>
                          <a:cs typeface="Arial"/>
                        </a:rPr>
                        <a:t>AJAX,Json</a:t>
                      </a:r>
                      <a:r>
                        <a:rPr lang="fr-FR" sz="1100" dirty="0">
                          <a:solidFill>
                            <a:srgbClr val="7F7F7F"/>
                          </a:solidFill>
                          <a:latin typeface="Arial"/>
                          <a:cs typeface="Arial"/>
                        </a:rPr>
                        <a:t>, JQUERY</a:t>
                      </a:r>
                    </a:p>
                    <a:p>
                      <a:pPr marL="171450" indent="-171450">
                        <a:buFont typeface="Wingdings" panose="05000000000000000000" pitchFamily="2" charset="2"/>
                        <a:buChar char="Ø"/>
                      </a:pPr>
                      <a:r>
                        <a:rPr lang="fr-FR" sz="1100" dirty="0">
                          <a:solidFill>
                            <a:srgbClr val="7F7F7F"/>
                          </a:solidFill>
                          <a:latin typeface="Arial"/>
                          <a:cs typeface="Arial"/>
                        </a:rPr>
                        <a:t>Bonne métrise du SGBD et du langage SQL</a:t>
                      </a:r>
                    </a:p>
                    <a:p>
                      <a:pPr marL="171450" indent="-171450">
                        <a:buFont typeface="Wingdings" panose="05000000000000000000" pitchFamily="2" charset="2"/>
                        <a:buChar char="Ø"/>
                      </a:pPr>
                      <a:r>
                        <a:rPr lang="fr-FR" sz="1100" dirty="0">
                          <a:solidFill>
                            <a:srgbClr val="7F7F7F"/>
                          </a:solidFill>
                          <a:latin typeface="Arial"/>
                          <a:cs typeface="Arial"/>
                        </a:rPr>
                        <a:t>Divers outils de manipulation d’images, sons et vidéo (OCR)</a:t>
                      </a:r>
                    </a:p>
                    <a:p>
                      <a:pPr algn="l"/>
                      <a:endParaRPr lang="fr-FR" sz="1100" kern="1200" dirty="0">
                        <a:solidFill>
                          <a:srgbClr val="404040"/>
                        </a:solidFill>
                        <a:effectLst/>
                        <a:latin typeface="Arial"/>
                        <a:ea typeface="+mn-ea"/>
                        <a:cs typeface="Arial"/>
                      </a:endParaRPr>
                    </a:p>
                  </a:txBody>
                  <a:tcPr>
                    <a:noFill/>
                  </a:tcPr>
                </a:tc>
                <a:extLst>
                  <a:ext uri="{0D108BD9-81ED-4DB2-BD59-A6C34878D82A}">
                    <a16:rowId xmlns:a16="http://schemas.microsoft.com/office/drawing/2014/main" val="10001"/>
                  </a:ext>
                </a:extLst>
              </a:tr>
              <a:tr h="1591677">
                <a:tc>
                  <a:txBody>
                    <a:bodyPr/>
                    <a:lstStyle/>
                    <a:p>
                      <a:pPr algn="l"/>
                      <a:endParaRPr lang="fr-FR" sz="1100" kern="1200" dirty="0">
                        <a:solidFill>
                          <a:srgbClr val="404040"/>
                        </a:solidFill>
                        <a:effectLst/>
                        <a:latin typeface="Arial"/>
                        <a:ea typeface="+mn-ea"/>
                        <a:cs typeface="Arial"/>
                      </a:endParaRPr>
                    </a:p>
                    <a:p>
                      <a:pPr algn="l"/>
                      <a:endParaRPr lang="fr-FR" sz="1100" kern="1200" dirty="0">
                        <a:solidFill>
                          <a:srgbClr val="404040"/>
                        </a:solidFill>
                        <a:effectLst/>
                        <a:latin typeface="Arial"/>
                        <a:ea typeface="+mn-ea"/>
                        <a:cs typeface="Arial"/>
                      </a:endParaRPr>
                    </a:p>
                    <a:p>
                      <a:pPr algn="l"/>
                      <a:r>
                        <a:rPr lang="en-US" sz="1100" b="1" kern="1200" dirty="0">
                          <a:solidFill>
                            <a:schemeClr val="bg1"/>
                          </a:solidFill>
                          <a:effectLst/>
                          <a:latin typeface="Arial"/>
                          <a:ea typeface="+mn-ea"/>
                          <a:cs typeface="Arial"/>
                        </a:rPr>
                        <a:t>ENTREPRISE</a:t>
                      </a:r>
                      <a:r>
                        <a:rPr lang="en-US" sz="1100" b="1" kern="1200" dirty="0">
                          <a:solidFill>
                            <a:srgbClr val="FF0000"/>
                          </a:solidFill>
                          <a:effectLst/>
                          <a:latin typeface="Arial"/>
                          <a:ea typeface="+mn-ea"/>
                          <a:cs typeface="Arial"/>
                        </a:rPr>
                        <a:t> </a:t>
                      </a:r>
                      <a:r>
                        <a:rPr lang="en-US" sz="1100" b="1" kern="1200" dirty="0">
                          <a:solidFill>
                            <a:srgbClr val="404040"/>
                          </a:solidFill>
                          <a:effectLst/>
                          <a:latin typeface="Arial"/>
                          <a:ea typeface="+mn-ea"/>
                          <a:cs typeface="Arial"/>
                        </a:rPr>
                        <a:t>| </a:t>
                      </a:r>
                      <a:r>
                        <a:rPr lang="en-US" sz="1100" b="1" kern="1200" dirty="0">
                          <a:solidFill>
                            <a:srgbClr val="E46C0A"/>
                          </a:solidFill>
                          <a:effectLst/>
                          <a:latin typeface="Arial"/>
                          <a:ea typeface="+mn-ea"/>
                          <a:cs typeface="Arial"/>
                        </a:rPr>
                        <a:t>TITRE DU POSTE</a:t>
                      </a:r>
                      <a:r>
                        <a:rPr lang="en-US" sz="1100" b="1" kern="1200" baseline="0" dirty="0">
                          <a:solidFill>
                            <a:srgbClr val="E46C0A"/>
                          </a:solidFill>
                          <a:effectLst/>
                          <a:latin typeface="Arial"/>
                          <a:ea typeface="+mn-ea"/>
                          <a:cs typeface="Arial"/>
                        </a:rPr>
                        <a:t> | </a:t>
                      </a:r>
                      <a:r>
                        <a:rPr lang="en-US" sz="1100" b="1" kern="1200" dirty="0">
                          <a:solidFill>
                            <a:schemeClr val="tx1">
                              <a:lumMod val="50000"/>
                              <a:lumOff val="50000"/>
                            </a:schemeClr>
                          </a:solidFill>
                          <a:effectLst/>
                          <a:latin typeface="Arial"/>
                          <a:ea typeface="+mn-ea"/>
                          <a:cs typeface="Arial"/>
                        </a:rPr>
                        <a:t>2015– 2010</a:t>
                      </a:r>
                      <a:endParaRPr lang="fr-FR" sz="1100" b="1" kern="1200" dirty="0">
                        <a:solidFill>
                          <a:schemeClr val="tx1">
                            <a:lumMod val="50000"/>
                            <a:lumOff val="50000"/>
                          </a:schemeClr>
                        </a:solidFill>
                        <a:effectLst/>
                        <a:latin typeface="Arial"/>
                        <a:ea typeface="+mn-ea"/>
                        <a:cs typeface="Arial"/>
                      </a:endParaRPr>
                    </a:p>
                    <a:p>
                      <a:pPr algn="l"/>
                      <a:r>
                        <a:rPr lang="en-US" sz="1100" b="1" kern="1200" dirty="0">
                          <a:solidFill>
                            <a:schemeClr val="bg1"/>
                          </a:solidFill>
                          <a:effectLst/>
                          <a:latin typeface="Arial"/>
                          <a:ea typeface="+mn-ea"/>
                          <a:cs typeface="Arial"/>
                        </a:rPr>
                        <a:t>Quick (LLN) </a:t>
                      </a:r>
                      <a:r>
                        <a:rPr lang="en-US" sz="1100" b="1" kern="1200" dirty="0" err="1">
                          <a:solidFill>
                            <a:srgbClr val="E46C0A"/>
                          </a:solidFill>
                          <a:effectLst/>
                          <a:latin typeface="Arial"/>
                          <a:ea typeface="+mn-ea"/>
                          <a:cs typeface="Arial"/>
                        </a:rPr>
                        <a:t>Technicien</a:t>
                      </a:r>
                      <a:r>
                        <a:rPr lang="en-US" sz="1100" b="1" kern="1200" dirty="0">
                          <a:solidFill>
                            <a:srgbClr val="E46C0A"/>
                          </a:solidFill>
                          <a:effectLst/>
                          <a:latin typeface="Arial"/>
                          <a:ea typeface="+mn-ea"/>
                          <a:cs typeface="Arial"/>
                        </a:rPr>
                        <a:t> de surface</a:t>
                      </a:r>
                      <a:r>
                        <a:rPr lang="en-US" sz="1100" b="1" kern="1200" baseline="0" dirty="0">
                          <a:solidFill>
                            <a:srgbClr val="E46C0A"/>
                          </a:solidFill>
                          <a:effectLst/>
                          <a:latin typeface="Arial"/>
                          <a:ea typeface="+mn-ea"/>
                          <a:cs typeface="Arial"/>
                        </a:rPr>
                        <a:t> | </a:t>
                      </a:r>
                      <a:r>
                        <a:rPr lang="en-US" sz="1100" b="1" kern="1200" dirty="0">
                          <a:solidFill>
                            <a:schemeClr val="tx1">
                              <a:lumMod val="50000"/>
                              <a:lumOff val="50000"/>
                            </a:schemeClr>
                          </a:solidFill>
                          <a:effectLst/>
                          <a:latin typeface="Arial"/>
                          <a:ea typeface="+mn-ea"/>
                          <a:cs typeface="Arial"/>
                        </a:rPr>
                        <a:t>2014– 2016</a:t>
                      </a:r>
                      <a:endParaRPr lang="fr-FR" sz="1100" b="1" kern="1200" dirty="0">
                        <a:solidFill>
                          <a:schemeClr val="tx1">
                            <a:lumMod val="50000"/>
                            <a:lumOff val="50000"/>
                          </a:schemeClr>
                        </a:solidFill>
                        <a:effectLst/>
                        <a:latin typeface="Arial"/>
                        <a:ea typeface="+mn-ea"/>
                        <a:cs typeface="Arial"/>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r-FR" sz="1100" b="0" i="0" kern="1200" dirty="0">
                          <a:solidFill>
                            <a:schemeClr val="tx1"/>
                          </a:solidFill>
                          <a:effectLst/>
                          <a:latin typeface="+mn-lt"/>
                          <a:ea typeface="+mn-ea"/>
                          <a:cs typeface="+mn-cs"/>
                        </a:rPr>
                        <a:t>  </a:t>
                      </a:r>
                      <a:r>
                        <a:rPr lang="en-US" sz="1100" b="1" i="0" kern="1200" dirty="0">
                          <a:solidFill>
                            <a:schemeClr val="bg1"/>
                          </a:solidFill>
                          <a:effectLst/>
                          <a:latin typeface="Arial"/>
                          <a:ea typeface="+mn-ea"/>
                          <a:cs typeface="Arial"/>
                        </a:rPr>
                        <a:t>Delhaize </a:t>
                      </a:r>
                      <a:r>
                        <a:rPr lang="en-US" sz="1100" b="1" i="0" kern="1200" dirty="0" err="1">
                          <a:solidFill>
                            <a:srgbClr val="E46C0A"/>
                          </a:solidFill>
                          <a:effectLst/>
                          <a:latin typeface="Arial"/>
                          <a:ea typeface="+mn-ea"/>
                          <a:cs typeface="Arial"/>
                        </a:rPr>
                        <a:t>préparateur</a:t>
                      </a:r>
                      <a:r>
                        <a:rPr lang="en-US" sz="1100" b="1" i="0" kern="1200" dirty="0">
                          <a:solidFill>
                            <a:srgbClr val="E46C0A"/>
                          </a:solidFill>
                          <a:effectLst/>
                          <a:latin typeface="Arial"/>
                          <a:ea typeface="+mn-ea"/>
                          <a:cs typeface="Arial"/>
                        </a:rPr>
                        <a:t> de </a:t>
                      </a:r>
                      <a:r>
                        <a:rPr lang="en-US" sz="1100" b="1" i="0" kern="1200" dirty="0" err="1">
                          <a:solidFill>
                            <a:srgbClr val="E46C0A"/>
                          </a:solidFill>
                          <a:effectLst/>
                          <a:latin typeface="Arial"/>
                          <a:ea typeface="+mn-ea"/>
                          <a:cs typeface="Arial"/>
                        </a:rPr>
                        <a:t>commande</a:t>
                      </a:r>
                      <a:r>
                        <a:rPr lang="en-US" sz="1100" b="1" i="0" kern="1200" dirty="0">
                          <a:solidFill>
                            <a:srgbClr val="E46C0A"/>
                          </a:solidFill>
                          <a:effectLst/>
                          <a:latin typeface="Arial"/>
                          <a:ea typeface="+mn-ea"/>
                          <a:cs typeface="Arial"/>
                        </a:rPr>
                        <a:t>  </a:t>
                      </a:r>
                      <a:r>
                        <a:rPr lang="en-US" sz="1100" b="1" kern="1200" dirty="0">
                          <a:solidFill>
                            <a:schemeClr val="tx1">
                              <a:lumMod val="50000"/>
                              <a:lumOff val="50000"/>
                            </a:schemeClr>
                          </a:solidFill>
                          <a:effectLst/>
                          <a:latin typeface="Arial"/>
                          <a:ea typeface="+mn-ea"/>
                          <a:cs typeface="Arial"/>
                        </a:rPr>
                        <a:t>2016– 2017</a:t>
                      </a:r>
                      <a:endParaRPr lang="fr-FR" sz="1100" b="1" kern="1200" dirty="0">
                        <a:solidFill>
                          <a:schemeClr val="tx1">
                            <a:lumMod val="50000"/>
                            <a:lumOff val="50000"/>
                          </a:schemeClr>
                        </a:solidFill>
                        <a:effectLst/>
                        <a:latin typeface="Arial"/>
                        <a:ea typeface="+mn-ea"/>
                        <a:cs typeface="Arial"/>
                      </a:endParaRPr>
                    </a:p>
                    <a:p>
                      <a:pPr algn="l"/>
                      <a:endParaRPr lang="fr-FR" sz="1100" kern="1200" dirty="0">
                        <a:solidFill>
                          <a:srgbClr val="404040"/>
                        </a:solidFill>
                        <a:effectLst/>
                        <a:latin typeface="Arial"/>
                        <a:ea typeface="+mn-ea"/>
                        <a:cs typeface="Arial"/>
                      </a:endParaRPr>
                    </a:p>
                  </a:txBody>
                  <a:tcPr>
                    <a:noFill/>
                  </a:tcPr>
                </a:tc>
                <a:extLst>
                  <a:ext uri="{0D108BD9-81ED-4DB2-BD59-A6C34878D82A}">
                    <a16:rowId xmlns:a16="http://schemas.microsoft.com/office/drawing/2014/main" val="10002"/>
                  </a:ext>
                </a:extLst>
              </a:tr>
              <a:tr h="660377">
                <a:tc>
                  <a:txBody>
                    <a:bodyPr/>
                    <a:lstStyle/>
                    <a:p>
                      <a:pPr algn="l"/>
                      <a:endParaRPr lang="fr-FR" sz="1100" b="1" kern="1200" dirty="0">
                        <a:solidFill>
                          <a:schemeClr val="tx1">
                            <a:lumMod val="50000"/>
                            <a:lumOff val="50000"/>
                          </a:schemeClr>
                        </a:solidFill>
                        <a:effectLst/>
                        <a:latin typeface="Arial"/>
                        <a:ea typeface="+mn-ea"/>
                        <a:cs typeface="Arial"/>
                      </a:endParaRPr>
                    </a:p>
                  </a:txBody>
                  <a:tcPr>
                    <a:noFill/>
                  </a:tcPr>
                </a:tc>
                <a:extLst>
                  <a:ext uri="{0D108BD9-81ED-4DB2-BD59-A6C34878D82A}">
                    <a16:rowId xmlns:a16="http://schemas.microsoft.com/office/drawing/2014/main" val="10003"/>
                  </a:ext>
                </a:extLst>
              </a:tr>
            </a:tbl>
          </a:graphicData>
        </a:graphic>
      </p:graphicFrame>
      <p:sp>
        <p:nvSpPr>
          <p:cNvPr id="28" name="Rectangle 27"/>
          <p:cNvSpPr/>
          <p:nvPr/>
        </p:nvSpPr>
        <p:spPr>
          <a:xfrm>
            <a:off x="176159" y="2461739"/>
            <a:ext cx="2703443" cy="302150"/>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Triangle 28"/>
          <p:cNvSpPr/>
          <p:nvPr/>
        </p:nvSpPr>
        <p:spPr>
          <a:xfrm rot="16200000">
            <a:off x="2576277" y="2471454"/>
            <a:ext cx="333954" cy="287891"/>
          </a:xfrm>
          <a:prstGeom prst="triangle">
            <a:avLst/>
          </a:prstGeom>
          <a:solidFill>
            <a:srgbClr val="3D3D3D"/>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26" name="Tableau 25"/>
          <p:cNvGraphicFramePr>
            <a:graphicFrameLocks noGrp="1"/>
          </p:cNvGraphicFramePr>
          <p:nvPr>
            <p:extLst>
              <p:ext uri="{D42A27DB-BD31-4B8C-83A1-F6EECF244321}">
                <p14:modId xmlns:p14="http://schemas.microsoft.com/office/powerpoint/2010/main" val="229890927"/>
              </p:ext>
            </p:extLst>
          </p:nvPr>
        </p:nvGraphicFramePr>
        <p:xfrm>
          <a:off x="141844" y="2926789"/>
          <a:ext cx="2910524" cy="2453640"/>
        </p:xfrm>
        <a:graphic>
          <a:graphicData uri="http://schemas.openxmlformats.org/drawingml/2006/table">
            <a:tbl>
              <a:tblPr firstRow="1" bandRow="1">
                <a:tableStyleId>{2D5ABB26-0587-4C30-8999-92F81FD0307C}</a:tableStyleId>
              </a:tblPr>
              <a:tblGrid>
                <a:gridCol w="2910524">
                  <a:extLst>
                    <a:ext uri="{9D8B030D-6E8A-4147-A177-3AD203B41FA5}">
                      <a16:colId xmlns:a16="http://schemas.microsoft.com/office/drawing/2014/main" val="20000"/>
                    </a:ext>
                  </a:extLst>
                </a:gridCol>
              </a:tblGrid>
              <a:tr h="370840">
                <a:tc>
                  <a:txBody>
                    <a:bodyPr/>
                    <a:lstStyle/>
                    <a:p>
                      <a:pPr algn="l"/>
                      <a:r>
                        <a:rPr lang="en-US" sz="1100" b="1" kern="1200" baseline="0" dirty="0" err="1">
                          <a:solidFill>
                            <a:schemeClr val="bg1"/>
                          </a:solidFill>
                          <a:effectLst/>
                          <a:latin typeface="Arial"/>
                          <a:ea typeface="+mn-ea"/>
                          <a:cs typeface="Arial"/>
                        </a:rPr>
                        <a:t>Bachelier</a:t>
                      </a:r>
                      <a:r>
                        <a:rPr lang="en-US" sz="1100" b="1" kern="1200" baseline="0" dirty="0">
                          <a:solidFill>
                            <a:schemeClr val="bg1"/>
                          </a:solidFill>
                          <a:effectLst/>
                          <a:latin typeface="Arial"/>
                          <a:ea typeface="+mn-ea"/>
                          <a:cs typeface="Arial"/>
                        </a:rPr>
                        <a:t> </a:t>
                      </a:r>
                      <a:r>
                        <a:rPr lang="en-US" sz="1100" b="1" kern="1200" baseline="0" dirty="0" err="1">
                          <a:solidFill>
                            <a:schemeClr val="bg1"/>
                          </a:solidFill>
                          <a:effectLst/>
                          <a:latin typeface="Arial"/>
                          <a:ea typeface="+mn-ea"/>
                          <a:cs typeface="Arial"/>
                        </a:rPr>
                        <a:t>en</a:t>
                      </a:r>
                      <a:r>
                        <a:rPr lang="en-US" sz="1100" b="1" kern="1200" baseline="0" dirty="0">
                          <a:solidFill>
                            <a:schemeClr val="bg1"/>
                          </a:solidFill>
                          <a:effectLst/>
                          <a:latin typeface="Arial"/>
                          <a:ea typeface="+mn-ea"/>
                          <a:cs typeface="Arial"/>
                        </a:rPr>
                        <a:t> TI </a:t>
                      </a:r>
                      <a:r>
                        <a:rPr lang="en-US" sz="1100" b="1" kern="1200" baseline="0" dirty="0">
                          <a:solidFill>
                            <a:schemeClr val="tx1">
                              <a:lumMod val="65000"/>
                              <a:lumOff val="35000"/>
                            </a:schemeClr>
                          </a:solidFill>
                          <a:effectLst/>
                          <a:latin typeface="Arial"/>
                          <a:ea typeface="+mn-ea"/>
                          <a:cs typeface="Arial"/>
                        </a:rPr>
                        <a:t>- </a:t>
                      </a:r>
                      <a:r>
                        <a:rPr lang="en-US" sz="1100" b="1" kern="1200" dirty="0">
                          <a:solidFill>
                            <a:srgbClr val="E46C0A"/>
                          </a:solidFill>
                          <a:effectLst/>
                          <a:latin typeface="Arial"/>
                          <a:ea typeface="+mn-ea"/>
                          <a:cs typeface="Arial"/>
                        </a:rPr>
                        <a:t>2015 – 2018</a:t>
                      </a:r>
                      <a:endParaRPr lang="fr-FR" sz="1100" b="1" kern="1200" dirty="0">
                        <a:solidFill>
                          <a:srgbClr val="E46C0A"/>
                        </a:solidFill>
                        <a:effectLst/>
                        <a:latin typeface="Arial"/>
                        <a:ea typeface="+mn-ea"/>
                        <a:cs typeface="Arial"/>
                      </a:endParaRPr>
                    </a:p>
                    <a:p>
                      <a:pPr algn="l">
                        <a:spcAft>
                          <a:spcPts val="0"/>
                        </a:spcAft>
                      </a:pPr>
                      <a:r>
                        <a:rPr lang="en-GB" sz="1100" dirty="0" err="1">
                          <a:solidFill>
                            <a:schemeClr val="tx1">
                              <a:lumMod val="50000"/>
                              <a:lumOff val="50000"/>
                            </a:schemeClr>
                          </a:solidFill>
                          <a:effectLst/>
                          <a:latin typeface="Arial"/>
                          <a:ea typeface="Cambria"/>
                          <a:cs typeface="Arial"/>
                        </a:rPr>
                        <a:t>Bachelier</a:t>
                      </a:r>
                      <a:r>
                        <a:rPr lang="en-GB" sz="1100" dirty="0">
                          <a:solidFill>
                            <a:schemeClr val="tx1">
                              <a:lumMod val="50000"/>
                              <a:lumOff val="50000"/>
                            </a:schemeClr>
                          </a:solidFill>
                          <a:effectLst/>
                          <a:latin typeface="Arial"/>
                          <a:ea typeface="Cambria"/>
                          <a:cs typeface="Arial"/>
                        </a:rPr>
                        <a:t> </a:t>
                      </a:r>
                      <a:r>
                        <a:rPr lang="en-GB" sz="1100" dirty="0" err="1">
                          <a:solidFill>
                            <a:schemeClr val="tx1">
                              <a:lumMod val="50000"/>
                              <a:lumOff val="50000"/>
                            </a:schemeClr>
                          </a:solidFill>
                          <a:effectLst/>
                          <a:latin typeface="Arial"/>
                          <a:ea typeface="Cambria"/>
                          <a:cs typeface="Arial"/>
                        </a:rPr>
                        <a:t>en</a:t>
                      </a:r>
                      <a:r>
                        <a:rPr lang="en-GB" sz="1100" dirty="0">
                          <a:solidFill>
                            <a:schemeClr val="tx1">
                              <a:lumMod val="50000"/>
                              <a:lumOff val="50000"/>
                            </a:schemeClr>
                          </a:solidFill>
                          <a:effectLst/>
                          <a:latin typeface="Arial"/>
                          <a:ea typeface="Cambria"/>
                          <a:cs typeface="Arial"/>
                        </a:rPr>
                        <a:t> TI </a:t>
                      </a:r>
                      <a:r>
                        <a:rPr lang="en-GB" sz="1100" dirty="0" err="1">
                          <a:solidFill>
                            <a:schemeClr val="tx1">
                              <a:lumMod val="50000"/>
                              <a:lumOff val="50000"/>
                            </a:schemeClr>
                          </a:solidFill>
                          <a:effectLst/>
                          <a:latin typeface="Arial"/>
                          <a:ea typeface="Cambria"/>
                          <a:cs typeface="Arial"/>
                        </a:rPr>
                        <a:t>finalité</a:t>
                      </a:r>
                      <a:r>
                        <a:rPr lang="en-GB" sz="1100" dirty="0">
                          <a:solidFill>
                            <a:schemeClr val="tx1">
                              <a:lumMod val="50000"/>
                              <a:lumOff val="50000"/>
                            </a:schemeClr>
                          </a:solidFill>
                          <a:effectLst/>
                          <a:latin typeface="Arial"/>
                          <a:ea typeface="Cambria"/>
                          <a:cs typeface="Arial"/>
                        </a:rPr>
                        <a:t> </a:t>
                      </a:r>
                      <a:r>
                        <a:rPr lang="en-GB" sz="1100" dirty="0" err="1">
                          <a:solidFill>
                            <a:schemeClr val="tx1">
                              <a:lumMod val="50000"/>
                              <a:lumOff val="50000"/>
                            </a:schemeClr>
                          </a:solidFill>
                          <a:effectLst/>
                          <a:latin typeface="Arial"/>
                          <a:ea typeface="Cambria"/>
                          <a:cs typeface="Arial"/>
                        </a:rPr>
                        <a:t>technologie</a:t>
                      </a:r>
                      <a:r>
                        <a:rPr lang="en-GB" sz="1100" dirty="0">
                          <a:solidFill>
                            <a:schemeClr val="tx1">
                              <a:lumMod val="50000"/>
                              <a:lumOff val="50000"/>
                            </a:schemeClr>
                          </a:solidFill>
                          <a:effectLst/>
                          <a:latin typeface="Arial"/>
                          <a:ea typeface="Cambria"/>
                          <a:cs typeface="Arial"/>
                        </a:rPr>
                        <a:t> de </a:t>
                      </a:r>
                      <a:r>
                        <a:rPr lang="en-GB" sz="1100" dirty="0" err="1">
                          <a:solidFill>
                            <a:schemeClr val="tx1">
                              <a:lumMod val="50000"/>
                              <a:lumOff val="50000"/>
                            </a:schemeClr>
                          </a:solidFill>
                          <a:effectLst/>
                          <a:latin typeface="Arial"/>
                          <a:ea typeface="Cambria"/>
                          <a:cs typeface="Arial"/>
                        </a:rPr>
                        <a:t>l’information</a:t>
                      </a:r>
                      <a:r>
                        <a:rPr lang="en-GB" sz="1100" dirty="0">
                          <a:solidFill>
                            <a:schemeClr val="tx1">
                              <a:lumMod val="50000"/>
                              <a:lumOff val="50000"/>
                            </a:schemeClr>
                          </a:solidFill>
                          <a:effectLst/>
                          <a:latin typeface="Arial"/>
                          <a:ea typeface="Cambria"/>
                          <a:cs typeface="Arial"/>
                        </a:rPr>
                        <a:t> à </a:t>
                      </a:r>
                      <a:r>
                        <a:rPr lang="en-GB" sz="1100" dirty="0" err="1">
                          <a:solidFill>
                            <a:schemeClr val="tx1">
                              <a:lumMod val="50000"/>
                              <a:lumOff val="50000"/>
                            </a:schemeClr>
                          </a:solidFill>
                          <a:effectLst/>
                          <a:latin typeface="Arial"/>
                          <a:ea typeface="Cambria"/>
                          <a:cs typeface="Arial"/>
                        </a:rPr>
                        <a:t>l’EPHEC</a:t>
                      </a:r>
                      <a:endParaRPr lang="en-GB" sz="1100" dirty="0">
                        <a:solidFill>
                          <a:schemeClr val="tx1">
                            <a:lumMod val="50000"/>
                            <a:lumOff val="50000"/>
                          </a:schemeClr>
                        </a:solidFill>
                        <a:effectLst/>
                        <a:latin typeface="Arial"/>
                        <a:ea typeface="Cambria"/>
                        <a:cs typeface="Arial"/>
                      </a:endParaRPr>
                    </a:p>
                    <a:p>
                      <a:endParaRPr lang="fr-FR" sz="1100" dirty="0">
                        <a:solidFill>
                          <a:schemeClr val="tx1">
                            <a:lumMod val="65000"/>
                            <a:lumOff val="35000"/>
                          </a:schemeClr>
                        </a:solidFill>
                        <a:latin typeface="Arial"/>
                        <a:cs typeface="Arial"/>
                      </a:endParaRPr>
                    </a:p>
                  </a:txBody>
                  <a:tcPr>
                    <a:noFill/>
                  </a:tcPr>
                </a:tc>
                <a:extLst>
                  <a:ext uri="{0D108BD9-81ED-4DB2-BD59-A6C34878D82A}">
                    <a16:rowId xmlns:a16="http://schemas.microsoft.com/office/drawing/2014/main" val="10000"/>
                  </a:ext>
                </a:extLst>
              </a:tr>
              <a:tr h="370840">
                <a:tc>
                  <a:txBody>
                    <a:bodyPr/>
                    <a:lstStyle/>
                    <a:p>
                      <a:pPr algn="l"/>
                      <a:r>
                        <a:rPr lang="en-US" sz="1100" b="1" kern="1200" baseline="0" dirty="0" err="1">
                          <a:solidFill>
                            <a:schemeClr val="bg1"/>
                          </a:solidFill>
                          <a:effectLst/>
                          <a:latin typeface="Arial"/>
                          <a:ea typeface="+mn-ea"/>
                          <a:cs typeface="Arial"/>
                        </a:rPr>
                        <a:t>Optique-optométrie</a:t>
                      </a:r>
                      <a:r>
                        <a:rPr lang="en-US" sz="1100" b="1" kern="1200" baseline="0" dirty="0">
                          <a:solidFill>
                            <a:schemeClr val="bg1"/>
                          </a:solidFill>
                          <a:effectLst/>
                          <a:latin typeface="Arial"/>
                          <a:ea typeface="+mn-ea"/>
                          <a:cs typeface="Arial"/>
                        </a:rPr>
                        <a:t> </a:t>
                      </a:r>
                      <a:r>
                        <a:rPr lang="en-US" sz="1100" b="1" kern="1200" baseline="0" dirty="0">
                          <a:solidFill>
                            <a:schemeClr val="tx1">
                              <a:lumMod val="65000"/>
                              <a:lumOff val="35000"/>
                            </a:schemeClr>
                          </a:solidFill>
                          <a:effectLst/>
                          <a:latin typeface="Arial"/>
                          <a:ea typeface="+mn-ea"/>
                          <a:cs typeface="Arial"/>
                        </a:rPr>
                        <a:t>- </a:t>
                      </a:r>
                      <a:r>
                        <a:rPr lang="en-US" sz="1100" b="1" kern="1200" dirty="0">
                          <a:solidFill>
                            <a:srgbClr val="E46C0A"/>
                          </a:solidFill>
                          <a:effectLst/>
                          <a:latin typeface="Arial"/>
                          <a:ea typeface="+mn-ea"/>
                          <a:cs typeface="Arial"/>
                        </a:rPr>
                        <a:t>2014 – 2015</a:t>
                      </a:r>
                      <a:endParaRPr lang="fr-FR" sz="1100" b="1" kern="1200" dirty="0">
                        <a:solidFill>
                          <a:srgbClr val="E46C0A"/>
                        </a:solidFill>
                        <a:effectLst/>
                        <a:latin typeface="Arial"/>
                        <a:ea typeface="+mn-ea"/>
                        <a:cs typeface="Arial"/>
                      </a:endParaRPr>
                    </a:p>
                    <a:p>
                      <a:pPr algn="l">
                        <a:spcAft>
                          <a:spcPts val="0"/>
                        </a:spcAft>
                      </a:pPr>
                      <a:r>
                        <a:rPr lang="en-GB" sz="1100" dirty="0" err="1">
                          <a:solidFill>
                            <a:schemeClr val="tx1">
                              <a:lumMod val="50000"/>
                              <a:lumOff val="50000"/>
                            </a:schemeClr>
                          </a:solidFill>
                          <a:effectLst/>
                          <a:latin typeface="Arial"/>
                          <a:ea typeface="Cambria"/>
                          <a:cs typeface="Arial"/>
                        </a:rPr>
                        <a:t>Bachelier</a:t>
                      </a:r>
                      <a:r>
                        <a:rPr lang="en-GB" sz="1100" dirty="0">
                          <a:solidFill>
                            <a:schemeClr val="tx1">
                              <a:lumMod val="50000"/>
                              <a:lumOff val="50000"/>
                            </a:schemeClr>
                          </a:solidFill>
                          <a:effectLst/>
                          <a:latin typeface="Arial"/>
                          <a:ea typeface="Cambria"/>
                          <a:cs typeface="Arial"/>
                        </a:rPr>
                        <a:t> </a:t>
                      </a:r>
                      <a:r>
                        <a:rPr lang="en-GB" sz="1100" dirty="0" err="1">
                          <a:solidFill>
                            <a:schemeClr val="tx1">
                              <a:lumMod val="50000"/>
                              <a:lumOff val="50000"/>
                            </a:schemeClr>
                          </a:solidFill>
                          <a:effectLst/>
                          <a:latin typeface="Arial"/>
                          <a:ea typeface="Cambria"/>
                          <a:cs typeface="Arial"/>
                        </a:rPr>
                        <a:t>en</a:t>
                      </a:r>
                      <a:r>
                        <a:rPr lang="en-GB" sz="1100" dirty="0">
                          <a:solidFill>
                            <a:schemeClr val="tx1">
                              <a:lumMod val="50000"/>
                              <a:lumOff val="50000"/>
                            </a:schemeClr>
                          </a:solidFill>
                          <a:effectLst/>
                          <a:latin typeface="Arial"/>
                          <a:ea typeface="Cambria"/>
                          <a:cs typeface="Arial"/>
                        </a:rPr>
                        <a:t> </a:t>
                      </a:r>
                      <a:r>
                        <a:rPr lang="en-GB" sz="1100" dirty="0" err="1">
                          <a:solidFill>
                            <a:schemeClr val="tx1">
                              <a:lumMod val="50000"/>
                              <a:lumOff val="50000"/>
                            </a:schemeClr>
                          </a:solidFill>
                          <a:effectLst/>
                          <a:latin typeface="Arial"/>
                          <a:ea typeface="Cambria"/>
                          <a:cs typeface="Arial"/>
                        </a:rPr>
                        <a:t>optique-optométrie</a:t>
                      </a:r>
                      <a:r>
                        <a:rPr lang="en-GB" sz="1100" dirty="0">
                          <a:solidFill>
                            <a:schemeClr val="tx1">
                              <a:lumMod val="50000"/>
                              <a:lumOff val="50000"/>
                            </a:schemeClr>
                          </a:solidFill>
                          <a:effectLst/>
                          <a:latin typeface="Arial"/>
                          <a:ea typeface="Cambria"/>
                          <a:cs typeface="Arial"/>
                        </a:rPr>
                        <a:t> à </a:t>
                      </a:r>
                      <a:r>
                        <a:rPr lang="en-GB" sz="1100" dirty="0" err="1">
                          <a:solidFill>
                            <a:schemeClr val="tx1">
                              <a:lumMod val="50000"/>
                              <a:lumOff val="50000"/>
                            </a:schemeClr>
                          </a:solidFill>
                          <a:effectLst/>
                          <a:latin typeface="Arial"/>
                          <a:ea typeface="Cambria"/>
                          <a:cs typeface="Arial"/>
                        </a:rPr>
                        <a:t>bruxelle</a:t>
                      </a:r>
                      <a:r>
                        <a:rPr lang="en-GB" sz="1100" dirty="0">
                          <a:solidFill>
                            <a:schemeClr val="tx1">
                              <a:lumMod val="50000"/>
                              <a:lumOff val="50000"/>
                            </a:schemeClr>
                          </a:solidFill>
                          <a:effectLst/>
                          <a:latin typeface="Arial"/>
                          <a:ea typeface="Cambria"/>
                          <a:cs typeface="Arial"/>
                        </a:rPr>
                        <a:t> (institute </a:t>
                      </a:r>
                      <a:r>
                        <a:rPr lang="en-GB" sz="1100" dirty="0" err="1">
                          <a:solidFill>
                            <a:schemeClr val="tx1">
                              <a:lumMod val="50000"/>
                              <a:lumOff val="50000"/>
                            </a:schemeClr>
                          </a:solidFill>
                          <a:effectLst/>
                          <a:latin typeface="Arial"/>
                          <a:ea typeface="Cambria"/>
                          <a:cs typeface="Arial"/>
                        </a:rPr>
                        <a:t>d’optique</a:t>
                      </a:r>
                      <a:r>
                        <a:rPr lang="en-GB" sz="1100" dirty="0">
                          <a:solidFill>
                            <a:schemeClr val="tx1">
                              <a:lumMod val="50000"/>
                              <a:lumOff val="50000"/>
                            </a:schemeClr>
                          </a:solidFill>
                          <a:effectLst/>
                          <a:latin typeface="Arial"/>
                          <a:ea typeface="Cambria"/>
                          <a:cs typeface="Arial"/>
                        </a:rPr>
                        <a:t> Raymond </a:t>
                      </a:r>
                      <a:r>
                        <a:rPr lang="en-GB" sz="1100" dirty="0" err="1">
                          <a:solidFill>
                            <a:schemeClr val="tx1">
                              <a:lumMod val="50000"/>
                              <a:lumOff val="50000"/>
                            </a:schemeClr>
                          </a:solidFill>
                          <a:effectLst/>
                          <a:latin typeface="Arial"/>
                          <a:ea typeface="Cambria"/>
                          <a:cs typeface="Arial"/>
                        </a:rPr>
                        <a:t>Tibaut</a:t>
                      </a:r>
                      <a:r>
                        <a:rPr lang="en-GB" sz="1100" dirty="0">
                          <a:solidFill>
                            <a:schemeClr val="tx1">
                              <a:lumMod val="50000"/>
                              <a:lumOff val="50000"/>
                            </a:schemeClr>
                          </a:solidFill>
                          <a:effectLst/>
                          <a:latin typeface="Arial"/>
                          <a:ea typeface="Cambria"/>
                          <a:cs typeface="Arial"/>
                        </a:rPr>
                        <a:t>)</a:t>
                      </a:r>
                    </a:p>
                    <a:p>
                      <a:pPr algn="l"/>
                      <a:endParaRPr lang="fr-FR" sz="1100" kern="1200" dirty="0">
                        <a:solidFill>
                          <a:schemeClr val="tx1">
                            <a:lumMod val="65000"/>
                            <a:lumOff val="35000"/>
                          </a:schemeClr>
                        </a:solidFill>
                        <a:effectLst/>
                        <a:latin typeface="Arial"/>
                        <a:ea typeface="+mn-ea"/>
                        <a:cs typeface="Arial"/>
                      </a:endParaRPr>
                    </a:p>
                  </a:txBody>
                  <a:tcPr>
                    <a:noFill/>
                  </a:tcPr>
                </a:tc>
                <a:extLst>
                  <a:ext uri="{0D108BD9-81ED-4DB2-BD59-A6C34878D82A}">
                    <a16:rowId xmlns:a16="http://schemas.microsoft.com/office/drawing/2014/main" val="10001"/>
                  </a:ext>
                </a:extLst>
              </a:tr>
              <a:tr h="370840">
                <a:tc>
                  <a:txBody>
                    <a:bodyPr/>
                    <a:lstStyle/>
                    <a:p>
                      <a:pPr algn="l"/>
                      <a:r>
                        <a:rPr lang="en-US" sz="1100" b="1" kern="1200" baseline="0" dirty="0">
                          <a:solidFill>
                            <a:schemeClr val="bg1"/>
                          </a:solidFill>
                          <a:effectLst/>
                          <a:latin typeface="Arial"/>
                          <a:ea typeface="+mn-ea"/>
                          <a:cs typeface="Arial"/>
                        </a:rPr>
                        <a:t>BOV </a:t>
                      </a:r>
                      <a:r>
                        <a:rPr lang="en-US" sz="1100" b="1" kern="1200" baseline="0" dirty="0">
                          <a:solidFill>
                            <a:schemeClr val="tx1">
                              <a:lumMod val="65000"/>
                              <a:lumOff val="35000"/>
                            </a:schemeClr>
                          </a:solidFill>
                          <a:effectLst/>
                          <a:latin typeface="Arial"/>
                          <a:ea typeface="+mn-ea"/>
                          <a:cs typeface="Arial"/>
                        </a:rPr>
                        <a:t>- </a:t>
                      </a:r>
                      <a:r>
                        <a:rPr lang="en-US" sz="1100" b="1" kern="1200" dirty="0">
                          <a:solidFill>
                            <a:srgbClr val="E46C0A"/>
                          </a:solidFill>
                          <a:effectLst/>
                          <a:latin typeface="Arial"/>
                          <a:ea typeface="+mn-ea"/>
                          <a:cs typeface="Arial"/>
                        </a:rPr>
                        <a:t>2012 – 2014</a:t>
                      </a:r>
                      <a:endParaRPr lang="fr-FR" sz="1100" b="1" kern="1200" dirty="0">
                        <a:solidFill>
                          <a:srgbClr val="E46C0A"/>
                        </a:solidFill>
                        <a:effectLst/>
                        <a:latin typeface="Arial"/>
                        <a:ea typeface="+mn-ea"/>
                        <a:cs typeface="Arial"/>
                      </a:endParaRPr>
                    </a:p>
                    <a:p>
                      <a:pPr algn="l">
                        <a:spcAft>
                          <a:spcPts val="0"/>
                        </a:spcAft>
                      </a:pPr>
                      <a:r>
                        <a:rPr lang="en-GB" sz="1100" dirty="0">
                          <a:solidFill>
                            <a:schemeClr val="tx1">
                              <a:lumMod val="50000"/>
                              <a:lumOff val="50000"/>
                            </a:schemeClr>
                          </a:solidFill>
                          <a:effectLst/>
                          <a:latin typeface="Arial"/>
                          <a:ea typeface="Cambria"/>
                          <a:cs typeface="Arial"/>
                        </a:rPr>
                        <a:t>Licence 1 et 2 </a:t>
                      </a:r>
                      <a:r>
                        <a:rPr lang="en-GB" sz="1100" dirty="0" err="1">
                          <a:solidFill>
                            <a:schemeClr val="tx1">
                              <a:lumMod val="50000"/>
                              <a:lumOff val="50000"/>
                            </a:schemeClr>
                          </a:solidFill>
                          <a:effectLst/>
                          <a:latin typeface="Arial"/>
                          <a:ea typeface="Cambria"/>
                          <a:cs typeface="Arial"/>
                        </a:rPr>
                        <a:t>en</a:t>
                      </a:r>
                      <a:r>
                        <a:rPr lang="en-GB" sz="1100" dirty="0">
                          <a:solidFill>
                            <a:schemeClr val="tx1">
                              <a:lumMod val="50000"/>
                              <a:lumOff val="50000"/>
                            </a:schemeClr>
                          </a:solidFill>
                          <a:effectLst/>
                          <a:latin typeface="Arial"/>
                          <a:ea typeface="Cambria"/>
                          <a:cs typeface="Arial"/>
                        </a:rPr>
                        <a:t> </a:t>
                      </a:r>
                      <a:r>
                        <a:rPr lang="en-GB" sz="1100" dirty="0" err="1">
                          <a:solidFill>
                            <a:schemeClr val="tx1">
                              <a:lumMod val="50000"/>
                              <a:lumOff val="50000"/>
                            </a:schemeClr>
                          </a:solidFill>
                          <a:effectLst/>
                          <a:latin typeface="Arial"/>
                          <a:ea typeface="Cambria"/>
                          <a:cs typeface="Arial"/>
                        </a:rPr>
                        <a:t>biologie</a:t>
                      </a:r>
                      <a:r>
                        <a:rPr lang="en-GB" sz="1100" dirty="0">
                          <a:solidFill>
                            <a:schemeClr val="tx1">
                              <a:lumMod val="50000"/>
                              <a:lumOff val="50000"/>
                            </a:schemeClr>
                          </a:solidFill>
                          <a:effectLst/>
                          <a:latin typeface="Arial"/>
                          <a:ea typeface="Cambria"/>
                          <a:cs typeface="Arial"/>
                        </a:rPr>
                        <a:t> des </a:t>
                      </a:r>
                      <a:r>
                        <a:rPr lang="en-GB" sz="1100" dirty="0" err="1">
                          <a:solidFill>
                            <a:schemeClr val="tx1">
                              <a:lumMod val="50000"/>
                              <a:lumOff val="50000"/>
                            </a:schemeClr>
                          </a:solidFill>
                          <a:effectLst/>
                          <a:latin typeface="Arial"/>
                          <a:ea typeface="Cambria"/>
                          <a:cs typeface="Arial"/>
                        </a:rPr>
                        <a:t>organismes</a:t>
                      </a:r>
                      <a:r>
                        <a:rPr lang="en-GB" sz="1100" dirty="0">
                          <a:solidFill>
                            <a:schemeClr val="tx1">
                              <a:lumMod val="50000"/>
                              <a:lumOff val="50000"/>
                            </a:schemeClr>
                          </a:solidFill>
                          <a:effectLst/>
                          <a:latin typeface="Arial"/>
                          <a:ea typeface="Cambria"/>
                          <a:cs typeface="Arial"/>
                        </a:rPr>
                        <a:t> </a:t>
                      </a:r>
                      <a:r>
                        <a:rPr lang="en-GB" sz="1100" dirty="0" err="1">
                          <a:solidFill>
                            <a:schemeClr val="tx1">
                              <a:lumMod val="50000"/>
                              <a:lumOff val="50000"/>
                            </a:schemeClr>
                          </a:solidFill>
                          <a:effectLst/>
                          <a:latin typeface="Arial"/>
                          <a:ea typeface="Cambria"/>
                          <a:cs typeface="Arial"/>
                        </a:rPr>
                        <a:t>végétaux</a:t>
                      </a:r>
                      <a:r>
                        <a:rPr lang="en-GB" sz="1100" dirty="0">
                          <a:solidFill>
                            <a:schemeClr val="tx1">
                              <a:lumMod val="50000"/>
                              <a:lumOff val="50000"/>
                            </a:schemeClr>
                          </a:solidFill>
                          <a:effectLst/>
                          <a:latin typeface="Arial"/>
                          <a:ea typeface="Cambria"/>
                          <a:cs typeface="Arial"/>
                        </a:rPr>
                        <a:t> à </a:t>
                      </a:r>
                      <a:r>
                        <a:rPr lang="en-GB" sz="1100" dirty="0" err="1">
                          <a:solidFill>
                            <a:schemeClr val="tx1">
                              <a:lumMod val="50000"/>
                              <a:lumOff val="50000"/>
                            </a:schemeClr>
                          </a:solidFill>
                          <a:effectLst/>
                          <a:latin typeface="Arial"/>
                          <a:ea typeface="Cambria"/>
                          <a:cs typeface="Arial"/>
                        </a:rPr>
                        <a:t>l’université</a:t>
                      </a:r>
                      <a:r>
                        <a:rPr lang="en-GB" sz="1100" dirty="0">
                          <a:solidFill>
                            <a:schemeClr val="tx1">
                              <a:lumMod val="50000"/>
                              <a:lumOff val="50000"/>
                            </a:schemeClr>
                          </a:solidFill>
                          <a:effectLst/>
                          <a:latin typeface="Arial"/>
                          <a:ea typeface="Cambria"/>
                          <a:cs typeface="Arial"/>
                        </a:rPr>
                        <a:t> de Yaoundé 1 au Cameroun</a:t>
                      </a:r>
                    </a:p>
                    <a:p>
                      <a:pPr algn="l"/>
                      <a:endParaRPr lang="fr-FR" sz="1100" kern="1200" dirty="0">
                        <a:solidFill>
                          <a:schemeClr val="tx1">
                            <a:lumMod val="65000"/>
                            <a:lumOff val="35000"/>
                          </a:schemeClr>
                        </a:solidFill>
                        <a:effectLst/>
                        <a:latin typeface="Arial"/>
                        <a:ea typeface="+mn-ea"/>
                        <a:cs typeface="Arial"/>
                      </a:endParaRPr>
                    </a:p>
                  </a:txBody>
                  <a:tcPr>
                    <a:noFill/>
                  </a:tcPr>
                </a:tc>
                <a:extLst>
                  <a:ext uri="{0D108BD9-81ED-4DB2-BD59-A6C34878D82A}">
                    <a16:rowId xmlns:a16="http://schemas.microsoft.com/office/drawing/2014/main" val="10002"/>
                  </a:ext>
                </a:extLst>
              </a:tr>
            </a:tbl>
          </a:graphicData>
        </a:graphic>
      </p:graphicFrame>
      <p:sp>
        <p:nvSpPr>
          <p:cNvPr id="33" name="Rectangle 32"/>
          <p:cNvSpPr/>
          <p:nvPr/>
        </p:nvSpPr>
        <p:spPr>
          <a:xfrm>
            <a:off x="198682" y="2435835"/>
            <a:ext cx="1411765" cy="338554"/>
          </a:xfrm>
          <a:prstGeom prst="rect">
            <a:avLst/>
          </a:prstGeom>
        </p:spPr>
        <p:txBody>
          <a:bodyPr wrap="none">
            <a:spAutoFit/>
          </a:bodyPr>
          <a:lstStyle/>
          <a:p>
            <a:r>
              <a:rPr lang="en-PH" sz="1600" b="1" dirty="0">
                <a:solidFill>
                  <a:schemeClr val="bg1"/>
                </a:solidFill>
                <a:latin typeface="Arial" pitchFamily="34" charset="0"/>
                <a:cs typeface="Arial" pitchFamily="34" charset="0"/>
              </a:rPr>
              <a:t>FORMATION</a:t>
            </a:r>
          </a:p>
        </p:txBody>
      </p:sp>
      <p:sp>
        <p:nvSpPr>
          <p:cNvPr id="35" name="Rectangle 34"/>
          <p:cNvSpPr/>
          <p:nvPr/>
        </p:nvSpPr>
        <p:spPr>
          <a:xfrm>
            <a:off x="3312860" y="2451448"/>
            <a:ext cx="3119479" cy="302150"/>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Triangle 35"/>
          <p:cNvSpPr/>
          <p:nvPr/>
        </p:nvSpPr>
        <p:spPr>
          <a:xfrm rot="16200000">
            <a:off x="6135598" y="2442675"/>
            <a:ext cx="333954" cy="287891"/>
          </a:xfrm>
          <a:prstGeom prst="triangle">
            <a:avLst/>
          </a:prstGeom>
          <a:solidFill>
            <a:srgbClr val="3D3D3D"/>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3359926" y="2437398"/>
            <a:ext cx="2887329" cy="307777"/>
          </a:xfrm>
          <a:prstGeom prst="rect">
            <a:avLst/>
          </a:prstGeom>
        </p:spPr>
        <p:txBody>
          <a:bodyPr wrap="none">
            <a:spAutoFit/>
          </a:bodyPr>
          <a:lstStyle/>
          <a:p>
            <a:r>
              <a:rPr lang="en-PH" sz="1400" b="1" dirty="0" err="1">
                <a:solidFill>
                  <a:schemeClr val="bg1"/>
                </a:solidFill>
                <a:latin typeface="Arial" pitchFamily="34" charset="0"/>
                <a:cs typeface="Arial" pitchFamily="34" charset="0"/>
              </a:rPr>
              <a:t>Connaissances</a:t>
            </a:r>
            <a:r>
              <a:rPr lang="en-PH" sz="1400" b="1" dirty="0">
                <a:solidFill>
                  <a:schemeClr val="bg1"/>
                </a:solidFill>
                <a:latin typeface="Arial" pitchFamily="34" charset="0"/>
                <a:cs typeface="Arial" pitchFamily="34" charset="0"/>
              </a:rPr>
              <a:t> </a:t>
            </a:r>
            <a:r>
              <a:rPr lang="en-PH" sz="1400" b="1" dirty="0" err="1">
                <a:solidFill>
                  <a:schemeClr val="bg1"/>
                </a:solidFill>
                <a:latin typeface="Arial" pitchFamily="34" charset="0"/>
                <a:cs typeface="Arial" pitchFamily="34" charset="0"/>
              </a:rPr>
              <a:t>en</a:t>
            </a:r>
            <a:r>
              <a:rPr lang="en-PH" sz="1400" b="1" dirty="0">
                <a:solidFill>
                  <a:schemeClr val="bg1"/>
                </a:solidFill>
                <a:latin typeface="Arial" pitchFamily="34" charset="0"/>
                <a:cs typeface="Arial" pitchFamily="34" charset="0"/>
              </a:rPr>
              <a:t> </a:t>
            </a:r>
            <a:r>
              <a:rPr lang="en-PH" sz="1400" b="1" dirty="0" err="1">
                <a:solidFill>
                  <a:schemeClr val="bg1"/>
                </a:solidFill>
                <a:latin typeface="Arial" pitchFamily="34" charset="0"/>
                <a:cs typeface="Arial" pitchFamily="34" charset="0"/>
              </a:rPr>
              <a:t>informatique</a:t>
            </a:r>
            <a:endParaRPr lang="en-PH" sz="1400" b="1" dirty="0">
              <a:solidFill>
                <a:schemeClr val="bg1"/>
              </a:solidFill>
              <a:latin typeface="Arial" pitchFamily="34" charset="0"/>
              <a:cs typeface="Arial" pitchFamily="34" charset="0"/>
            </a:endParaRPr>
          </a:p>
        </p:txBody>
      </p:sp>
      <p:cxnSp>
        <p:nvCxnSpPr>
          <p:cNvPr id="39" name="Connecteur droit 38"/>
          <p:cNvCxnSpPr/>
          <p:nvPr/>
        </p:nvCxnSpPr>
        <p:spPr>
          <a:xfrm flipH="1">
            <a:off x="3052368" y="2207705"/>
            <a:ext cx="3393" cy="769829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4687337" y="0"/>
            <a:ext cx="0" cy="220770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29762" y="6602660"/>
            <a:ext cx="353539" cy="1124881"/>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8" name="Rectangle 87"/>
          <p:cNvSpPr/>
          <p:nvPr/>
        </p:nvSpPr>
        <p:spPr>
          <a:xfrm>
            <a:off x="604811" y="6729662"/>
            <a:ext cx="353539" cy="997879"/>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9" name="Rectangle 88"/>
          <p:cNvSpPr/>
          <p:nvPr/>
        </p:nvSpPr>
        <p:spPr>
          <a:xfrm>
            <a:off x="975443" y="6493800"/>
            <a:ext cx="353539" cy="123374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0" name="Rectangle 89"/>
          <p:cNvSpPr/>
          <p:nvPr/>
        </p:nvSpPr>
        <p:spPr>
          <a:xfrm>
            <a:off x="1634160" y="6983750"/>
            <a:ext cx="110638" cy="10885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1" name="Rectangle 90"/>
          <p:cNvSpPr/>
          <p:nvPr/>
        </p:nvSpPr>
        <p:spPr>
          <a:xfrm>
            <a:off x="1634160" y="7245009"/>
            <a:ext cx="110638" cy="108859"/>
          </a:xfrm>
          <a:prstGeom prst="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2" name="Rectangle 91"/>
          <p:cNvSpPr/>
          <p:nvPr/>
        </p:nvSpPr>
        <p:spPr>
          <a:xfrm>
            <a:off x="1634374" y="7506268"/>
            <a:ext cx="110638" cy="108859"/>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3" name="ZoneTexte 92"/>
          <p:cNvSpPr txBox="1"/>
          <p:nvPr/>
        </p:nvSpPr>
        <p:spPr>
          <a:xfrm>
            <a:off x="1834973" y="6890607"/>
            <a:ext cx="739241" cy="276999"/>
          </a:xfrm>
          <a:prstGeom prst="rect">
            <a:avLst/>
          </a:prstGeom>
          <a:noFill/>
        </p:spPr>
        <p:txBody>
          <a:bodyPr wrap="none" rtlCol="0">
            <a:spAutoFit/>
          </a:bodyPr>
          <a:lstStyle/>
          <a:p>
            <a:r>
              <a:rPr lang="fr-FR" sz="1200" dirty="0">
                <a:solidFill>
                  <a:schemeClr val="bg1"/>
                </a:solidFill>
              </a:rPr>
              <a:t>Curiosité</a:t>
            </a:r>
          </a:p>
        </p:txBody>
      </p:sp>
      <p:sp>
        <p:nvSpPr>
          <p:cNvPr id="94" name="ZoneTexte 93"/>
          <p:cNvSpPr txBox="1"/>
          <p:nvPr/>
        </p:nvSpPr>
        <p:spPr>
          <a:xfrm>
            <a:off x="1834973" y="7149727"/>
            <a:ext cx="1177275" cy="276999"/>
          </a:xfrm>
          <a:prstGeom prst="rect">
            <a:avLst/>
          </a:prstGeom>
          <a:noFill/>
        </p:spPr>
        <p:txBody>
          <a:bodyPr wrap="none" rtlCol="0">
            <a:spAutoFit/>
          </a:bodyPr>
          <a:lstStyle/>
          <a:p>
            <a:r>
              <a:rPr lang="fr-FR" sz="1200" dirty="0">
                <a:solidFill>
                  <a:schemeClr val="bg1"/>
                </a:solidFill>
              </a:rPr>
              <a:t>Communication</a:t>
            </a:r>
          </a:p>
        </p:txBody>
      </p:sp>
      <p:sp>
        <p:nvSpPr>
          <p:cNvPr id="95" name="ZoneTexte 94"/>
          <p:cNvSpPr txBox="1"/>
          <p:nvPr/>
        </p:nvSpPr>
        <p:spPr>
          <a:xfrm>
            <a:off x="1829438" y="7409532"/>
            <a:ext cx="646331" cy="276999"/>
          </a:xfrm>
          <a:prstGeom prst="rect">
            <a:avLst/>
          </a:prstGeom>
          <a:noFill/>
        </p:spPr>
        <p:txBody>
          <a:bodyPr wrap="none" rtlCol="0">
            <a:spAutoFit/>
          </a:bodyPr>
          <a:lstStyle/>
          <a:p>
            <a:r>
              <a:rPr lang="fr-FR" sz="1200" dirty="0">
                <a:solidFill>
                  <a:schemeClr val="bg1"/>
                </a:solidFill>
              </a:rPr>
              <a:t>Sérieux</a:t>
            </a:r>
          </a:p>
        </p:txBody>
      </p:sp>
      <p:sp>
        <p:nvSpPr>
          <p:cNvPr id="96" name="Rectangle 95"/>
          <p:cNvSpPr/>
          <p:nvPr/>
        </p:nvSpPr>
        <p:spPr>
          <a:xfrm>
            <a:off x="198682" y="6062075"/>
            <a:ext cx="2640126" cy="315947"/>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Rectangle 97"/>
          <p:cNvSpPr/>
          <p:nvPr/>
        </p:nvSpPr>
        <p:spPr>
          <a:xfrm>
            <a:off x="238067" y="6040068"/>
            <a:ext cx="1640193" cy="338554"/>
          </a:xfrm>
          <a:prstGeom prst="rect">
            <a:avLst/>
          </a:prstGeom>
        </p:spPr>
        <p:txBody>
          <a:bodyPr wrap="none">
            <a:spAutoFit/>
          </a:bodyPr>
          <a:lstStyle/>
          <a:p>
            <a:r>
              <a:rPr lang="en-PH" sz="1600" b="1" dirty="0">
                <a:solidFill>
                  <a:schemeClr val="bg1"/>
                </a:solidFill>
                <a:latin typeface="Arial" pitchFamily="34" charset="0"/>
                <a:cs typeface="Arial" pitchFamily="34" charset="0"/>
              </a:rPr>
              <a:t>PERSONALITE</a:t>
            </a:r>
          </a:p>
        </p:txBody>
      </p:sp>
      <p:graphicFrame>
        <p:nvGraphicFramePr>
          <p:cNvPr id="99" name="Tableau 98"/>
          <p:cNvGraphicFramePr>
            <a:graphicFrameLocks noGrp="1"/>
          </p:cNvGraphicFramePr>
          <p:nvPr>
            <p:extLst>
              <p:ext uri="{D42A27DB-BD31-4B8C-83A1-F6EECF244321}">
                <p14:modId xmlns:p14="http://schemas.microsoft.com/office/powerpoint/2010/main" val="1660030842"/>
              </p:ext>
            </p:extLst>
          </p:nvPr>
        </p:nvGraphicFramePr>
        <p:xfrm>
          <a:off x="163527" y="8438093"/>
          <a:ext cx="1443170" cy="1172517"/>
        </p:xfrm>
        <a:graphic>
          <a:graphicData uri="http://schemas.openxmlformats.org/drawingml/2006/table">
            <a:tbl>
              <a:tblPr firstRow="1" bandRow="1">
                <a:tableStyleId>{2D5ABB26-0587-4C30-8999-92F81FD0307C}</a:tableStyleId>
              </a:tblPr>
              <a:tblGrid>
                <a:gridCol w="1443170">
                  <a:extLst>
                    <a:ext uri="{9D8B030D-6E8A-4147-A177-3AD203B41FA5}">
                      <a16:colId xmlns:a16="http://schemas.microsoft.com/office/drawing/2014/main" val="20000"/>
                    </a:ext>
                  </a:extLst>
                </a:gridCol>
              </a:tblGrid>
              <a:tr h="390839">
                <a:tc>
                  <a:txBody>
                    <a:bodyPr/>
                    <a:lstStyle/>
                    <a:p>
                      <a:pPr algn="l"/>
                      <a:r>
                        <a:rPr lang="fr-FR" sz="1100" kern="1200" dirty="0">
                          <a:solidFill>
                            <a:schemeClr val="bg1"/>
                          </a:solidFill>
                          <a:effectLst/>
                          <a:latin typeface="+mn-lt"/>
                          <a:ea typeface="+mn-ea"/>
                          <a:cs typeface="+mn-cs"/>
                        </a:rPr>
                        <a:t>Français</a:t>
                      </a:r>
                    </a:p>
                  </a:txBody>
                  <a:tcPr anchor="ctr">
                    <a:noFill/>
                  </a:tcPr>
                </a:tc>
                <a:extLst>
                  <a:ext uri="{0D108BD9-81ED-4DB2-BD59-A6C34878D82A}">
                    <a16:rowId xmlns:a16="http://schemas.microsoft.com/office/drawing/2014/main" val="10000"/>
                  </a:ext>
                </a:extLst>
              </a:tr>
              <a:tr h="390839">
                <a:tc>
                  <a:txBody>
                    <a:bodyPr/>
                    <a:lstStyle/>
                    <a:p>
                      <a:pPr algn="l"/>
                      <a:r>
                        <a:rPr lang="fr-FR" sz="1100" kern="1200" dirty="0">
                          <a:solidFill>
                            <a:schemeClr val="bg1"/>
                          </a:solidFill>
                          <a:effectLst/>
                          <a:latin typeface="+mn-lt"/>
                          <a:ea typeface="+mn-ea"/>
                          <a:cs typeface="+mn-cs"/>
                        </a:rPr>
                        <a:t>Anglais</a:t>
                      </a:r>
                    </a:p>
                  </a:txBody>
                  <a:tcPr anchor="ctr">
                    <a:noFill/>
                  </a:tcPr>
                </a:tc>
                <a:extLst>
                  <a:ext uri="{0D108BD9-81ED-4DB2-BD59-A6C34878D82A}">
                    <a16:rowId xmlns:a16="http://schemas.microsoft.com/office/drawing/2014/main" val="10001"/>
                  </a:ext>
                </a:extLst>
              </a:tr>
              <a:tr h="390839">
                <a:tc>
                  <a:txBody>
                    <a:bodyPr/>
                    <a:lstStyle/>
                    <a:p>
                      <a:pPr algn="l"/>
                      <a:endParaRPr lang="fr-FR" sz="1100" kern="1200" dirty="0">
                        <a:solidFill>
                          <a:schemeClr val="bg1"/>
                        </a:solidFill>
                        <a:effectLst/>
                        <a:latin typeface="+mn-lt"/>
                        <a:ea typeface="+mn-ea"/>
                        <a:cs typeface="+mn-cs"/>
                      </a:endParaRPr>
                    </a:p>
                  </a:txBody>
                  <a:tcPr anchor="ctr">
                    <a:noFill/>
                  </a:tcPr>
                </a:tc>
                <a:extLst>
                  <a:ext uri="{0D108BD9-81ED-4DB2-BD59-A6C34878D82A}">
                    <a16:rowId xmlns:a16="http://schemas.microsoft.com/office/drawing/2014/main" val="10002"/>
                  </a:ext>
                </a:extLst>
              </a:tr>
            </a:tbl>
          </a:graphicData>
        </a:graphic>
      </p:graphicFrame>
      <p:sp>
        <p:nvSpPr>
          <p:cNvPr id="101" name="Triangle 100"/>
          <p:cNvSpPr/>
          <p:nvPr/>
        </p:nvSpPr>
        <p:spPr>
          <a:xfrm rot="16200000">
            <a:off x="3013727" y="7953304"/>
            <a:ext cx="333954" cy="287891"/>
          </a:xfrm>
          <a:prstGeom prst="triangle">
            <a:avLst/>
          </a:prstGeom>
          <a:solidFill>
            <a:srgbClr val="3D3D3D"/>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Rectangle 102"/>
          <p:cNvSpPr/>
          <p:nvPr/>
        </p:nvSpPr>
        <p:spPr>
          <a:xfrm>
            <a:off x="1156606" y="8563060"/>
            <a:ext cx="1607673" cy="186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Rectangle 103"/>
          <p:cNvSpPr/>
          <p:nvPr/>
        </p:nvSpPr>
        <p:spPr>
          <a:xfrm>
            <a:off x="1154458" y="8957806"/>
            <a:ext cx="1607673" cy="186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p:cNvSpPr/>
          <p:nvPr/>
        </p:nvSpPr>
        <p:spPr>
          <a:xfrm>
            <a:off x="1152456" y="8563060"/>
            <a:ext cx="1479036" cy="186941"/>
          </a:xfrm>
          <a:prstGeom prst="rect">
            <a:avLst/>
          </a:prstGeom>
          <a:pattFill prst="wdDnDiag">
            <a:fgClr>
              <a:srgbClr val="FFC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p:cNvSpPr/>
          <p:nvPr/>
        </p:nvSpPr>
        <p:spPr>
          <a:xfrm>
            <a:off x="1152457" y="9012799"/>
            <a:ext cx="176526" cy="131947"/>
          </a:xfrm>
          <a:prstGeom prst="rect">
            <a:avLst/>
          </a:prstGeom>
          <a:pattFill prst="wdDnDiag">
            <a:fgClr>
              <a:srgbClr val="FFC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Triangle 108"/>
          <p:cNvSpPr/>
          <p:nvPr/>
        </p:nvSpPr>
        <p:spPr>
          <a:xfrm rot="16200000">
            <a:off x="2536152" y="6078525"/>
            <a:ext cx="333954" cy="287891"/>
          </a:xfrm>
          <a:prstGeom prst="triangle">
            <a:avLst/>
          </a:prstGeom>
          <a:solidFill>
            <a:srgbClr val="3D3D3D"/>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Rectangle 109"/>
          <p:cNvSpPr/>
          <p:nvPr/>
        </p:nvSpPr>
        <p:spPr>
          <a:xfrm>
            <a:off x="143349" y="8007503"/>
            <a:ext cx="2640126" cy="315947"/>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1" name="Rectangle 110"/>
          <p:cNvSpPr/>
          <p:nvPr/>
        </p:nvSpPr>
        <p:spPr>
          <a:xfrm>
            <a:off x="210643" y="7984896"/>
            <a:ext cx="1184940" cy="338554"/>
          </a:xfrm>
          <a:prstGeom prst="rect">
            <a:avLst/>
          </a:prstGeom>
        </p:spPr>
        <p:txBody>
          <a:bodyPr wrap="none">
            <a:spAutoFit/>
          </a:bodyPr>
          <a:lstStyle/>
          <a:p>
            <a:r>
              <a:rPr lang="en-PH" sz="1600" b="1" dirty="0">
                <a:solidFill>
                  <a:schemeClr val="bg1"/>
                </a:solidFill>
                <a:latin typeface="Arial" pitchFamily="34" charset="0"/>
                <a:cs typeface="Arial" pitchFamily="34" charset="0"/>
              </a:rPr>
              <a:t>LANGUES</a:t>
            </a:r>
          </a:p>
        </p:txBody>
      </p:sp>
      <p:sp>
        <p:nvSpPr>
          <p:cNvPr id="112" name="Triangle 111"/>
          <p:cNvSpPr/>
          <p:nvPr/>
        </p:nvSpPr>
        <p:spPr>
          <a:xfrm rot="16200000">
            <a:off x="2480819" y="8023953"/>
            <a:ext cx="333954" cy="287891"/>
          </a:xfrm>
          <a:prstGeom prst="triangle">
            <a:avLst/>
          </a:prstGeom>
          <a:solidFill>
            <a:srgbClr val="3D3D3D"/>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3" name="ZoneTexte 112"/>
          <p:cNvSpPr txBox="1"/>
          <p:nvPr/>
        </p:nvSpPr>
        <p:spPr>
          <a:xfrm>
            <a:off x="3312860" y="7615127"/>
            <a:ext cx="3292079" cy="2154436"/>
          </a:xfrm>
          <a:prstGeom prst="rect">
            <a:avLst/>
          </a:prstGeom>
          <a:solidFill>
            <a:schemeClr val="bg2">
              <a:alpha val="40000"/>
            </a:schemeClr>
          </a:solidFill>
        </p:spPr>
        <p:txBody>
          <a:bodyPr wrap="square" rtlCol="0">
            <a:spAutoFit/>
          </a:bodyPr>
          <a:lstStyle/>
          <a:p>
            <a:pPr algn="r"/>
            <a:r>
              <a:rPr lang="fr-FR" sz="1600" b="1" dirty="0">
                <a:latin typeface="Avenir Book"/>
                <a:cs typeface="Avenir Book"/>
              </a:rPr>
              <a:t>A PROPOS DE MOI</a:t>
            </a:r>
          </a:p>
          <a:p>
            <a:pPr algn="just"/>
            <a:br>
              <a:rPr lang="fr-FR" sz="1100" dirty="0">
                <a:latin typeface="Avenir Book"/>
                <a:cs typeface="Avenir Book"/>
              </a:rPr>
            </a:br>
            <a:r>
              <a:rPr lang="fr-FR" sz="900" dirty="0"/>
              <a:t> </a:t>
            </a:r>
            <a:r>
              <a:rPr lang="fr-FR" sz="1200" dirty="0"/>
              <a:t>La combativité et la force caractérisent les atouts qui ne laissent pas les échecs me décourager. Grand challenger, j’apprécie particulièrement les défis et me distingue par un besoin de succès. Indépendant et persévérant, je vais au bout de mes entreprises et fini toujours par atteindre mes objectifs. Grande est ma joie de faire partir de ce monde</a:t>
            </a:r>
            <a:r>
              <a:rPr lang="fr-FR" sz="900" dirty="0"/>
              <a:t>.</a:t>
            </a:r>
            <a:br>
              <a:rPr lang="fr-FR" sz="900" dirty="0"/>
            </a:br>
            <a:r>
              <a:rPr lang="fr-FR" sz="1100" dirty="0">
                <a:latin typeface="Avenir Book"/>
                <a:cs typeface="Avenir Book"/>
              </a:rPr>
              <a:t> </a:t>
            </a:r>
          </a:p>
        </p:txBody>
      </p:sp>
      <p:pic>
        <p:nvPicPr>
          <p:cNvPr id="3" name="Image 2">
            <a:extLst>
              <a:ext uri="{FF2B5EF4-FFF2-40B4-BE49-F238E27FC236}">
                <a16:creationId xmlns:a16="http://schemas.microsoft.com/office/drawing/2014/main" id="{B7E887BF-FB24-4E21-9EF6-7A2D8EA333D1}"/>
              </a:ext>
            </a:extLst>
          </p:cNvPr>
          <p:cNvPicPr>
            <a:picLocks noChangeAspect="1"/>
          </p:cNvPicPr>
          <p:nvPr/>
        </p:nvPicPr>
        <p:blipFill>
          <a:blip r:embed="rId8"/>
          <a:stretch>
            <a:fillRect/>
          </a:stretch>
        </p:blipFill>
        <p:spPr>
          <a:xfrm>
            <a:off x="4687337" y="-4953"/>
            <a:ext cx="2160107" cy="1652302"/>
          </a:xfrm>
          <a:prstGeom prst="rect">
            <a:avLst/>
          </a:prstGeom>
        </p:spPr>
      </p:pic>
      <p:sp>
        <p:nvSpPr>
          <p:cNvPr id="49" name="Rectangle 48">
            <a:extLst>
              <a:ext uri="{FF2B5EF4-FFF2-40B4-BE49-F238E27FC236}">
                <a16:creationId xmlns:a16="http://schemas.microsoft.com/office/drawing/2014/main" id="{B6CBD3B3-D4EF-49D9-879E-145DD866FCB0}"/>
              </a:ext>
            </a:extLst>
          </p:cNvPr>
          <p:cNvSpPr/>
          <p:nvPr/>
        </p:nvSpPr>
        <p:spPr>
          <a:xfrm>
            <a:off x="3321421" y="5295018"/>
            <a:ext cx="2640126" cy="315947"/>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PH" b="1" dirty="0">
                <a:solidFill>
                  <a:schemeClr val="bg1"/>
                </a:solidFill>
                <a:latin typeface="Arial" pitchFamily="34" charset="0"/>
                <a:cs typeface="Arial" pitchFamily="34" charset="0"/>
              </a:rPr>
              <a:t>Experiences</a:t>
            </a:r>
            <a:endParaRPr lang="en-US" dirty="0"/>
          </a:p>
        </p:txBody>
      </p:sp>
    </p:spTree>
    <p:extLst>
      <p:ext uri="{BB962C8B-B14F-4D97-AF65-F5344CB8AC3E}">
        <p14:creationId xmlns:p14="http://schemas.microsoft.com/office/powerpoint/2010/main" val="137792720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210</Words>
  <Application>Microsoft Office PowerPoint</Application>
  <PresentationFormat>Format A4 (210 x 297 mm)</PresentationFormat>
  <Paragraphs>42</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Avenir Book</vt:lpstr>
      <vt:lpstr>Calibri</vt:lpstr>
      <vt:lpstr>Calibri Light</vt:lpstr>
      <vt:lpstr>Cambria</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TSAMEZA Armand</cp:lastModifiedBy>
  <cp:revision>28</cp:revision>
  <dcterms:created xsi:type="dcterms:W3CDTF">2016-06-22T12:04:58Z</dcterms:created>
  <dcterms:modified xsi:type="dcterms:W3CDTF">2018-04-17T20:19:07Z</dcterms:modified>
</cp:coreProperties>
</file>