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4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3779FF-7321-2074-35B2-BF0CC9EB4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67FB5-82DF-9331-5236-96A5A94A2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Azimuth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br>
              <a:rPr lang="en-AU" altLang="zh-CN" dirty="0"/>
            </a:b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882B6-4EF4-1FC4-564C-9646CDB5A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Xiaochen</a:t>
            </a:r>
            <a:r>
              <a:rPr lang="zh-CN" altLang="en-US"/>
              <a:t> </a:t>
            </a:r>
            <a:r>
              <a:rPr lang="en-US" altLang="zh-CN"/>
              <a:t>Zhang</a:t>
            </a:r>
          </a:p>
          <a:p>
            <a:pPr algn="ctr"/>
            <a:r>
              <a:rPr lang="en-US" altLang="zh-CN"/>
              <a:t>MIG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3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36796-5286-9D8F-7C4E-2D8A7AD38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7FC9C6-129B-BD1D-436B-AD6A9A04D65E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766120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8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3FAC80-268F-D992-9B93-89FB8183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6" y="539508"/>
            <a:ext cx="9238434" cy="3810000"/>
          </a:xfrm>
        </p:spPr>
        <p:txBody>
          <a:bodyPr/>
          <a:lstStyle/>
          <a:p>
            <a:pPr marL="0" indent="0" algn="l">
              <a:buNone/>
            </a:pPr>
            <a:r>
              <a:rPr lang="en-AU" sz="2400" b="1" dirty="0">
                <a:latin typeface="+mj-lt"/>
              </a:rPr>
              <a:t>Copy the </a:t>
            </a:r>
            <a:r>
              <a:rPr lang="en-AU" sz="2400" b="1" dirty="0" err="1">
                <a:latin typeface="+mj-lt"/>
              </a:rPr>
              <a:t>tsv</a:t>
            </a:r>
            <a:r>
              <a:rPr lang="en-AU" sz="2400" b="1" dirty="0">
                <a:latin typeface="+mj-lt"/>
              </a:rPr>
              <a:t> file (</a:t>
            </a:r>
            <a:r>
              <a:rPr lang="en-AU" sz="2400" b="1" dirty="0" err="1">
                <a:latin typeface="+mj-lt"/>
              </a:rPr>
              <a:t>azimuth_pred.tsv</a:t>
            </a:r>
            <a:r>
              <a:rPr lang="en-AU" sz="2400" b="1" dirty="0">
                <a:latin typeface="+mj-lt"/>
              </a:rPr>
              <a:t>) to your R working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4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EAA7-E07C-DD45-661E-96CC0BD2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6" y="511086"/>
            <a:ext cx="9238434" cy="1289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Open Azimuth‘s official website</a:t>
            </a:r>
            <a:r>
              <a:rPr lang="en-US" altLang="zh-CN" sz="2400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AU" altLang="zh-CN" sz="2400" b="1" dirty="0">
                <a:latin typeface="+mj-lt"/>
              </a:rPr>
              <a:t>	https://</a:t>
            </a:r>
            <a:r>
              <a:rPr lang="en-AU" altLang="zh-CN" sz="2400" b="1" dirty="0" err="1">
                <a:latin typeface="+mj-lt"/>
              </a:rPr>
              <a:t>azimuth.hubmapconsortium.org</a:t>
            </a:r>
            <a:r>
              <a:rPr lang="en-AU" altLang="zh-CN" sz="2400" b="1" dirty="0">
                <a:latin typeface="+mj-lt"/>
              </a:rPr>
              <a:t>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09832A-EF82-3AC2-67C2-7F6E1452AA8F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836556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0</a:t>
            </a:r>
            <a:endParaRPr lang="en-US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74355-B62C-9ACE-627F-02BB4DDB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05" y="2238234"/>
            <a:ext cx="6112590" cy="38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484D-01CE-02B4-7EE5-2D5BC7BC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174"/>
            <a:ext cx="836556" cy="857559"/>
          </a:xfrm>
        </p:spPr>
        <p:txBody>
          <a:bodyPr/>
          <a:lstStyle/>
          <a:p>
            <a:r>
              <a:rPr lang="en-US" altLang="zh-CN" sz="6600" dirty="0"/>
              <a:t>1</a:t>
            </a:r>
            <a:endParaRPr lang="en-US" sz="6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9CCD75-D686-9A26-0073-F6C96F58A486}"/>
              </a:ext>
            </a:extLst>
          </p:cNvPr>
          <p:cNvSpPr txBox="1">
            <a:spLocks/>
          </p:cNvSpPr>
          <p:nvPr/>
        </p:nvSpPr>
        <p:spPr>
          <a:xfrm>
            <a:off x="708269" y="411065"/>
            <a:ext cx="9238434" cy="2273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400" b="1" i="0" dirty="0">
                <a:effectLst/>
                <a:latin typeface="+mj-lt"/>
              </a:rPr>
              <a:t>Find ‘References for scRNA-seq Queries’ </a:t>
            </a:r>
          </a:p>
          <a:p>
            <a:pPr marL="0" indent="0">
              <a:buNone/>
            </a:pPr>
            <a:r>
              <a:rPr lang="en-AU" sz="3400" b="1" i="0" dirty="0">
                <a:effectLst/>
                <a:latin typeface="+mj-lt"/>
              </a:rPr>
              <a:t>	-&gt; Then find ‘Human - PBMC’ </a:t>
            </a:r>
          </a:p>
          <a:p>
            <a:pPr marL="0" indent="0">
              <a:buNone/>
            </a:pPr>
            <a:r>
              <a:rPr lang="en-AU" sz="3400" b="1" i="0" dirty="0">
                <a:effectLst/>
                <a:latin typeface="+mj-lt"/>
              </a:rPr>
              <a:t>		-&gt; click ‘Go to App’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lt"/>
              </a:rPr>
              <a:t> </a:t>
            </a:r>
            <a:endParaRPr lang="en-US" altLang="zh-CN" sz="24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195D8-889B-6C25-74C7-29FE621A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59" y="3221813"/>
            <a:ext cx="8948881" cy="3039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9E6FD3-23F6-7EFA-69C8-DCE09059D499}"/>
              </a:ext>
            </a:extLst>
          </p:cNvPr>
          <p:cNvSpPr/>
          <p:nvPr/>
        </p:nvSpPr>
        <p:spPr>
          <a:xfrm>
            <a:off x="2862470" y="5903843"/>
            <a:ext cx="993913" cy="288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C171215-2D94-8CB0-E3F3-048D17E2E6A0}"/>
              </a:ext>
            </a:extLst>
          </p:cNvPr>
          <p:cNvSpPr/>
          <p:nvPr/>
        </p:nvSpPr>
        <p:spPr>
          <a:xfrm rot="2326418">
            <a:off x="484287" y="4846300"/>
            <a:ext cx="2705080" cy="23659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FE3A-13A7-6AD8-FF1C-B57F9A6C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6" y="509689"/>
            <a:ext cx="9238434" cy="3810000"/>
          </a:xfrm>
        </p:spPr>
        <p:txBody>
          <a:bodyPr/>
          <a:lstStyle/>
          <a:p>
            <a:pPr marL="0" indent="0">
              <a:buNone/>
            </a:pPr>
            <a:r>
              <a:rPr lang="en-AU" sz="2400" b="1" i="0" dirty="0">
                <a:effectLst/>
                <a:latin typeface="+mj-lt"/>
              </a:rPr>
              <a:t>Click ‘Browse’ </a:t>
            </a:r>
          </a:p>
          <a:p>
            <a:pPr marL="0" indent="0">
              <a:buNone/>
            </a:pPr>
            <a:r>
              <a:rPr lang="en-AU" sz="2400" b="1" dirty="0">
                <a:latin typeface="+mj-lt"/>
              </a:rPr>
              <a:t>	</a:t>
            </a:r>
            <a:r>
              <a:rPr lang="en-AU" sz="2400" b="1" i="0" dirty="0">
                <a:effectLst/>
                <a:latin typeface="+mj-lt"/>
              </a:rPr>
              <a:t>-&gt; find ‘pbmc_10x_v2.Rds’ at your working directory </a:t>
            </a:r>
          </a:p>
          <a:p>
            <a:pPr marL="0" indent="0">
              <a:buNone/>
            </a:pPr>
            <a:r>
              <a:rPr lang="en-AU" sz="2400" b="1" dirty="0">
                <a:latin typeface="+mj-lt"/>
              </a:rPr>
              <a:t>		</a:t>
            </a:r>
            <a:r>
              <a:rPr lang="en-AU" sz="2400" b="1" i="0" dirty="0">
                <a:effectLst/>
                <a:latin typeface="+mj-lt"/>
              </a:rPr>
              <a:t>–&gt; Click ‘Open’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BE6353-B55C-2D5A-40F4-17519158FA21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836556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2</a:t>
            </a:r>
            <a:endParaRPr lang="en-U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47896-047C-C4C8-1A0B-09F1AD33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66" y="2761984"/>
            <a:ext cx="8964868" cy="3636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EA2C50-4184-C391-3C0A-2CDD61E8C4EA}"/>
              </a:ext>
            </a:extLst>
          </p:cNvPr>
          <p:cNvSpPr/>
          <p:nvPr/>
        </p:nvSpPr>
        <p:spPr>
          <a:xfrm>
            <a:off x="1689653" y="3336754"/>
            <a:ext cx="427358" cy="238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2150B6B-E45E-5541-76E1-28A32FCFDFCF}"/>
              </a:ext>
            </a:extLst>
          </p:cNvPr>
          <p:cNvSpPr/>
          <p:nvPr/>
        </p:nvSpPr>
        <p:spPr>
          <a:xfrm rot="2326418">
            <a:off x="495121" y="2731356"/>
            <a:ext cx="1382176" cy="25384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C9DAA-CEB4-A242-F666-995D3B0D5A27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836556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3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B27960-D447-2F85-B17C-A206D499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88" y="563022"/>
            <a:ext cx="9238434" cy="3810000"/>
          </a:xfrm>
        </p:spPr>
        <p:txBody>
          <a:bodyPr/>
          <a:lstStyle/>
          <a:p>
            <a:pPr marL="0" indent="0" algn="l">
              <a:buNone/>
            </a:pPr>
            <a:r>
              <a:rPr lang="en-AU" sz="2400" b="1" i="0" dirty="0">
                <a:effectLst/>
                <a:latin typeface="+mj-lt"/>
              </a:rPr>
              <a:t>Waiting for the </a:t>
            </a:r>
            <a:r>
              <a:rPr lang="en-AU" sz="2400" b="1" i="0" dirty="0" err="1">
                <a:effectLst/>
                <a:latin typeface="+mj-lt"/>
              </a:rPr>
              <a:t>Rds</a:t>
            </a:r>
            <a:r>
              <a:rPr lang="en-AU" sz="2400" b="1" i="0" dirty="0">
                <a:effectLst/>
                <a:latin typeface="+mj-lt"/>
              </a:rPr>
              <a:t> file upload to the website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6C298-4A91-1CCA-4541-7A068DF9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4504"/>
          <a:stretch/>
        </p:blipFill>
        <p:spPr>
          <a:xfrm>
            <a:off x="81183" y="1875310"/>
            <a:ext cx="5236252" cy="22611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27C6AF-9877-2934-46C3-DC54793504C5}"/>
              </a:ext>
            </a:extLst>
          </p:cNvPr>
          <p:cNvSpPr txBox="1">
            <a:spLocks/>
          </p:cNvSpPr>
          <p:nvPr/>
        </p:nvSpPr>
        <p:spPr>
          <a:xfrm>
            <a:off x="81183" y="5685310"/>
            <a:ext cx="9238434" cy="1014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>
                <a:latin typeface="+mj-lt"/>
              </a:rPr>
              <a:t>Sometimes errors occur due to bad network</a:t>
            </a:r>
            <a:r>
              <a:rPr lang="en-US" altLang="zh-CN" sz="2400" b="1" dirty="0">
                <a:latin typeface="+mj-lt"/>
              </a:rPr>
              <a:t>:</a:t>
            </a:r>
            <a:endParaRPr lang="en-AU" altLang="zh-CN" sz="2400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/>
              <a:t>	</a:t>
            </a:r>
            <a:r>
              <a:rPr lang="en-US" altLang="zh-CN" sz="2000" b="1" dirty="0">
                <a:latin typeface="+mj-lt"/>
              </a:rPr>
              <a:t>Try</a:t>
            </a:r>
            <a:r>
              <a:rPr lang="zh-CN" altLang="en-US" sz="2000" b="1" dirty="0"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again</a:t>
            </a:r>
            <a:r>
              <a:rPr lang="zh-CN" altLang="en-US" sz="2000" b="1" dirty="0"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or</a:t>
            </a:r>
            <a:r>
              <a:rPr lang="zh-CN" altLang="en-US" sz="2000" b="1" dirty="0">
                <a:latin typeface="+mj-lt"/>
              </a:rPr>
              <a:t>  </a:t>
            </a:r>
            <a:r>
              <a:rPr lang="en-AU" altLang="zh-CN" sz="2000" b="1" dirty="0">
                <a:latin typeface="+mj-lt"/>
              </a:rPr>
              <a:t>Use the </a:t>
            </a:r>
            <a:r>
              <a:rPr lang="en-AU" altLang="zh-CN" sz="2000" b="1" dirty="0" err="1">
                <a:latin typeface="+mj-lt"/>
              </a:rPr>
              <a:t>tsv</a:t>
            </a:r>
            <a:r>
              <a:rPr lang="en-AU" altLang="zh-CN" sz="2000" b="1" dirty="0">
                <a:latin typeface="+mj-lt"/>
              </a:rPr>
              <a:t> results we provide</a:t>
            </a:r>
            <a:endParaRPr lang="en-US" sz="2000" b="1" dirty="0">
              <a:latin typeface="+mj-lt"/>
            </a:endParaRP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21EBF460-CF27-F3D5-0CE8-6B2D518E9E08}"/>
              </a:ext>
            </a:extLst>
          </p:cNvPr>
          <p:cNvSpPr/>
          <p:nvPr/>
        </p:nvSpPr>
        <p:spPr>
          <a:xfrm rot="5400000">
            <a:off x="5587685" y="2233727"/>
            <a:ext cx="795295" cy="858717"/>
          </a:xfrm>
          <a:prstGeom prst="ben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BFA4A-7EAB-1E33-D719-A074EE0AB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70"/>
          <a:stretch/>
        </p:blipFill>
        <p:spPr>
          <a:xfrm>
            <a:off x="5531113" y="3292017"/>
            <a:ext cx="6579704" cy="34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0C2DF4-5D83-017C-D048-93386F0A8A43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836556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4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A63069-0F44-C5A2-A762-F0572A2A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6" y="539508"/>
            <a:ext cx="9238434" cy="3810000"/>
          </a:xfrm>
        </p:spPr>
        <p:txBody>
          <a:bodyPr/>
          <a:lstStyle/>
          <a:p>
            <a:pPr marL="0" indent="0" algn="l">
              <a:buNone/>
            </a:pPr>
            <a:r>
              <a:rPr lang="en-AU" sz="2400" b="1" dirty="0">
                <a:latin typeface="+mj-lt"/>
              </a:rPr>
              <a:t>Click ‘Map cells to reference’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F470B-353F-AB3B-5D7C-EA8DE53E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7" y="2081111"/>
            <a:ext cx="10396885" cy="4240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EC19F2-933A-DC0C-A414-392AB52AE777}"/>
              </a:ext>
            </a:extLst>
          </p:cNvPr>
          <p:cNvSpPr/>
          <p:nvPr/>
        </p:nvSpPr>
        <p:spPr>
          <a:xfrm>
            <a:off x="2454965" y="5148468"/>
            <a:ext cx="1003852" cy="248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8E1289A-2F69-D634-DDBD-AA2ED2F4D05A}"/>
              </a:ext>
            </a:extLst>
          </p:cNvPr>
          <p:cNvSpPr/>
          <p:nvPr/>
        </p:nvSpPr>
        <p:spPr>
          <a:xfrm rot="2326418">
            <a:off x="-26132" y="4105833"/>
            <a:ext cx="2705080" cy="23659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E4038F-1298-9C7C-C8E3-AA7A3B8BE4EA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836556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5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C3A390-5B23-54BE-BED8-D9FCDAFC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6" y="539508"/>
            <a:ext cx="9238434" cy="3810000"/>
          </a:xfrm>
        </p:spPr>
        <p:txBody>
          <a:bodyPr/>
          <a:lstStyle/>
          <a:p>
            <a:pPr marL="0" indent="0" algn="l">
              <a:buNone/>
            </a:pPr>
            <a:r>
              <a:rPr lang="en-AU" sz="2400" b="1" dirty="0">
                <a:latin typeface="+mj-lt"/>
              </a:rPr>
              <a:t>Click ‘Download Results’</a:t>
            </a:r>
            <a:r>
              <a:rPr lang="zh-CN" altLang="en-US" sz="2400" b="1" dirty="0">
                <a:latin typeface="+mj-lt"/>
              </a:rPr>
              <a:t> </a:t>
            </a:r>
            <a:endParaRPr lang="en-AU" sz="2400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5B534-3416-ED9E-E2E0-D7D88262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3" y="1298740"/>
            <a:ext cx="10766174" cy="5559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E320C6-1E08-9F31-C533-52EE65FA4743}"/>
              </a:ext>
            </a:extLst>
          </p:cNvPr>
          <p:cNvSpPr/>
          <p:nvPr/>
        </p:nvSpPr>
        <p:spPr>
          <a:xfrm>
            <a:off x="712913" y="4492515"/>
            <a:ext cx="1066460" cy="252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7CC539B-6106-6622-72B5-7184CA4F74CE}"/>
              </a:ext>
            </a:extLst>
          </p:cNvPr>
          <p:cNvSpPr/>
          <p:nvPr/>
        </p:nvSpPr>
        <p:spPr>
          <a:xfrm rot="2326418">
            <a:off x="-72813" y="3833820"/>
            <a:ext cx="1382176" cy="25384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90FD16-5A90-BD17-33FC-3E9E9047E967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766120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6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644704-E684-59EC-EBA7-AE70298F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6" y="539508"/>
            <a:ext cx="9238434" cy="3810000"/>
          </a:xfrm>
        </p:spPr>
        <p:txBody>
          <a:bodyPr/>
          <a:lstStyle/>
          <a:p>
            <a:pPr marL="0" indent="0" algn="l">
              <a:buNone/>
            </a:pPr>
            <a:r>
              <a:rPr lang="en-AU" sz="2400" b="1" dirty="0">
                <a:latin typeface="+mj-lt"/>
              </a:rPr>
              <a:t>Find 'Predicted cell types and scores (TSV)'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A026E-DF0A-CD1F-12E4-F4328E94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9" y="1440179"/>
            <a:ext cx="11205797" cy="4194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85FC9A-7385-F055-F34D-64F32FA5BA90}"/>
              </a:ext>
            </a:extLst>
          </p:cNvPr>
          <p:cNvSpPr/>
          <p:nvPr/>
        </p:nvSpPr>
        <p:spPr>
          <a:xfrm>
            <a:off x="7302556" y="3299790"/>
            <a:ext cx="4669360" cy="1334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9360C-B148-A639-73E4-B97127772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D57B8C-F0B6-D4EE-2BD9-CC21A2CC72CF}"/>
              </a:ext>
            </a:extLst>
          </p:cNvPr>
          <p:cNvSpPr txBox="1">
            <a:spLocks/>
          </p:cNvSpPr>
          <p:nvPr/>
        </p:nvSpPr>
        <p:spPr>
          <a:xfrm>
            <a:off x="0" y="298174"/>
            <a:ext cx="766120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7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6D984-6CD1-B512-5D2D-26C4DD63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6" y="539508"/>
            <a:ext cx="9238434" cy="3810000"/>
          </a:xfrm>
        </p:spPr>
        <p:txBody>
          <a:bodyPr/>
          <a:lstStyle/>
          <a:p>
            <a:pPr marL="0" indent="0" algn="l">
              <a:buNone/>
            </a:pPr>
            <a:r>
              <a:rPr lang="en-AU" sz="2400" b="1" dirty="0">
                <a:latin typeface="+mj-lt"/>
              </a:rPr>
              <a:t>Click ‘Download’</a:t>
            </a:r>
            <a:r>
              <a:rPr lang="zh-CN" altLang="en-US" sz="2400" b="1" dirty="0">
                <a:latin typeface="+mj-lt"/>
              </a:rPr>
              <a:t> </a:t>
            </a:r>
            <a:endParaRPr lang="en-AU" sz="2400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5DBE8-B1EE-1674-95A8-824EC371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9" y="1440179"/>
            <a:ext cx="11205797" cy="41945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95D772-65A1-CEE8-C60F-91FEB42742E2}"/>
              </a:ext>
            </a:extLst>
          </p:cNvPr>
          <p:cNvSpPr/>
          <p:nvPr/>
        </p:nvSpPr>
        <p:spPr>
          <a:xfrm>
            <a:off x="7392008" y="4349508"/>
            <a:ext cx="698444" cy="212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24C17D7-D8D6-FFEF-F1AC-F5B7DA7789A0}"/>
              </a:ext>
            </a:extLst>
          </p:cNvPr>
          <p:cNvSpPr/>
          <p:nvPr/>
        </p:nvSpPr>
        <p:spPr>
          <a:xfrm rot="2326418">
            <a:off x="5016476" y="3329444"/>
            <a:ext cx="2705080" cy="23659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363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1D3325"/>
      </a:dk2>
      <a:lt2>
        <a:srgbClr val="E8E3E2"/>
      </a:lt2>
      <a:accent1>
        <a:srgbClr val="43ADC9"/>
      </a:accent1>
      <a:accent2>
        <a:srgbClr val="30B499"/>
      </a:accent2>
      <a:accent3>
        <a:srgbClr val="3CB56A"/>
      </a:accent3>
      <a:accent4>
        <a:srgbClr val="37BA32"/>
      </a:accent4>
      <a:accent5>
        <a:srgbClr val="71B13B"/>
      </a:accent5>
      <a:accent6>
        <a:srgbClr val="9AAA2E"/>
      </a:accent6>
      <a:hlink>
        <a:srgbClr val="BF5A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159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Trade Gothic Next Cond</vt:lpstr>
      <vt:lpstr>Trade Gothic Next Light</vt:lpstr>
      <vt:lpstr>PortalVTI</vt:lpstr>
      <vt:lpstr>How to use Azimuth to do  cell type annotation</vt:lpstr>
      <vt:lpstr>PowerPoint Presentation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Azimuth to do  cell type annotation</dc:title>
  <dc:creator>Xiaochen Zhang</dc:creator>
  <cp:lastModifiedBy>Xiaochen Zhang</cp:lastModifiedBy>
  <cp:revision>1</cp:revision>
  <dcterms:created xsi:type="dcterms:W3CDTF">2024-02-05T11:52:28Z</dcterms:created>
  <dcterms:modified xsi:type="dcterms:W3CDTF">2024-02-05T12:34:40Z</dcterms:modified>
</cp:coreProperties>
</file>