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48" r:id="rId3"/>
  </p:sldMasterIdLst>
  <p:notesMasterIdLst>
    <p:notesMasterId r:id="rId15"/>
  </p:notesMasterIdLst>
  <p:sldIdLst>
    <p:sldId id="256" r:id="rId4"/>
    <p:sldId id="637" r:id="rId5"/>
    <p:sldId id="638" r:id="rId6"/>
    <p:sldId id="652" r:id="rId7"/>
    <p:sldId id="653" r:id="rId8"/>
    <p:sldId id="654" r:id="rId9"/>
    <p:sldId id="655" r:id="rId10"/>
    <p:sldId id="656" r:id="rId11"/>
    <p:sldId id="658" r:id="rId12"/>
    <p:sldId id="657" r:id="rId13"/>
    <p:sldId id="6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  <a:srgbClr val="FF9F9F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95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157EC-9BD1-45CF-A4F3-AE06B060D4E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910A54F-50F4-442F-8F3E-01DF0D973571}">
      <dgm:prSet phldrT="[Text]" custT="1"/>
      <dgm:spPr/>
      <dgm:t>
        <a:bodyPr/>
        <a:lstStyle/>
        <a:p>
          <a:r>
            <a:rPr lang="en-US" sz="1600" b="1" dirty="0">
              <a:solidFill>
                <a:schemeClr val="tx2"/>
              </a:solidFill>
            </a:rPr>
            <a:t>Introduction</a:t>
          </a:r>
        </a:p>
      </dgm:t>
    </dgm:pt>
    <dgm:pt modelId="{7C0750CB-1D88-483F-8B5F-21D25B620213}" type="parTrans" cxnId="{14A32F0A-E9C6-4D95-957B-17B28A15DF9A}">
      <dgm:prSet/>
      <dgm:spPr/>
      <dgm:t>
        <a:bodyPr/>
        <a:lstStyle/>
        <a:p>
          <a:endParaRPr lang="en-US"/>
        </a:p>
      </dgm:t>
    </dgm:pt>
    <dgm:pt modelId="{514403B4-7158-4B4E-9C4F-2F706AC828A1}" type="sibTrans" cxnId="{14A32F0A-E9C6-4D95-957B-17B28A15DF9A}">
      <dgm:prSet/>
      <dgm:spPr/>
      <dgm:t>
        <a:bodyPr/>
        <a:lstStyle/>
        <a:p>
          <a:endParaRPr lang="en-US"/>
        </a:p>
      </dgm:t>
    </dgm:pt>
    <dgm:pt modelId="{4292245D-DA32-4881-96AC-262EB72EDA6D}">
      <dgm:prSet phldrT="[Text]" custT="1"/>
      <dgm:spPr/>
      <dgm:t>
        <a:bodyPr/>
        <a:lstStyle/>
        <a:p>
          <a:r>
            <a:rPr lang="en-IN" sz="1600" b="1" dirty="0">
              <a:solidFill>
                <a:schemeClr val="tx2"/>
              </a:solidFill>
            </a:rPr>
            <a:t>Software requirement specification</a:t>
          </a:r>
          <a:endParaRPr lang="en-US" sz="1600" b="1" dirty="0">
            <a:solidFill>
              <a:schemeClr val="tx2"/>
            </a:solidFill>
          </a:endParaRPr>
        </a:p>
      </dgm:t>
    </dgm:pt>
    <dgm:pt modelId="{C5F7B211-98CD-402D-BEA0-56763CB4803C}" type="parTrans" cxnId="{12609404-A462-4924-988B-A86C29A898F3}">
      <dgm:prSet/>
      <dgm:spPr/>
      <dgm:t>
        <a:bodyPr/>
        <a:lstStyle/>
        <a:p>
          <a:endParaRPr lang="en-US"/>
        </a:p>
      </dgm:t>
    </dgm:pt>
    <dgm:pt modelId="{B6A95532-37EB-4C89-82E7-9F2082D75D8D}" type="sibTrans" cxnId="{12609404-A462-4924-988B-A86C29A898F3}">
      <dgm:prSet/>
      <dgm:spPr/>
      <dgm:t>
        <a:bodyPr/>
        <a:lstStyle/>
        <a:p>
          <a:endParaRPr lang="en-US"/>
        </a:p>
      </dgm:t>
    </dgm:pt>
    <dgm:pt modelId="{B56E2B74-08A7-448B-B7CD-10FDF23A7A01}">
      <dgm:prSet phldrT="[Text]" custT="1"/>
      <dgm:spPr/>
      <dgm:t>
        <a:bodyPr/>
        <a:lstStyle/>
        <a:p>
          <a:r>
            <a:rPr lang="en-US" sz="1600" b="1" dirty="0">
              <a:solidFill>
                <a:schemeClr val="tx2"/>
              </a:solidFill>
            </a:rPr>
            <a:t>Design</a:t>
          </a:r>
        </a:p>
      </dgm:t>
    </dgm:pt>
    <dgm:pt modelId="{05FEC623-0CC1-4E39-BE31-95F0AA1149ED}" type="parTrans" cxnId="{0B885062-89CB-40AD-ADED-D8B3DF7B6B7F}">
      <dgm:prSet/>
      <dgm:spPr/>
      <dgm:t>
        <a:bodyPr/>
        <a:lstStyle/>
        <a:p>
          <a:endParaRPr lang="en-US"/>
        </a:p>
      </dgm:t>
    </dgm:pt>
    <dgm:pt modelId="{F9CC85F3-0F57-4EB3-B03A-FED732239D73}" type="sibTrans" cxnId="{0B885062-89CB-40AD-ADED-D8B3DF7B6B7F}">
      <dgm:prSet/>
      <dgm:spPr/>
      <dgm:t>
        <a:bodyPr/>
        <a:lstStyle/>
        <a:p>
          <a:endParaRPr lang="en-US"/>
        </a:p>
      </dgm:t>
    </dgm:pt>
    <dgm:pt modelId="{48FCC184-90A9-4D86-9F56-FEAD4AFE13C1}">
      <dgm:prSet custT="1"/>
      <dgm:spPr/>
      <dgm:t>
        <a:bodyPr/>
        <a:lstStyle/>
        <a:p>
          <a:r>
            <a:rPr lang="en-US" sz="1600" b="1" dirty="0">
              <a:solidFill>
                <a:schemeClr val="tx2"/>
              </a:solidFill>
            </a:rPr>
            <a:t>Implementation</a:t>
          </a:r>
        </a:p>
      </dgm:t>
    </dgm:pt>
    <dgm:pt modelId="{D5D43619-BB1E-4736-AC61-AC3EFCA9BB09}" type="parTrans" cxnId="{0EF4D9DC-DE82-4F06-A0F5-01253EE9171C}">
      <dgm:prSet/>
      <dgm:spPr/>
      <dgm:t>
        <a:bodyPr/>
        <a:lstStyle/>
        <a:p>
          <a:endParaRPr lang="en-US"/>
        </a:p>
      </dgm:t>
    </dgm:pt>
    <dgm:pt modelId="{CFF675D6-F917-4F81-A2B2-07C2496E2AEA}" type="sibTrans" cxnId="{0EF4D9DC-DE82-4F06-A0F5-01253EE9171C}">
      <dgm:prSet/>
      <dgm:spPr/>
      <dgm:t>
        <a:bodyPr/>
        <a:lstStyle/>
        <a:p>
          <a:endParaRPr lang="en-US"/>
        </a:p>
      </dgm:t>
    </dgm:pt>
    <dgm:pt modelId="{0EF343F4-1AF4-42BA-9F32-C9FF009641DC}">
      <dgm:prSet custT="1"/>
      <dgm:spPr/>
      <dgm:t>
        <a:bodyPr/>
        <a:lstStyle/>
        <a:p>
          <a:r>
            <a:rPr lang="en-US" sz="1800" b="1" dirty="0">
              <a:solidFill>
                <a:schemeClr val="tx2"/>
              </a:solidFill>
            </a:rPr>
            <a:t>Future scope</a:t>
          </a:r>
        </a:p>
      </dgm:t>
    </dgm:pt>
    <dgm:pt modelId="{B67FDFBE-CA7D-4349-9FDF-AD548183AC79}" type="sibTrans" cxnId="{2C4EC2B6-9A03-4CA2-A1CA-283C035709FD}">
      <dgm:prSet/>
      <dgm:spPr/>
      <dgm:t>
        <a:bodyPr/>
        <a:lstStyle/>
        <a:p>
          <a:endParaRPr lang="en-US"/>
        </a:p>
      </dgm:t>
    </dgm:pt>
    <dgm:pt modelId="{9E136A57-78A1-4170-ACE6-79C169062951}" type="parTrans" cxnId="{2C4EC2B6-9A03-4CA2-A1CA-283C035709FD}">
      <dgm:prSet/>
      <dgm:spPr/>
      <dgm:t>
        <a:bodyPr/>
        <a:lstStyle/>
        <a:p>
          <a:endParaRPr lang="en-US"/>
        </a:p>
      </dgm:t>
    </dgm:pt>
    <dgm:pt modelId="{C7D9A07F-0CAA-4EFB-B4CE-CE1511A3B854}">
      <dgm:prSet custT="1"/>
      <dgm:spPr/>
      <dgm:t>
        <a:bodyPr/>
        <a:lstStyle/>
        <a:p>
          <a:r>
            <a:rPr lang="en-IN" sz="1800" b="1" dirty="0">
              <a:solidFill>
                <a:schemeClr val="tx2"/>
              </a:solidFill>
            </a:rPr>
            <a:t>Results and Testing</a:t>
          </a:r>
        </a:p>
      </dgm:t>
    </dgm:pt>
    <dgm:pt modelId="{DF7D0EB7-F098-4709-A512-39BE48E7733B}" type="parTrans" cxnId="{18A845BA-304E-4EA5-9B98-2C95C393037A}">
      <dgm:prSet/>
      <dgm:spPr/>
      <dgm:t>
        <a:bodyPr/>
        <a:lstStyle/>
        <a:p>
          <a:endParaRPr lang="en-IN"/>
        </a:p>
      </dgm:t>
    </dgm:pt>
    <dgm:pt modelId="{ED0310CA-4451-4FCE-B13C-71AA72F18DD0}" type="sibTrans" cxnId="{18A845BA-304E-4EA5-9B98-2C95C393037A}">
      <dgm:prSet/>
      <dgm:spPr/>
      <dgm:t>
        <a:bodyPr/>
        <a:lstStyle/>
        <a:p>
          <a:endParaRPr lang="en-IN"/>
        </a:p>
      </dgm:t>
    </dgm:pt>
    <dgm:pt modelId="{D6DC72E7-5CD0-4523-A1AC-ACDD1BE91644}" type="pres">
      <dgm:prSet presAssocID="{882157EC-9BD1-45CF-A4F3-AE06B060D4ED}" presName="Name0" presStyleCnt="0">
        <dgm:presLayoutVars>
          <dgm:dir/>
          <dgm:animLvl val="lvl"/>
          <dgm:resizeHandles val="exact"/>
        </dgm:presLayoutVars>
      </dgm:prSet>
      <dgm:spPr/>
    </dgm:pt>
    <dgm:pt modelId="{EBB072F1-6EF4-4679-9BD7-60A5297F8930}" type="pres">
      <dgm:prSet presAssocID="{2910A54F-50F4-442F-8F3E-01DF0D97357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3163DA3-0579-40C4-B3F2-5F7C93924E28}" type="pres">
      <dgm:prSet presAssocID="{514403B4-7158-4B4E-9C4F-2F706AC828A1}" presName="parTxOnlySpace" presStyleCnt="0"/>
      <dgm:spPr/>
    </dgm:pt>
    <dgm:pt modelId="{CE2A38F3-0386-46D2-ACC2-80AA01E19193}" type="pres">
      <dgm:prSet presAssocID="{4292245D-DA32-4881-96AC-262EB72EDA6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0911DB8-91CF-4DF8-B23B-9F10CBA852E7}" type="pres">
      <dgm:prSet presAssocID="{B6A95532-37EB-4C89-82E7-9F2082D75D8D}" presName="parTxOnlySpace" presStyleCnt="0"/>
      <dgm:spPr/>
    </dgm:pt>
    <dgm:pt modelId="{A0CB02AD-0920-4AA6-B542-BE53C66BDA50}" type="pres">
      <dgm:prSet presAssocID="{B56E2B74-08A7-448B-B7CD-10FDF23A7A0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9B3D8A0-C859-4DEC-AC29-B34426F5DED7}" type="pres">
      <dgm:prSet presAssocID="{F9CC85F3-0F57-4EB3-B03A-FED732239D73}" presName="parTxOnlySpace" presStyleCnt="0"/>
      <dgm:spPr/>
    </dgm:pt>
    <dgm:pt modelId="{E8D11600-443B-4DFC-AF69-1760E0055504}" type="pres">
      <dgm:prSet presAssocID="{48FCC184-90A9-4D86-9F56-FEAD4AFE13C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EBE0D85-C321-48D4-8675-43092B06498A}" type="pres">
      <dgm:prSet presAssocID="{CFF675D6-F917-4F81-A2B2-07C2496E2AEA}" presName="parTxOnlySpace" presStyleCnt="0"/>
      <dgm:spPr/>
    </dgm:pt>
    <dgm:pt modelId="{41D1654F-5812-4305-96BB-7585FA9D203C}" type="pres">
      <dgm:prSet presAssocID="{C7D9A07F-0CAA-4EFB-B4CE-CE1511A3B85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B44895B-1DEA-4BF3-A992-22B21B42CAA1}" type="pres">
      <dgm:prSet presAssocID="{ED0310CA-4451-4FCE-B13C-71AA72F18DD0}" presName="parTxOnlySpace" presStyleCnt="0"/>
      <dgm:spPr/>
    </dgm:pt>
    <dgm:pt modelId="{B8E03F1E-F628-4FBD-AF3B-7A35D448B09F}" type="pres">
      <dgm:prSet presAssocID="{0EF343F4-1AF4-42BA-9F32-C9FF009641D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609404-A462-4924-988B-A86C29A898F3}" srcId="{882157EC-9BD1-45CF-A4F3-AE06B060D4ED}" destId="{4292245D-DA32-4881-96AC-262EB72EDA6D}" srcOrd="1" destOrd="0" parTransId="{C5F7B211-98CD-402D-BEA0-56763CB4803C}" sibTransId="{B6A95532-37EB-4C89-82E7-9F2082D75D8D}"/>
    <dgm:cxn modelId="{14A32F0A-E9C6-4D95-957B-17B28A15DF9A}" srcId="{882157EC-9BD1-45CF-A4F3-AE06B060D4ED}" destId="{2910A54F-50F4-442F-8F3E-01DF0D973571}" srcOrd="0" destOrd="0" parTransId="{7C0750CB-1D88-483F-8B5F-21D25B620213}" sibTransId="{514403B4-7158-4B4E-9C4F-2F706AC828A1}"/>
    <dgm:cxn modelId="{FE486513-3457-4222-9DF9-03AE2832C1BC}" type="presOf" srcId="{48FCC184-90A9-4D86-9F56-FEAD4AFE13C1}" destId="{E8D11600-443B-4DFC-AF69-1760E0055504}" srcOrd="0" destOrd="0" presId="urn:microsoft.com/office/officeart/2005/8/layout/chevron1"/>
    <dgm:cxn modelId="{557A9238-0474-446C-97CB-E4081C83C352}" type="presOf" srcId="{2910A54F-50F4-442F-8F3E-01DF0D973571}" destId="{EBB072F1-6EF4-4679-9BD7-60A5297F8930}" srcOrd="0" destOrd="0" presId="urn:microsoft.com/office/officeart/2005/8/layout/chevron1"/>
    <dgm:cxn modelId="{0B885062-89CB-40AD-ADED-D8B3DF7B6B7F}" srcId="{882157EC-9BD1-45CF-A4F3-AE06B060D4ED}" destId="{B56E2B74-08A7-448B-B7CD-10FDF23A7A01}" srcOrd="2" destOrd="0" parTransId="{05FEC623-0CC1-4E39-BE31-95F0AA1149ED}" sibTransId="{F9CC85F3-0F57-4EB3-B03A-FED732239D73}"/>
    <dgm:cxn modelId="{AEAA9F77-4DF5-449E-B469-FC29E011A094}" type="presOf" srcId="{4292245D-DA32-4881-96AC-262EB72EDA6D}" destId="{CE2A38F3-0386-46D2-ACC2-80AA01E19193}" srcOrd="0" destOrd="0" presId="urn:microsoft.com/office/officeart/2005/8/layout/chevron1"/>
    <dgm:cxn modelId="{3274DC8B-10A3-4B03-87DE-A429949DA1BF}" type="presOf" srcId="{B56E2B74-08A7-448B-B7CD-10FDF23A7A01}" destId="{A0CB02AD-0920-4AA6-B542-BE53C66BDA50}" srcOrd="0" destOrd="0" presId="urn:microsoft.com/office/officeart/2005/8/layout/chevron1"/>
    <dgm:cxn modelId="{FD429DAB-C7B7-4791-BB1C-38C30095A8A7}" type="presOf" srcId="{882157EC-9BD1-45CF-A4F3-AE06B060D4ED}" destId="{D6DC72E7-5CD0-4523-A1AC-ACDD1BE91644}" srcOrd="0" destOrd="0" presId="urn:microsoft.com/office/officeart/2005/8/layout/chevron1"/>
    <dgm:cxn modelId="{2C4EC2B6-9A03-4CA2-A1CA-283C035709FD}" srcId="{882157EC-9BD1-45CF-A4F3-AE06B060D4ED}" destId="{0EF343F4-1AF4-42BA-9F32-C9FF009641DC}" srcOrd="5" destOrd="0" parTransId="{9E136A57-78A1-4170-ACE6-79C169062951}" sibTransId="{B67FDFBE-CA7D-4349-9FDF-AD548183AC79}"/>
    <dgm:cxn modelId="{18A845BA-304E-4EA5-9B98-2C95C393037A}" srcId="{882157EC-9BD1-45CF-A4F3-AE06B060D4ED}" destId="{C7D9A07F-0CAA-4EFB-B4CE-CE1511A3B854}" srcOrd="4" destOrd="0" parTransId="{DF7D0EB7-F098-4709-A512-39BE48E7733B}" sibTransId="{ED0310CA-4451-4FCE-B13C-71AA72F18DD0}"/>
    <dgm:cxn modelId="{1E26E9BF-0072-4212-9A7B-C02BE77F20F4}" type="presOf" srcId="{C7D9A07F-0CAA-4EFB-B4CE-CE1511A3B854}" destId="{41D1654F-5812-4305-96BB-7585FA9D203C}" srcOrd="0" destOrd="0" presId="urn:microsoft.com/office/officeart/2005/8/layout/chevron1"/>
    <dgm:cxn modelId="{0EF4D9DC-DE82-4F06-A0F5-01253EE9171C}" srcId="{882157EC-9BD1-45CF-A4F3-AE06B060D4ED}" destId="{48FCC184-90A9-4D86-9F56-FEAD4AFE13C1}" srcOrd="3" destOrd="0" parTransId="{D5D43619-BB1E-4736-AC61-AC3EFCA9BB09}" sibTransId="{CFF675D6-F917-4F81-A2B2-07C2496E2AEA}"/>
    <dgm:cxn modelId="{F1B1ADFE-FA80-423A-94B8-580C3AC30DDC}" type="presOf" srcId="{0EF343F4-1AF4-42BA-9F32-C9FF009641DC}" destId="{B8E03F1E-F628-4FBD-AF3B-7A35D448B09F}" srcOrd="0" destOrd="0" presId="urn:microsoft.com/office/officeart/2005/8/layout/chevron1"/>
    <dgm:cxn modelId="{B174F4A6-F131-499A-9BF2-E629204968F4}" type="presParOf" srcId="{D6DC72E7-5CD0-4523-A1AC-ACDD1BE91644}" destId="{EBB072F1-6EF4-4679-9BD7-60A5297F8930}" srcOrd="0" destOrd="0" presId="urn:microsoft.com/office/officeart/2005/8/layout/chevron1"/>
    <dgm:cxn modelId="{02C9BDF9-EC14-413B-B756-1C0A30ADF8CC}" type="presParOf" srcId="{D6DC72E7-5CD0-4523-A1AC-ACDD1BE91644}" destId="{F3163DA3-0579-40C4-B3F2-5F7C93924E28}" srcOrd="1" destOrd="0" presId="urn:microsoft.com/office/officeart/2005/8/layout/chevron1"/>
    <dgm:cxn modelId="{373F3799-4DCF-4BA9-9D87-8842A71A2FD8}" type="presParOf" srcId="{D6DC72E7-5CD0-4523-A1AC-ACDD1BE91644}" destId="{CE2A38F3-0386-46D2-ACC2-80AA01E19193}" srcOrd="2" destOrd="0" presId="urn:microsoft.com/office/officeart/2005/8/layout/chevron1"/>
    <dgm:cxn modelId="{ECD3F590-2306-4290-AFE5-718D683B5BF2}" type="presParOf" srcId="{D6DC72E7-5CD0-4523-A1AC-ACDD1BE91644}" destId="{60911DB8-91CF-4DF8-B23B-9F10CBA852E7}" srcOrd="3" destOrd="0" presId="urn:microsoft.com/office/officeart/2005/8/layout/chevron1"/>
    <dgm:cxn modelId="{A41EAD75-9535-4F90-8819-8056342D22D8}" type="presParOf" srcId="{D6DC72E7-5CD0-4523-A1AC-ACDD1BE91644}" destId="{A0CB02AD-0920-4AA6-B542-BE53C66BDA50}" srcOrd="4" destOrd="0" presId="urn:microsoft.com/office/officeart/2005/8/layout/chevron1"/>
    <dgm:cxn modelId="{6CC14DEF-4484-4425-B1A3-29504C53D745}" type="presParOf" srcId="{D6DC72E7-5CD0-4523-A1AC-ACDD1BE91644}" destId="{29B3D8A0-C859-4DEC-AC29-B34426F5DED7}" srcOrd="5" destOrd="0" presId="urn:microsoft.com/office/officeart/2005/8/layout/chevron1"/>
    <dgm:cxn modelId="{660EBF9B-D248-4FA8-9EB0-CC97C267C159}" type="presParOf" srcId="{D6DC72E7-5CD0-4523-A1AC-ACDD1BE91644}" destId="{E8D11600-443B-4DFC-AF69-1760E0055504}" srcOrd="6" destOrd="0" presId="urn:microsoft.com/office/officeart/2005/8/layout/chevron1"/>
    <dgm:cxn modelId="{79310B24-9B50-4264-B371-0C11C3FFD9D7}" type="presParOf" srcId="{D6DC72E7-5CD0-4523-A1AC-ACDD1BE91644}" destId="{FEBE0D85-C321-48D4-8675-43092B06498A}" srcOrd="7" destOrd="0" presId="urn:microsoft.com/office/officeart/2005/8/layout/chevron1"/>
    <dgm:cxn modelId="{1C477624-F11F-4CDA-BF22-F6192C60BA09}" type="presParOf" srcId="{D6DC72E7-5CD0-4523-A1AC-ACDD1BE91644}" destId="{41D1654F-5812-4305-96BB-7585FA9D203C}" srcOrd="8" destOrd="0" presId="urn:microsoft.com/office/officeart/2005/8/layout/chevron1"/>
    <dgm:cxn modelId="{89D142A9-DB94-4B67-9EC3-DC5484170FA4}" type="presParOf" srcId="{D6DC72E7-5CD0-4523-A1AC-ACDD1BE91644}" destId="{AB44895B-1DEA-4BF3-A992-22B21B42CAA1}" srcOrd="9" destOrd="0" presId="urn:microsoft.com/office/officeart/2005/8/layout/chevron1"/>
    <dgm:cxn modelId="{27D00682-C6C7-491F-9AAC-AA18BD128E02}" type="presParOf" srcId="{D6DC72E7-5CD0-4523-A1AC-ACDD1BE91644}" destId="{B8E03F1E-F628-4FBD-AF3B-7A35D448B09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072F1-6EF4-4679-9BD7-60A5297F8930}">
      <dsp:nvSpPr>
        <dsp:cNvPr id="0" name=""/>
        <dsp:cNvSpPr/>
      </dsp:nvSpPr>
      <dsp:spPr>
        <a:xfrm>
          <a:off x="5953" y="229054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</a:rPr>
            <a:t>Introduction</a:t>
          </a:r>
        </a:p>
      </dsp:txBody>
      <dsp:txXfrm>
        <a:off x="448865" y="2290547"/>
        <a:ext cx="1328738" cy="885824"/>
      </dsp:txXfrm>
    </dsp:sp>
    <dsp:sp modelId="{CE2A38F3-0386-46D2-ACC2-80AA01E19193}">
      <dsp:nvSpPr>
        <dsp:cNvPr id="0" name=""/>
        <dsp:cNvSpPr/>
      </dsp:nvSpPr>
      <dsp:spPr>
        <a:xfrm>
          <a:off x="1999059" y="229054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2"/>
              </a:solidFill>
            </a:rPr>
            <a:t>Software requirement specification</a:t>
          </a:r>
          <a:endParaRPr lang="en-US" sz="1600" b="1" kern="1200" dirty="0">
            <a:solidFill>
              <a:schemeClr val="tx2"/>
            </a:solidFill>
          </a:endParaRPr>
        </a:p>
      </dsp:txBody>
      <dsp:txXfrm>
        <a:off x="2441971" y="2290547"/>
        <a:ext cx="1328738" cy="885824"/>
      </dsp:txXfrm>
    </dsp:sp>
    <dsp:sp modelId="{A0CB02AD-0920-4AA6-B542-BE53C66BDA50}">
      <dsp:nvSpPr>
        <dsp:cNvPr id="0" name=""/>
        <dsp:cNvSpPr/>
      </dsp:nvSpPr>
      <dsp:spPr>
        <a:xfrm>
          <a:off x="3992165" y="229054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</a:rPr>
            <a:t>Design</a:t>
          </a:r>
        </a:p>
      </dsp:txBody>
      <dsp:txXfrm>
        <a:off x="4435077" y="2290547"/>
        <a:ext cx="1328738" cy="885824"/>
      </dsp:txXfrm>
    </dsp:sp>
    <dsp:sp modelId="{E8D11600-443B-4DFC-AF69-1760E0055504}">
      <dsp:nvSpPr>
        <dsp:cNvPr id="0" name=""/>
        <dsp:cNvSpPr/>
      </dsp:nvSpPr>
      <dsp:spPr>
        <a:xfrm>
          <a:off x="5985271" y="229054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</a:rPr>
            <a:t>Implementation</a:t>
          </a:r>
        </a:p>
      </dsp:txBody>
      <dsp:txXfrm>
        <a:off x="6428183" y="2290547"/>
        <a:ext cx="1328738" cy="885824"/>
      </dsp:txXfrm>
    </dsp:sp>
    <dsp:sp modelId="{41D1654F-5812-4305-96BB-7585FA9D203C}">
      <dsp:nvSpPr>
        <dsp:cNvPr id="0" name=""/>
        <dsp:cNvSpPr/>
      </dsp:nvSpPr>
      <dsp:spPr>
        <a:xfrm>
          <a:off x="7978378" y="229054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2"/>
              </a:solidFill>
            </a:rPr>
            <a:t>Results and Testing</a:t>
          </a:r>
        </a:p>
      </dsp:txBody>
      <dsp:txXfrm>
        <a:off x="8421290" y="2290547"/>
        <a:ext cx="1328738" cy="885824"/>
      </dsp:txXfrm>
    </dsp:sp>
    <dsp:sp modelId="{B8E03F1E-F628-4FBD-AF3B-7A35D448B09F}">
      <dsp:nvSpPr>
        <dsp:cNvPr id="0" name=""/>
        <dsp:cNvSpPr/>
      </dsp:nvSpPr>
      <dsp:spPr>
        <a:xfrm>
          <a:off x="9971484" y="229054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/>
              </a:solidFill>
            </a:rPr>
            <a:t>Future scope</a:t>
          </a:r>
        </a:p>
      </dsp:txBody>
      <dsp:txXfrm>
        <a:off x="10414396" y="2290547"/>
        <a:ext cx="1328738" cy="88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2CA15-A010-4341-952B-8A43352720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EFCE7-887B-4E11-A1D7-7EFF9E6B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EFCE7-887B-4E11-A1D7-7EFF9E6BC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7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EFCE7-887B-4E11-A1D7-7EFF9E6BC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1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EFCE7-887B-4E11-A1D7-7EFF9E6BC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6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EFCE7-887B-4E11-A1D7-7EFF9E6BC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EFCE7-887B-4E11-A1D7-7EFF9E6BC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EFCE7-887B-4E11-A1D7-7EFF9E6BC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EFCE7-887B-4E11-A1D7-7EFF9E6BC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EFCE7-887B-4E11-A1D7-7EFF9E6BC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EFCE7-887B-4E11-A1D7-7EFF9E6BC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3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EFCE7-887B-4E11-A1D7-7EFF9E6BC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2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EFCE7-887B-4E11-A1D7-7EFF9E6BC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1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9A25-B54C-44CE-A1E3-AFBF8FB01AA8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8C5E-4D04-4FBA-9FB4-D3A96058F402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10-12E0-4643-9AFA-9F8EBFBEEF48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994E-27D4-4FCA-AB07-31BD0A66C56B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B29B-7C85-4AF2-BE77-7C6B8B7C5A1D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4C5-83BD-49EF-876F-C0E9369301F4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434E-D7E0-4677-A0FD-496CCFB6AB46}" type="datetime1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4545-E729-495A-BCCB-734CC1C00DA0}" type="datetime1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BC49-EB5D-4868-B4A2-EC01064A0D44}" type="datetime1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B349-8194-4DF7-9E98-75865CC6C67D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5C64-82A2-48C8-BFC4-314029A9E6BE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EB370-A908-4B4C-A03D-AF8C9F051B04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C7A1-C93C-4A8B-8F80-D7BBB0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apple.com/us/book/develop-in-swift-fundamentals/id158118280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apple.com/documentation/swift" TargetMode="External"/><Relationship Id="rId5" Type="http://schemas.openxmlformats.org/officeDocument/2006/relationships/hyperlink" Target="https://www.coursera.org/programs/manipal-education-tguaf/specializations/swift-5-ios-app-developer" TargetMode="External"/><Relationship Id="rId4" Type="http://schemas.openxmlformats.org/officeDocument/2006/relationships/hyperlink" Target="https://www.youtube.com/@SwiftKoding4Everyon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84EE67F-5C45-4CF7-8A6B-7C522683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5130"/>
            <a:ext cx="1219200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AF2F5F-8EFF-82E6-C424-24A7C1AEB594}"/>
              </a:ext>
            </a:extLst>
          </p:cNvPr>
          <p:cNvSpPr/>
          <p:nvPr/>
        </p:nvSpPr>
        <p:spPr>
          <a:xfrm>
            <a:off x="85728" y="1812330"/>
            <a:ext cx="121062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Birthday-Planner iOS application for managing and coordinating birthday events and reminders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 application development (CSE 4083)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Manoj M Mallya (200905130) and Chirag Rao (200905154)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 Section, CS&amp;E, M.I.T., Manipal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AE6B5-1971-1DF2-9F94-87FF8EA3E71E}"/>
              </a:ext>
            </a:extLst>
          </p:cNvPr>
          <p:cNvCxnSpPr/>
          <p:nvPr/>
        </p:nvCxnSpPr>
        <p:spPr>
          <a:xfrm flipV="1">
            <a:off x="2505075" y="564482"/>
            <a:ext cx="9686925" cy="701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960408-A077-CFFF-5C91-1C73A89C306A}"/>
              </a:ext>
            </a:extLst>
          </p:cNvPr>
          <p:cNvSpPr txBox="1"/>
          <p:nvPr/>
        </p:nvSpPr>
        <p:spPr>
          <a:xfrm>
            <a:off x="85728" y="6108852"/>
            <a:ext cx="6128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Mentors: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Manjunath K N and Dr. Prakash K Aithal</a:t>
            </a:r>
          </a:p>
        </p:txBody>
      </p:sp>
    </p:spTree>
    <p:extLst>
      <p:ext uri="{BB962C8B-B14F-4D97-AF65-F5344CB8AC3E}">
        <p14:creationId xmlns:p14="http://schemas.microsoft.com/office/powerpoint/2010/main" val="6548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84EE67F-5C45-4CF7-8A6B-7C522683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5130"/>
            <a:ext cx="1219200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AE6B5-1971-1DF2-9F94-87FF8EA3E71E}"/>
              </a:ext>
            </a:extLst>
          </p:cNvPr>
          <p:cNvCxnSpPr/>
          <p:nvPr/>
        </p:nvCxnSpPr>
        <p:spPr>
          <a:xfrm flipV="1">
            <a:off x="2505075" y="564482"/>
            <a:ext cx="9686925" cy="701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697A4474-37FE-6B5D-B4CF-18FC22D7B395}"/>
              </a:ext>
            </a:extLst>
          </p:cNvPr>
          <p:cNvSpPr txBox="1">
            <a:spLocks/>
          </p:cNvSpPr>
          <p:nvPr/>
        </p:nvSpPr>
        <p:spPr>
          <a:xfrm>
            <a:off x="568766" y="-709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Conclusion and 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1A171-AB4F-90F7-FCA0-48905CED281E}"/>
              </a:ext>
            </a:extLst>
          </p:cNvPr>
          <p:cNvSpPr txBox="1"/>
          <p:nvPr/>
        </p:nvSpPr>
        <p:spPr>
          <a:xfrm>
            <a:off x="568766" y="960699"/>
            <a:ext cx="10722338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just birthdays, this can be extended to all kinds of events like marriages or dinners.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meets during these events, an end-to-end system for managing all aspects of events, for example, number of people attending, available caterers, number of people sharing the same birthday,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Firebase for push notifications.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Migrating to a database instead of using persistent context. A No-SQL database works best.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proper versioning to the 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development workflow, using CI/CD techniques.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UI.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354BE-4DF5-C405-6EE3-B09992828F9E}"/>
              </a:ext>
            </a:extLst>
          </p:cNvPr>
          <p:cNvSpPr txBox="1"/>
          <p:nvPr/>
        </p:nvSpPr>
        <p:spPr>
          <a:xfrm>
            <a:off x="3399864" y="5497026"/>
            <a:ext cx="539227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b="1" i="0" dirty="0">
                <a:effectLst/>
                <a:latin typeface="Goudy Type" panose="020F0502020204030204" pitchFamily="2" charset="0"/>
                <a:cs typeface="Times New Roman" panose="02020603050405020304" pitchFamily="18" charset="0"/>
              </a:rPr>
              <a:t>From simple wishes to celebrations grand, </a:t>
            </a:r>
          </a:p>
          <a:p>
            <a:pPr algn="ctr"/>
            <a:r>
              <a:rPr lang="en-GB" b="1" dirty="0">
                <a:latin typeface="Goudy Type" panose="020F0502020204030204" pitchFamily="2" charset="0"/>
                <a:cs typeface="Times New Roman" panose="02020603050405020304" pitchFamily="18" charset="0"/>
              </a:rPr>
              <a:t>s</a:t>
            </a:r>
            <a:r>
              <a:rPr lang="en-GB" b="1" i="0" dirty="0">
                <a:effectLst/>
                <a:latin typeface="Goudy Type" panose="020F0502020204030204" pitchFamily="2" charset="0"/>
                <a:cs typeface="Times New Roman" panose="02020603050405020304" pitchFamily="18" charset="0"/>
              </a:rPr>
              <a:t>pread happiness across the land.</a:t>
            </a:r>
            <a:endParaRPr lang="en-IN" b="1" dirty="0">
              <a:latin typeface="Goudy Type" panose="020F05020202040302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4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84EE67F-5C45-4CF7-8A6B-7C522683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5130"/>
            <a:ext cx="1219200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AE6B5-1971-1DF2-9F94-87FF8EA3E71E}"/>
              </a:ext>
            </a:extLst>
          </p:cNvPr>
          <p:cNvCxnSpPr/>
          <p:nvPr/>
        </p:nvCxnSpPr>
        <p:spPr>
          <a:xfrm flipV="1">
            <a:off x="2505075" y="564482"/>
            <a:ext cx="9686925" cy="701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697A4474-37FE-6B5D-B4CF-18FC22D7B395}"/>
              </a:ext>
            </a:extLst>
          </p:cNvPr>
          <p:cNvSpPr txBox="1">
            <a:spLocks/>
          </p:cNvSpPr>
          <p:nvPr/>
        </p:nvSpPr>
        <p:spPr>
          <a:xfrm>
            <a:off x="568766" y="-709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CEC7E-8332-644D-48AB-5B3E9EFE03F6}"/>
              </a:ext>
            </a:extLst>
          </p:cNvPr>
          <p:cNvSpPr txBox="1"/>
          <p:nvPr/>
        </p:nvSpPr>
        <p:spPr>
          <a:xfrm>
            <a:off x="568766" y="966715"/>
            <a:ext cx="1162323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in Swift Fundamentals Xcode 13: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https://books.apple.com/us/book/develop-in-swift-fundamentals/id1581182804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channel - </a:t>
            </a:r>
            <a:r>
              <a:rPr lang="en-IN" sz="2000" b="0" i="0" dirty="0">
                <a:effectLst/>
                <a:latin typeface="Söhne"/>
              </a:rPr>
              <a:t>SwiftKoding4Everyone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https://www.youtube.com/@SwiftKoding4Everyone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Coursera course - </a:t>
            </a:r>
            <a:r>
              <a:rPr lang="en-GB" sz="2000" b="0" i="0" dirty="0">
                <a:effectLst/>
                <a:latin typeface="Söhne"/>
              </a:rPr>
              <a:t>Swift 5 iOS App Developer Specialization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https://www.coursera.org/programs/manipal-education-tguaf/specializations/swift-5-ios-app-developer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documentation: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https://developer.apple.com/documentation/swift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860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84EE67F-5C45-4CF7-8A6B-7C522683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5130"/>
            <a:ext cx="1219200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AE6B5-1971-1DF2-9F94-87FF8EA3E71E}"/>
              </a:ext>
            </a:extLst>
          </p:cNvPr>
          <p:cNvCxnSpPr/>
          <p:nvPr/>
        </p:nvCxnSpPr>
        <p:spPr>
          <a:xfrm flipV="1">
            <a:off x="2505075" y="564482"/>
            <a:ext cx="9686925" cy="701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0FD040A-2113-5A67-C202-2BB369C4D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591606"/>
              </p:ext>
            </p:extLst>
          </p:nvPr>
        </p:nvGraphicFramePr>
        <p:xfrm>
          <a:off x="-10922" y="48986"/>
          <a:ext cx="12192000" cy="5466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E7934DE-924A-6001-0529-A4951A65E17B}"/>
              </a:ext>
            </a:extLst>
          </p:cNvPr>
          <p:cNvSpPr txBox="1"/>
          <p:nvPr/>
        </p:nvSpPr>
        <p:spPr>
          <a:xfrm>
            <a:off x="363323" y="3345208"/>
            <a:ext cx="16083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Background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Motivation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Existing work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85BF-FAAE-25A0-C17C-217DB77787C6}"/>
              </a:ext>
            </a:extLst>
          </p:cNvPr>
          <p:cNvSpPr txBox="1"/>
          <p:nvPr/>
        </p:nvSpPr>
        <p:spPr>
          <a:xfrm>
            <a:off x="2219356" y="3381989"/>
            <a:ext cx="2032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Problem statement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User stories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D1C53-D8B2-C03E-329A-BCA68F28A256}"/>
              </a:ext>
            </a:extLst>
          </p:cNvPr>
          <p:cNvSpPr txBox="1"/>
          <p:nvPr/>
        </p:nvSpPr>
        <p:spPr>
          <a:xfrm>
            <a:off x="4180137" y="3345208"/>
            <a:ext cx="20328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Design principles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GUI Design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Software classes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Navigation method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35BA2-CCF3-8FCD-F5A5-3D13453426C2}"/>
              </a:ext>
            </a:extLst>
          </p:cNvPr>
          <p:cNvSpPr txBox="1"/>
          <p:nvPr/>
        </p:nvSpPr>
        <p:spPr>
          <a:xfrm>
            <a:off x="6140918" y="3429000"/>
            <a:ext cx="20328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Coding standards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iOS 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Dependencies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System requirements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F5F3F-7F5C-11ED-7EEF-44BE093062D0}"/>
              </a:ext>
            </a:extLst>
          </p:cNvPr>
          <p:cNvSpPr txBox="1"/>
          <p:nvPr/>
        </p:nvSpPr>
        <p:spPr>
          <a:xfrm>
            <a:off x="8173805" y="3436418"/>
            <a:ext cx="20328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Results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GUI testing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Feature testing</a:t>
            </a:r>
            <a:endParaRPr lang="en-IN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32D0C6-1305-90A0-5105-FD5488EA5301}"/>
              </a:ext>
            </a:extLst>
          </p:cNvPr>
          <p:cNvCxnSpPr/>
          <p:nvPr/>
        </p:nvCxnSpPr>
        <p:spPr>
          <a:xfrm>
            <a:off x="190500" y="5121729"/>
            <a:ext cx="56388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323437-AFB5-6F19-1D43-F6A46956C07F}"/>
              </a:ext>
            </a:extLst>
          </p:cNvPr>
          <p:cNvCxnSpPr>
            <a:cxnSpLocks/>
          </p:cNvCxnSpPr>
          <p:nvPr/>
        </p:nvCxnSpPr>
        <p:spPr>
          <a:xfrm>
            <a:off x="190500" y="5673749"/>
            <a:ext cx="116459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61C478-480A-648B-9C3B-643731673A8A}"/>
              </a:ext>
            </a:extLst>
          </p:cNvPr>
          <p:cNvSpPr txBox="1"/>
          <p:nvPr/>
        </p:nvSpPr>
        <p:spPr>
          <a:xfrm>
            <a:off x="329276" y="4786895"/>
            <a:ext cx="2032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First presentation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2B3B6-3D02-416D-BA42-28E99ABDCF99}"/>
              </a:ext>
            </a:extLst>
          </p:cNvPr>
          <p:cNvSpPr txBox="1"/>
          <p:nvPr/>
        </p:nvSpPr>
        <p:spPr>
          <a:xfrm>
            <a:off x="329275" y="5395511"/>
            <a:ext cx="2032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Final presentation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3C2C8-C418-D6FE-1E9E-8E8EE3F4781D}"/>
              </a:ext>
            </a:extLst>
          </p:cNvPr>
          <p:cNvSpPr txBox="1"/>
          <p:nvPr/>
        </p:nvSpPr>
        <p:spPr>
          <a:xfrm>
            <a:off x="9803479" y="5395510"/>
            <a:ext cx="2032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</a:rPr>
              <a:t>Deliverable</a:t>
            </a:r>
            <a:endParaRPr lang="en-IN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84EE67F-5C45-4CF7-8A6B-7C522683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5130"/>
            <a:ext cx="1219200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AE6B5-1971-1DF2-9F94-87FF8EA3E71E}"/>
              </a:ext>
            </a:extLst>
          </p:cNvPr>
          <p:cNvCxnSpPr/>
          <p:nvPr/>
        </p:nvCxnSpPr>
        <p:spPr>
          <a:xfrm flipV="1">
            <a:off x="2505075" y="564482"/>
            <a:ext cx="9686925" cy="701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697A4474-37FE-6B5D-B4CF-18FC22D7B395}"/>
              </a:ext>
            </a:extLst>
          </p:cNvPr>
          <p:cNvSpPr txBox="1">
            <a:spLocks/>
          </p:cNvSpPr>
          <p:nvPr/>
        </p:nvSpPr>
        <p:spPr>
          <a:xfrm>
            <a:off x="568766" y="-709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B01B3-C255-EEDB-2D5E-53D8E356A7CE}"/>
              </a:ext>
            </a:extLst>
          </p:cNvPr>
          <p:cNvSpPr txBox="1"/>
          <p:nvPr/>
        </p:nvSpPr>
        <p:spPr>
          <a:xfrm>
            <a:off x="568765" y="737409"/>
            <a:ext cx="7432235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hectic lifestyles on remembering and celebrating birthdays thoughtfully is </a:t>
            </a:r>
            <a:r>
              <a:rPr lang="en-GB" sz="2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project is to create an intuitive and user-friendly Birthday-Planner iOS application that simplifies the process of planning and coordinating birthday events, encouraging meaningful and well-organized celebrations</a:t>
            </a:r>
            <a:endParaRPr lang="en-US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encompasses employing the Model-View-Controller pattern, adhering to software engineering principles, with rigorous testing to efficiently manage and celebrate birthdays.</a:t>
            </a:r>
            <a:endParaRPr lang="en-US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our app provides a seamless and user-friendly solution to effortlessly manage birthdays, ensuring timely reminders and personalized planning.</a:t>
            </a:r>
            <a:endParaRPr lang="en-US" sz="21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user-friendly Birthday-Planner iOS application, adept at addressing the challenges of efficient birthday organization, thus enhancing personal connections.</a:t>
            </a:r>
            <a:endParaRPr lang="en-US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work is 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aligned</a:t>
            </a: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enhancing the joy of birthday celebrations.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FCB717-9DF6-9E3A-0232-E8FBAC150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85" y="1799585"/>
            <a:ext cx="3258829" cy="325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84EE67F-5C45-4CF7-8A6B-7C522683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5130"/>
            <a:ext cx="1219200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AE6B5-1971-1DF2-9F94-87FF8EA3E71E}"/>
              </a:ext>
            </a:extLst>
          </p:cNvPr>
          <p:cNvCxnSpPr/>
          <p:nvPr/>
        </p:nvCxnSpPr>
        <p:spPr>
          <a:xfrm flipV="1">
            <a:off x="2505075" y="564482"/>
            <a:ext cx="9686925" cy="701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697A4474-37FE-6B5D-B4CF-18FC22D7B395}"/>
              </a:ext>
            </a:extLst>
          </p:cNvPr>
          <p:cNvSpPr txBox="1">
            <a:spLocks/>
          </p:cNvSpPr>
          <p:nvPr/>
        </p:nvSpPr>
        <p:spPr>
          <a:xfrm>
            <a:off x="568766" y="-709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Software requirements specification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B76EE-BA2B-5D4B-56C7-F69B00899E6A}"/>
              </a:ext>
            </a:extLst>
          </p:cNvPr>
          <p:cNvSpPr txBox="1"/>
          <p:nvPr/>
        </p:nvSpPr>
        <p:spPr>
          <a:xfrm>
            <a:off x="568765" y="737408"/>
            <a:ext cx="2827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14D7D-8875-04C4-828B-45C9FCE3F2AB}"/>
              </a:ext>
            </a:extLst>
          </p:cNvPr>
          <p:cNvSpPr txBox="1"/>
          <p:nvPr/>
        </p:nvSpPr>
        <p:spPr>
          <a:xfrm>
            <a:off x="568765" y="3099929"/>
            <a:ext cx="2827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User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8C504-4149-66C8-EFC8-5BE5080177F2}"/>
              </a:ext>
            </a:extLst>
          </p:cNvPr>
          <p:cNvSpPr txBox="1"/>
          <p:nvPr/>
        </p:nvSpPr>
        <p:spPr>
          <a:xfrm>
            <a:off x="568765" y="1199073"/>
            <a:ext cx="101888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 lifestyles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Forgetting special occasions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memorable moments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13335-E2F4-BCF9-7433-4105CF3EB0E9}"/>
              </a:ext>
            </a:extLst>
          </p:cNvPr>
          <p:cNvSpPr txBox="1"/>
          <p:nvPr/>
        </p:nvSpPr>
        <p:spPr>
          <a:xfrm>
            <a:off x="568763" y="3561594"/>
            <a:ext cx="10188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Everyday Celebrator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Effortless Birthday Engagement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 an everyday celebrator, I want a simple tool that allows me to easily add and save upcoming birthdays, ensuring I never miss wishing my relatives and friends on their special days. Timely reminders are essential to prompt me, as I often get caught up in daily routines. Viewing a calendar with highlighted birthdays allows me to plan my schedule effectively, ensuring I can spread joy and well wishes to my loved ones consistently.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84EE67F-5C45-4CF7-8A6B-7C522683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5130"/>
            <a:ext cx="1219200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AE6B5-1971-1DF2-9F94-87FF8EA3E71E}"/>
              </a:ext>
            </a:extLst>
          </p:cNvPr>
          <p:cNvCxnSpPr/>
          <p:nvPr/>
        </p:nvCxnSpPr>
        <p:spPr>
          <a:xfrm flipV="1">
            <a:off x="2505075" y="564482"/>
            <a:ext cx="9686925" cy="701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697A4474-37FE-6B5D-B4CF-18FC22D7B395}"/>
              </a:ext>
            </a:extLst>
          </p:cNvPr>
          <p:cNvSpPr txBox="1">
            <a:spLocks/>
          </p:cNvSpPr>
          <p:nvPr/>
        </p:nvSpPr>
        <p:spPr>
          <a:xfrm>
            <a:off x="568766" y="-709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82B46-56F5-C0F1-0017-409B3D69C9BD}"/>
              </a:ext>
            </a:extLst>
          </p:cNvPr>
          <p:cNvSpPr txBox="1"/>
          <p:nvPr/>
        </p:nvSpPr>
        <p:spPr>
          <a:xfrm>
            <a:off x="568765" y="1069936"/>
            <a:ext cx="111333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Design principles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Centric design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 Design Pattern(Notifications)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GUI Design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iOS app theme.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DatePicker, TextFields Widgets.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Software classes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UINotifications class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AppDelegate class for managing persistent context.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class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Birthday class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Navigation method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Controller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4714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84EE67F-5C45-4CF7-8A6B-7C522683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5130"/>
            <a:ext cx="1219200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AE6B5-1971-1DF2-9F94-87FF8EA3E71E}"/>
              </a:ext>
            </a:extLst>
          </p:cNvPr>
          <p:cNvCxnSpPr/>
          <p:nvPr/>
        </p:nvCxnSpPr>
        <p:spPr>
          <a:xfrm flipV="1">
            <a:off x="2505075" y="564482"/>
            <a:ext cx="9686925" cy="701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697A4474-37FE-6B5D-B4CF-18FC22D7B395}"/>
              </a:ext>
            </a:extLst>
          </p:cNvPr>
          <p:cNvSpPr txBox="1">
            <a:spLocks/>
          </p:cNvSpPr>
          <p:nvPr/>
        </p:nvSpPr>
        <p:spPr>
          <a:xfrm>
            <a:off x="568766" y="-709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Implementation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CCCA2-4DBB-7B65-EE6A-B539F3149810}"/>
              </a:ext>
            </a:extLst>
          </p:cNvPr>
          <p:cNvSpPr txBox="1"/>
          <p:nvPr/>
        </p:nvSpPr>
        <p:spPr>
          <a:xfrm>
            <a:off x="568766" y="820396"/>
            <a:ext cx="1147015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Coding standards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Conforms to Swift Style guide.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Camel casing.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semicolons.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line width is 100 characters.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Dependencies.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Native application, no external dependencies, apart from Xcode 14 and having an Apple device.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Software engineering principles followed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SDLC flowchart followed.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→ Design → Code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→ Deployment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Encapsulation.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 – Don’t Repeat Yourself principle.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System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MacBook or desktop computer with 8 GB RAM and 200GB hard disk with a high-resolution display for app development and either the iPad or mobile device for app deployment.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84EE67F-5C45-4CF7-8A6B-7C522683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5130"/>
            <a:ext cx="1219200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AE6B5-1971-1DF2-9F94-87FF8EA3E71E}"/>
              </a:ext>
            </a:extLst>
          </p:cNvPr>
          <p:cNvCxnSpPr/>
          <p:nvPr/>
        </p:nvCxnSpPr>
        <p:spPr>
          <a:xfrm flipV="1">
            <a:off x="2505075" y="564482"/>
            <a:ext cx="9686925" cy="701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697A4474-37FE-6B5D-B4CF-18FC22D7B395}"/>
              </a:ext>
            </a:extLst>
          </p:cNvPr>
          <p:cNvSpPr txBox="1">
            <a:spLocks/>
          </p:cNvSpPr>
          <p:nvPr/>
        </p:nvSpPr>
        <p:spPr>
          <a:xfrm>
            <a:off x="568766" y="-709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Results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37FFCE-A556-6ACA-51CF-4BB06AB90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7" y="817365"/>
            <a:ext cx="9421906" cy="52232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2966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84EE67F-5C45-4CF7-8A6B-7C522683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5130"/>
            <a:ext cx="1219200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AE6B5-1971-1DF2-9F94-87FF8EA3E71E}"/>
              </a:ext>
            </a:extLst>
          </p:cNvPr>
          <p:cNvCxnSpPr/>
          <p:nvPr/>
        </p:nvCxnSpPr>
        <p:spPr>
          <a:xfrm flipV="1">
            <a:off x="2505075" y="564482"/>
            <a:ext cx="9686925" cy="701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697A4474-37FE-6B5D-B4CF-18FC22D7B395}"/>
              </a:ext>
            </a:extLst>
          </p:cNvPr>
          <p:cNvSpPr txBox="1">
            <a:spLocks/>
          </p:cNvSpPr>
          <p:nvPr/>
        </p:nvSpPr>
        <p:spPr>
          <a:xfrm>
            <a:off x="568766" y="-709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1FA62-9505-558C-5891-4F6B01DA46DC}"/>
              </a:ext>
            </a:extLst>
          </p:cNvPr>
          <p:cNvSpPr txBox="1"/>
          <p:nvPr/>
        </p:nvSpPr>
        <p:spPr>
          <a:xfrm>
            <a:off x="568766" y="998196"/>
            <a:ext cx="1162323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GUI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constraints: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works on all screen sizes.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works on different orientations.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sure there’s no skew or glitches.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proper CTA (Call to Action) buttons have been enforced.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Features testing: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logic works as intended.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cases and boundary values taken into consideration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First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last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data is persistent across multiple sessions.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notifications are triggered correctly and at the right time, in the correct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9086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84EE67F-5C45-4CF7-8A6B-7C522683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5130"/>
            <a:ext cx="1219200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AE6B5-1971-1DF2-9F94-87FF8EA3E71E}"/>
              </a:ext>
            </a:extLst>
          </p:cNvPr>
          <p:cNvCxnSpPr/>
          <p:nvPr/>
        </p:nvCxnSpPr>
        <p:spPr>
          <a:xfrm flipV="1">
            <a:off x="2505075" y="564482"/>
            <a:ext cx="9686925" cy="701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697A4474-37FE-6B5D-B4CF-18FC22D7B395}"/>
              </a:ext>
            </a:extLst>
          </p:cNvPr>
          <p:cNvSpPr txBox="1">
            <a:spLocks/>
          </p:cNvSpPr>
          <p:nvPr/>
        </p:nvSpPr>
        <p:spPr>
          <a:xfrm>
            <a:off x="568766" y="-709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Dissemination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4E7DB-311A-C241-5F23-2DFE966326E9}"/>
              </a:ext>
            </a:extLst>
          </p:cNvPr>
          <p:cNvSpPr txBox="1"/>
          <p:nvPr/>
        </p:nvSpPr>
        <p:spPr>
          <a:xfrm>
            <a:off x="568767" y="974215"/>
            <a:ext cx="10890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To the scientific community:</a:t>
            </a:r>
            <a:r>
              <a:rPr lang="en-IN" sz="2000" b="1" dirty="0"/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remembering the birthdays of close ones, not just applicable to the scientific community but to everyone across the globe, the scope is massive.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C50C6-1C9B-E2E3-76CF-40A6BCC43DFF}"/>
              </a:ext>
            </a:extLst>
          </p:cNvPr>
          <p:cNvSpPr txBox="1"/>
          <p:nvPr/>
        </p:nvSpPr>
        <p:spPr>
          <a:xfrm>
            <a:off x="568765" y="1890045"/>
            <a:ext cx="108901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Publicizing: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MAHE innovation center and the Ministry of Education’s help, we can make this project widespread, by adding many other features in the long run.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4FFA8-E8DB-E3D7-7701-A5809339A7D8}"/>
              </a:ext>
            </a:extLst>
          </p:cNvPr>
          <p:cNvSpPr txBox="1"/>
          <p:nvPr/>
        </p:nvSpPr>
        <p:spPr>
          <a:xfrm>
            <a:off x="568766" y="3609312"/>
            <a:ext cx="107281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IP (Intellectual Property):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has been implemented from scratch and using native iOS libraries. We have not applied for any license however we do plan on making part of our app open-source.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4A3C0-41FB-401B-C11E-B24C1E3870C4}"/>
              </a:ext>
            </a:extLst>
          </p:cNvPr>
          <p:cNvSpPr txBox="1"/>
          <p:nvPr/>
        </p:nvSpPr>
        <p:spPr>
          <a:xfrm>
            <a:off x="568766" y="2764406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Target community audience: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in the world can use our app, there is no restriction whatsoever, just an iPhone is needed.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CB99F-B236-B135-B826-331639E80EB3}"/>
              </a:ext>
            </a:extLst>
          </p:cNvPr>
          <p:cNvSpPr txBox="1"/>
          <p:nvPr/>
        </p:nvSpPr>
        <p:spPr>
          <a:xfrm>
            <a:off x="568766" y="4772768"/>
            <a:ext cx="11005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Commercialization: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freemium model, where only some features are available for free, for accessing all features, the user must pay a small fee.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6C9B8-634E-44E5-79C4-132809C0BFCB}"/>
              </a:ext>
            </a:extLst>
          </p:cNvPr>
          <p:cNvSpPr txBox="1"/>
          <p:nvPr/>
        </p:nvSpPr>
        <p:spPr>
          <a:xfrm>
            <a:off x="568766" y="5651309"/>
            <a:ext cx="10728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TRL(Technology Readiness Level) achieved: Level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almost built a prototype, which hasn’t been tested in a relevant environment.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9775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3D685189D70B488BD24E2F9DF8A83B" ma:contentTypeVersion="0" ma:contentTypeDescription="Create a new document." ma:contentTypeScope="" ma:versionID="cb09dc8781257237cf818a20870b30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FA7C4E-D5C0-4E47-9615-7D2570E0BD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8FAE62-C699-4BA0-8F77-9FC26C24F5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23086</TotalTime>
  <Words>971</Words>
  <Application>Microsoft Office PowerPoint</Application>
  <PresentationFormat>Widescreen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Candara</vt:lpstr>
      <vt:lpstr>Goudy Type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assisted assessment of colon polyp in CT Colonography using image processing techniques</dc:title>
  <dc:creator>Mahe</dc:creator>
  <cp:lastModifiedBy>MANOJ M MALLYA - 200905130</cp:lastModifiedBy>
  <cp:revision>464</cp:revision>
  <dcterms:created xsi:type="dcterms:W3CDTF">2017-10-24T11:15:16Z</dcterms:created>
  <dcterms:modified xsi:type="dcterms:W3CDTF">2023-11-15T09:22:42Z</dcterms:modified>
</cp:coreProperties>
</file>