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257" r:id="rId5"/>
    <p:sldId id="676" r:id="rId6"/>
    <p:sldId id="261" r:id="rId7"/>
    <p:sldId id="264" r:id="rId8"/>
    <p:sldId id="547" r:id="rId9"/>
    <p:sldId id="267" r:id="rId10"/>
    <p:sldId id="649" r:id="rId11"/>
    <p:sldId id="665" r:id="rId12"/>
    <p:sldId id="655" r:id="rId13"/>
    <p:sldId id="648" r:id="rId14"/>
    <p:sldId id="595" r:id="rId15"/>
    <p:sldId id="650" r:id="rId16"/>
    <p:sldId id="678" r:id="rId17"/>
    <p:sldId id="673" r:id="rId18"/>
    <p:sldId id="6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80890" autoAdjust="0"/>
  </p:normalViewPr>
  <p:slideViewPr>
    <p:cSldViewPr snapToGrid="0">
      <p:cViewPr varScale="1">
        <p:scale>
          <a:sx n="87" d="100"/>
          <a:sy n="87" d="100"/>
        </p:scale>
        <p:origin x="353" y="58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# updates at each step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Greedy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0B-492E-9D75-9F39AB228C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Preemptive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3">
                  <c:v>12</c:v>
                </c:pt>
                <c:pt idx="4">
                  <c:v>1</c:v>
                </c:pt>
                <c:pt idx="5">
                  <c:v>3</c:v>
                </c:pt>
                <c:pt idx="6">
                  <c:v>1</c:v>
                </c:pt>
                <c:pt idx="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30B-492E-9D75-9F39AB228C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8945848"/>
        <c:axId val="918946504"/>
      </c:barChart>
      <c:catAx>
        <c:axId val="918945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946504"/>
        <c:crosses val="autoZero"/>
        <c:auto val="1"/>
        <c:lblAlgn val="ctr"/>
        <c:lblOffset val="100"/>
        <c:noMultiLvlLbl val="0"/>
      </c:catAx>
      <c:valAx>
        <c:axId val="91894650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918945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8575" cap="flat" cmpd="sng" algn="ctr">
      <a:solidFill>
        <a:schemeClr val="accent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19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6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0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89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5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43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5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1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8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755108"/>
            <a:ext cx="9604310" cy="279674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48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965" y="3574707"/>
            <a:ext cx="960431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3845" y="3551848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344" y="1044336"/>
            <a:ext cx="10972336" cy="52673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343" y="1044336"/>
            <a:ext cx="5352190" cy="526739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111" y="1044336"/>
            <a:ext cx="5343569" cy="526175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344" y="1044336"/>
            <a:ext cx="5357834" cy="41193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344" y="1573777"/>
            <a:ext cx="5357834" cy="47323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7111" y="1044336"/>
            <a:ext cx="5343569" cy="41193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7111" y="1573777"/>
            <a:ext cx="5343569" cy="47323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5/31/2022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344" y="323008"/>
            <a:ext cx="10972336" cy="6013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202" y="1044336"/>
            <a:ext cx="11002478" cy="526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515455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515455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515455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431842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8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7.png"/><Relationship Id="rId12" Type="http://schemas.openxmlformats.org/officeDocument/2006/relationships/image" Target="../media/image350.png"/><Relationship Id="rId17" Type="http://schemas.openxmlformats.org/officeDocument/2006/relationships/image" Target="../media/image42.png"/><Relationship Id="rId2" Type="http://schemas.openxmlformats.org/officeDocument/2006/relationships/tags" Target="../tags/tag9.xml"/><Relationship Id="rId16" Type="http://schemas.openxmlformats.org/officeDocument/2006/relationships/image" Target="../media/image41.png"/><Relationship Id="rId1" Type="http://schemas.openxmlformats.org/officeDocument/2006/relationships/tags" Target="../tags/tag8.xml"/><Relationship Id="rId6" Type="http://schemas.openxmlformats.org/officeDocument/2006/relationships/image" Target="../media/image29.png"/><Relationship Id="rId11" Type="http://schemas.openxmlformats.org/officeDocument/2006/relationships/image" Target="../media/image341.png"/><Relationship Id="rId5" Type="http://schemas.openxmlformats.org/officeDocument/2006/relationships/image" Target="../media/image28.png"/><Relationship Id="rId15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38.png"/><Relationship Id="rId1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tags" Target="../tags/tag12.xml"/><Relationship Id="rId7" Type="http://schemas.openxmlformats.org/officeDocument/2006/relationships/image" Target="../media/image36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381.png"/><Relationship Id="rId11" Type="http://schemas.openxmlformats.org/officeDocument/2006/relationships/image" Target="../media/image29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3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4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56.png"/><Relationship Id="rId4" Type="http://schemas.openxmlformats.org/officeDocument/2006/relationships/image" Target="../media/image4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0.png"/><Relationship Id="rId18" Type="http://schemas.openxmlformats.org/officeDocument/2006/relationships/image" Target="../media/image33.png"/><Relationship Id="rId3" Type="http://schemas.openxmlformats.org/officeDocument/2006/relationships/tags" Target="../tags/tag5.xml"/><Relationship Id="rId7" Type="http://schemas.openxmlformats.org/officeDocument/2006/relationships/notesSlide" Target="../notesSlides/notesSlide4.xml"/><Relationship Id="rId12" Type="http://schemas.openxmlformats.org/officeDocument/2006/relationships/image" Target="../media/image24.png"/><Relationship Id="rId17" Type="http://schemas.openxmlformats.org/officeDocument/2006/relationships/image" Target="../media/image26.png"/><Relationship Id="rId2" Type="http://schemas.openxmlformats.org/officeDocument/2006/relationships/tags" Target="../tags/tag4.xml"/><Relationship Id="rId16" Type="http://schemas.openxmlformats.org/officeDocument/2006/relationships/image" Target="../media/image290.png"/><Relationship Id="rId1" Type="http://schemas.openxmlformats.org/officeDocument/2006/relationships/tags" Target="../tags/tag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5" Type="http://schemas.openxmlformats.org/officeDocument/2006/relationships/tags" Target="../tags/tag7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6.xml"/><Relationship Id="rId9" Type="http://schemas.openxmlformats.org/officeDocument/2006/relationships/image" Target="../media/image18.png"/><Relationship Id="rId14" Type="http://schemas.openxmlformats.org/officeDocument/2006/relationships/image" Target="../media/image2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Robustness to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965" y="3574706"/>
            <a:ext cx="9604310" cy="2204301"/>
          </a:xfrm>
        </p:spPr>
        <p:txBody>
          <a:bodyPr/>
          <a:lstStyle/>
          <a:p>
            <a:r>
              <a:rPr lang="en-US" dirty="0"/>
              <a:t>Yin Tat Lee</a:t>
            </a:r>
          </a:p>
          <a:p>
            <a:r>
              <a:rPr lang="en-US" sz="2400" dirty="0"/>
              <a:t>University of Washington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162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DD8E-EDE7-820C-C6A8-F5F004BC5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Interior Point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84EEC-5897-BAA5-B7D1-2644B043D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Loop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iterations</a:t>
                </a:r>
              </a:p>
              <a:p>
                <a:pPr lvl="1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Implicitly perform</a:t>
                </a:r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sz="1000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Advantage:</a:t>
                </a:r>
              </a:p>
              <a:p>
                <a:r>
                  <a:rPr lang="en-US" dirty="0"/>
                  <a:t>Update to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</m:oMath>
                </a14:m>
                <a:r>
                  <a:rPr lang="en-US" dirty="0"/>
                  <a:t> can be sparse.</a:t>
                </a:r>
              </a:p>
              <a:p>
                <a:r>
                  <a:rPr lang="en-US" dirty="0"/>
                  <a:t>Don’t need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exactly.</a:t>
                </a:r>
              </a:p>
              <a:p>
                <a:endParaRPr lang="en-US" sz="1000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We only need a data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structure for s </a:t>
                </a:r>
                <a:r>
                  <a:rPr lang="en-US" b="1" dirty="0">
                    <a:solidFill>
                      <a:schemeClr val="accent1"/>
                    </a:solidFill>
                  </a:rPr>
                  <a:t>that:</a:t>
                </a:r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the end.</a:t>
                </a:r>
              </a:p>
              <a:p>
                <a:r>
                  <a:rPr lang="en-US" dirty="0"/>
                  <a:t>Tell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changed a lot.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D84EEC-5897-BAA5-B7D1-2644B043D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11" t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FA47FC0-496B-5917-54C0-4F7DD70115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698" y="1416664"/>
            <a:ext cx="2636190" cy="307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EB2321-929E-3ABF-E8DC-F771477516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56" y="1787530"/>
            <a:ext cx="3043045" cy="292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9EC594-773E-3FB1-68A4-3B04D14BE51A}"/>
                  </a:ext>
                </a:extLst>
              </p:cNvPr>
              <p:cNvSpPr txBox="1"/>
              <p:nvPr/>
            </p:nvSpPr>
            <p:spPr>
              <a:xfrm>
                <a:off x="7594333" y="1401034"/>
                <a:ext cx="4044081" cy="71508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Theorem </a:t>
                </a:r>
                <a:r>
                  <a:rPr lang="en-US" dirty="0"/>
                  <a:t>[Cohen-</a:t>
                </a:r>
                <a:r>
                  <a:rPr lang="en-US" b="1" dirty="0">
                    <a:solidFill>
                      <a:schemeClr val="accent1"/>
                    </a:solidFill>
                  </a:rPr>
                  <a:t>Lee</a:t>
                </a:r>
                <a:r>
                  <a:rPr lang="en-US" dirty="0"/>
                  <a:t>-Song 19]</a:t>
                </a:r>
              </a:p>
              <a:p>
                <a:r>
                  <a:rPr lang="en-US" dirty="0"/>
                  <a:t>Outputs 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-accurate solution.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9EC594-773E-3FB1-68A4-3B04D14BE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333" y="1401034"/>
                <a:ext cx="4044081" cy="715089"/>
              </a:xfrm>
              <a:prstGeom prst="roundRect">
                <a:avLst/>
              </a:prstGeom>
              <a:blipFill>
                <a:blip r:embed="rId7"/>
                <a:stretch>
                  <a:fillRect l="-150" b="-573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21E19D-EF9B-4C17-AF43-26546E91720B}"/>
                  </a:ext>
                </a:extLst>
              </p:cNvPr>
              <p:cNvSpPr txBox="1"/>
              <p:nvPr/>
            </p:nvSpPr>
            <p:spPr>
              <a:xfrm>
                <a:off x="9160873" y="30038"/>
                <a:ext cx="3031127" cy="937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Easier to work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21E19D-EF9B-4C17-AF43-26546E917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873" y="30038"/>
                <a:ext cx="3031127" cy="937757"/>
              </a:xfrm>
              <a:prstGeom prst="rect">
                <a:avLst/>
              </a:prstGeom>
              <a:blipFill>
                <a:blip r:embed="rId8"/>
                <a:stretch>
                  <a:fillRect l="-1811" t="-389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9069DAD-5FC0-D65D-9FD2-506B406D4F4B}"/>
              </a:ext>
            </a:extLst>
          </p:cNvPr>
          <p:cNvGrpSpPr/>
          <p:nvPr/>
        </p:nvGrpSpPr>
        <p:grpSpPr>
          <a:xfrm>
            <a:off x="6453730" y="4908622"/>
            <a:ext cx="5184684" cy="1021556"/>
            <a:chOff x="6453730" y="4908622"/>
            <a:chExt cx="5184684" cy="1021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86B3A8A-7992-4B8F-9CF9-601AFF5AFAA8}"/>
                    </a:ext>
                  </a:extLst>
                </p:cNvPr>
                <p:cNvSpPr txBox="1"/>
                <p:nvPr/>
              </p:nvSpPr>
              <p:spPr>
                <a:xfrm>
                  <a:off x="6453730" y="4908622"/>
                  <a:ext cx="5184684" cy="1021556"/>
                </a:xfrm>
                <a:prstGeom prst="round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Rest of the talk focuses on how to use RIPM.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General case: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2.38</m:t>
                          </m:r>
                        </m:sup>
                      </m:sSup>
                    </m:oMath>
                  </a14:m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Special case: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86B3A8A-7992-4B8F-9CF9-601AFF5AFA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730" y="4908622"/>
                  <a:ext cx="5184684" cy="1021556"/>
                </a:xfrm>
                <a:prstGeom prst="roundRect">
                  <a:avLst/>
                </a:prstGeom>
                <a:blipFill>
                  <a:blip r:embed="rId9"/>
                  <a:stretch>
                    <a:fillRect b="-1734"/>
                  </a:stretch>
                </a:blipFill>
                <a:ln w="28575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4637D962-EEAC-8A1C-F6C8-4A2F8DE47F9C}"/>
                </a:ext>
              </a:extLst>
            </p:cNvPr>
            <p:cNvSpPr/>
            <p:nvPr/>
          </p:nvSpPr>
          <p:spPr>
            <a:xfrm>
              <a:off x="9110488" y="5328415"/>
              <a:ext cx="258521" cy="485249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4F07B-0B08-4C76-E28F-0D6286B760A4}"/>
                </a:ext>
              </a:extLst>
            </p:cNvPr>
            <p:cNvSpPr txBox="1"/>
            <p:nvPr/>
          </p:nvSpPr>
          <p:spPr>
            <a:xfrm>
              <a:off x="9369008" y="5386373"/>
              <a:ext cx="1417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Total Time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395E2-4794-4CF4-B627-8CB25A9B8C98}"/>
              </a:ext>
            </a:extLst>
          </p:cNvPr>
          <p:cNvCxnSpPr>
            <a:cxnSpLocks/>
          </p:cNvCxnSpPr>
          <p:nvPr/>
        </p:nvCxnSpPr>
        <p:spPr>
          <a:xfrm flipV="1">
            <a:off x="8938387" y="3378630"/>
            <a:ext cx="306690" cy="7749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0F61BF-5886-460C-8D3F-2D0735455817}"/>
              </a:ext>
            </a:extLst>
          </p:cNvPr>
          <p:cNvCxnSpPr>
            <a:cxnSpLocks/>
          </p:cNvCxnSpPr>
          <p:nvPr/>
        </p:nvCxnSpPr>
        <p:spPr>
          <a:xfrm flipV="1">
            <a:off x="9253002" y="3048337"/>
            <a:ext cx="871389" cy="3302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3FB2E3-67DA-45F6-A0FA-695FC9716318}"/>
                  </a:ext>
                </a:extLst>
              </p:cNvPr>
              <p:cNvSpPr txBox="1"/>
              <p:nvPr/>
            </p:nvSpPr>
            <p:spPr>
              <a:xfrm>
                <a:off x="8685437" y="4045479"/>
                <a:ext cx="5596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23FB2E3-67DA-45F6-A0FA-695FC9716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437" y="4045479"/>
                <a:ext cx="5596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C538F069-E838-49A4-AFE6-F6C7E967C96E}"/>
              </a:ext>
            </a:extLst>
          </p:cNvPr>
          <p:cNvSpPr/>
          <p:nvPr/>
        </p:nvSpPr>
        <p:spPr>
          <a:xfrm>
            <a:off x="8823543" y="3060686"/>
            <a:ext cx="757640" cy="7150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2092A7-0849-43F2-BFE7-FD9B1F3EBAF7}"/>
              </a:ext>
            </a:extLst>
          </p:cNvPr>
          <p:cNvSpPr/>
          <p:nvPr/>
        </p:nvSpPr>
        <p:spPr>
          <a:xfrm>
            <a:off x="9698729" y="2707533"/>
            <a:ext cx="757640" cy="71508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5F0C25F-4DA0-413F-83AE-FAE1577E4046}"/>
              </a:ext>
            </a:extLst>
          </p:cNvPr>
          <p:cNvCxnSpPr>
            <a:cxnSpLocks/>
          </p:cNvCxnSpPr>
          <p:nvPr/>
        </p:nvCxnSpPr>
        <p:spPr>
          <a:xfrm flipV="1">
            <a:off x="8938387" y="3378630"/>
            <a:ext cx="0" cy="74204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76EB4D-C127-4BBD-AAD7-A7582BE8B4E0}"/>
                  </a:ext>
                </a:extLst>
              </p:cNvPr>
              <p:cNvSpPr txBox="1"/>
              <p:nvPr/>
            </p:nvSpPr>
            <p:spPr>
              <a:xfrm>
                <a:off x="9197329" y="3279003"/>
                <a:ext cx="268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76EB4D-C127-4BBD-AAD7-A7582BE8B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329" y="3279003"/>
                <a:ext cx="2680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AC9E26-4E63-4077-AC1D-63F4B0836664}"/>
                  </a:ext>
                </a:extLst>
              </p:cNvPr>
              <p:cNvSpPr txBox="1"/>
              <p:nvPr/>
            </p:nvSpPr>
            <p:spPr>
              <a:xfrm>
                <a:off x="8796849" y="3060686"/>
                <a:ext cx="268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ba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AAC9E26-4E63-4077-AC1D-63F4B0836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849" y="3060686"/>
                <a:ext cx="26802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4CBA579-1185-4852-813E-E20520CE8AED}"/>
              </a:ext>
            </a:extLst>
          </p:cNvPr>
          <p:cNvCxnSpPr>
            <a:cxnSpLocks/>
          </p:cNvCxnSpPr>
          <p:nvPr/>
        </p:nvCxnSpPr>
        <p:spPr>
          <a:xfrm flipV="1">
            <a:off x="8937251" y="3365058"/>
            <a:ext cx="1146690" cy="739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788798-32E7-43C2-8C5D-46E27D48CBE3}"/>
                  </a:ext>
                </a:extLst>
              </p:cNvPr>
              <p:cNvSpPr txBox="1"/>
              <p:nvPr/>
            </p:nvSpPr>
            <p:spPr>
              <a:xfrm>
                <a:off x="10016663" y="2727365"/>
                <a:ext cx="268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E788798-32E7-43C2-8C5D-46E27D48C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6663" y="2727365"/>
                <a:ext cx="26802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3C247F-492A-463D-85D4-4AF95C4004E0}"/>
                  </a:ext>
                </a:extLst>
              </p:cNvPr>
              <p:cNvSpPr txBox="1"/>
              <p:nvPr/>
            </p:nvSpPr>
            <p:spPr>
              <a:xfrm>
                <a:off x="10011551" y="3067837"/>
                <a:ext cx="268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ba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C3C247F-492A-463D-85D4-4AF95C400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51" y="3067837"/>
                <a:ext cx="26802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6623C18-F25E-48FC-9BA2-BA6E6EE8090C}"/>
              </a:ext>
            </a:extLst>
          </p:cNvPr>
          <p:cNvGrpSpPr/>
          <p:nvPr/>
        </p:nvGrpSpPr>
        <p:grpSpPr>
          <a:xfrm>
            <a:off x="5588338" y="789511"/>
            <a:ext cx="3043043" cy="646331"/>
            <a:chOff x="5326130" y="4823827"/>
            <a:chExt cx="2465461" cy="646331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E11227D-2944-48DF-97DA-59D49DE20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130" y="5222093"/>
              <a:ext cx="238189" cy="2011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CDD8611-024F-4F92-8026-1C72FAD32E47}"/>
                    </a:ext>
                  </a:extLst>
                </p:cNvPr>
                <p:cNvSpPr txBox="1"/>
                <p:nvPr/>
              </p:nvSpPr>
              <p:spPr>
                <a:xfrm>
                  <a:off x="5655761" y="4823827"/>
                  <a:ext cx="21358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version is well-known.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CDD8611-024F-4F92-8026-1C72FAD32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5761" y="4823827"/>
                  <a:ext cx="2135830" cy="646331"/>
                </a:xfrm>
                <a:prstGeom prst="rect">
                  <a:avLst/>
                </a:prstGeom>
                <a:blipFill>
                  <a:blip r:embed="rId16"/>
                  <a:stretch>
                    <a:fillRect l="-1848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A2EBB76-CEBE-43AC-A83D-46B76039AE5F}"/>
              </a:ext>
            </a:extLst>
          </p:cNvPr>
          <p:cNvGrpSpPr/>
          <p:nvPr/>
        </p:nvGrpSpPr>
        <p:grpSpPr>
          <a:xfrm>
            <a:off x="4129508" y="3031703"/>
            <a:ext cx="3043043" cy="646331"/>
            <a:chOff x="5326130" y="4823827"/>
            <a:chExt cx="2465461" cy="64633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3214240-EE14-45BA-9FCD-DCB10D520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6130" y="5222093"/>
              <a:ext cx="238189" cy="2011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7C46F51-51B7-4DE5-82D3-BA7C987A708E}"/>
                    </a:ext>
                  </a:extLst>
                </p:cNvPr>
                <p:cNvSpPr txBox="1"/>
                <p:nvPr/>
              </p:nvSpPr>
              <p:spPr>
                <a:xfrm>
                  <a:off x="5655761" y="4823827"/>
                  <a:ext cx="213583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If we require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close, update will be dense.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7C46F51-51B7-4DE5-82D3-BA7C987A70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5761" y="4823827"/>
                  <a:ext cx="2135830" cy="646331"/>
                </a:xfrm>
                <a:prstGeom prst="rect">
                  <a:avLst/>
                </a:prstGeom>
                <a:blipFill>
                  <a:blip r:embed="rId17"/>
                  <a:stretch>
                    <a:fillRect l="-1848"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00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/>
      <p:bldP spid="19" grpId="0" animBg="1"/>
      <p:bldP spid="21" grpId="0" animBg="1"/>
      <p:bldP spid="25" grpId="0"/>
      <p:bldP spid="26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053846A-694D-4AA4-B461-9FADF9223D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95400" y="2541573"/>
                <a:ext cx="10180320" cy="2743200"/>
              </a:xfrm>
            </p:spPr>
            <p:txBody>
              <a:bodyPr/>
              <a:lstStyle/>
              <a:p>
                <a:r>
                  <a:rPr lang="en-US" dirty="0" smtClean="0"/>
                  <a:t>Example: </a:t>
                </a:r>
                <a:r>
                  <a:rPr lang="en-US" dirty="0"/>
                  <a:t>“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𝟑𝟖</m:t>
                        </m:r>
                      </m:sup>
                    </m:sSup>
                  </m:oMath>
                </a14:m>
                <a:r>
                  <a:rPr lang="en-US" dirty="0"/>
                  <a:t> Time”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7053846A-694D-4AA4-B461-9FADF9223D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95400" y="2541573"/>
                <a:ext cx="10180320" cy="2743200"/>
              </a:xfrm>
              <a:blipFill>
                <a:blip r:embed="rId2"/>
                <a:stretch>
                  <a:fillRect l="-3653" b="-15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D43BD-8EB9-4DF0-AE1F-909128CAD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5431535"/>
            <a:ext cx="9601200" cy="11617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Update when necessary and batch update when possible</a:t>
            </a:r>
          </a:p>
          <a:p>
            <a:endParaRPr lang="en-US" dirty="0"/>
          </a:p>
          <a:p>
            <a:r>
              <a:rPr lang="en-US" dirty="0"/>
              <a:t>Cohen-</a:t>
            </a:r>
            <a:r>
              <a:rPr lang="en-US" b="1" dirty="0"/>
              <a:t>Lee</a:t>
            </a:r>
            <a:r>
              <a:rPr lang="en-US" dirty="0"/>
              <a:t>-Song 19</a:t>
            </a:r>
          </a:p>
          <a:p>
            <a:r>
              <a:rPr lang="en-US" dirty="0" err="1"/>
              <a:t>v.d.Brand</a:t>
            </a:r>
            <a:r>
              <a:rPr lang="en-US" dirty="0"/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196650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Why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r>
                  <a:rPr lang="en-US" dirty="0"/>
                  <a:t> is useful?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l="-1444" t="-909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8344" y="1044336"/>
                <a:ext cx="10972336" cy="56558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Classical version (without fast matrix multiplication)</a:t>
                </a:r>
              </a:p>
              <a:p>
                <a:pPr marL="0" indent="0">
                  <a:buNone/>
                </a:pPr>
                <a:r>
                  <a:rPr lang="en-US" dirty="0"/>
                  <a:t>Each step </a:t>
                </a:r>
                <a:r>
                  <a:rPr lang="en-US" b="1" dirty="0">
                    <a:solidFill>
                      <a:schemeClr val="accent1"/>
                    </a:solidFill>
                  </a:rPr>
                  <a:t>computes</a:t>
                </a:r>
                <a:r>
                  <a:rPr lang="en-US" dirty="0"/>
                  <a:t> the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It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time.</a:t>
                </a:r>
              </a:p>
              <a:p>
                <a:pPr marL="0" indent="0">
                  <a:buNone/>
                </a:pPr>
                <a:r>
                  <a:rPr lang="en-US" dirty="0"/>
                  <a:t>In total, it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𝒊𝒕𝒆𝒓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3.5</m:t>
                        </m:r>
                      </m:sup>
                    </m:sSup>
                  </m:oMath>
                </a14:m>
                <a:r>
                  <a:rPr lang="en-US" dirty="0"/>
                  <a:t> time.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Robust version</a:t>
                </a:r>
              </a:p>
              <a:p>
                <a:pPr marL="0" indent="0">
                  <a:buNone/>
                </a:pPr>
                <a:r>
                  <a:rPr lang="en-US" dirty="0"/>
                  <a:t>Each step </a:t>
                </a:r>
                <a:r>
                  <a:rPr lang="en-US" b="1" dirty="0">
                    <a:solidFill>
                      <a:schemeClr val="accent1"/>
                    </a:solidFill>
                  </a:rPr>
                  <a:t>maintains</a:t>
                </a:r>
                <a:r>
                  <a:rPr lang="en-US" dirty="0"/>
                  <a:t> the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bar>
                              </m:sub>
                            </m:s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instead.</a:t>
                </a:r>
              </a:p>
              <a:p>
                <a:pPr marL="0" indent="0">
                  <a:buNone/>
                </a:pPr>
                <a:r>
                  <a:rPr lang="en-US" dirty="0"/>
                  <a:t>Rank one update of the inverse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time.</a:t>
                </a:r>
              </a:p>
              <a:p>
                <a:pPr marL="0" indent="0">
                  <a:buNone/>
                </a:pPr>
                <a:r>
                  <a:rPr lang="en-US" dirty="0"/>
                  <a:t>Hence, each coordinate change in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time.</a:t>
                </a:r>
              </a:p>
              <a:p>
                <a:pPr marL="0" indent="0">
                  <a:buNone/>
                </a:pPr>
                <a:r>
                  <a:rPr lang="en-US" dirty="0"/>
                  <a:t>In total, it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𝒄𝒉𝒂𝒏𝒈𝒆𝒔</m:t>
                    </m:r>
                  </m:oMath>
                </a14:m>
                <a:r>
                  <a:rPr lang="en-US" dirty="0"/>
                  <a:t> time.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44" y="1044336"/>
                <a:ext cx="10972336" cy="5655821"/>
              </a:xfrm>
              <a:blipFill>
                <a:blip r:embed="rId7"/>
                <a:stretch>
                  <a:fillRect l="-611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292A5B8-00F6-2622-584F-A4C07A62ED71}"/>
              </a:ext>
            </a:extLst>
          </p:cNvPr>
          <p:cNvGrpSpPr/>
          <p:nvPr/>
        </p:nvGrpSpPr>
        <p:grpSpPr>
          <a:xfrm>
            <a:off x="7661709" y="688089"/>
            <a:ext cx="4119611" cy="1634490"/>
            <a:chOff x="7661709" y="688089"/>
            <a:chExt cx="4119611" cy="1634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43D551D-CDF0-289E-3261-545FF8F61EB3}"/>
                    </a:ext>
                  </a:extLst>
                </p:cNvPr>
                <p:cNvSpPr txBox="1"/>
                <p:nvPr/>
              </p:nvSpPr>
              <p:spPr>
                <a:xfrm>
                  <a:off x="7661709" y="688089"/>
                  <a:ext cx="4119611" cy="1634490"/>
                </a:xfrm>
                <a:prstGeom prst="roundRect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Setting:</a:t>
                  </a:r>
                </a:p>
                <a:p>
                  <a:endParaRPr lang="en-US" b="1" dirty="0">
                    <a:solidFill>
                      <a:schemeClr val="accent1"/>
                    </a:solidFill>
                  </a:endParaRPr>
                </a:p>
                <a:p>
                  <a:endParaRPr lang="en-US" b="1" dirty="0">
                    <a:solidFill>
                      <a:schemeClr val="accent1"/>
                    </a:solidFill>
                  </a:endParaRPr>
                </a:p>
                <a:p>
                  <a:endParaRPr lang="en-US" b="1" dirty="0">
                    <a:solidFill>
                      <a:schemeClr val="accent1"/>
                    </a:solidFill>
                  </a:endParaRPr>
                </a:p>
                <a:p>
                  <a:r>
                    <a:rPr lang="en-US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43D551D-CDF0-289E-3261-545FF8F61E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1709" y="688089"/>
                  <a:ext cx="4119611" cy="163449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61DD63-C09C-6274-F3BC-0EB8D4945C66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27" y="1105133"/>
              <a:ext cx="3538287" cy="624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1A5210-5F8B-896B-43CC-DE9CA5AE6535}"/>
              </a:ext>
            </a:extLst>
          </p:cNvPr>
          <p:cNvGrpSpPr/>
          <p:nvPr/>
        </p:nvGrpSpPr>
        <p:grpSpPr>
          <a:xfrm>
            <a:off x="7125150" y="3770757"/>
            <a:ext cx="4656170" cy="1328023"/>
            <a:chOff x="7057509" y="3847356"/>
            <a:chExt cx="4656170" cy="132802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22B57D-B609-FD11-9C9F-145602E2B499}"/>
                </a:ext>
              </a:extLst>
            </p:cNvPr>
            <p:cNvSpPr txBox="1"/>
            <p:nvPr/>
          </p:nvSpPr>
          <p:spPr>
            <a:xfrm>
              <a:off x="7057509" y="3847356"/>
              <a:ext cx="4656170" cy="1328023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Sherman–Morrison formula:</a:t>
              </a:r>
            </a:p>
            <a:p>
              <a:endParaRPr lang="en-US" b="1" dirty="0">
                <a:solidFill>
                  <a:schemeClr val="accent1"/>
                </a:solidFill>
              </a:endParaRPr>
            </a:p>
            <a:p>
              <a:endParaRPr lang="en-US" b="1" dirty="0">
                <a:solidFill>
                  <a:schemeClr val="accent1"/>
                </a:solidFill>
              </a:endParaRPr>
            </a:p>
            <a:p>
              <a:endParaRPr lang="en-US" b="1" dirty="0">
                <a:solidFill>
                  <a:schemeClr val="accent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31DA598-5BB8-35EF-57AE-14DBC9FECFC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9023" y="4311720"/>
              <a:ext cx="4233143" cy="580571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4294E53-BEF8-4269-A6BA-20F4048C75A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911" y="94643"/>
            <a:ext cx="3043045" cy="2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2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of coordinate changes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8344" y="1044336"/>
                <a:ext cx="10972336" cy="56558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“Lemma”: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Each step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new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that our robust method only 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Question:</a:t>
                </a:r>
              </a:p>
              <a:p>
                <a:pPr marL="0" indent="0">
                  <a:buNone/>
                </a:pPr>
                <a:r>
                  <a:rPr lang="en-US" dirty="0"/>
                  <a:t>What is the total number of updates on the coordinates of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</m:oMath>
                </a14:m>
                <a:r>
                  <a:rPr lang="en-US" dirty="0"/>
                  <a:t> ?</a:t>
                </a: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Answer: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This is INSANE. Each coordinate is updated only few times!</a:t>
                </a:r>
              </a:p>
              <a:p>
                <a:pPr marL="0" indent="0">
                  <a:buNone/>
                </a:pPr>
                <a:r>
                  <a:rPr lang="en-US" dirty="0"/>
                  <a:t>This gives roughly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44" y="1044336"/>
                <a:ext cx="10972336" cy="5655821"/>
              </a:xfrm>
              <a:blipFill>
                <a:blip r:embed="rId4"/>
                <a:stretch>
                  <a:fillRect l="-611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932ECF2-1BF1-72FE-D61C-025221AE0A07}"/>
              </a:ext>
            </a:extLst>
          </p:cNvPr>
          <p:cNvSpPr txBox="1"/>
          <p:nvPr/>
        </p:nvSpPr>
        <p:spPr>
          <a:xfrm>
            <a:off x="0" y="6450755"/>
            <a:ext cx="547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Ignored normalization in norms and many log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AB11A-5ABB-049B-7AF6-1127D3BAA94B}"/>
                  </a:ext>
                </a:extLst>
              </p:cNvPr>
              <p:cNvSpPr txBox="1"/>
              <p:nvPr/>
            </p:nvSpPr>
            <p:spPr>
              <a:xfrm>
                <a:off x="7685773" y="323008"/>
                <a:ext cx="4119611" cy="3166824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Question:</a:t>
                </a:r>
              </a:p>
              <a:p>
                <a:r>
                  <a:rPr lang="en-US" dirty="0"/>
                  <a:t>Does runtime depend on # steps?</a:t>
                </a:r>
              </a:p>
              <a:p>
                <a:endParaRPr lang="en-US" dirty="0"/>
              </a:p>
              <a:p>
                <a:r>
                  <a:rPr lang="en-US" dirty="0"/>
                  <a:t>What if we use small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Answer:</a:t>
                </a:r>
              </a:p>
              <a:p>
                <a:r>
                  <a:rPr lang="en-US" dirty="0"/>
                  <a:t>Runtime depends on #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bar>
                  </m:oMath>
                </a14:m>
                <a:r>
                  <a:rPr lang="en-US" dirty="0"/>
                  <a:t> changes.</a:t>
                </a:r>
              </a:p>
              <a:p>
                <a:r>
                  <a:rPr lang="en-US" dirty="0"/>
                  <a:t>It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movement.</a:t>
                </a:r>
              </a:p>
              <a:p>
                <a:r>
                  <a:rPr lang="en-US" dirty="0"/>
                  <a:t>And it is independent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AB11A-5ABB-049B-7AF6-1127D3BAA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773" y="323008"/>
                <a:ext cx="4119611" cy="316682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75E279-1355-4200-AD60-60E0F609E3DF}"/>
                  </a:ext>
                </a:extLst>
              </p:cNvPr>
              <p:cNvSpPr txBox="1"/>
              <p:nvPr/>
            </p:nvSpPr>
            <p:spPr>
              <a:xfrm>
                <a:off x="8327857" y="3609762"/>
                <a:ext cx="3477527" cy="132802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Greedy schedule for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For every step,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ba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75E279-1355-4200-AD60-60E0F609E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57" y="3609762"/>
                <a:ext cx="3477527" cy="1328023"/>
              </a:xfrm>
              <a:prstGeom prst="roundRect">
                <a:avLst/>
              </a:prstGeom>
              <a:blipFill>
                <a:blip r:embed="rId6"/>
                <a:stretch>
                  <a:fillRect b="-44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510DE6E8-1906-4BB0-990F-214B0B06A3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508" y="5196693"/>
            <a:ext cx="4181333" cy="104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0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Batch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8344" y="1044336"/>
                <a:ext cx="10972336" cy="56558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two cases: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steps, each step updates the inverse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rank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step, each step updates the inverse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rank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Which is faster?</a:t>
                </a:r>
              </a:p>
              <a:p>
                <a:r>
                  <a:rPr lang="en-US" dirty="0"/>
                  <a:t>Batched is better due to (fast matrix multiplication) or GPU or communication or 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Idea:</a:t>
                </a:r>
                <a:r>
                  <a:rPr lang="en-US" dirty="0"/>
                  <a:t> Update preemptively to batch the updates.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44" y="1044336"/>
                <a:ext cx="10972336" cy="5655821"/>
              </a:xfrm>
              <a:blipFill>
                <a:blip r:embed="rId3"/>
                <a:stretch>
                  <a:fillRect l="-611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379C69-A6A5-0C7D-B19E-EB95520C2EB3}"/>
                  </a:ext>
                </a:extLst>
              </p:cNvPr>
              <p:cNvSpPr txBox="1"/>
              <p:nvPr/>
            </p:nvSpPr>
            <p:spPr>
              <a:xfrm>
                <a:off x="6225825" y="3685084"/>
                <a:ext cx="5622875" cy="2438328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Preemptive schedule for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step (with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a multiple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),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ba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Namely,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moved a lot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steps,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ba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gives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2.38</m:t>
                        </m:r>
                      </m:sup>
                    </m:sSup>
                  </m:oMath>
                </a14:m>
                <a:r>
                  <a:rPr lang="en-US" dirty="0"/>
                  <a:t> time for generalized linear model.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379C69-A6A5-0C7D-B19E-EB95520C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825" y="3685084"/>
                <a:ext cx="5622875" cy="243832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D16F90-1EDC-6589-0A03-26827CF59C7A}"/>
                  </a:ext>
                </a:extLst>
              </p:cNvPr>
              <p:cNvSpPr txBox="1"/>
              <p:nvPr/>
            </p:nvSpPr>
            <p:spPr>
              <a:xfrm>
                <a:off x="859857" y="4854340"/>
                <a:ext cx="4432434" cy="1328023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Greedy schedule for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ba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For every step,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ba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≥1/2</m:t>
                    </m:r>
                  </m:oMath>
                </a14:m>
                <a:r>
                  <a:rPr lang="en-US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ba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D16F90-1EDC-6589-0A03-26827CF59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57" y="4854340"/>
                <a:ext cx="4432434" cy="1328023"/>
              </a:xfrm>
              <a:prstGeom prst="roundRect">
                <a:avLst/>
              </a:prstGeom>
              <a:blipFill>
                <a:blip r:embed="rId5"/>
                <a:stretch>
                  <a:fillRect b="-44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C6D79DB-66C2-514C-E4A3-0C0D353731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421003"/>
              </p:ext>
            </p:extLst>
          </p:nvPr>
        </p:nvGraphicFramePr>
        <p:xfrm>
          <a:off x="7990038" y="218421"/>
          <a:ext cx="3858662" cy="2404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7821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Graphic spid="9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3846A-694D-4AA4-B461-9FADF922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Results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D43BD-8EB9-4DF0-AE1F-909128CAD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1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Applications / Related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8344" y="1044336"/>
                <a:ext cx="11341420" cy="5655821"/>
              </a:xfrm>
            </p:spPr>
            <p:txBody>
              <a:bodyPr>
                <a:normAutofit/>
              </a:bodyPr>
              <a:lstStyle/>
              <a:p>
                <a:pPr>
                  <a:buClrTx/>
                </a:pPr>
                <a:r>
                  <a:rPr lang="en-US" sz="2200" dirty="0"/>
                  <a:t>Even faster algorithms for linear programs (if matrix multiplications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time)</a:t>
                </a:r>
              </a:p>
              <a:p>
                <a:pPr lvl="1">
                  <a:buClrTx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2+1/6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nl-NL" sz="2200" dirty="0"/>
                  <a:t>[Cohen-</a:t>
                </a:r>
                <a:r>
                  <a:rPr lang="nl-NL" sz="2200" b="1" dirty="0">
                    <a:solidFill>
                      <a:schemeClr val="accent1"/>
                    </a:solidFill>
                  </a:rPr>
                  <a:t>Lee</a:t>
                </a:r>
                <a:r>
                  <a:rPr lang="nl-NL" sz="2200" dirty="0"/>
                  <a:t>-Song 19, </a:t>
                </a:r>
                <a:r>
                  <a:rPr lang="nl-NL" sz="2200" b="1" dirty="0">
                    <a:solidFill>
                      <a:schemeClr val="accent1"/>
                    </a:solidFill>
                  </a:rPr>
                  <a:t>Lee</a:t>
                </a:r>
                <a:r>
                  <a:rPr lang="nl-NL" sz="2200" dirty="0"/>
                  <a:t>-Song-Zhang 19, v.d.Brand 20]</a:t>
                </a:r>
              </a:p>
              <a:p>
                <a:pPr lvl="1">
                  <a:buClrTx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2+1/18</m:t>
                        </m:r>
                      </m:sup>
                    </m:sSup>
                  </m:oMath>
                </a14:m>
                <a:r>
                  <a:rPr lang="en-US" sz="2200" dirty="0"/>
                  <a:t> [Jiang-Song-Weinstein-Zhang 21, </a:t>
                </a:r>
                <a:r>
                  <a:rPr lang="nl-NL" sz="2200" dirty="0"/>
                  <a:t>v.d.Brand 21]</a:t>
                </a:r>
              </a:p>
              <a:p>
                <a:pPr>
                  <a:buClrTx/>
                </a:pPr>
                <a:r>
                  <a:rPr lang="nl-NL" sz="2200" dirty="0" smtClean="0"/>
                  <a:t>Nearly linear time for LP with small treewidth [Dong-</a:t>
                </a:r>
                <a:r>
                  <a:rPr lang="nl-NL" sz="2200" b="1" dirty="0" smtClean="0">
                    <a:solidFill>
                      <a:schemeClr val="accent1"/>
                    </a:solidFill>
                  </a:rPr>
                  <a:t>Lee</a:t>
                </a:r>
                <a:r>
                  <a:rPr lang="nl-NL" sz="2200" dirty="0" smtClean="0"/>
                  <a:t>-Ye 21]</a:t>
                </a:r>
              </a:p>
              <a:p>
                <a:pPr>
                  <a:buClrTx/>
                </a:pPr>
                <a:r>
                  <a:rPr lang="nl-NL" sz="2200" dirty="0" smtClean="0"/>
                  <a:t>Faster </a:t>
                </a:r>
                <a:r>
                  <a:rPr lang="nl-NL" sz="2200" dirty="0"/>
                  <a:t>simplex method [v.d.Brand 21]</a:t>
                </a:r>
              </a:p>
              <a:p>
                <a:pPr>
                  <a:buClrTx/>
                </a:pPr>
                <a:r>
                  <a:rPr lang="nl-NL" sz="2200" dirty="0" smtClean="0"/>
                  <a:t>Faster </a:t>
                </a:r>
                <a:r>
                  <a:rPr lang="nl-NL" sz="2200" dirty="0"/>
                  <a:t>algorithms for semidefinite programming [JK</a:t>
                </a:r>
                <a:r>
                  <a:rPr lang="nl-NL" sz="2200" b="1" dirty="0">
                    <a:solidFill>
                      <a:schemeClr val="accent1"/>
                    </a:solidFill>
                  </a:rPr>
                  <a:t>L</a:t>
                </a:r>
                <a:r>
                  <a:rPr lang="nl-NL" sz="2200" dirty="0"/>
                  <a:t>PS 20, HJST 21]</a:t>
                </a:r>
              </a:p>
              <a:p>
                <a:pPr>
                  <a:buClrTx/>
                </a:pPr>
                <a:r>
                  <a:rPr lang="nl-NL" sz="2200" dirty="0"/>
                  <a:t>Faster algorithms for bipartitle matching [B</a:t>
                </a:r>
                <a:r>
                  <a:rPr lang="nl-NL" sz="2200" b="1" dirty="0">
                    <a:solidFill>
                      <a:schemeClr val="accent1"/>
                    </a:solidFill>
                  </a:rPr>
                  <a:t>L</a:t>
                </a:r>
                <a:r>
                  <a:rPr lang="nl-NL" sz="2200" dirty="0"/>
                  <a:t>NPSSSW 20]</a:t>
                </a:r>
              </a:p>
              <a:p>
                <a:pPr>
                  <a:buClrTx/>
                </a:pPr>
                <a:r>
                  <a:rPr lang="nl-NL" sz="2200" dirty="0"/>
                  <a:t>Faster algorithms for min cost flow [B</a:t>
                </a:r>
                <a:r>
                  <a:rPr lang="nl-NL" sz="2200" b="1" dirty="0">
                    <a:solidFill>
                      <a:schemeClr val="accent1"/>
                    </a:solidFill>
                  </a:rPr>
                  <a:t>L</a:t>
                </a:r>
                <a:r>
                  <a:rPr lang="nl-NL" sz="2200" dirty="0"/>
                  <a:t>LSSSW 21, DGG</a:t>
                </a:r>
                <a:r>
                  <a:rPr lang="nl-NL" sz="2200" b="1" dirty="0">
                    <a:solidFill>
                      <a:schemeClr val="accent1"/>
                    </a:solidFill>
                  </a:rPr>
                  <a:t>L</a:t>
                </a:r>
                <a:r>
                  <a:rPr lang="nl-NL" sz="2200" dirty="0"/>
                  <a:t>PSY 22]</a:t>
                </a:r>
              </a:p>
              <a:p>
                <a:pPr marL="0" indent="0">
                  <a:buClrTx/>
                  <a:buNone/>
                </a:pPr>
                <a:endParaRPr lang="nl-NL" sz="2200" dirty="0" smtClean="0"/>
              </a:p>
              <a:p>
                <a:pPr marL="0" indent="0">
                  <a:buClrTx/>
                  <a:buNone/>
                </a:pPr>
                <a:r>
                  <a:rPr lang="nl-NL" sz="2200" dirty="0" smtClean="0"/>
                  <a:t>Using </a:t>
                </a:r>
                <a:r>
                  <a:rPr lang="nl-NL" sz="2200" dirty="0"/>
                  <a:t>their l1 robust IPM, [CKLPGS 22] gives the first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nl-NL" sz="2200" dirty="0"/>
                  <a:t> time algo for mincost flow!</a:t>
                </a:r>
              </a:p>
              <a:p>
                <a:pPr lvl="1">
                  <a:buClrTx/>
                </a:pPr>
                <a:endParaRPr lang="en-US" sz="2200" dirty="0"/>
              </a:p>
              <a:p>
                <a:pPr marL="0" indent="0">
                  <a:buClrTx/>
                  <a:buNone/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44" y="1044336"/>
                <a:ext cx="11341420" cy="5655821"/>
              </a:xfrm>
              <a:blipFill>
                <a:blip r:embed="rId3"/>
                <a:stretch>
                  <a:fillRect l="-699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67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Problem: LP in input sparsity time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8344" y="1044336"/>
                <a:ext cx="11341420" cy="5655821"/>
              </a:xfrm>
            </p:spPr>
            <p:txBody>
              <a:bodyPr>
                <a:normAutofit/>
              </a:bodyPr>
              <a:lstStyle/>
              <a:p>
                <a:pPr marL="0" indent="0">
                  <a:buClrTx/>
                  <a:buNone/>
                </a:pPr>
                <a:r>
                  <a:rPr lang="en-US" sz="2200" dirty="0" smtClean="0"/>
                  <a:t>Given a linear program</a:t>
                </a: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ClrTx/>
                  <a:buNone/>
                </a:pPr>
                <a:r>
                  <a:rPr lang="en-US" sz="2200" dirty="0" smtClean="0"/>
                  <a:t>Suppose that </a:t>
                </a:r>
              </a:p>
              <a:p>
                <a:pPr>
                  <a:buClrTx/>
                </a:pPr>
                <a:r>
                  <a:rPr lang="en-US" sz="2200" dirty="0" smtClean="0"/>
                  <a:t>there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 smtClean="0"/>
                  <a:t> constraints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200" dirty="0" smtClean="0"/>
                  <a:t> variables</a:t>
                </a:r>
              </a:p>
              <a:p>
                <a:pPr>
                  <a:buClrTx/>
                </a:pP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sz="2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b="0" dirty="0" smtClean="0"/>
                  <a:t>, </a:t>
                </a:r>
              </a:p>
              <a:p>
                <a:pPr>
                  <a:buClrTx/>
                </a:pPr>
                <a:r>
                  <a:rPr lang="en-US" sz="2200" dirty="0" smtClean="0"/>
                  <a:t>The feasible domain contains an unit ball and is contained in a ball of radius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pPr marL="0" indent="0">
                  <a:buClrTx/>
                  <a:buNone/>
                </a:pPr>
                <a:r>
                  <a:rPr lang="en-US" sz="2200" dirty="0" smtClean="0"/>
                  <a:t>Find</a:t>
                </a:r>
              </a:p>
              <a:p>
                <a:pPr marL="0" indent="0">
                  <a:buClr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𝑂𝑃𝑇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ClrTx/>
                  <a:buNone/>
                </a:pPr>
                <a:r>
                  <a:rPr lang="en-US" sz="2200" dirty="0" smtClean="0"/>
                  <a:t>i</a:t>
                </a:r>
                <a:r>
                  <a:rPr lang="en-US" sz="2200" b="0" dirty="0" smtClean="0"/>
                  <a:t>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lit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lit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e>
                            </m:d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𝑛𝑑</m:t>
                                </m:r>
                              </m:num>
                              <m:den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200" b="0" dirty="0" smtClean="0"/>
                  <a:t> time.</a:t>
                </a:r>
              </a:p>
              <a:p>
                <a:pPr marL="0" indent="0">
                  <a:buClrTx/>
                  <a:buNone/>
                </a:pPr>
                <a:r>
                  <a:rPr lang="en-US" sz="2200" dirty="0" smtClean="0"/>
                  <a:t>The current bound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lit/>
                          </m:rP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lit/>
                          </m:rP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lit/>
                              </m:r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𝑛𝑑</m:t>
                        </m:r>
                      </m:e>
                    </m:rad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2.5</m:t>
                        </m:r>
                      </m:sup>
                    </m:sSup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b="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44" y="1044336"/>
                <a:ext cx="11341420" cy="5655821"/>
              </a:xfrm>
              <a:blipFill>
                <a:blip r:embed="rId3"/>
                <a:stretch>
                  <a:fillRect l="-699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53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3846A-694D-4AA4-B461-9FADF922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Theme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D43BD-8EB9-4DF0-AE1F-909128CAD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A268-5FDA-441F-91ED-9BD4875F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344" y="323008"/>
            <a:ext cx="10972336" cy="601398"/>
          </a:xfrm>
        </p:spPr>
        <p:txBody>
          <a:bodyPr/>
          <a:lstStyle/>
          <a:p>
            <a:r>
              <a:rPr lang="en-US" dirty="0"/>
              <a:t>Theme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C66D6-1B32-4CCD-AD34-797608DCA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Consider an iterative method corrupted by noise: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 </a:t>
                </a:r>
                <a:r>
                  <a:rPr lang="en-US" dirty="0"/>
                  <a:t>algorithm is </a:t>
                </a:r>
                <a:r>
                  <a:rPr lang="en-US" b="1" dirty="0">
                    <a:solidFill>
                      <a:schemeClr val="accent1"/>
                    </a:solidFill>
                  </a:rPr>
                  <a:t>robust</a:t>
                </a:r>
                <a:r>
                  <a:rPr lang="en-US" dirty="0"/>
                  <a:t> to certain noise if the noise does not hurt its </a:t>
                </a:r>
                <a:r>
                  <a:rPr lang="en-US" b="1" dirty="0">
                    <a:solidFill>
                      <a:schemeClr val="accent1"/>
                    </a:solidFill>
                  </a:rPr>
                  <a:t>convergence 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rate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chemeClr val="accent1"/>
                    </a:solidFill>
                  </a:rPr>
                  <a:t>Warning:</a:t>
                </a:r>
              </a:p>
              <a:p>
                <a:r>
                  <a:rPr lang="en-US" dirty="0" smtClean="0"/>
                  <a:t>This talk focus on </a:t>
                </a:r>
                <a:r>
                  <a:rPr lang="en-US" u="sng" dirty="0"/>
                  <a:t>asymptotically faster</a:t>
                </a:r>
                <a:r>
                  <a:rPr lang="en-US" dirty="0"/>
                  <a:t> </a:t>
                </a:r>
                <a:r>
                  <a:rPr lang="en-US" u="sng" dirty="0" smtClean="0"/>
                  <a:t>weakly</a:t>
                </a:r>
                <a:r>
                  <a:rPr lang="en-US" dirty="0" smtClean="0"/>
                  <a:t> </a:t>
                </a:r>
                <a:r>
                  <a:rPr lang="en-US" u="sng" dirty="0" err="1" smtClean="0"/>
                  <a:t>polytime</a:t>
                </a:r>
                <a:r>
                  <a:rPr lang="en-US" dirty="0" smtClean="0"/>
                  <a:t> algorithm.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C66D6-1B32-4CCD-AD34-797608DCA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D2BECF-1EFF-44C1-8F2D-6B7565B43F0C}"/>
              </a:ext>
            </a:extLst>
          </p:cNvPr>
          <p:cNvSpPr/>
          <p:nvPr/>
        </p:nvSpPr>
        <p:spPr>
          <a:xfrm>
            <a:off x="1502633" y="1211913"/>
            <a:ext cx="9183757" cy="70633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How designing robust algorithms lead to fast algorithms?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EA96F-C6B9-48F1-A003-1EBFCF540440}"/>
                  </a:ext>
                </a:extLst>
              </p:cNvPr>
              <p:cNvSpPr txBox="1"/>
              <p:nvPr/>
            </p:nvSpPr>
            <p:spPr>
              <a:xfrm>
                <a:off x="9183756" y="2160083"/>
                <a:ext cx="25642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a vector function,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the step size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BEA96F-C6B9-48F1-A003-1EBFCF540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756" y="2160083"/>
                <a:ext cx="2564296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96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A268-5FDA-441F-91ED-9BD4875F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C66D6-1B32-4CCD-AD34-797608DCA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344" y="1044336"/>
                <a:ext cx="10972336" cy="5674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Question: </a:t>
                </a:r>
                <a:r>
                  <a:rPr lang="en-US" dirty="0"/>
                  <a:t>How is robustness related to efficiency?</a:t>
                </a:r>
              </a:p>
              <a:p>
                <a:pPr marL="0" indent="0">
                  <a:buNone/>
                </a:pPr>
                <a:r>
                  <a:rPr lang="en-US" dirty="0"/>
                  <a:t>Gradient descent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Why is this useful for efficiency?</a:t>
                </a:r>
              </a:p>
              <a:p>
                <a:pPr marL="0" indent="0">
                  <a:buNone/>
                </a:pPr>
                <a:r>
                  <a:rPr lang="en-US" dirty="0"/>
                  <a:t>We can replace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some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bounded.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This leads to </a:t>
                </a:r>
              </a:p>
              <a:p>
                <a:r>
                  <a:rPr lang="en-US" dirty="0"/>
                  <a:t>stochastic gradient descent (by sampling the examples) </a:t>
                </a:r>
              </a:p>
              <a:p>
                <a:r>
                  <a:rPr lang="en-US" dirty="0"/>
                  <a:t>coordinate descent (by sampling the coordinates)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C66D6-1B32-4CCD-AD34-797608DCA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44" y="1044336"/>
                <a:ext cx="10972336" cy="5674516"/>
              </a:xfrm>
              <a:blipFill>
                <a:blip r:embed="rId3"/>
                <a:stretch>
                  <a:fillRect l="-611" t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5A896F6-39E5-45B5-8515-147A439F72B7}"/>
                  </a:ext>
                </a:extLst>
              </p:cNvPr>
              <p:cNvSpPr/>
              <p:nvPr/>
            </p:nvSpPr>
            <p:spPr>
              <a:xfrm>
                <a:off x="832654" y="2136913"/>
                <a:ext cx="10523715" cy="1699592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Fact*: </a:t>
                </a:r>
                <a:r>
                  <a:rPr lang="en-US" sz="2000" dirty="0">
                    <a:solidFill>
                      <a:schemeClr val="tx1"/>
                    </a:solidFill>
                  </a:rPr>
                  <a:t>Gradient descent is robust under unbiased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noise. 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Namely, the algorithm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gives a similar result as gradient descent 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𝐄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lit/>
                      </m:rP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bounded.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5A896F6-39E5-45B5-8515-147A439F72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54" y="2136913"/>
                <a:ext cx="10523715" cy="169959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A26EC-74D4-4015-8A56-DDA7FE21BBB0}"/>
                  </a:ext>
                </a:extLst>
              </p:cNvPr>
              <p:cNvSpPr txBox="1"/>
              <p:nvPr/>
            </p:nvSpPr>
            <p:spPr>
              <a:xfrm>
                <a:off x="10445894" y="0"/>
                <a:ext cx="1746106" cy="734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Problem: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A26EC-74D4-4015-8A56-DDA7FE21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5894" y="0"/>
                <a:ext cx="1746106" cy="734753"/>
              </a:xfrm>
              <a:prstGeom prst="rect">
                <a:avLst/>
              </a:prstGeom>
              <a:blipFill>
                <a:blip r:embed="rId5"/>
                <a:stretch>
                  <a:fillRect l="-3147" t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EEA7CEA-034C-9695-09EB-39A974AAC4B6}"/>
              </a:ext>
            </a:extLst>
          </p:cNvPr>
          <p:cNvSpPr txBox="1"/>
          <p:nvPr/>
        </p:nvSpPr>
        <p:spPr>
          <a:xfrm>
            <a:off x="0" y="6450755"/>
            <a:ext cx="917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Not a precise result because the convergence depends on the function class.</a:t>
            </a:r>
          </a:p>
        </p:txBody>
      </p:sp>
    </p:spTree>
    <p:extLst>
      <p:ext uri="{BB962C8B-B14F-4D97-AF65-F5344CB8AC3E}">
        <p14:creationId xmlns:p14="http://schemas.microsoft.com/office/powerpoint/2010/main" val="289830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C015-69FA-4DFC-880E-2303B1C7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Ball Walk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B28485-A60B-4C1F-929E-FAECCE0C0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the ball walk:</a:t>
                </a:r>
              </a:p>
              <a:p>
                <a:r>
                  <a:rPr lang="en-US" dirty="0"/>
                  <a:t>Loop</a:t>
                </a:r>
              </a:p>
              <a:p>
                <a:pPr lvl="1"/>
                <a:r>
                  <a:rPr lang="en-US" sz="2000" dirty="0"/>
                  <a:t>Generate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for all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Is this algorithm robust?</a:t>
                </a:r>
              </a:p>
              <a:p>
                <a:pPr marL="0" indent="0">
                  <a:buNone/>
                </a:pPr>
                <a:r>
                  <a:rPr lang="en-US" dirty="0"/>
                  <a:t>“Robust” to input biased noise.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changing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 lot does not affect for this particular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Why is this useful for efficiency?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 (Normalize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.)</a:t>
                </a:r>
              </a:p>
              <a:p>
                <a:pPr marL="0" indent="0">
                  <a:buNone/>
                </a:pPr>
                <a:r>
                  <a:rPr lang="en-US" dirty="0"/>
                  <a:t>Do not check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every step.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check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again after roughly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iterations.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B28485-A60B-4C1F-929E-FAECCE0C0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1" t="-1042" b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479E02-7CFF-486C-8B1B-50252149BCBC}"/>
                  </a:ext>
                </a:extLst>
              </p:cNvPr>
              <p:cNvSpPr txBox="1"/>
              <p:nvPr/>
            </p:nvSpPr>
            <p:spPr>
              <a:xfrm>
                <a:off x="4067657" y="2828696"/>
                <a:ext cx="32467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Each step takes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𝒏𝒅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time.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479E02-7CFF-486C-8B1B-50252149B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57" y="2828696"/>
                <a:ext cx="3246705" cy="369332"/>
              </a:xfrm>
              <a:prstGeom prst="rect">
                <a:avLst/>
              </a:prstGeom>
              <a:blipFill>
                <a:blip r:embed="rId3"/>
                <a:stretch>
                  <a:fillRect l="-1501" t="-8197" r="-15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59AB37-4D95-4208-ABFA-1374DAAF60C7}"/>
                  </a:ext>
                </a:extLst>
              </p:cNvPr>
              <p:cNvSpPr txBox="1"/>
              <p:nvPr/>
            </p:nvSpPr>
            <p:spPr>
              <a:xfrm>
                <a:off x="9894116" y="639746"/>
                <a:ext cx="2170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# of constraints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# of variables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59AB37-4D95-4208-ABFA-1374DAAF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116" y="639746"/>
                <a:ext cx="2170176" cy="646331"/>
              </a:xfrm>
              <a:prstGeom prst="rect">
                <a:avLst/>
              </a:prstGeom>
              <a:blipFill>
                <a:blip r:embed="rId4"/>
                <a:stretch>
                  <a:fillRect t="-5660" r="-14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7584DC-99D3-4AAC-839C-717DBDA175CF}"/>
              </a:ext>
            </a:extLst>
          </p:cNvPr>
          <p:cNvSpPr txBox="1"/>
          <p:nvPr/>
        </p:nvSpPr>
        <p:spPr>
          <a:xfrm>
            <a:off x="9620451" y="6488668"/>
            <a:ext cx="257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(Mangoubi-Vishnoi 19)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C4A0E3-AAF5-4D8D-8AA5-43EFD40EB6E8}"/>
                  </a:ext>
                </a:extLst>
              </p:cNvPr>
              <p:cNvSpPr txBox="1"/>
              <p:nvPr/>
            </p:nvSpPr>
            <p:spPr>
              <a:xfrm>
                <a:off x="5100785" y="4322776"/>
                <a:ext cx="3687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It leads 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amortized time.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C4A0E3-AAF5-4D8D-8AA5-43EFD40EB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85" y="4322776"/>
                <a:ext cx="3687733" cy="369332"/>
              </a:xfrm>
              <a:prstGeom prst="rect">
                <a:avLst/>
              </a:prstGeom>
              <a:blipFill>
                <a:blip r:embed="rId5"/>
                <a:stretch>
                  <a:fillRect l="-148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B25D167-057B-DB44-64B3-C49140DD78DE}"/>
              </a:ext>
            </a:extLst>
          </p:cNvPr>
          <p:cNvGrpSpPr/>
          <p:nvPr/>
        </p:nvGrpSpPr>
        <p:grpSpPr>
          <a:xfrm>
            <a:off x="7665268" y="1061887"/>
            <a:ext cx="2784313" cy="2382754"/>
            <a:chOff x="8228294" y="1148910"/>
            <a:chExt cx="2784313" cy="2382754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9F2D275-D3B8-4CFE-9A4D-8447D36B5FB7}"/>
                </a:ext>
              </a:extLst>
            </p:cNvPr>
            <p:cNvSpPr/>
            <p:nvPr/>
          </p:nvSpPr>
          <p:spPr>
            <a:xfrm>
              <a:off x="8228294" y="1148910"/>
              <a:ext cx="2784313" cy="2382754"/>
            </a:xfrm>
            <a:prstGeom prst="triangl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414CBE-BCA4-46CA-B733-30656BF58A85}"/>
                </a:ext>
              </a:extLst>
            </p:cNvPr>
            <p:cNvSpPr/>
            <p:nvPr/>
          </p:nvSpPr>
          <p:spPr>
            <a:xfrm>
              <a:off x="8398249" y="2328142"/>
              <a:ext cx="1178900" cy="109103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901E51A-6507-4866-9818-EB072BA9041B}"/>
                    </a:ext>
                  </a:extLst>
                </p:cNvPr>
                <p:cNvSpPr txBox="1"/>
                <p:nvPr/>
              </p:nvSpPr>
              <p:spPr>
                <a:xfrm>
                  <a:off x="8798096" y="2750207"/>
                  <a:ext cx="3792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901E51A-6507-4866-9818-EB072BA904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8096" y="2750207"/>
                  <a:ext cx="3792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512B3A0-90A4-4F4B-9CE4-995D9704D5AA}"/>
              </a:ext>
            </a:extLst>
          </p:cNvPr>
          <p:cNvSpPr txBox="1"/>
          <p:nvPr/>
        </p:nvSpPr>
        <p:spPr>
          <a:xfrm>
            <a:off x="7970866" y="4919567"/>
            <a:ext cx="3687733" cy="1328023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Lazy Update</a:t>
            </a:r>
          </a:p>
          <a:p>
            <a:endParaRPr lang="en-US" dirty="0"/>
          </a:p>
          <a:p>
            <a:r>
              <a:rPr lang="en-US" dirty="0"/>
              <a:t>When the algorithm is robust, we can delay some calculations.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6440F6-EF59-4270-2D62-5434B95C32C0}"/>
              </a:ext>
            </a:extLst>
          </p:cNvPr>
          <p:cNvSpPr txBox="1"/>
          <p:nvPr/>
        </p:nvSpPr>
        <p:spPr>
          <a:xfrm>
            <a:off x="10546956" y="1447187"/>
            <a:ext cx="15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Lovász</a:t>
            </a:r>
            <a:r>
              <a:rPr lang="en-US" dirty="0"/>
              <a:t> 90)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486F5D-7F6D-456C-8D5B-C950B2791F05}"/>
                  </a:ext>
                </a:extLst>
              </p:cNvPr>
              <p:cNvSpPr txBox="1"/>
              <p:nvPr/>
            </p:nvSpPr>
            <p:spPr>
              <a:xfrm>
                <a:off x="8378687" y="0"/>
                <a:ext cx="38133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Problem:</a:t>
                </a:r>
              </a:p>
              <a:p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uniformly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486F5D-7F6D-456C-8D5B-C950B2791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687" y="0"/>
                <a:ext cx="3813314" cy="646331"/>
              </a:xfrm>
              <a:prstGeom prst="rect">
                <a:avLst/>
              </a:prstGeom>
              <a:blipFill>
                <a:blip r:embed="rId7"/>
                <a:stretch>
                  <a:fillRect l="-127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663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4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B191-7B40-4677-89F0-BE5C144F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“Newton method”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ABE93-3221-4BB2-A54B-80ED63538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344" y="1044336"/>
                <a:ext cx="10972336" cy="56083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Gradient descent is 1-st order method and ball walk is 0-th order.</a:t>
                </a:r>
              </a:p>
              <a:p>
                <a:pPr marL="0" indent="0">
                  <a:buNone/>
                </a:pPr>
                <a:r>
                  <a:rPr lang="en-US" dirty="0"/>
                  <a:t>How about Newton Method?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Our Result (Robust Interior Point Method):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for some self-concordant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</a:t>
                </a:r>
                <a:endParaRPr lang="en-US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“Newton method” is robust to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” biased input noise. </a:t>
                </a:r>
              </a:p>
              <a:p>
                <a:pPr marL="0" indent="0">
                  <a:buNone/>
                </a:pPr>
                <a:r>
                  <a:rPr lang="en-US" dirty="0"/>
                  <a:t>This robustness leads to efficiency improvement.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ABE93-3221-4BB2-A54B-80ED63538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44" y="1044336"/>
                <a:ext cx="10972336" cy="5608393"/>
              </a:xfrm>
              <a:blipFill>
                <a:blip r:embed="rId2"/>
                <a:stretch>
                  <a:fillRect l="-611" t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g1">
            <a:extLst>
              <a:ext uri="{FF2B5EF4-FFF2-40B4-BE49-F238E27FC236}">
                <a16:creationId xmlns:a16="http://schemas.microsoft.com/office/drawing/2014/main" id="{A5F4A9A8-0ABD-9300-7CA1-D386B7327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074" y="205271"/>
            <a:ext cx="3507606" cy="222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43AC489-34A7-46D1-A019-7C4955F519A7}"/>
                  </a:ext>
                </a:extLst>
              </p:cNvPr>
              <p:cNvSpPr/>
              <p:nvPr/>
            </p:nvSpPr>
            <p:spPr>
              <a:xfrm>
                <a:off x="832654" y="2501748"/>
                <a:ext cx="10523715" cy="1164196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b="1" dirty="0">
                    <a:solidFill>
                      <a:schemeClr val="accent1"/>
                    </a:solidFill>
                  </a:rPr>
                  <a:t>Theorem: </a:t>
                </a:r>
                <a:r>
                  <a:rPr lang="en-US" sz="2000" dirty="0">
                    <a:solidFill>
                      <a:schemeClr val="tx1"/>
                    </a:solidFill>
                  </a:rPr>
                  <a:t>[Nesterov-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Nemirovski</a:t>
                </a:r>
                <a:r>
                  <a:rPr lang="en-US" sz="2000" dirty="0">
                    <a:solidFill>
                      <a:schemeClr val="tx1"/>
                    </a:solidFill>
                  </a:rPr>
                  <a:t> 89]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Newton method converges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self-concordant.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Any convex function can be “approximated” by a sequence of self-concordant functions.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43AC489-34A7-46D1-A019-7C4955F51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54" y="2501748"/>
                <a:ext cx="10523715" cy="1164196"/>
              </a:xfrm>
              <a:prstGeom prst="roundRect">
                <a:avLst/>
              </a:prstGeom>
              <a:blipFill>
                <a:blip r:embed="rId4"/>
                <a:stretch>
                  <a:fillRect b="-1531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168C22C-663C-4483-BD21-F8BE3EDC628E}"/>
              </a:ext>
            </a:extLst>
          </p:cNvPr>
          <p:cNvGrpSpPr/>
          <p:nvPr/>
        </p:nvGrpSpPr>
        <p:grpSpPr>
          <a:xfrm>
            <a:off x="6618083" y="2626094"/>
            <a:ext cx="2507810" cy="379656"/>
            <a:chOff x="6618083" y="2626094"/>
            <a:chExt cx="2507810" cy="379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3C66A7-1D0D-414E-8C2D-A50ECF358B04}"/>
                    </a:ext>
                  </a:extLst>
                </p:cNvPr>
                <p:cNvSpPr txBox="1"/>
                <p:nvPr/>
              </p:nvSpPr>
              <p:spPr>
                <a:xfrm>
                  <a:off x="7333307" y="2626094"/>
                  <a:ext cx="1792586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′′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3/2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3C66A7-1D0D-414E-8C2D-A50ECF358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3307" y="2626094"/>
                  <a:ext cx="1792586" cy="37965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AAE9C06-884B-4C18-9E2E-E771EC80143D}"/>
                </a:ext>
              </a:extLst>
            </p:cNvPr>
            <p:cNvCxnSpPr/>
            <p:nvPr/>
          </p:nvCxnSpPr>
          <p:spPr>
            <a:xfrm flipH="1">
              <a:off x="6618083" y="2824681"/>
              <a:ext cx="715224" cy="1810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707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D69C034-DBEA-4DDA-9D5F-FE71D1301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82" y="801381"/>
            <a:ext cx="11181347" cy="581977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62DC143-DD89-443F-85D6-C39D41B4E087}"/>
              </a:ext>
            </a:extLst>
          </p:cNvPr>
          <p:cNvGrpSpPr/>
          <p:nvPr/>
        </p:nvGrpSpPr>
        <p:grpSpPr>
          <a:xfrm>
            <a:off x="812022" y="2011057"/>
            <a:ext cx="1543082" cy="1761722"/>
            <a:chOff x="831273" y="1632857"/>
            <a:chExt cx="1543082" cy="176172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FE9514-88D5-4293-85CE-B0C23C897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1273" y="1632857"/>
              <a:ext cx="1543082" cy="139239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7119DF-AD52-43E1-A858-7AF0F12E84AD}"/>
                </a:ext>
              </a:extLst>
            </p:cNvPr>
            <p:cNvSpPr txBox="1"/>
            <p:nvPr/>
          </p:nvSpPr>
          <p:spPr>
            <a:xfrm>
              <a:off x="845127" y="3025247"/>
              <a:ext cx="15292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Dantzig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95A072E-E94E-4EEB-9323-95F418BFCC42}"/>
              </a:ext>
            </a:extLst>
          </p:cNvPr>
          <p:cNvSpPr txBox="1"/>
          <p:nvPr/>
        </p:nvSpPr>
        <p:spPr>
          <a:xfrm>
            <a:off x="2327053" y="1532087"/>
            <a:ext cx="188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Linear Programs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71CA4-C5CC-4D7A-ADFC-F274FA71028C}"/>
              </a:ext>
            </a:extLst>
          </p:cNvPr>
          <p:cNvSpPr txBox="1"/>
          <p:nvPr/>
        </p:nvSpPr>
        <p:spPr>
          <a:xfrm>
            <a:off x="981777" y="3928462"/>
            <a:ext cx="181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Linear Systems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9EFC67-963A-4A9B-9C93-C3AD84C75956}"/>
              </a:ext>
            </a:extLst>
          </p:cNvPr>
          <p:cNvSpPr/>
          <p:nvPr/>
        </p:nvSpPr>
        <p:spPr>
          <a:xfrm>
            <a:off x="6641123" y="4342664"/>
            <a:ext cx="5007049" cy="888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DB5D21-AC70-8B71-1F3F-918D3F07EDE6}"/>
                  </a:ext>
                </a:extLst>
              </p:cNvPr>
              <p:cNvSpPr txBox="1"/>
              <p:nvPr/>
            </p:nvSpPr>
            <p:spPr>
              <a:xfrm>
                <a:off x="4031702" y="1470852"/>
                <a:ext cx="1555763" cy="4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DB5D21-AC70-8B71-1F3F-918D3F07E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702" y="1470852"/>
                <a:ext cx="1555763" cy="4918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2BCEF43-A8CE-EBCD-F3CA-CE62C2CA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 of </a:t>
            </a:r>
            <a:r>
              <a:rPr lang="en-US" b="1" dirty="0">
                <a:solidFill>
                  <a:schemeClr val="accent1"/>
                </a:solidFill>
              </a:rPr>
              <a:t>Robust Interior Point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1FFD72-E22D-8092-1A0E-76F3675ED3FE}"/>
                  </a:ext>
                </a:extLst>
              </p:cNvPr>
              <p:cNvSpPr txBox="1"/>
              <p:nvPr/>
            </p:nvSpPr>
            <p:spPr>
              <a:xfrm>
                <a:off x="913671" y="4284366"/>
                <a:ext cx="1555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1FFD72-E22D-8092-1A0E-76F3675ED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671" y="4284366"/>
                <a:ext cx="155576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9A21193-932A-1379-848D-399DBD0FAA5A}"/>
              </a:ext>
            </a:extLst>
          </p:cNvPr>
          <p:cNvGrpSpPr/>
          <p:nvPr/>
        </p:nvGrpSpPr>
        <p:grpSpPr>
          <a:xfrm>
            <a:off x="7002379" y="1034222"/>
            <a:ext cx="4807819" cy="2553891"/>
            <a:chOff x="6338236" y="1034026"/>
            <a:chExt cx="4807819" cy="25538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B7EB7E-253B-9597-E58B-1FB343B0D4F6}"/>
                </a:ext>
              </a:extLst>
            </p:cNvPr>
            <p:cNvSpPr txBox="1"/>
            <p:nvPr/>
          </p:nvSpPr>
          <p:spPr>
            <a:xfrm>
              <a:off x="6338236" y="1034026"/>
              <a:ext cx="4807819" cy="255389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Extended to</a:t>
              </a:r>
            </a:p>
            <a:p>
              <a:endParaRPr lang="en-US" b="1" dirty="0">
                <a:solidFill>
                  <a:schemeClr val="accent1"/>
                </a:solidFill>
              </a:endParaRPr>
            </a:p>
            <a:p>
              <a:r>
                <a:rPr lang="en-US" dirty="0"/>
                <a:t>Generalized linear models</a:t>
              </a:r>
            </a:p>
            <a:p>
              <a:endParaRPr lang="en-US" b="1" dirty="0">
                <a:solidFill>
                  <a:schemeClr val="accent1"/>
                </a:solidFill>
              </a:endParaRPr>
            </a:p>
            <a:p>
              <a:endParaRPr lang="en-US" dirty="0"/>
            </a:p>
            <a:p>
              <a:r>
                <a:rPr lang="en-US" dirty="0"/>
                <a:t>Semidefinite programs</a:t>
              </a:r>
            </a:p>
            <a:p>
              <a:endParaRPr lang="en-US" dirty="0"/>
            </a:p>
            <a:p>
              <a:r>
                <a:rPr lang="en-US" dirty="0"/>
                <a:t>…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25B4368-346E-8DFA-A631-43BCF72E41C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5772" y="1562577"/>
              <a:ext cx="1579886" cy="6240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96AE1F2-6BFE-F113-BB97-951F840995F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2343" y="2557210"/>
              <a:ext cx="1346743" cy="41554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6EB0E5E-B790-6811-D4D1-5F586DB98850}"/>
              </a:ext>
            </a:extLst>
          </p:cNvPr>
          <p:cNvSpPr/>
          <p:nvPr/>
        </p:nvSpPr>
        <p:spPr>
          <a:xfrm>
            <a:off x="8142973" y="5231331"/>
            <a:ext cx="3089709" cy="8951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2CA830-1CE9-AF84-1491-8234B6B71247}"/>
                  </a:ext>
                </a:extLst>
              </p:cNvPr>
              <p:cNvSpPr txBox="1"/>
              <p:nvPr/>
            </p:nvSpPr>
            <p:spPr>
              <a:xfrm>
                <a:off x="5390148" y="5325913"/>
                <a:ext cx="3224462" cy="415504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If we can solve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2CA830-1CE9-AF84-1491-8234B6B71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148" y="5325913"/>
                <a:ext cx="3224462" cy="415504"/>
              </a:xfrm>
              <a:prstGeom prst="roundRect">
                <a:avLst/>
              </a:prstGeom>
              <a:blipFill>
                <a:blip r:embed="rId11"/>
                <a:stretch>
                  <a:fillRect l="-562" b="-13699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5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3846A-694D-4AA4-B461-9FADF922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41573"/>
            <a:ext cx="10180320" cy="2743200"/>
          </a:xfrm>
        </p:spPr>
        <p:txBody>
          <a:bodyPr/>
          <a:lstStyle/>
          <a:p>
            <a:r>
              <a:rPr lang="en-US" dirty="0"/>
              <a:t>Robust Interior Point Method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D43BD-8EB9-4DF0-AE1F-909128CAD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118583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Newton method can made to be robust to input.</a:t>
            </a:r>
          </a:p>
          <a:p>
            <a:endParaRPr lang="en-US" dirty="0"/>
          </a:p>
          <a:p>
            <a:r>
              <a:rPr lang="en-US" dirty="0"/>
              <a:t>Cohen-</a:t>
            </a:r>
            <a:r>
              <a:rPr lang="en-US" b="1" dirty="0"/>
              <a:t>Lee</a:t>
            </a:r>
            <a:r>
              <a:rPr lang="en-US" dirty="0"/>
              <a:t>-Song 19</a:t>
            </a:r>
          </a:p>
          <a:p>
            <a:r>
              <a:rPr lang="en-US" dirty="0" err="1"/>
              <a:t>v.d.Brand</a:t>
            </a:r>
            <a:r>
              <a:rPr lang="en-US" dirty="0"/>
              <a:t> 20</a:t>
            </a:r>
          </a:p>
        </p:txBody>
      </p:sp>
    </p:spTree>
    <p:extLst>
      <p:ext uri="{BB962C8B-B14F-4D97-AF65-F5344CB8AC3E}">
        <p14:creationId xmlns:p14="http://schemas.microsoft.com/office/powerpoint/2010/main" val="115607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Newton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8344" y="1044336"/>
                <a:ext cx="10972336" cy="56558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the problem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compute the gradient and Hessian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</a:t>
                </a:r>
              </a:p>
              <a:p>
                <a:r>
                  <a:rPr lang="en-US" dirty="0"/>
                  <a:t>                                              </a:t>
                </a:r>
              </a:p>
              <a:p>
                <a:r>
                  <a:rPr lang="en-US" dirty="0"/>
                  <a:t>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Newton Method: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Interior Point Method: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                                         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′′(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44" y="1044336"/>
                <a:ext cx="10972336" cy="5655821"/>
              </a:xfrm>
              <a:blipFill>
                <a:blip r:embed="rId8"/>
                <a:stretch>
                  <a:fillRect l="-611" t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53BD79C-6C6B-29AA-B4F3-77C931EC2C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55" y="1410174"/>
            <a:ext cx="3538287" cy="6240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D6E2B55-2643-5A64-3E89-D01F21DF936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71" y="2561043"/>
            <a:ext cx="3058286" cy="48685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0661DE-8CD3-234A-88FF-7F8B5DB6C7A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11" y="3107865"/>
            <a:ext cx="3888000" cy="4868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351D0CB-D44C-E6C8-C1EC-252C3B0D64F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955" y="3564049"/>
            <a:ext cx="2544762" cy="292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6C9950-F927-3DBA-FE9D-CD4758A6D71F}"/>
                  </a:ext>
                </a:extLst>
              </p:cNvPr>
              <p:cNvSpPr txBox="1"/>
              <p:nvPr/>
            </p:nvSpPr>
            <p:spPr>
              <a:xfrm>
                <a:off x="38752" y="6461774"/>
                <a:ext cx="3875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simplicity, you can think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E6C9950-F927-3DBA-FE9D-CD4758A6D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2" y="6461774"/>
                <a:ext cx="3875773" cy="369332"/>
              </a:xfrm>
              <a:prstGeom prst="rect">
                <a:avLst/>
              </a:prstGeom>
              <a:blipFill>
                <a:blip r:embed="rId13"/>
                <a:stretch>
                  <a:fillRect l="-125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0FE6A0-D307-19BC-A185-D15068C21E4E}"/>
                  </a:ext>
                </a:extLst>
              </p:cNvPr>
              <p:cNvSpPr txBox="1"/>
              <p:nvPr/>
            </p:nvSpPr>
            <p:spPr>
              <a:xfrm>
                <a:off x="9951983" y="157843"/>
                <a:ext cx="1954468" cy="1359947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-th</a:t>
                </a:r>
                <a:r>
                  <a:rPr lang="en-US" dirty="0"/>
                  <a:t> col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diagonal: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30FE6A0-D307-19BC-A185-D15068C21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983" y="157843"/>
                <a:ext cx="1954468" cy="135994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94" y="5521093"/>
            <a:ext cx="2544760" cy="2910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40B7FA-8081-5212-738E-9AD9E98B96CE}"/>
                  </a:ext>
                </a:extLst>
              </p:cNvPr>
              <p:cNvSpPr txBox="1"/>
              <p:nvPr/>
            </p:nvSpPr>
            <p:spPr>
              <a:xfrm>
                <a:off x="8316227" y="5098575"/>
                <a:ext cx="3590224" cy="715089"/>
              </a:xfrm>
              <a:prstGeom prst="round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accent1"/>
                    </a:solidFill>
                  </a:rPr>
                  <a:t>Theorem:</a:t>
                </a:r>
                <a:r>
                  <a:rPr lang="en-US" dirty="0"/>
                  <a:t> </a:t>
                </a:r>
                <a:r>
                  <a:rPr lang="en-US" sz="1400" dirty="0"/>
                  <a:t>[Nesterov-</a:t>
                </a:r>
                <a:r>
                  <a:rPr lang="en-US" sz="1400" dirty="0" err="1"/>
                  <a:t>Nemirovski</a:t>
                </a:r>
                <a:r>
                  <a:rPr lang="en-US" sz="1400" dirty="0"/>
                  <a:t> 89]</a:t>
                </a:r>
              </a:p>
              <a:p>
                <a:r>
                  <a:rPr lang="en-US" b="0" dirty="0"/>
                  <a:t>Outputs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/>
                  <a:t>-accurate solution.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40B7FA-8081-5212-738E-9AD9E98B9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227" y="5098575"/>
                <a:ext cx="3590224" cy="715089"/>
              </a:xfrm>
              <a:prstGeom prst="roundRect">
                <a:avLst/>
              </a:prstGeom>
              <a:blipFill>
                <a:blip r:embed="rId16"/>
                <a:stretch>
                  <a:fillRect l="-168" b="-487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3879B15-05C0-9E20-12B0-25E39B45B2F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36304" y="1852466"/>
            <a:ext cx="3996872" cy="299765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F8B4AFF-6993-4EB6-BAA7-0D99FC79A7AC}"/>
              </a:ext>
            </a:extLst>
          </p:cNvPr>
          <p:cNvGrpSpPr/>
          <p:nvPr/>
        </p:nvGrpSpPr>
        <p:grpSpPr>
          <a:xfrm>
            <a:off x="5115628" y="4758853"/>
            <a:ext cx="2314150" cy="697266"/>
            <a:chOff x="5477441" y="4823827"/>
            <a:chExt cx="2314150" cy="69726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8104F55-74EB-4585-A178-11D19441AE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7441" y="5175315"/>
              <a:ext cx="282337" cy="345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8C909D-2749-468C-89C0-D5FE2DE62D39}"/>
                </a:ext>
              </a:extLst>
            </p:cNvPr>
            <p:cNvSpPr txBox="1"/>
            <p:nvPr/>
          </p:nvSpPr>
          <p:spPr>
            <a:xfrm>
              <a:off x="5759778" y="4823827"/>
              <a:ext cx="20318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Self-concordant function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9C773C-9EF7-0A8A-9920-7940DF46EA3A}"/>
              </a:ext>
            </a:extLst>
          </p:cNvPr>
          <p:cNvGrpSpPr/>
          <p:nvPr/>
        </p:nvGrpSpPr>
        <p:grpSpPr>
          <a:xfrm>
            <a:off x="4061336" y="2312949"/>
            <a:ext cx="2917596" cy="418864"/>
            <a:chOff x="4873995" y="4823827"/>
            <a:chExt cx="2917596" cy="418864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430885B-5DD1-A8E1-72D0-58E17B2F69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3995" y="5048209"/>
              <a:ext cx="845784" cy="1944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9A978B-512B-0767-7392-373DE552C90E}"/>
                    </a:ext>
                  </a:extLst>
                </p:cNvPr>
                <p:cNvSpPr txBox="1"/>
                <p:nvPr/>
              </p:nvSpPr>
              <p:spPr>
                <a:xfrm>
                  <a:off x="5759778" y="4823827"/>
                  <a:ext cx="20318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dirty="0"/>
                    <a:t> is data matrix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E9A978B-512B-0767-7392-373DE552C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9778" y="4823827"/>
                  <a:ext cx="2031813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651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 animBg="1"/>
      <p:bldP spid="1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863.892"/>
  <p:tag name="LATEXADDIN" val="\documentclass{article}&#10;\usepackage{amsmath}&#10;\usepackage{amsfonts}&#10;\pagestyle{empty}&#10;\begin{document}&#10;&#10;$$ \min_{x \in \mathbb{R}^d} \sum_{i=1}^n f_i(a_i^\top x)$$&#10;&#10;&#10;\end{document}"/>
  <p:tag name="IGUANATEXSIZE" val="18"/>
  <p:tag name="IGUANATEXCURSOR" val="16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497.563"/>
  <p:tag name="LATEXADDIN" val="\documentclass{article}&#10;\usepackage{amsmath}&#10;\usepackage{amsfonts}&#10;\pagestyle{empty}&#10;\begin{document}&#10;&#10;$$ s \leftarrow s - A^\top (A H_{\overline{s}} A^\top)^{-1} A g_{\overline{s}} $$&#10;&#10;&#10;\end{document}"/>
  <p:tag name="IGUANATEXSIZE" val="20"/>
  <p:tag name="IGUANATEXCURSOR" val="1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2083.24"/>
  <p:tag name="LATEXADDIN" val="\documentclass{article}&#10;\usepackage{amsmath}&#10;\usepackage{amsfonts}&#10;\pagestyle{empty}&#10;\begin{document}&#10;&#10;$$(M+uv^{\top})^{-1}=M^{-1}-\frac{M^{-1}uv^{\top}M^{-1}}{1+v^{\top}M^{-1}u}$$&#10;&#10;&#10;\end{document}"/>
  <p:tag name="IGUANATEXSIZE" val="20"/>
  <p:tag name="IGUANATEXCURSOR" val="17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934.758"/>
  <p:tag name="LATEXADDIN" val="\documentclass{article}&#10;\usepackage{amsmath}&#10;\usepackage{amsfonts}&#10;\pagestyle{empty}&#10;\begin{document}&#10;&#10;$$ \min_{x \in \mathbb{R}^d} F(x) \text{ where } F(x) = \sum_{i=1}^n f(a_i^\top x)$$&#10;&#10;&#10;\end{document}"/>
  <p:tag name="IGUANATEXSIZE" val="18"/>
  <p:tag name="IGUANATEXCURSOR" val="1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12.9359"/>
  <p:tag name="ORIGINALWIDTH" val="2057.743"/>
  <p:tag name="LATEXADDIN" val="\documentclass{article}&#10;\usepackage{amsmath}&#10;\pagestyle{empty}&#10;\begin{document}&#10;&#10;&#10;&#10;\begin{align*}&#10;\#\text{changes} &amp; \leq\text{total }\ell_{1}\text{ movements}\\&#10; &amp; \leq\sqrt{n}\times\text{total }\ell_{2}\text{ movements}\\&#10; &amp; \leq\sqrt{n}\times\sqrt{n}=n&#10;\end{align*}&#10;&#10;\end{document}"/>
  <p:tag name="IGUANATEXSIZE" val="20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.2216"/>
  <p:tag name="ORIGINALWIDTH" val="736.408"/>
  <p:tag name="LATEXADDIN" val="\documentclass{article}&#10;\usepackage{amsmath}&#10;\usepackage{amsfonts}&#10;\pagestyle{empty}&#10;\begin{document}&#10;&#10;$$ \min_{\sum_i y_i A_i \preceq B} c^\top y$$&#10;&#10;&#10;\end{document}"/>
  <p:tag name="IGUANATEXSIZE" val="18"/>
  <p:tag name="IGUANATEXCURSOR" val="12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1934.758"/>
  <p:tag name="LATEXADDIN" val="\documentclass{article}&#10;\usepackage{amsmath}&#10;\usepackage{amsfonts}&#10;\pagestyle{empty}&#10;\begin{document}&#10;&#10;$$ \min_{x \in \mathbb{R}^d} F(x) \text{ where } F(x) = \sum_{i=1}^n f(a_i^\top x)$$&#10;&#10;&#10;\end{document}"/>
  <p:tag name="IGUANATEXSIZE" val="18"/>
  <p:tag name="IGUANATEXCURSOR" val="15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1672.291"/>
  <p:tag name="LATEXADDIN" val="\documentclass{article}&#10;\usepackage{amsmath}&#10;\usepackage{amsfonts}&#10;\pagestyle{empty}&#10;\begin{document}&#10;&#10;$$\nabla F(x) = \sum_i f'(a_i^\top x) \cdot a_i = A g$$&#10;&#10;\end{document}"/>
  <p:tag name="IGUANATEXSIZE" val="18"/>
  <p:tag name="IGUANATEXCURSOR" val="12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2167"/>
  <p:tag name="ORIGINALWIDTH" val="2125.984"/>
  <p:tag name="LATEXADDIN" val="\documentclass{article}&#10;\usepackage{amsmath}&#10;\usepackage{amsfonts}&#10;\pagestyle{empty}&#10;\begin{document}&#10;&#10;$$\nabla^2 F(x) = \sum_i f''(a_i^\top x) \cdot a_i a_i^\top = A H A^\top$$&#10;&#10;\end{document}"/>
  <p:tag name="IGUANATEXSIZE" val="18"/>
  <p:tag name="IGUANATEXCURSOR" val="13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252.344"/>
  <p:tag name="LATEXADDIN" val="\documentclass{article}&#10;\usepackage{amsmath}&#10;\usepackage{amsfonts}&#10;\pagestyle{empty}&#10;\begin{document}&#10;&#10;$$ x \leftarrow x - (A H A^\top)^{-1} A g $$&#10;&#10;&#10;\end{document}"/>
  <p:tag name="IGUANATEXSIZE" val="20"/>
  <p:tag name="IGUANATEXCURSOR" val="13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252.344"/>
  <p:tag name="LATEXADDIN" val="\documentclass{article}&#10;\usepackage{amsmath}&#10;\usepackage{amsfonts}&#10;\pagestyle{empty}&#10;\begin{document}&#10;&#10;$$ x \leftarrow x - (A H A^\top)^{-1} A g $$&#10;&#10;&#10;\end{document}"/>
  <p:tag name="IGUANATEXSIZE" val="20"/>
  <p:tag name="IGUANATEXCURSOR" val="12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1297.338"/>
  <p:tag name="LATEXADDIN" val="\documentclass{article}&#10;\usepackage{amsmath}&#10;\usepackage{amsfonts}&#10;\pagestyle{empty}&#10;\begin{document}&#10;&#10;$$ \| {\sqrt{H_{\overline{s}}}} \cdot (s-\overline{s}) \|_\infty \leq 1/2$$&#10;&#10;&#10;\end{document}"/>
  <p:tag name="IGUANATEXSIZE" val="20"/>
  <p:tag name="IGUANATEXCURSOR" val="14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982"/>
  <p:tag name="ORIGINALWIDTH" val="1497.563"/>
  <p:tag name="LATEXADDIN" val="\documentclass{article}&#10;\usepackage{amsmath}&#10;\usepackage{amsfonts}&#10;\pagestyle{empty}&#10;\begin{document}&#10;&#10;$$ s \leftarrow s - A^\top (A H_{\overline{s}} A^\top)^{-1} A g_{\overline{s}} $$&#10;&#10;&#10;\end{document}"/>
  <p:tag name="IGUANATEXSIZE" val="20"/>
  <p:tag name="IGUANATEXCURSOR" val="18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Diamond Grid 16x9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2069</Words>
  <Application>Microsoft Office PowerPoint</Application>
  <PresentationFormat>Widescreen</PresentationFormat>
  <Paragraphs>247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Cambria Math</vt:lpstr>
      <vt:lpstr>Diamond Grid 16x9</vt:lpstr>
      <vt:lpstr>From Robustness to Efficiency</vt:lpstr>
      <vt:lpstr>Theme</vt:lpstr>
      <vt:lpstr>Theme</vt:lpstr>
      <vt:lpstr>Example 1: Gradient Descent</vt:lpstr>
      <vt:lpstr>Example 2: Ball Walk</vt:lpstr>
      <vt:lpstr>“Newton method”</vt:lpstr>
      <vt:lpstr>Consequence of Robust Interior Point Method</vt:lpstr>
      <vt:lpstr>Robust Interior Point Method</vt:lpstr>
      <vt:lpstr>Formula for Newton Method</vt:lpstr>
      <vt:lpstr>Robust Interior Point Method</vt:lpstr>
      <vt:lpstr>Example: “n^(2.38) Time”</vt:lpstr>
      <vt:lpstr>Why ¯s is useful?</vt:lpstr>
      <vt:lpstr># of coordinate changes</vt:lpstr>
      <vt:lpstr>Batch Update</vt:lpstr>
      <vt:lpstr>Other Results</vt:lpstr>
      <vt:lpstr>Other Applications / Related Work</vt:lpstr>
      <vt:lpstr>Open Problem: LP in input sparsity time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2015-12-27T16:45:46Z</dcterms:created>
  <dcterms:modified xsi:type="dcterms:W3CDTF">2022-05-31T18:35:14Z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