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0" r:id="rId3"/>
    <p:sldId id="257" r:id="rId4"/>
    <p:sldId id="261" r:id="rId5"/>
    <p:sldId id="278" r:id="rId6"/>
    <p:sldId id="275" r:id="rId7"/>
    <p:sldId id="265" r:id="rId8"/>
    <p:sldId id="273" r:id="rId9"/>
    <p:sldId id="274" r:id="rId10"/>
    <p:sldId id="260" r:id="rId11"/>
    <p:sldId id="276" r:id="rId12"/>
    <p:sldId id="271" r:id="rId13"/>
    <p:sldId id="263" r:id="rId14"/>
  </p:sldIdLst>
  <p:sldSz cx="12192000" cy="6858000"/>
  <p:notesSz cx="6858000" cy="1895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79D0-8940-4EDC-85E7-5BE98D99F4A2}" v="1016" dt="2019-09-27T03:24:28.269"/>
    <p1510:client id="{620905DE-F01D-45BF-91F7-711277C6FCC2}" v="4" dt="2019-09-27T03:19:18.087"/>
    <p1510:client id="{67A678E1-798A-47BF-96E1-C7B3CA46D35A}" v="10" dt="2019-09-27T03:26:53.322"/>
    <p1510:client id="{81BD0C77-A44D-4AE4-B449-E1F81BA54CF3}" v="42" dt="2019-09-26T22:02:51.528"/>
    <p1510:client id="{841B389E-C4F8-451F-AB61-834B65BE7A5F}" v="44" dt="2019-09-26T22:29:50.654"/>
    <p1510:client id="{8BC95139-B796-4456-9984-80E7EFDF52B4}" v="35" dt="2019-09-26T19:45:34.873"/>
    <p1510:client id="{8FFA9DB8-0B5B-4DD8-870D-AAA9CD57968C}" v="599" dt="2019-09-26T22:41:38.646"/>
    <p1510:client id="{96144404-FCE5-41A8-92C1-174608E83349}" v="2" dt="2019-09-26T22:05:47.707"/>
    <p1510:client id="{B0675208-F9D5-448F-BCA9-61810B890AD7}" v="9" dt="2019-09-27T11:51:20.058"/>
    <p1510:client id="{DA28B9A5-6AEA-4252-A952-85C6B0992167}" v="455" dt="2019-09-26T19:02:43.795"/>
    <p1510:client id="{E3A20D8A-EC7E-4BDF-B12C-82EFEEE14852}" v="13" dt="2019-09-26T18:08:37.454"/>
    <p1510:client id="{F4858201-4438-4CEB-A5FD-EA3E7E3FE671}" v="1395" dt="2019-09-26T22:07:50.345"/>
    <p1510:client id="{FC353E57-CD18-4043-8CA6-412040363053}" v="218" dt="2019-09-26T18:06:5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All-to-all</a:t>
          </a:r>
          <a:r>
            <a:rPr lang="en-US" b="0" i="0" u="none" strike="noStrike" cap="all" baseline="0" noProof="0" dirty="0">
              <a:latin typeface="Calibri Light"/>
              <a:cs typeface="Calibri Light"/>
            </a:rPr>
            <a:t> communication required between map</a:t>
          </a:r>
          <a:r>
            <a:rPr lang="en-US" dirty="0">
              <a:latin typeface="Calibri Light" panose="020F0302020204030204"/>
            </a:rPr>
            <a:t> and reduce.</a:t>
          </a:r>
          <a:endParaRPr lang="en-US" dirty="0"/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6B512F88-584F-469E-A84E-E50C593A3BD8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Wait time of reduce phase.</a:t>
          </a:r>
        </a:p>
      </dgm:t>
    </dgm:pt>
    <dgm:pt modelId="{03113DF7-3A13-43B6-8626-5686177DC844}" type="parTrans" cxnId="{70D07AE5-56BB-436E-B3E0-ED841C6EF479}">
      <dgm:prSet/>
      <dgm:spPr/>
      <dgm:t>
        <a:bodyPr/>
        <a:lstStyle/>
        <a:p>
          <a:endParaRPr lang="en-US"/>
        </a:p>
      </dgm:t>
    </dgm:pt>
    <dgm:pt modelId="{E80C4CDB-81F2-4C7A-9457-00F5CB2660FA}" type="sibTrans" cxnId="{70D07AE5-56BB-436E-B3E0-ED841C6EF479}">
      <dgm:prSet/>
      <dgm:spPr/>
      <dgm:t>
        <a:bodyPr/>
        <a:lstStyle/>
        <a:p>
          <a:endParaRPr lang="en-US"/>
        </a:p>
      </dgm:t>
    </dgm:pt>
    <dgm:pt modelId="{43193B48-1638-40B8-BA43-F454302E5E07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The</a:t>
          </a:r>
          <a:r>
            <a:rPr lang="en-US" dirty="0"/>
            <a:t> number of disk I/o operations done by the reduce phase equals the number of map outputs generated.</a:t>
          </a:r>
          <a:endParaRPr lang="en-US" dirty="0">
            <a:latin typeface="Calibri Light" panose="020F0302020204030204"/>
          </a:endParaRPr>
        </a:p>
      </dgm:t>
    </dgm:pt>
    <dgm:pt modelId="{848E9464-8F79-484D-9083-0FB63511BC25}" type="parTrans" cxnId="{B6957CA0-D560-4BA0-B5DB-3AA399EE363B}">
      <dgm:prSet/>
      <dgm:spPr/>
    </dgm:pt>
    <dgm:pt modelId="{65273D83-8413-4509-97EF-6F4E316D618F}" type="sibTrans" cxnId="{B6957CA0-D560-4BA0-B5DB-3AA399EE363B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2C372-B464-47EA-B342-246EF1B6C86E}" type="pres">
      <dgm:prSet presAssocID="{0F00CFBA-70B5-4CA5-8AB0-7B920DB5551C}" presName="spacer" presStyleCnt="0"/>
      <dgm:spPr/>
    </dgm:pt>
    <dgm:pt modelId="{19ECAAE9-C54E-4752-B03C-62572BDEB814}" type="pres">
      <dgm:prSet presAssocID="{6B512F88-584F-469E-A84E-E50C593A3B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BEFCF1-22AB-4E5E-BD78-4F6FB953D0D3}" type="pres">
      <dgm:prSet presAssocID="{E80C4CDB-81F2-4C7A-9457-00F5CB2660FA}" presName="spacer" presStyleCnt="0"/>
      <dgm:spPr/>
    </dgm:pt>
    <dgm:pt modelId="{9662069C-4FF2-4EB7-B946-5D531473399F}" type="pres">
      <dgm:prSet presAssocID="{43193B48-1638-40B8-BA43-F454302E5E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479A0B-2214-4DEE-930E-E93CA4FC4B7A}" type="presOf" srcId="{E37EBC95-D9F4-4D0A-B077-7281735A5B15}" destId="{9FA5B4F1-CB69-4655-99F3-43E0903DBF0E}" srcOrd="0" destOrd="0" presId="urn:microsoft.com/office/officeart/2005/8/layout/vList2"/>
    <dgm:cxn modelId="{E7CC3A0F-EB3C-4413-BD0B-F9D37F00C152}" type="presOf" srcId="{6B512F88-584F-469E-A84E-E50C593A3BD8}" destId="{19ECAAE9-C54E-4752-B03C-62572BDEB814}" srcOrd="0" destOrd="0" presId="urn:microsoft.com/office/officeart/2005/8/layout/vList2"/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B6957CA0-D560-4BA0-B5DB-3AA399EE363B}" srcId="{7FBE9BD6-9AAD-4774-AB0B-6DA995E1A5EC}" destId="{43193B48-1638-40B8-BA43-F454302E5E07}" srcOrd="2" destOrd="0" parTransId="{848E9464-8F79-484D-9083-0FB63511BC25}" sibTransId="{65273D83-8413-4509-97EF-6F4E316D618F}"/>
    <dgm:cxn modelId="{3711A9DC-950D-45C1-99FC-18C89B7530D3}" type="presOf" srcId="{43193B48-1638-40B8-BA43-F454302E5E07}" destId="{9662069C-4FF2-4EB7-B946-5D531473399F}" srcOrd="0" destOrd="0" presId="urn:microsoft.com/office/officeart/2005/8/layout/vList2"/>
    <dgm:cxn modelId="{70D07AE5-56BB-436E-B3E0-ED841C6EF479}" srcId="{7FBE9BD6-9AAD-4774-AB0B-6DA995E1A5EC}" destId="{6B512F88-584F-469E-A84E-E50C593A3BD8}" srcOrd="1" destOrd="0" parTransId="{03113DF7-3A13-43B6-8626-5686177DC844}" sibTransId="{E80C4CDB-81F2-4C7A-9457-00F5CB2660FA}"/>
    <dgm:cxn modelId="{0E22F0F3-BD4B-42FE-8BA8-7A5492D7EBA5}" type="presParOf" srcId="{8DADF272-AF5D-481E-8D97-FC52E2D86E12}" destId="{9FA5B4F1-CB69-4655-99F3-43E0903DBF0E}" srcOrd="0" destOrd="0" presId="urn:microsoft.com/office/officeart/2005/8/layout/vList2"/>
    <dgm:cxn modelId="{E6E4789B-2D19-478A-9091-26B6E34D114B}" type="presParOf" srcId="{8DADF272-AF5D-481E-8D97-FC52E2D86E12}" destId="{7A62C372-B464-47EA-B342-246EF1B6C86E}" srcOrd="1" destOrd="0" presId="urn:microsoft.com/office/officeart/2005/8/layout/vList2"/>
    <dgm:cxn modelId="{366EAC1B-934F-47BF-847C-ACE93E793164}" type="presParOf" srcId="{8DADF272-AF5D-481E-8D97-FC52E2D86E12}" destId="{19ECAAE9-C54E-4752-B03C-62572BDEB814}" srcOrd="2" destOrd="0" presId="urn:microsoft.com/office/officeart/2005/8/layout/vList2"/>
    <dgm:cxn modelId="{8AFB9603-F87C-43D8-9409-1A027C26C347}" type="presParOf" srcId="{8DADF272-AF5D-481E-8D97-FC52E2D86E12}" destId="{9ABEFCF1-22AB-4E5E-BD78-4F6FB953D0D3}" srcOrd="3" destOrd="0" presId="urn:microsoft.com/office/officeart/2005/8/layout/vList2"/>
    <dgm:cxn modelId="{65654E14-1722-4197-9927-EBD067B48D9B}" type="presParOf" srcId="{8DADF272-AF5D-481E-8D97-FC52E2D86E12}" destId="{9662069C-4FF2-4EB7-B946-5D53147339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>
              <a:solidFill>
                <a:schemeClr val="bg1"/>
              </a:solidFill>
              <a:latin typeface="Calibri Light" panose="020F0302020204030204"/>
            </a:rPr>
            <a:t>Waste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/>
              <a:cs typeface="Calibri Light"/>
            </a:rPr>
            <a:t> of time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 panose="020F0302020204030204"/>
            </a:rPr>
            <a:t> to</a:t>
          </a:r>
          <a:r>
            <a:rPr lang="en-US" b="0" i="0" u="none" strike="noStrike" cap="all" baseline="0" noProof="0">
              <a:solidFill>
                <a:schemeClr val="bg1"/>
              </a:solidFill>
              <a:latin typeface="Calibri Light"/>
              <a:cs typeface="Calibri Light"/>
            </a:rPr>
            <a:t> wait by reduce phase.</a:t>
          </a:r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32783AAD-4F94-494D-8373-DA8DFEEF0DC1}">
      <dgm:prSet phldr="0"/>
      <dgm:spPr/>
      <dgm:t>
        <a:bodyPr/>
        <a:lstStyle/>
        <a:p>
          <a:pPr rtl="0">
            <a:defRPr cap="all"/>
          </a:pPr>
          <a:r>
            <a:rPr lang="en-US"/>
            <a:t>Reduce will now access these </a:t>
          </a:r>
          <a:r>
            <a:rPr lang="en-US">
              <a:latin typeface="Calibri Light" panose="020F0302020204030204"/>
            </a:rPr>
            <a:t>merge</a:t>
          </a:r>
          <a:r>
            <a:rPr lang="en-US"/>
            <a:t> outputs, which can decrease the number of I/o operations.</a:t>
          </a:r>
        </a:p>
      </dgm:t>
    </dgm:pt>
    <dgm:pt modelId="{2C7299C8-03D9-4115-AC0E-55D3878DCAE5}" type="parTrans" cxnId="{0252FFE5-3481-4888-B855-D71440556D19}">
      <dgm:prSet/>
      <dgm:spPr/>
    </dgm:pt>
    <dgm:pt modelId="{C5325AF6-D4AC-4FBC-92E1-2577DE30C62D}" type="sibTrans" cxnId="{0252FFE5-3481-4888-B855-D71440556D19}">
      <dgm:prSet/>
      <dgm:spPr/>
    </dgm:pt>
    <dgm:pt modelId="{6560757C-5B78-4525-BB8D-C034271BF72C}">
      <dgm:prSet phldr="0"/>
      <dgm:spPr/>
      <dgm:t>
        <a:bodyPr/>
        <a:lstStyle/>
        <a:p>
          <a:pPr algn="l" rtl="0">
            <a:defRPr cap="all"/>
          </a:pPr>
          <a:r>
            <a:rPr lang="en-US">
              <a:latin typeface="Calibri Light" panose="020F0302020204030204"/>
            </a:rPr>
            <a:t>One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can merge </a:t>
          </a:r>
          <a:r>
            <a:rPr lang="en-US"/>
            <a:t>fragmented intermediate shuffle files </a:t>
          </a:r>
          <a:r>
            <a:rPr lang="en-US">
              <a:latin typeface="Calibri Light" panose="020F0302020204030204"/>
            </a:rPr>
            <a:t>into larger</a:t>
          </a:r>
          <a:r>
            <a:rPr lang="en-US"/>
            <a:t> block files, and thus </a:t>
          </a:r>
          <a:r>
            <a:rPr lang="en-US">
              <a:latin typeface="Calibri Light" panose="020F0302020204030204"/>
            </a:rPr>
            <a:t>convert</a:t>
          </a:r>
          <a:r>
            <a:rPr lang="en-US"/>
            <a:t> small, random disk I/</a:t>
          </a:r>
          <a:r>
            <a:rPr lang="en-US">
              <a:latin typeface="Calibri Light" panose="020F0302020204030204"/>
            </a:rPr>
            <a:t>O requests</a:t>
          </a:r>
          <a:r>
            <a:rPr lang="en-US"/>
            <a:t> into large, sequential ones.</a:t>
          </a:r>
        </a:p>
      </dgm:t>
    </dgm:pt>
    <dgm:pt modelId="{94B79322-9707-43AA-8A6E-4D930F844E43}" type="parTrans" cxnId="{BF80BB94-E263-4B95-B54C-BAF661DCA519}">
      <dgm:prSet/>
      <dgm:spPr/>
    </dgm:pt>
    <dgm:pt modelId="{51BD1BD6-5401-4C00-B1EF-DD7D3F6CE854}" type="sibTrans" cxnId="{BF80BB94-E263-4B95-B54C-BAF661DCA519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2C372-B464-47EA-B342-246EF1B6C86E}" type="pres">
      <dgm:prSet presAssocID="{0F00CFBA-70B5-4CA5-8AB0-7B920DB5551C}" presName="spacer" presStyleCnt="0"/>
      <dgm:spPr/>
    </dgm:pt>
    <dgm:pt modelId="{FB787B19-273B-44BC-97D9-D921B46C233D}" type="pres">
      <dgm:prSet presAssocID="{6560757C-5B78-4525-BB8D-C034271BF7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F11743-7EBE-4E15-AD8F-A15EF5618B1C}" type="pres">
      <dgm:prSet presAssocID="{51BD1BD6-5401-4C00-B1EF-DD7D3F6CE854}" presName="spacer" presStyleCnt="0"/>
      <dgm:spPr/>
    </dgm:pt>
    <dgm:pt modelId="{C6847767-D0EE-4A89-A7BC-DCEFD3311965}" type="pres">
      <dgm:prSet presAssocID="{32783AAD-4F94-494D-8373-DA8DFEEF0D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BF80BB94-E263-4B95-B54C-BAF661DCA519}" srcId="{7FBE9BD6-9AAD-4774-AB0B-6DA995E1A5EC}" destId="{6560757C-5B78-4525-BB8D-C034271BF72C}" srcOrd="1" destOrd="0" parTransId="{94B79322-9707-43AA-8A6E-4D930F844E43}" sibTransId="{51BD1BD6-5401-4C00-B1EF-DD7D3F6CE854}"/>
    <dgm:cxn modelId="{D085E2AC-DB24-4B05-8695-057A84974230}" type="presOf" srcId="{E37EBC95-D9F4-4D0A-B077-7281735A5B15}" destId="{9FA5B4F1-CB69-4655-99F3-43E0903DBF0E}" srcOrd="0" destOrd="0" presId="urn:microsoft.com/office/officeart/2005/8/layout/vList2"/>
    <dgm:cxn modelId="{5DCAAECA-99BF-4DEE-A318-EA107156AFCC}" type="presOf" srcId="{32783AAD-4F94-494D-8373-DA8DFEEF0DC1}" destId="{C6847767-D0EE-4A89-A7BC-DCEFD3311965}" srcOrd="0" destOrd="0" presId="urn:microsoft.com/office/officeart/2005/8/layout/vList2"/>
    <dgm:cxn modelId="{4CE5FFD3-6166-419B-9A3A-CFC9B6D2D170}" type="presOf" srcId="{6560757C-5B78-4525-BB8D-C034271BF72C}" destId="{FB787B19-273B-44BC-97D9-D921B46C233D}" srcOrd="0" destOrd="0" presId="urn:microsoft.com/office/officeart/2005/8/layout/vList2"/>
    <dgm:cxn modelId="{0252FFE5-3481-4888-B855-D71440556D19}" srcId="{7FBE9BD6-9AAD-4774-AB0B-6DA995E1A5EC}" destId="{32783AAD-4F94-494D-8373-DA8DFEEF0DC1}" srcOrd="2" destOrd="0" parTransId="{2C7299C8-03D9-4115-AC0E-55D3878DCAE5}" sibTransId="{C5325AF6-D4AC-4FBC-92E1-2577DE30C62D}"/>
    <dgm:cxn modelId="{E6545B2F-8A7D-4DCC-AFDE-711AF7B7852B}" type="presParOf" srcId="{8DADF272-AF5D-481E-8D97-FC52E2D86E12}" destId="{9FA5B4F1-CB69-4655-99F3-43E0903DBF0E}" srcOrd="0" destOrd="0" presId="urn:microsoft.com/office/officeart/2005/8/layout/vList2"/>
    <dgm:cxn modelId="{9412644E-5557-45BC-AF1D-CDFA82DE21A3}" type="presParOf" srcId="{8DADF272-AF5D-481E-8D97-FC52E2D86E12}" destId="{7A62C372-B464-47EA-B342-246EF1B6C86E}" srcOrd="1" destOrd="0" presId="urn:microsoft.com/office/officeart/2005/8/layout/vList2"/>
    <dgm:cxn modelId="{34B2E246-1233-452D-96DC-19716B0CBDBA}" type="presParOf" srcId="{8DADF272-AF5D-481E-8D97-FC52E2D86E12}" destId="{FB787B19-273B-44BC-97D9-D921B46C233D}" srcOrd="2" destOrd="0" presId="urn:microsoft.com/office/officeart/2005/8/layout/vList2"/>
    <dgm:cxn modelId="{4BB8A895-D3CB-42DB-A4BB-000C1D72ABDA}" type="presParOf" srcId="{8DADF272-AF5D-481E-8D97-FC52E2D86E12}" destId="{87F11743-7EBE-4E15-AD8F-A15EF5618B1C}" srcOrd="3" destOrd="0" presId="urn:microsoft.com/office/officeart/2005/8/layout/vList2"/>
    <dgm:cxn modelId="{C44349A3-87ED-4B9A-98A5-554E2D036EDC}" type="presParOf" srcId="{8DADF272-AF5D-481E-8D97-FC52E2D86E12}" destId="{C6847767-D0EE-4A89-A7BC-DCEFD33119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E9BD6-9AAD-4774-AB0B-6DA995E1A5E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7EBC95-D9F4-4D0A-B077-7281735A5B15}">
      <dgm:prSet/>
      <dgm:spPr/>
      <dgm:t>
        <a:bodyPr/>
        <a:lstStyle/>
        <a:p>
          <a:pPr rtl="0">
            <a:defRPr cap="all"/>
          </a:pPr>
          <a:r>
            <a:rPr lang="en-US"/>
            <a:t>Riffle is the shuffle merge service that keeps track of intermediate shuffle files and dynamically coordinates merge Operations.</a:t>
          </a:r>
        </a:p>
      </dgm:t>
    </dgm:pt>
    <dgm:pt modelId="{77FE3CE8-1A58-4B39-9712-AAAEA1253FE5}" type="parTrans" cxnId="{D64CAB5F-176D-42D1-A58E-CC169AB644C5}">
      <dgm:prSet/>
      <dgm:spPr/>
      <dgm:t>
        <a:bodyPr/>
        <a:lstStyle/>
        <a:p>
          <a:endParaRPr lang="en-US"/>
        </a:p>
      </dgm:t>
    </dgm:pt>
    <dgm:pt modelId="{0F00CFBA-70B5-4CA5-8AB0-7B920DB5551C}" type="sibTrans" cxnId="{D64CAB5F-176D-42D1-A58E-CC169AB644C5}">
      <dgm:prSet/>
      <dgm:spPr/>
      <dgm:t>
        <a:bodyPr/>
        <a:lstStyle/>
        <a:p>
          <a:endParaRPr lang="en-US"/>
        </a:p>
      </dgm:t>
    </dgm:pt>
    <dgm:pt modelId="{DBAD8309-9452-443D-84FE-7CDE21609F00}">
      <dgm:prSet phldr="0"/>
      <dgm:spPr/>
      <dgm:t>
        <a:bodyPr/>
        <a:lstStyle/>
        <a:p>
          <a:pPr rtl="0">
            <a:defRPr cap="all"/>
          </a:pPr>
          <a:r>
            <a:rPr lang="en-US" b="0" i="0" u="none" strike="noStrike" cap="all" baseline="0" noProof="0"/>
            <a:t>Keeps track of task execution progress and schedules merge operations based on configurable strategies and policies.</a:t>
          </a:r>
          <a:endParaRPr lang="en-US" b="0" i="0" u="none" strike="noStrike" cap="all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B405A3AA-0068-4429-866F-C69D608E3A40}" type="parTrans" cxnId="{3097905B-B5DA-4B10-97B8-68BB0D4B71DA}">
      <dgm:prSet/>
      <dgm:spPr/>
    </dgm:pt>
    <dgm:pt modelId="{B8F66788-B0D4-4501-B0E8-8A70A5C27FA5}" type="sibTrans" cxnId="{3097905B-B5DA-4B10-97B8-68BB0D4B71DA}">
      <dgm:prSet/>
      <dgm:spPr/>
    </dgm:pt>
    <dgm:pt modelId="{8A1D942D-8E1B-4E83-AAA5-8CB83184CC06}">
      <dgm:prSet phldr="0"/>
      <dgm:spPr/>
      <dgm:t>
        <a:bodyPr/>
        <a:lstStyle/>
        <a:p>
          <a:pPr rtl="0">
            <a:defRPr cap="all"/>
          </a:pPr>
          <a:r>
            <a:rPr lang="en-US" b="0" i="0" u="none" strike="noStrike" cap="all" baseline="0" noProof="0"/>
            <a:t>The intermediate files are soon garbage collected after job completion, so they occupy disk space only temporarily</a:t>
          </a:r>
        </a:p>
      </dgm:t>
    </dgm:pt>
    <dgm:pt modelId="{7F074B7C-FCB0-4FA3-B4E8-7BB92C8EEF87}" type="parTrans" cxnId="{FFF11B3C-832F-405F-9643-1E3EE6CBDA2B}">
      <dgm:prSet/>
      <dgm:spPr/>
    </dgm:pt>
    <dgm:pt modelId="{641D721F-6F34-4B80-A2DB-FFC4FC0A039B}" type="sibTrans" cxnId="{FFF11B3C-832F-405F-9643-1E3EE6CBDA2B}">
      <dgm:prSet/>
      <dgm:spPr/>
    </dgm:pt>
    <dgm:pt modelId="{8DADF272-AF5D-481E-8D97-FC52E2D86E12}" type="pres">
      <dgm:prSet presAssocID="{7FBE9BD6-9AAD-4774-AB0B-6DA995E1A5EC}" presName="linear" presStyleCnt="0">
        <dgm:presLayoutVars>
          <dgm:animLvl val="lvl"/>
          <dgm:resizeHandles val="exact"/>
        </dgm:presLayoutVars>
      </dgm:prSet>
      <dgm:spPr/>
    </dgm:pt>
    <dgm:pt modelId="{9FA5B4F1-CB69-4655-99F3-43E0903DBF0E}" type="pres">
      <dgm:prSet presAssocID="{E37EBC95-D9F4-4D0A-B077-7281735A5B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6DBEB0-0790-4B87-880D-E4268898FCDF}" type="pres">
      <dgm:prSet presAssocID="{0F00CFBA-70B5-4CA5-8AB0-7B920DB5551C}" presName="spacer" presStyleCnt="0"/>
      <dgm:spPr/>
    </dgm:pt>
    <dgm:pt modelId="{C35140AB-EE67-4FA1-ABC3-FC5890D64143}" type="pres">
      <dgm:prSet presAssocID="{DBAD8309-9452-443D-84FE-7CDE21609F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2AA73A-6301-4E6C-9A5E-9BE49FCB88C6}" type="pres">
      <dgm:prSet presAssocID="{B8F66788-B0D4-4501-B0E8-8A70A5C27FA5}" presName="spacer" presStyleCnt="0"/>
      <dgm:spPr/>
    </dgm:pt>
    <dgm:pt modelId="{1EBAA147-EEBB-40AC-9C84-AF58D91F8CE0}" type="pres">
      <dgm:prSet presAssocID="{8A1D942D-8E1B-4E83-AAA5-8CB83184CC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F11B3C-832F-405F-9643-1E3EE6CBDA2B}" srcId="{7FBE9BD6-9AAD-4774-AB0B-6DA995E1A5EC}" destId="{8A1D942D-8E1B-4E83-AAA5-8CB83184CC06}" srcOrd="2" destOrd="0" parTransId="{7F074B7C-FCB0-4FA3-B4E8-7BB92C8EEF87}" sibTransId="{641D721F-6F34-4B80-A2DB-FFC4FC0A039B}"/>
    <dgm:cxn modelId="{3097905B-B5DA-4B10-97B8-68BB0D4B71DA}" srcId="{7FBE9BD6-9AAD-4774-AB0B-6DA995E1A5EC}" destId="{DBAD8309-9452-443D-84FE-7CDE21609F00}" srcOrd="1" destOrd="0" parTransId="{B405A3AA-0068-4429-866F-C69D608E3A40}" sibTransId="{B8F66788-B0D4-4501-B0E8-8A70A5C27FA5}"/>
    <dgm:cxn modelId="{D64CAB5F-176D-42D1-A58E-CC169AB644C5}" srcId="{7FBE9BD6-9AAD-4774-AB0B-6DA995E1A5EC}" destId="{E37EBC95-D9F4-4D0A-B077-7281735A5B15}" srcOrd="0" destOrd="0" parTransId="{77FE3CE8-1A58-4B39-9712-AAAEA1253FE5}" sibTransId="{0F00CFBA-70B5-4CA5-8AB0-7B920DB5551C}"/>
    <dgm:cxn modelId="{7AA69C62-F38B-449B-94AB-3B1325B627CD}" type="presOf" srcId="{E37EBC95-D9F4-4D0A-B077-7281735A5B15}" destId="{9FA5B4F1-CB69-4655-99F3-43E0903DBF0E}" srcOrd="0" destOrd="0" presId="urn:microsoft.com/office/officeart/2005/8/layout/vList2"/>
    <dgm:cxn modelId="{BA0A208D-7B98-45A9-B3DE-58DE8E868F90}" type="presOf" srcId="{7FBE9BD6-9AAD-4774-AB0B-6DA995E1A5EC}" destId="{8DADF272-AF5D-481E-8D97-FC52E2D86E12}" srcOrd="0" destOrd="0" presId="urn:microsoft.com/office/officeart/2005/8/layout/vList2"/>
    <dgm:cxn modelId="{6192069D-665F-4620-B811-98174A145F3B}" type="presOf" srcId="{8A1D942D-8E1B-4E83-AAA5-8CB83184CC06}" destId="{1EBAA147-EEBB-40AC-9C84-AF58D91F8CE0}" srcOrd="0" destOrd="0" presId="urn:microsoft.com/office/officeart/2005/8/layout/vList2"/>
    <dgm:cxn modelId="{7E1335A1-ECC9-4DB4-8305-E132E0622462}" type="presOf" srcId="{DBAD8309-9452-443D-84FE-7CDE21609F00}" destId="{C35140AB-EE67-4FA1-ABC3-FC5890D64143}" srcOrd="0" destOrd="0" presId="urn:microsoft.com/office/officeart/2005/8/layout/vList2"/>
    <dgm:cxn modelId="{930B33A1-4EAB-456D-9580-A568D827DEB7}" type="presParOf" srcId="{8DADF272-AF5D-481E-8D97-FC52E2D86E12}" destId="{9FA5B4F1-CB69-4655-99F3-43E0903DBF0E}" srcOrd="0" destOrd="0" presId="urn:microsoft.com/office/officeart/2005/8/layout/vList2"/>
    <dgm:cxn modelId="{53766952-9DCA-4BE8-82D3-CA7821744698}" type="presParOf" srcId="{8DADF272-AF5D-481E-8D97-FC52E2D86E12}" destId="{D56DBEB0-0790-4B87-880D-E4268898FCDF}" srcOrd="1" destOrd="0" presId="urn:microsoft.com/office/officeart/2005/8/layout/vList2"/>
    <dgm:cxn modelId="{0AB605B7-121C-499E-8C1C-F8A8F1077E63}" type="presParOf" srcId="{8DADF272-AF5D-481E-8D97-FC52E2D86E12}" destId="{C35140AB-EE67-4FA1-ABC3-FC5890D64143}" srcOrd="2" destOrd="0" presId="urn:microsoft.com/office/officeart/2005/8/layout/vList2"/>
    <dgm:cxn modelId="{44885864-E3A4-4047-9A8F-69BD157CD183}" type="presParOf" srcId="{8DADF272-AF5D-481E-8D97-FC52E2D86E12}" destId="{3E2AA73A-6301-4E6C-9A5E-9BE49FCB88C6}" srcOrd="3" destOrd="0" presId="urn:microsoft.com/office/officeart/2005/8/layout/vList2"/>
    <dgm:cxn modelId="{7C16FC3F-4AD6-4735-8B68-EAEE569C7C9A}" type="presParOf" srcId="{8DADF272-AF5D-481E-8D97-FC52E2D86E12}" destId="{1EBAA147-EEBB-40AC-9C84-AF58D91F8C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512566"/>
          <a:ext cx="6513603" cy="15663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Calibri Light" panose="020F0302020204030204"/>
            </a:rPr>
            <a:t>All-to-all</a:t>
          </a:r>
          <a:r>
            <a:rPr lang="en-US" sz="2800" b="0" i="0" u="none" strike="noStrike" kern="1200" cap="all" baseline="0" noProof="0" dirty="0">
              <a:latin typeface="Calibri Light"/>
              <a:cs typeface="Calibri Light"/>
            </a:rPr>
            <a:t> communication required between map</a:t>
          </a:r>
          <a:r>
            <a:rPr lang="en-US" sz="2800" kern="1200" dirty="0">
              <a:latin typeface="Calibri Light" panose="020F0302020204030204"/>
            </a:rPr>
            <a:t> and reduce.</a:t>
          </a:r>
          <a:endParaRPr lang="en-US" sz="2800" kern="1200" dirty="0"/>
        </a:p>
      </dsp:txBody>
      <dsp:txXfrm>
        <a:off x="76462" y="589028"/>
        <a:ext cx="6360679" cy="1413413"/>
      </dsp:txXfrm>
    </dsp:sp>
    <dsp:sp modelId="{19ECAAE9-C54E-4752-B03C-62572BDEB814}">
      <dsp:nvSpPr>
        <dsp:cNvPr id="0" name=""/>
        <dsp:cNvSpPr/>
      </dsp:nvSpPr>
      <dsp:spPr>
        <a:xfrm>
          <a:off x="0" y="2159544"/>
          <a:ext cx="6513603" cy="1566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Calibri Light" panose="020F0302020204030204"/>
            </a:rPr>
            <a:t>Wait time of reduce phase.</a:t>
          </a:r>
        </a:p>
      </dsp:txBody>
      <dsp:txXfrm>
        <a:off x="76462" y="2236006"/>
        <a:ext cx="6360679" cy="1413413"/>
      </dsp:txXfrm>
    </dsp:sp>
    <dsp:sp modelId="{9662069C-4FF2-4EB7-B946-5D531473399F}">
      <dsp:nvSpPr>
        <dsp:cNvPr id="0" name=""/>
        <dsp:cNvSpPr/>
      </dsp:nvSpPr>
      <dsp:spPr>
        <a:xfrm>
          <a:off x="0" y="3806521"/>
          <a:ext cx="6513603" cy="15663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Calibri Light" panose="020F0302020204030204"/>
            </a:rPr>
            <a:t>The</a:t>
          </a:r>
          <a:r>
            <a:rPr lang="en-US" sz="2800" kern="1200" dirty="0"/>
            <a:t> number of disk I/o operations done by the reduce phase equals the number of map outputs generated.</a:t>
          </a:r>
          <a:endParaRPr lang="en-US" sz="2800" kern="1200" dirty="0">
            <a:latin typeface="Calibri Light" panose="020F0302020204030204"/>
          </a:endParaRPr>
        </a:p>
      </dsp:txBody>
      <dsp:txXfrm>
        <a:off x="76462" y="3882983"/>
        <a:ext cx="6360679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228615"/>
          <a:ext cx="6513603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solidFill>
                <a:schemeClr val="bg1"/>
              </a:solidFill>
              <a:latin typeface="Calibri Light" panose="020F0302020204030204"/>
            </a:rPr>
            <a:t>Waste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/>
              <a:cs typeface="Calibri Light"/>
            </a:rPr>
            <a:t> of time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 panose="020F0302020204030204"/>
            </a:rPr>
            <a:t> to</a:t>
          </a:r>
          <a:r>
            <a:rPr lang="en-US" sz="2500" b="0" i="0" u="none" strike="noStrike" kern="1200" cap="all" baseline="0" noProof="0">
              <a:solidFill>
                <a:schemeClr val="bg1"/>
              </a:solidFill>
              <a:latin typeface="Calibri Light"/>
              <a:cs typeface="Calibri Light"/>
            </a:rPr>
            <a:t> wait by reduce phase.</a:t>
          </a:r>
        </a:p>
      </dsp:txBody>
      <dsp:txXfrm>
        <a:off x="85984" y="314599"/>
        <a:ext cx="6341635" cy="1589430"/>
      </dsp:txXfrm>
    </dsp:sp>
    <dsp:sp modelId="{FB787B19-273B-44BC-97D9-D921B46C233D}">
      <dsp:nvSpPr>
        <dsp:cNvPr id="0" name=""/>
        <dsp:cNvSpPr/>
      </dsp:nvSpPr>
      <dsp:spPr>
        <a:xfrm>
          <a:off x="0" y="2062013"/>
          <a:ext cx="6513603" cy="1761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Calibri Light" panose="020F0302020204030204"/>
            </a:rPr>
            <a:t>One</a:t>
          </a:r>
          <a:r>
            <a:rPr lang="en-US" sz="2500" kern="1200"/>
            <a:t> </a:t>
          </a:r>
          <a:r>
            <a:rPr lang="en-US" sz="2500" kern="1200">
              <a:latin typeface="Calibri Light" panose="020F0302020204030204"/>
            </a:rPr>
            <a:t>can merge </a:t>
          </a:r>
          <a:r>
            <a:rPr lang="en-US" sz="2500" kern="1200"/>
            <a:t>fragmented intermediate shuffle files </a:t>
          </a:r>
          <a:r>
            <a:rPr lang="en-US" sz="2500" kern="1200">
              <a:latin typeface="Calibri Light" panose="020F0302020204030204"/>
            </a:rPr>
            <a:t>into larger</a:t>
          </a:r>
          <a:r>
            <a:rPr lang="en-US" sz="2500" kern="1200"/>
            <a:t> block files, and thus </a:t>
          </a:r>
          <a:r>
            <a:rPr lang="en-US" sz="2500" kern="1200">
              <a:latin typeface="Calibri Light" panose="020F0302020204030204"/>
            </a:rPr>
            <a:t>convert</a:t>
          </a:r>
          <a:r>
            <a:rPr lang="en-US" sz="2500" kern="1200"/>
            <a:t> small, random disk I/</a:t>
          </a:r>
          <a:r>
            <a:rPr lang="en-US" sz="2500" kern="1200">
              <a:latin typeface="Calibri Light" panose="020F0302020204030204"/>
            </a:rPr>
            <a:t>O requests</a:t>
          </a:r>
          <a:r>
            <a:rPr lang="en-US" sz="2500" kern="1200"/>
            <a:t> into large, sequential ones.</a:t>
          </a:r>
        </a:p>
      </dsp:txBody>
      <dsp:txXfrm>
        <a:off x="85984" y="2147997"/>
        <a:ext cx="6341635" cy="1589430"/>
      </dsp:txXfrm>
    </dsp:sp>
    <dsp:sp modelId="{C6847767-D0EE-4A89-A7BC-DCEFD3311965}">
      <dsp:nvSpPr>
        <dsp:cNvPr id="0" name=""/>
        <dsp:cNvSpPr/>
      </dsp:nvSpPr>
      <dsp:spPr>
        <a:xfrm>
          <a:off x="0" y="3895412"/>
          <a:ext cx="6513603" cy="1761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Reduce will now access these </a:t>
          </a:r>
          <a:r>
            <a:rPr lang="en-US" sz="2500" kern="1200">
              <a:latin typeface="Calibri Light" panose="020F0302020204030204"/>
            </a:rPr>
            <a:t>merge</a:t>
          </a:r>
          <a:r>
            <a:rPr lang="en-US" sz="2500" kern="1200"/>
            <a:t> outputs, which can decrease the number of I/o operations.</a:t>
          </a:r>
        </a:p>
      </dsp:txBody>
      <dsp:txXfrm>
        <a:off x="85984" y="3981396"/>
        <a:ext cx="6341635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5B4F1-CB69-4655-99F3-43E0903DBF0E}">
      <dsp:nvSpPr>
        <dsp:cNvPr id="0" name=""/>
        <dsp:cNvSpPr/>
      </dsp:nvSpPr>
      <dsp:spPr>
        <a:xfrm>
          <a:off x="0" y="84402"/>
          <a:ext cx="6513603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Riffle is the shuffle merge service that keeps track of intermediate shuffle files and dynamically coordinates merge Operations.</a:t>
          </a:r>
        </a:p>
      </dsp:txBody>
      <dsp:txXfrm>
        <a:off x="90584" y="174986"/>
        <a:ext cx="6332435" cy="1674452"/>
      </dsp:txXfrm>
    </dsp:sp>
    <dsp:sp modelId="{C35140AB-EE67-4FA1-ABC3-FC5890D64143}">
      <dsp:nvSpPr>
        <dsp:cNvPr id="0" name=""/>
        <dsp:cNvSpPr/>
      </dsp:nvSpPr>
      <dsp:spPr>
        <a:xfrm>
          <a:off x="0" y="2014902"/>
          <a:ext cx="6513603" cy="1855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u="none" strike="noStrike" kern="1200" cap="all" baseline="0" noProof="0"/>
            <a:t>Keeps track of task execution progress and schedules merge operations based on configurable strategies and policies.</a:t>
          </a:r>
          <a:endParaRPr lang="en-US" sz="2600" b="0" i="0" u="none" strike="noStrike" kern="1200" cap="all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90584" y="2105486"/>
        <a:ext cx="6332435" cy="1674452"/>
      </dsp:txXfrm>
    </dsp:sp>
    <dsp:sp modelId="{1EBAA147-EEBB-40AC-9C84-AF58D91F8CE0}">
      <dsp:nvSpPr>
        <dsp:cNvPr id="0" name=""/>
        <dsp:cNvSpPr/>
      </dsp:nvSpPr>
      <dsp:spPr>
        <a:xfrm>
          <a:off x="0" y="3945403"/>
          <a:ext cx="6513603" cy="18556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u="none" strike="noStrike" kern="1200" cap="all" baseline="0" noProof="0"/>
            <a:t>The intermediate files are soon garbage collected after job completion, so they occupy disk space only temporarily</a:t>
          </a:r>
        </a:p>
      </dsp:txBody>
      <dsp:txXfrm>
        <a:off x="90584" y="4035987"/>
        <a:ext cx="6332435" cy="1674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6303-8800-4413-9F7B-58EFFC36C955}" type="datetimeFigureOut">
              <a:rPr lang="en-US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F46C-10DD-4BD5-82D5-2BDBF6A794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lustr.com/apache-spark/#apache-spark-ecosyste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https://www.instaclustr.com/apache-spark/#apache-spark-ecosystem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this statergy, files are merged whenver there are N map output files are  available.</a:t>
            </a:r>
          </a:p>
          <a:p>
            <a:r>
              <a:rPr lang="en-US">
                <a:cs typeface="Calibri"/>
              </a:rPr>
              <a:t>Merger will read exsisting shuffle output files and </a:t>
            </a:r>
            <a:r>
              <a:rPr lang="en-US"/>
              <a:t>generating a new pair of shuffle output file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real-world settings, it is observed that a large variance in block sizes of the shuffle output files</a:t>
            </a:r>
          </a:p>
          <a:p>
            <a:r>
              <a:rPr lang="en-US"/>
              <a:t>Some shuffle blocks themselves are large enough, leading to few fragmented reads; some are very tiny</a:t>
            </a:r>
          </a:p>
          <a:p>
            <a:r>
              <a:rPr lang="en-US"/>
              <a:t> In this statergy, blocks are merged when the average shuffle block size across all partitions exceeds a configurable threshold. The Riffle scheduler avoids merging files that already have large blocks, and merges more files with tiny blocks for better I/O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Understand existing spark code for the shuffle phase</a:t>
            </a:r>
          </a:p>
          <a:p>
            <a:r>
              <a:rPr lang="en-US">
                <a:cs typeface="Calibri"/>
              </a:rPr>
              <a:t>Appropriate data set will be large enough that will fill up the memory, that will cause the data spillage, and hence causes IO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7" y="-385927"/>
            <a:ext cx="53854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platform (Spark) performance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solidFill>
                  <a:schemeClr val="bg1"/>
                </a:solidFill>
              </a:rPr>
              <a:t>Mentors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Tony </a:t>
            </a:r>
            <a:r>
              <a:rPr lang="en-US" sz="1600" i="1">
                <a:solidFill>
                  <a:schemeClr val="bg1"/>
                </a:solidFill>
              </a:rPr>
              <a:t>Tan,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Ning </a:t>
            </a:r>
            <a:r>
              <a:rPr lang="en-US" sz="1600" i="1">
                <a:solidFill>
                  <a:schemeClr val="bg1"/>
                </a:solidFill>
              </a:rPr>
              <a:t>Wu, Yong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Wang</a:t>
            </a:r>
            <a:r>
              <a:rPr lang="en-US" sz="1600" i="1">
                <a:solidFill>
                  <a:schemeClr val="bg1"/>
                </a:solidFill>
              </a:rPr>
              <a:t> and </a:t>
            </a:r>
            <a:r>
              <a:rPr lang="en-US" sz="16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Theo </a:t>
            </a:r>
            <a:r>
              <a:rPr lang="en-US" sz="1600" b="1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Gkountouvas</a:t>
            </a:r>
            <a:endParaRPr lang="en-US" sz="1600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B87B8-511A-4564-BD0D-F89558832E89}"/>
              </a:ext>
            </a:extLst>
          </p:cNvPr>
          <p:cNvSpPr txBox="1"/>
          <p:nvPr/>
        </p:nvSpPr>
        <p:spPr>
          <a:xfrm>
            <a:off x="9932760" y="433463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By: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Grishma Atul Thakkar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Virat Goradia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Nipun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Midha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Baoshu</a:t>
            </a:r>
            <a:r>
              <a:rPr lang="en-US">
                <a:solidFill>
                  <a:schemeClr val="bg1"/>
                </a:solidFill>
              </a:rPr>
              <a:t> Brady Qi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10" descr="A drawing of a face&#10;&#10;Description generated with high confidence">
            <a:extLst>
              <a:ext uri="{FF2B5EF4-FFF2-40B4-BE49-F238E27FC236}">
                <a16:creationId xmlns:a16="http://schemas.microsoft.com/office/drawing/2014/main" id="{20CF6E34-1D1F-4D0E-AF1C-23883C8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10722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41732-6B63-4521-BA01-3C38F2E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with fixed Number of file  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9CA3AC-DB6F-41B2-8596-BE13917E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4030" y="111573"/>
            <a:ext cx="5128021" cy="66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41732-6B63-4521-BA01-3C38F2E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with fixed block size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22D8DA-587B-4B36-A7E4-1060E49C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6488" y="492573"/>
            <a:ext cx="45282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Next 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Understand existing spark code 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Research on ways to implement the N-Way merge</a:t>
            </a:r>
          </a:p>
          <a:p>
            <a:r>
              <a:rPr lang="en-US" sz="1800">
                <a:solidFill>
                  <a:schemeClr val="bg1"/>
                </a:solidFill>
              </a:rPr>
              <a:t>Find the appropriate data set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Start implementing the N-Way merge algorithm</a:t>
            </a:r>
          </a:p>
        </p:txBody>
      </p:sp>
    </p:spTree>
    <p:extLst>
      <p:ext uri="{BB962C8B-B14F-4D97-AF65-F5344CB8AC3E}">
        <p14:creationId xmlns:p14="http://schemas.microsoft.com/office/powerpoint/2010/main" val="107988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2AC9B-6AA6-4029-8B16-DECBEC9A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Thank You!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38B5-D797-4CAD-A4E5-9EA921DC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  <a:cs typeface="Calibri"/>
              </a:rPr>
              <a:t>Any Questions?</a:t>
            </a:r>
            <a:endParaRPr lang="en-US" sz="200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6239E7E-25D3-487A-8F2F-EEB6351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3"/>
          <a:stretch/>
        </p:blipFill>
        <p:spPr>
          <a:xfrm>
            <a:off x="8730343" y="766572"/>
            <a:ext cx="2743200" cy="20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Set-up environment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Find the existing spark code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Read and summarize riffle paper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</a:rPr>
              <a:t>Research about the spark architecture and their phases: map, shuffle and reduce</a:t>
            </a:r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2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F84AB-5C05-490B-B926-36BDA7E7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6ED1-83AE-4AAF-B814-B895642B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Open-source distributed general-purpose cluster-computing framework</a:t>
            </a:r>
          </a:p>
          <a:p>
            <a:r>
              <a:rPr lang="en-US" sz="1700">
                <a:ea typeface="+mn-lt"/>
                <a:cs typeface="+mn-lt"/>
              </a:rPr>
              <a:t>Unified analytics engine for big data processing, with built-in modules for streaming, SQL, machine learning and graph processing.</a:t>
            </a:r>
          </a:p>
          <a:p>
            <a:r>
              <a:rPr lang="en-US" sz="1700">
                <a:ea typeface="+mn-lt"/>
                <a:cs typeface="+mn-lt"/>
              </a:rPr>
              <a:t>Provides an interface for programming entire clusters with implicit data parallelism and fault tolerance.</a:t>
            </a:r>
            <a:endParaRPr lang="en-US" sz="17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204C5C-3BAA-4057-81D0-C86E8224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059222"/>
            <a:ext cx="6250769" cy="45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difference between MapReduce and 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E022C-197A-42B8-8147-A0AA0CD529DB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Processing: Spark can do it in-memory, while Hadoop MapReduce has to read from and write to a disk.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 a result, the speed of processing differs significantly – Spark may be up to 100 times faster. However, the volume of data processed also differs: Hadoop MapReduce is able to work with far larger data sets than Spark.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5A28E7-EF7A-4956-817C-A5127E14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" r="140" b="17662"/>
          <a:stretch/>
        </p:blipFill>
        <p:spPr>
          <a:xfrm>
            <a:off x="5819983" y="643467"/>
            <a:ext cx="520632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Spark work?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4ABBBD5-7D09-4DD2-B801-C1EB1936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2" y="2509911"/>
            <a:ext cx="99320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Demo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ED48E6-128D-4C0A-BD33-8BE710FE6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75" y="1033463"/>
            <a:ext cx="6821488" cy="207803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392CC7-546A-4AD2-9C7A-A293A032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4643967"/>
            <a:ext cx="6821488" cy="126682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70F92A-66D7-41F2-A7C0-C1D747FC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75" y="3377495"/>
            <a:ext cx="6821488" cy="1155700"/>
          </a:xfrm>
          <a:prstGeom prst="rect">
            <a:avLst/>
          </a:prstGeom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90C0F18-F470-464D-B137-D2E25598C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79" y="3430102"/>
            <a:ext cx="2278239" cy="24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Issues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5276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83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Observations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0919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7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Riffle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AF0CCBDF-92B6-4133-B61F-34D5DADF1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14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6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Big data platform (Spark) performance acceleration</vt:lpstr>
      <vt:lpstr>PowerPoint Presentation</vt:lpstr>
      <vt:lpstr>What is Spark?</vt:lpstr>
      <vt:lpstr>Key difference between MapReduce and Spark</vt:lpstr>
      <vt:lpstr>How does Spark work?</vt:lpstr>
      <vt:lpstr>Demo</vt:lpstr>
      <vt:lpstr>Current Issues</vt:lpstr>
      <vt:lpstr>Observations</vt:lpstr>
      <vt:lpstr>Riffle</vt:lpstr>
      <vt:lpstr>Merge with fixed Number of file  </vt:lpstr>
      <vt:lpstr>Merge with fixed block size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2013-07-15T20:26:40Z</dcterms:created>
  <dcterms:modified xsi:type="dcterms:W3CDTF">2019-09-27T11:51:37Z</dcterms:modified>
</cp:coreProperties>
</file>