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56" r:id="rId2"/>
    <p:sldId id="279" r:id="rId3"/>
    <p:sldId id="280" r:id="rId4"/>
    <p:sldId id="281" r:id="rId5"/>
    <p:sldId id="278" r:id="rId6"/>
    <p:sldId id="282" r:id="rId7"/>
    <p:sldId id="289" r:id="rId8"/>
    <p:sldId id="291" r:id="rId9"/>
    <p:sldId id="293" r:id="rId10"/>
    <p:sldId id="294" r:id="rId11"/>
    <p:sldId id="290" r:id="rId12"/>
    <p:sldId id="283" r:id="rId13"/>
    <p:sldId id="295" r:id="rId14"/>
    <p:sldId id="296" r:id="rId15"/>
    <p:sldId id="297" r:id="rId16"/>
    <p:sldId id="286" r:id="rId17"/>
    <p:sldId id="287" r:id="rId18"/>
    <p:sldId id="288" r:id="rId19"/>
    <p:sldId id="271" r:id="rId20"/>
    <p:sldId id="263" r:id="rId21"/>
  </p:sldIdLst>
  <p:sldSz cx="12192000" cy="6858000"/>
  <p:notesSz cx="6858000" cy="152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A879D0-8940-4EDC-85E7-5BE98D99F4A2}" v="1016" dt="2019-09-27T03:24:28.269"/>
    <p1510:client id="{18497B3C-52DD-45BB-A68C-3CB3FE77681D}" v="167" dt="2019-10-10T20:57:47.297"/>
    <p1510:client id="{32A99EA7-25F9-4235-BCF8-143938EBCB06}" v="7" dt="2019-10-11T12:44:45.014"/>
    <p1510:client id="{620905DE-F01D-45BF-91F7-711277C6FCC2}" v="4" dt="2019-09-27T03:19:18.087"/>
    <p1510:client id="{67A678E1-798A-47BF-96E1-C7B3CA46D35A}" v="10" dt="2019-09-27T03:26:53.322"/>
    <p1510:client id="{7CCB0041-1B11-4860-8A08-D3933B703620}" v="45" dt="2019-10-10T21:17:25.569"/>
    <p1510:client id="{81BD0C77-A44D-4AE4-B449-E1F81BA54CF3}" v="42" dt="2019-09-26T22:02:51.528"/>
    <p1510:client id="{841B389E-C4F8-451F-AB61-834B65BE7A5F}" v="44" dt="2019-09-26T22:29:50.654"/>
    <p1510:client id="{8B91A998-90A5-42A1-8BE2-E39EE6B54A53}" v="216" dt="2019-10-11T01:41:12.613"/>
    <p1510:client id="{8BC95139-B796-4456-9984-80E7EFDF52B4}" v="35" dt="2019-09-26T19:45:34.873"/>
    <p1510:client id="{8D2BD633-887E-4DF1-B1C3-BDE580BDCD07}" v="1345" dt="2019-10-11T05:02:49.687"/>
    <p1510:client id="{8FFA9DB8-0B5B-4DD8-870D-AAA9CD57968C}" v="599" dt="2019-09-26T22:41:38.646"/>
    <p1510:client id="{903C6B63-81E5-427D-B0E3-4555BF3866B6}" v="21" dt="2019-10-11T03:31:26.951"/>
    <p1510:client id="{96144404-FCE5-41A8-92C1-174608E83349}" v="2" dt="2019-09-26T22:05:47.707"/>
    <p1510:client id="{A2E8530C-F794-479F-BD14-C74FF0F1FA3C}" v="106" dt="2019-10-10T20:43:18.944"/>
    <p1510:client id="{AC8EDF94-B581-473C-87BB-61688AAD1B78}" v="132" dt="2019-10-08T21:02:20.289"/>
    <p1510:client id="{B0675208-F9D5-448F-BCA9-61810B890AD7}" v="9" dt="2019-09-27T11:51:20.058"/>
    <p1510:client id="{B67BB0D2-D386-4B7B-B931-5C2334B9BE32}" v="58" dt="2019-10-11T02:25:05.979"/>
    <p1510:client id="{BBBFCA62-2E0D-4ED2-8660-070F301C02B1}" v="3135" dt="2019-10-10T22:38:41.762"/>
    <p1510:client id="{CE0DD070-CF1A-4691-B5A9-3C08E90AFA73}" v="6" dt="2019-09-27T13:57:39.547"/>
    <p1510:client id="{CE310918-7FF8-4F3C-9A71-D49F6F4F6B3C}" v="19" dt="2019-10-11T04:06:44.393"/>
    <p1510:client id="{D7B823F8-4AD1-451F-9335-A6C19A9A02E0}" v="277" dt="2019-10-10T21:27:11.693"/>
    <p1510:client id="{DA28B9A5-6AEA-4252-A952-85C6B0992167}" v="455" dt="2019-09-26T19:02:43.795"/>
    <p1510:client id="{E3A20D8A-EC7E-4BDF-B12C-82EFEEE14852}" v="13" dt="2019-09-26T18:08:37.454"/>
    <p1510:client id="{F4858201-4438-4CEB-A5FD-EA3E7E3FE671}" v="1395" dt="2019-09-26T22:07:50.345"/>
    <p1510:client id="{F9366370-7E7A-4380-A0CE-1C79D4FABD4C}" v="11" dt="2019-10-10T23:49:10.955"/>
    <p1510:client id="{FC353E57-CD18-4043-8CA6-412040363053}" v="218" dt="2019-09-26T18:06:51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-NU-CLOUD-F19/Big_data_platform-Spark-performance_acceleration/blob/master/spark-master/core/src/main/scala/org/apache/spark/shuffle/BlockStoreShuffleReader.scala&#8203;%20%20&#8203;" TargetMode="External"/><Relationship Id="rId2" Type="http://schemas.openxmlformats.org/officeDocument/2006/relationships/hyperlink" Target="https://github.com/BU-NU-CLOUD-F19/Big_data_platform-Spark-performance_acceleration/blob/master/spark-master/core/src/main/scala/org/apache/spark/shuffle/sort/SortShuffleWriter.scala&#8203;%20%20&#8203;" TargetMode="External"/><Relationship Id="rId1" Type="http://schemas.openxmlformats.org/officeDocument/2006/relationships/hyperlink" Target="https://github.com/BU-NU-CLOUD-F19/Big_data_platform-Spark-performance_acceleration/blob/master/spark-master/core/src/main/scala/org/apache/spark/shuffle/ShuffleManager.scala&#8203;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-NU-CLOUD-F19/Big_data_platform-Spark-performance_acceleration/blob/master/spark-master/core/src/main/scala/org/apache/spark/shuffle/BlockStoreShuffleReader.scala&#8203;%20%20&#8203;" TargetMode="External"/><Relationship Id="rId2" Type="http://schemas.openxmlformats.org/officeDocument/2006/relationships/hyperlink" Target="https://github.com/BU-NU-CLOUD-F19/Big_data_platform-Spark-performance_acceleration/blob/master/spark-master/core/src/main/scala/org/apache/spark/shuffle/sort/SortShuffleWriter.scala&#8203;%20%20&#8203;" TargetMode="External"/><Relationship Id="rId1" Type="http://schemas.openxmlformats.org/officeDocument/2006/relationships/hyperlink" Target="https://github.com/BU-NU-CLOUD-F19/Big_data_platform-Spark-performance_acceleration/blob/master/spark-master/core/src/main/scala/org/apache/spark/shuffle/ShuffleManager.scala&#8203;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C0C8CC-366B-4411-AD88-769E965763BE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818E813-1BBE-4E2B-91AA-88433E89201B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</a:t>
          </a:r>
          <a:r>
            <a:rPr lang="en-US" b="0" i="0" u="none" strike="noStrike" cap="none" baseline="0" noProof="0">
              <a:latin typeface="Calibri Light"/>
              <a:cs typeface="Calibri Light"/>
              <a:hlinkClick xmlns:r="http://schemas.openxmlformats.org/officeDocument/2006/relationships" r:id="rId1"/>
            </a:rPr>
            <a:t>ShuffleManager</a:t>
          </a:r>
          <a:endParaRPr lang="en-US"/>
        </a:p>
      </dgm:t>
    </dgm:pt>
    <dgm:pt modelId="{D2EECC41-A89D-4269-981E-AAC59AE1B91B}" type="parTrans" cxnId="{0C952CF7-6C3C-4C5B-9348-F2A9DE5ED107}">
      <dgm:prSet/>
      <dgm:spPr/>
      <dgm:t>
        <a:bodyPr/>
        <a:lstStyle/>
        <a:p>
          <a:endParaRPr lang="en-US"/>
        </a:p>
      </dgm:t>
    </dgm:pt>
    <dgm:pt modelId="{045D5FAD-7895-449D-9D17-EDED78FF76F5}" type="sibTrans" cxnId="{0C952CF7-6C3C-4C5B-9348-F2A9DE5ED107}">
      <dgm:prSet/>
      <dgm:spPr/>
      <dgm:t>
        <a:bodyPr/>
        <a:lstStyle/>
        <a:p>
          <a:endParaRPr lang="en-US"/>
        </a:p>
      </dgm:t>
    </dgm:pt>
    <dgm:pt modelId="{FBC6D85B-3718-4292-81F6-87E56D8EAC59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</a:t>
          </a:r>
          <a:r>
            <a:rPr lang="en-US">
              <a:latin typeface="Calibri Light" panose="020F0302020204030204"/>
              <a:hlinkClick xmlns:r="http://schemas.openxmlformats.org/officeDocument/2006/relationships" r:id="rId2"/>
            </a:rPr>
            <a:t>SortShuffleWriter</a:t>
          </a:r>
          <a:endParaRPr lang="en-US">
            <a:hlinkClick xmlns:r="http://schemas.openxmlformats.org/officeDocument/2006/relationships" r:id="rId2"/>
          </a:endParaRPr>
        </a:p>
      </dgm:t>
    </dgm:pt>
    <dgm:pt modelId="{7AB77144-FAFF-4837-9FFB-4AA3330DF729}" type="parTrans" cxnId="{04404E7B-D942-487D-9469-E7781853A3F6}">
      <dgm:prSet/>
      <dgm:spPr/>
      <dgm:t>
        <a:bodyPr/>
        <a:lstStyle/>
        <a:p>
          <a:endParaRPr lang="en-US"/>
        </a:p>
      </dgm:t>
    </dgm:pt>
    <dgm:pt modelId="{CC5B7C57-AFB0-4BB1-8715-204FD6F754C9}" type="sibTrans" cxnId="{04404E7B-D942-487D-9469-E7781853A3F6}">
      <dgm:prSet/>
      <dgm:spPr/>
      <dgm:t>
        <a:bodyPr/>
        <a:lstStyle/>
        <a:p>
          <a:endParaRPr lang="en-US"/>
        </a:p>
      </dgm:t>
    </dgm:pt>
    <dgm:pt modelId="{680556FE-D603-4A98-BABE-F120995281EE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</a:t>
          </a:r>
          <a:r>
            <a:rPr lang="en-US">
              <a:latin typeface="Calibri Light" panose="020F0302020204030204"/>
              <a:hlinkClick xmlns:r="http://schemas.openxmlformats.org/officeDocument/2006/relationships" r:id="rId3"/>
            </a:rPr>
            <a:t>BlockStoreShuffleReader</a:t>
          </a:r>
          <a:endParaRPr lang="en-US">
            <a:hlinkClick xmlns:r="http://schemas.openxmlformats.org/officeDocument/2006/relationships" r:id="rId3"/>
          </a:endParaRPr>
        </a:p>
      </dgm:t>
    </dgm:pt>
    <dgm:pt modelId="{180FC760-5299-4980-A4CB-8D80A4F68DE8}" type="parTrans" cxnId="{BAA560A0-17DB-49A4-87D5-7C8DADEFEF3F}">
      <dgm:prSet/>
      <dgm:spPr/>
      <dgm:t>
        <a:bodyPr/>
        <a:lstStyle/>
        <a:p>
          <a:endParaRPr lang="en-US"/>
        </a:p>
      </dgm:t>
    </dgm:pt>
    <dgm:pt modelId="{5F3FE9B9-BA26-4F1F-8FE1-9ADFB3B6FD4B}" type="sibTrans" cxnId="{BAA560A0-17DB-49A4-87D5-7C8DADEFEF3F}">
      <dgm:prSet/>
      <dgm:spPr/>
      <dgm:t>
        <a:bodyPr/>
        <a:lstStyle/>
        <a:p>
          <a:endParaRPr lang="en-US"/>
        </a:p>
      </dgm:t>
    </dgm:pt>
    <dgm:pt modelId="{120FA4E0-8332-4963-8BB3-908F8D6F6E41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</a:t>
          </a:r>
          <a:r>
            <a:rPr lang="en-US" u="sng">
              <a:latin typeface="Calibri Light" panose="020F0302020204030204"/>
            </a:rPr>
            <a:t>ShuffleMapStage</a:t>
          </a:r>
        </a:p>
      </dgm:t>
    </dgm:pt>
    <dgm:pt modelId="{DD0EB2BB-1FEF-4FB4-897D-FFF641EEA493}" type="parTrans" cxnId="{42441773-FC62-4C48-A983-2D6AE7381505}">
      <dgm:prSet/>
      <dgm:spPr/>
    </dgm:pt>
    <dgm:pt modelId="{C6742950-1D74-4B53-8771-F54229983EF4}" type="sibTrans" cxnId="{42441773-FC62-4C48-A983-2D6AE7381505}">
      <dgm:prSet/>
      <dgm:spPr/>
    </dgm:pt>
    <dgm:pt modelId="{B0909985-A954-40EA-B551-588702408027}">
      <dgm:prSet phldr="0"/>
      <dgm:spPr/>
      <dgm:t>
        <a:bodyPr/>
        <a:lstStyle/>
        <a:p>
          <a:pPr rtl="0"/>
          <a:r>
            <a:rPr lang="en-US" u="sng">
              <a:latin typeface="Calibri Light" panose="020F0302020204030204"/>
            </a:rPr>
            <a:t> ShuffleWriteMetrics</a:t>
          </a:r>
        </a:p>
      </dgm:t>
    </dgm:pt>
    <dgm:pt modelId="{D52BA013-616B-459F-845C-6BD1C6C82165}" type="parTrans" cxnId="{0AE1728B-3361-4D8A-A07E-C114D776B88B}">
      <dgm:prSet/>
      <dgm:spPr/>
    </dgm:pt>
    <dgm:pt modelId="{E4C37317-33CD-43BD-9E89-A01A96C917C1}" type="sibTrans" cxnId="{0AE1728B-3361-4D8A-A07E-C114D776B88B}">
      <dgm:prSet/>
      <dgm:spPr/>
    </dgm:pt>
    <dgm:pt modelId="{CD842735-DF5F-49A4-B4CF-D548FFD01E84}" type="pres">
      <dgm:prSet presAssocID="{21C0C8CC-366B-4411-AD88-769E965763BE}" presName="Name0" presStyleCnt="0">
        <dgm:presLayoutVars>
          <dgm:dir/>
          <dgm:animLvl val="lvl"/>
          <dgm:resizeHandles val="exact"/>
        </dgm:presLayoutVars>
      </dgm:prSet>
      <dgm:spPr/>
    </dgm:pt>
    <dgm:pt modelId="{E898F139-9E54-40DA-B9DA-590CC505B128}" type="pres">
      <dgm:prSet presAssocID="{D818E813-1BBE-4E2B-91AA-88433E89201B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BB40422-46B0-4809-94B7-FA81F38F01BC}" type="pres">
      <dgm:prSet presAssocID="{045D5FAD-7895-449D-9D17-EDED78FF76F5}" presName="parTxOnlySpace" presStyleCnt="0"/>
      <dgm:spPr/>
    </dgm:pt>
    <dgm:pt modelId="{C44D0458-43F9-4347-A603-91811B93D136}" type="pres">
      <dgm:prSet presAssocID="{120FA4E0-8332-4963-8BB3-908F8D6F6E4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39F795C-91F0-4D98-8379-B3ADFF9E488E}" type="pres">
      <dgm:prSet presAssocID="{C6742950-1D74-4B53-8771-F54229983EF4}" presName="parTxOnlySpace" presStyleCnt="0"/>
      <dgm:spPr/>
    </dgm:pt>
    <dgm:pt modelId="{D6F8CD95-D91A-418E-982B-96CF2686F5E4}" type="pres">
      <dgm:prSet presAssocID="{B0909985-A954-40EA-B551-58870240802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FFCB5F0-427F-4F84-B1F1-1484B8A89FE0}" type="pres">
      <dgm:prSet presAssocID="{E4C37317-33CD-43BD-9E89-A01A96C917C1}" presName="parTxOnlySpace" presStyleCnt="0"/>
      <dgm:spPr/>
    </dgm:pt>
    <dgm:pt modelId="{26076A95-5E00-4332-9FEC-C392CF18D6CA}" type="pres">
      <dgm:prSet presAssocID="{FBC6D85B-3718-4292-81F6-87E56D8EAC5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83455EE-6282-4657-9DD6-ECA0642508A6}" type="pres">
      <dgm:prSet presAssocID="{CC5B7C57-AFB0-4BB1-8715-204FD6F754C9}" presName="parTxOnlySpace" presStyleCnt="0"/>
      <dgm:spPr/>
    </dgm:pt>
    <dgm:pt modelId="{2CCE3EC4-ABD5-4738-ACE3-F3D36748A9E4}" type="pres">
      <dgm:prSet presAssocID="{680556FE-D603-4A98-BABE-F120995281E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2441773-FC62-4C48-A983-2D6AE7381505}" srcId="{21C0C8CC-366B-4411-AD88-769E965763BE}" destId="{120FA4E0-8332-4963-8BB3-908F8D6F6E41}" srcOrd="1" destOrd="0" parTransId="{DD0EB2BB-1FEF-4FB4-897D-FFF641EEA493}" sibTransId="{C6742950-1D74-4B53-8771-F54229983EF4}"/>
    <dgm:cxn modelId="{04404E7B-D942-487D-9469-E7781853A3F6}" srcId="{21C0C8CC-366B-4411-AD88-769E965763BE}" destId="{FBC6D85B-3718-4292-81F6-87E56D8EAC59}" srcOrd="3" destOrd="0" parTransId="{7AB77144-FAFF-4837-9FFB-4AA3330DF729}" sibTransId="{CC5B7C57-AFB0-4BB1-8715-204FD6F754C9}"/>
    <dgm:cxn modelId="{2960E080-CA49-45AE-B7B2-CD5C4E6FD74C}" type="presOf" srcId="{21C0C8CC-366B-4411-AD88-769E965763BE}" destId="{CD842735-DF5F-49A4-B4CF-D548FFD01E84}" srcOrd="0" destOrd="0" presId="urn:microsoft.com/office/officeart/2005/8/layout/chevron1"/>
    <dgm:cxn modelId="{0AE1728B-3361-4D8A-A07E-C114D776B88B}" srcId="{21C0C8CC-366B-4411-AD88-769E965763BE}" destId="{B0909985-A954-40EA-B551-588702408027}" srcOrd="2" destOrd="0" parTransId="{D52BA013-616B-459F-845C-6BD1C6C82165}" sibTransId="{E4C37317-33CD-43BD-9E89-A01A96C917C1}"/>
    <dgm:cxn modelId="{BB74D69C-8F84-476E-8042-E43C1B076875}" type="presOf" srcId="{B0909985-A954-40EA-B551-588702408027}" destId="{D6F8CD95-D91A-418E-982B-96CF2686F5E4}" srcOrd="0" destOrd="0" presId="urn:microsoft.com/office/officeart/2005/8/layout/chevron1"/>
    <dgm:cxn modelId="{BAA560A0-17DB-49A4-87D5-7C8DADEFEF3F}" srcId="{21C0C8CC-366B-4411-AD88-769E965763BE}" destId="{680556FE-D603-4A98-BABE-F120995281EE}" srcOrd="4" destOrd="0" parTransId="{180FC760-5299-4980-A4CB-8D80A4F68DE8}" sibTransId="{5F3FE9B9-BA26-4F1F-8FE1-9ADFB3B6FD4B}"/>
    <dgm:cxn modelId="{E024E6B6-1BEA-4DC2-97FA-E2575CF3A93E}" type="presOf" srcId="{680556FE-D603-4A98-BABE-F120995281EE}" destId="{2CCE3EC4-ABD5-4738-ACE3-F3D36748A9E4}" srcOrd="0" destOrd="0" presId="urn:microsoft.com/office/officeart/2005/8/layout/chevron1"/>
    <dgm:cxn modelId="{D5C1F0DA-6E17-4B2D-BF2C-6BFF058361DF}" type="presOf" srcId="{120FA4E0-8332-4963-8BB3-908F8D6F6E41}" destId="{C44D0458-43F9-4347-A603-91811B93D136}" srcOrd="0" destOrd="0" presId="urn:microsoft.com/office/officeart/2005/8/layout/chevron1"/>
    <dgm:cxn modelId="{9C97CAE0-E896-457F-8E09-6184A04B4BF2}" type="presOf" srcId="{D818E813-1BBE-4E2B-91AA-88433E89201B}" destId="{E898F139-9E54-40DA-B9DA-590CC505B128}" srcOrd="0" destOrd="0" presId="urn:microsoft.com/office/officeart/2005/8/layout/chevron1"/>
    <dgm:cxn modelId="{2D1CFDEF-6A50-4BFB-A08B-07B3B7BB14B6}" type="presOf" srcId="{FBC6D85B-3718-4292-81F6-87E56D8EAC59}" destId="{26076A95-5E00-4332-9FEC-C392CF18D6CA}" srcOrd="0" destOrd="0" presId="urn:microsoft.com/office/officeart/2005/8/layout/chevron1"/>
    <dgm:cxn modelId="{0C952CF7-6C3C-4C5B-9348-F2A9DE5ED107}" srcId="{21C0C8CC-366B-4411-AD88-769E965763BE}" destId="{D818E813-1BBE-4E2B-91AA-88433E89201B}" srcOrd="0" destOrd="0" parTransId="{D2EECC41-A89D-4269-981E-AAC59AE1B91B}" sibTransId="{045D5FAD-7895-449D-9D17-EDED78FF76F5}"/>
    <dgm:cxn modelId="{F6E61031-44FA-4C25-8B8E-57E3BBE2040A}" type="presParOf" srcId="{CD842735-DF5F-49A4-B4CF-D548FFD01E84}" destId="{E898F139-9E54-40DA-B9DA-590CC505B128}" srcOrd="0" destOrd="0" presId="urn:microsoft.com/office/officeart/2005/8/layout/chevron1"/>
    <dgm:cxn modelId="{2E9FB96C-4353-455A-8585-A42141897870}" type="presParOf" srcId="{CD842735-DF5F-49A4-B4CF-D548FFD01E84}" destId="{EBB40422-46B0-4809-94B7-FA81F38F01BC}" srcOrd="1" destOrd="0" presId="urn:microsoft.com/office/officeart/2005/8/layout/chevron1"/>
    <dgm:cxn modelId="{CE323E0E-2AA4-4B05-82D2-0FA26793814A}" type="presParOf" srcId="{CD842735-DF5F-49A4-B4CF-D548FFD01E84}" destId="{C44D0458-43F9-4347-A603-91811B93D136}" srcOrd="2" destOrd="0" presId="urn:microsoft.com/office/officeart/2005/8/layout/chevron1"/>
    <dgm:cxn modelId="{04B388B8-3B40-4AB9-867B-D7A34B6442B9}" type="presParOf" srcId="{CD842735-DF5F-49A4-B4CF-D548FFD01E84}" destId="{039F795C-91F0-4D98-8379-B3ADFF9E488E}" srcOrd="3" destOrd="0" presId="urn:microsoft.com/office/officeart/2005/8/layout/chevron1"/>
    <dgm:cxn modelId="{DC03974B-1476-4F23-9D47-D5ACCA3198F7}" type="presParOf" srcId="{CD842735-DF5F-49A4-B4CF-D548FFD01E84}" destId="{D6F8CD95-D91A-418E-982B-96CF2686F5E4}" srcOrd="4" destOrd="0" presId="urn:microsoft.com/office/officeart/2005/8/layout/chevron1"/>
    <dgm:cxn modelId="{275BA4DC-CB74-4FEE-B21F-7D74C9CAF30D}" type="presParOf" srcId="{CD842735-DF5F-49A4-B4CF-D548FFD01E84}" destId="{9FFCB5F0-427F-4F84-B1F1-1484B8A89FE0}" srcOrd="5" destOrd="0" presId="urn:microsoft.com/office/officeart/2005/8/layout/chevron1"/>
    <dgm:cxn modelId="{781F16CD-5947-4842-92C2-35A3AF2EE34A}" type="presParOf" srcId="{CD842735-DF5F-49A4-B4CF-D548FFD01E84}" destId="{26076A95-5E00-4332-9FEC-C392CF18D6CA}" srcOrd="6" destOrd="0" presId="urn:microsoft.com/office/officeart/2005/8/layout/chevron1"/>
    <dgm:cxn modelId="{8B57E1DD-2CA9-425E-B106-6E5E501E370D}" type="presParOf" srcId="{CD842735-DF5F-49A4-B4CF-D548FFD01E84}" destId="{B83455EE-6282-4657-9DD6-ECA0642508A6}" srcOrd="7" destOrd="0" presId="urn:microsoft.com/office/officeart/2005/8/layout/chevron1"/>
    <dgm:cxn modelId="{691878B9-44D7-44A4-9CE0-5514538E7B35}" type="presParOf" srcId="{CD842735-DF5F-49A4-B4CF-D548FFD01E84}" destId="{2CCE3EC4-ABD5-4738-ACE3-F3D36748A9E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4E9C50-D048-474A-BD27-0093C86F701F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23B53EF-7D18-4FBC-B90E-B54B1B39574D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Register</a:t>
          </a:r>
          <a:r>
            <a:rPr lang="en-US" b="0" i="0" u="none" strike="noStrike" cap="none" baseline="0" noProof="0">
              <a:latin typeface="Calibri Light"/>
              <a:cs typeface="Calibri Light"/>
            </a:rPr>
            <a:t> </a:t>
          </a:r>
          <a:r>
            <a:rPr lang="en-US">
              <a:latin typeface="Calibri Light" panose="020F0302020204030204"/>
            </a:rPr>
            <a:t>Shuffle</a:t>
          </a:r>
          <a:endParaRPr lang="en-US"/>
        </a:p>
      </dgm:t>
    </dgm:pt>
    <dgm:pt modelId="{3B1278DB-4EE3-41A1-BEA3-9977962A6545}" type="parTrans" cxnId="{EF7FB884-4C6C-4447-AFB7-ED197D614D97}">
      <dgm:prSet/>
      <dgm:spPr/>
      <dgm:t>
        <a:bodyPr/>
        <a:lstStyle/>
        <a:p>
          <a:endParaRPr lang="en-US"/>
        </a:p>
      </dgm:t>
    </dgm:pt>
    <dgm:pt modelId="{42D52501-38E3-475F-9EB3-1333C49F35A3}" type="sibTrans" cxnId="{EF7FB884-4C6C-4447-AFB7-ED197D614D97}">
      <dgm:prSet/>
      <dgm:spPr/>
      <dgm:t>
        <a:bodyPr/>
        <a:lstStyle/>
        <a:p>
          <a:endParaRPr lang="en-US"/>
        </a:p>
      </dgm:t>
    </dgm:pt>
    <dgm:pt modelId="{2C199F2B-58B1-4D15-8F32-C835B578D78F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Unregister Shuffle</a:t>
          </a:r>
          <a:endParaRPr lang="en-US"/>
        </a:p>
      </dgm:t>
    </dgm:pt>
    <dgm:pt modelId="{F3C7FA6C-3C5E-4A1B-9A3D-A35EF3580B9F}" type="parTrans" cxnId="{2F8D630E-5680-4557-B907-220789E6D1FF}">
      <dgm:prSet/>
      <dgm:spPr/>
      <dgm:t>
        <a:bodyPr/>
        <a:lstStyle/>
        <a:p>
          <a:endParaRPr lang="en-US"/>
        </a:p>
      </dgm:t>
    </dgm:pt>
    <dgm:pt modelId="{A23672E8-3B91-4989-A0A5-3ACFA9D31217}" type="sibTrans" cxnId="{2F8D630E-5680-4557-B907-220789E6D1FF}">
      <dgm:prSet/>
      <dgm:spPr/>
      <dgm:t>
        <a:bodyPr/>
        <a:lstStyle/>
        <a:p>
          <a:endParaRPr lang="en-US"/>
        </a:p>
      </dgm:t>
    </dgm:pt>
    <dgm:pt modelId="{87079D00-4AE4-4907-9911-36689EF8892B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Get ShuffleReader</a:t>
          </a:r>
          <a:endParaRPr lang="en-US"/>
        </a:p>
      </dgm:t>
    </dgm:pt>
    <dgm:pt modelId="{CFF96431-E22A-4195-B08F-892B4129024C}" type="parTrans" cxnId="{8B19714B-A9F9-41A0-8E3D-15D7811FA450}">
      <dgm:prSet/>
      <dgm:spPr/>
      <dgm:t>
        <a:bodyPr/>
        <a:lstStyle/>
        <a:p>
          <a:endParaRPr lang="en-US"/>
        </a:p>
      </dgm:t>
    </dgm:pt>
    <dgm:pt modelId="{B8B1A592-2486-4AF4-A08C-F8C33D636EE1}" type="sibTrans" cxnId="{8B19714B-A9F9-41A0-8E3D-15D7811FA450}">
      <dgm:prSet/>
      <dgm:spPr/>
      <dgm:t>
        <a:bodyPr/>
        <a:lstStyle/>
        <a:p>
          <a:endParaRPr lang="en-US"/>
        </a:p>
      </dgm:t>
    </dgm:pt>
    <dgm:pt modelId="{97F8AAFC-A89D-467F-9187-81E4A4C7001C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Get ShuffleWriter</a:t>
          </a:r>
          <a:endParaRPr lang="en-US" i="1"/>
        </a:p>
      </dgm:t>
    </dgm:pt>
    <dgm:pt modelId="{337134AB-DD4E-4B7D-86C1-0C99633D31F0}" type="parTrans" cxnId="{0781E6CD-3141-4CB2-99C5-0BEEB42FEB36}">
      <dgm:prSet/>
      <dgm:spPr/>
      <dgm:t>
        <a:bodyPr/>
        <a:lstStyle/>
        <a:p>
          <a:endParaRPr lang="en-US"/>
        </a:p>
      </dgm:t>
    </dgm:pt>
    <dgm:pt modelId="{B6B742FC-D9DF-4BA6-ADB1-98C70FC4621F}" type="sibTrans" cxnId="{0781E6CD-3141-4CB2-99C5-0BEEB42FEB36}">
      <dgm:prSet/>
      <dgm:spPr/>
      <dgm:t>
        <a:bodyPr/>
        <a:lstStyle/>
        <a:p>
          <a:endParaRPr lang="en-US"/>
        </a:p>
      </dgm:t>
    </dgm:pt>
    <dgm:pt modelId="{4DB37BD8-1408-407D-A355-F03C999B1456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Stop the shuffle system</a:t>
          </a:r>
          <a:endParaRPr lang="en-US"/>
        </a:p>
      </dgm:t>
    </dgm:pt>
    <dgm:pt modelId="{551BB6E1-F684-4211-8718-7DD6C98FFD74}" type="parTrans" cxnId="{6D54B10A-542C-468A-9238-2929A29EA1D3}">
      <dgm:prSet/>
      <dgm:spPr/>
      <dgm:t>
        <a:bodyPr/>
        <a:lstStyle/>
        <a:p>
          <a:endParaRPr lang="en-US"/>
        </a:p>
      </dgm:t>
    </dgm:pt>
    <dgm:pt modelId="{E4E32E7E-711A-4A7B-99C4-9470EA152012}" type="sibTrans" cxnId="{6D54B10A-542C-468A-9238-2929A29EA1D3}">
      <dgm:prSet/>
      <dgm:spPr/>
      <dgm:t>
        <a:bodyPr/>
        <a:lstStyle/>
        <a:p>
          <a:endParaRPr lang="en-US"/>
        </a:p>
      </dgm:t>
    </dgm:pt>
    <dgm:pt modelId="{375F95F6-C4A4-4F02-8E47-7AD0456D709F}" type="pres">
      <dgm:prSet presAssocID="{DC4E9C50-D048-474A-BD27-0093C86F701F}" presName="diagram" presStyleCnt="0">
        <dgm:presLayoutVars>
          <dgm:dir/>
          <dgm:resizeHandles val="exact"/>
        </dgm:presLayoutVars>
      </dgm:prSet>
      <dgm:spPr/>
    </dgm:pt>
    <dgm:pt modelId="{2003D6C8-2E4B-4E8F-92B8-E1A37D56EA2B}" type="pres">
      <dgm:prSet presAssocID="{023B53EF-7D18-4FBC-B90E-B54B1B39574D}" presName="node" presStyleLbl="node1" presStyleIdx="0" presStyleCnt="5">
        <dgm:presLayoutVars>
          <dgm:bulletEnabled val="1"/>
        </dgm:presLayoutVars>
      </dgm:prSet>
      <dgm:spPr/>
    </dgm:pt>
    <dgm:pt modelId="{412419E3-EEC9-4152-AACD-81EF42C0E8F6}" type="pres">
      <dgm:prSet presAssocID="{42D52501-38E3-475F-9EB3-1333C49F35A3}" presName="sibTrans" presStyleCnt="0"/>
      <dgm:spPr/>
    </dgm:pt>
    <dgm:pt modelId="{EA9926C0-EA36-4703-B2F3-B1C756BAEDEE}" type="pres">
      <dgm:prSet presAssocID="{2C199F2B-58B1-4D15-8F32-C835B578D78F}" presName="node" presStyleLbl="node1" presStyleIdx="1" presStyleCnt="5">
        <dgm:presLayoutVars>
          <dgm:bulletEnabled val="1"/>
        </dgm:presLayoutVars>
      </dgm:prSet>
      <dgm:spPr/>
    </dgm:pt>
    <dgm:pt modelId="{A5404D26-E4AE-43D3-B902-2824A2407A3F}" type="pres">
      <dgm:prSet presAssocID="{A23672E8-3B91-4989-A0A5-3ACFA9D31217}" presName="sibTrans" presStyleCnt="0"/>
      <dgm:spPr/>
    </dgm:pt>
    <dgm:pt modelId="{609586A0-B5FB-4582-B8B6-4FF0A34B9B7B}" type="pres">
      <dgm:prSet presAssocID="{87079D00-4AE4-4907-9911-36689EF8892B}" presName="node" presStyleLbl="node1" presStyleIdx="2" presStyleCnt="5">
        <dgm:presLayoutVars>
          <dgm:bulletEnabled val="1"/>
        </dgm:presLayoutVars>
      </dgm:prSet>
      <dgm:spPr/>
    </dgm:pt>
    <dgm:pt modelId="{BF9B7C97-6194-485A-A3FC-0DF4C9680BA2}" type="pres">
      <dgm:prSet presAssocID="{B8B1A592-2486-4AF4-A08C-F8C33D636EE1}" presName="sibTrans" presStyleCnt="0"/>
      <dgm:spPr/>
    </dgm:pt>
    <dgm:pt modelId="{8D3EA694-3BDB-4BA2-906E-03CA51B11636}" type="pres">
      <dgm:prSet presAssocID="{97F8AAFC-A89D-467F-9187-81E4A4C7001C}" presName="node" presStyleLbl="node1" presStyleIdx="3" presStyleCnt="5">
        <dgm:presLayoutVars>
          <dgm:bulletEnabled val="1"/>
        </dgm:presLayoutVars>
      </dgm:prSet>
      <dgm:spPr/>
    </dgm:pt>
    <dgm:pt modelId="{8FE96149-55C7-43BE-B9DF-A0AC2B2A1CFF}" type="pres">
      <dgm:prSet presAssocID="{B6B742FC-D9DF-4BA6-ADB1-98C70FC4621F}" presName="sibTrans" presStyleCnt="0"/>
      <dgm:spPr/>
    </dgm:pt>
    <dgm:pt modelId="{BF69A201-6109-4987-899D-D4FC188E1E55}" type="pres">
      <dgm:prSet presAssocID="{4DB37BD8-1408-407D-A355-F03C999B1456}" presName="node" presStyleLbl="node1" presStyleIdx="4" presStyleCnt="5">
        <dgm:presLayoutVars>
          <dgm:bulletEnabled val="1"/>
        </dgm:presLayoutVars>
      </dgm:prSet>
      <dgm:spPr/>
    </dgm:pt>
  </dgm:ptLst>
  <dgm:cxnLst>
    <dgm:cxn modelId="{6D54B10A-542C-468A-9238-2929A29EA1D3}" srcId="{DC4E9C50-D048-474A-BD27-0093C86F701F}" destId="{4DB37BD8-1408-407D-A355-F03C999B1456}" srcOrd="4" destOrd="0" parTransId="{551BB6E1-F684-4211-8718-7DD6C98FFD74}" sibTransId="{E4E32E7E-711A-4A7B-99C4-9470EA152012}"/>
    <dgm:cxn modelId="{2F8D630E-5680-4557-B907-220789E6D1FF}" srcId="{DC4E9C50-D048-474A-BD27-0093C86F701F}" destId="{2C199F2B-58B1-4D15-8F32-C835B578D78F}" srcOrd="1" destOrd="0" parTransId="{F3C7FA6C-3C5E-4A1B-9A3D-A35EF3580B9F}" sibTransId="{A23672E8-3B91-4989-A0A5-3ACFA9D31217}"/>
    <dgm:cxn modelId="{909A4116-3C2C-4851-ACB4-FE7CB4074803}" type="presOf" srcId="{DC4E9C50-D048-474A-BD27-0093C86F701F}" destId="{375F95F6-C4A4-4F02-8E47-7AD0456D709F}" srcOrd="0" destOrd="0" presId="urn:microsoft.com/office/officeart/2005/8/layout/default"/>
    <dgm:cxn modelId="{E4B07E3B-B1A8-42F6-8E01-4DEDBA536BB4}" type="presOf" srcId="{023B53EF-7D18-4FBC-B90E-B54B1B39574D}" destId="{2003D6C8-2E4B-4E8F-92B8-E1A37D56EA2B}" srcOrd="0" destOrd="0" presId="urn:microsoft.com/office/officeart/2005/8/layout/default"/>
    <dgm:cxn modelId="{8B19714B-A9F9-41A0-8E3D-15D7811FA450}" srcId="{DC4E9C50-D048-474A-BD27-0093C86F701F}" destId="{87079D00-4AE4-4907-9911-36689EF8892B}" srcOrd="2" destOrd="0" parTransId="{CFF96431-E22A-4195-B08F-892B4129024C}" sibTransId="{B8B1A592-2486-4AF4-A08C-F8C33D636EE1}"/>
    <dgm:cxn modelId="{F1734673-1AA9-4A9C-AA03-5C93C2CB4587}" type="presOf" srcId="{97F8AAFC-A89D-467F-9187-81E4A4C7001C}" destId="{8D3EA694-3BDB-4BA2-906E-03CA51B11636}" srcOrd="0" destOrd="0" presId="urn:microsoft.com/office/officeart/2005/8/layout/default"/>
    <dgm:cxn modelId="{EF7FB884-4C6C-4447-AFB7-ED197D614D97}" srcId="{DC4E9C50-D048-474A-BD27-0093C86F701F}" destId="{023B53EF-7D18-4FBC-B90E-B54B1B39574D}" srcOrd="0" destOrd="0" parTransId="{3B1278DB-4EE3-41A1-BEA3-9977962A6545}" sibTransId="{42D52501-38E3-475F-9EB3-1333C49F35A3}"/>
    <dgm:cxn modelId="{1515A59B-C79E-40CF-92D9-ABBD1B8745C5}" type="presOf" srcId="{4DB37BD8-1408-407D-A355-F03C999B1456}" destId="{BF69A201-6109-4987-899D-D4FC188E1E55}" srcOrd="0" destOrd="0" presId="urn:microsoft.com/office/officeart/2005/8/layout/default"/>
    <dgm:cxn modelId="{7BEE22A5-2FFB-477D-B15B-09EC4E345655}" type="presOf" srcId="{2C199F2B-58B1-4D15-8F32-C835B578D78F}" destId="{EA9926C0-EA36-4703-B2F3-B1C756BAEDEE}" srcOrd="0" destOrd="0" presId="urn:microsoft.com/office/officeart/2005/8/layout/default"/>
    <dgm:cxn modelId="{0781E6CD-3141-4CB2-99C5-0BEEB42FEB36}" srcId="{DC4E9C50-D048-474A-BD27-0093C86F701F}" destId="{97F8AAFC-A89D-467F-9187-81E4A4C7001C}" srcOrd="3" destOrd="0" parTransId="{337134AB-DD4E-4B7D-86C1-0C99633D31F0}" sibTransId="{B6B742FC-D9DF-4BA6-ADB1-98C70FC4621F}"/>
    <dgm:cxn modelId="{B0959EF3-BF26-438E-9792-10A57C2F6E2E}" type="presOf" srcId="{87079D00-4AE4-4907-9911-36689EF8892B}" destId="{609586A0-B5FB-4582-B8B6-4FF0A34B9B7B}" srcOrd="0" destOrd="0" presId="urn:microsoft.com/office/officeart/2005/8/layout/default"/>
    <dgm:cxn modelId="{7AFD46C2-3AC4-45F4-8D6F-19D61A8B86E9}" type="presParOf" srcId="{375F95F6-C4A4-4F02-8E47-7AD0456D709F}" destId="{2003D6C8-2E4B-4E8F-92B8-E1A37D56EA2B}" srcOrd="0" destOrd="0" presId="urn:microsoft.com/office/officeart/2005/8/layout/default"/>
    <dgm:cxn modelId="{9B1D8BAB-ECBC-40DE-8462-C213C6CA2C86}" type="presParOf" srcId="{375F95F6-C4A4-4F02-8E47-7AD0456D709F}" destId="{412419E3-EEC9-4152-AACD-81EF42C0E8F6}" srcOrd="1" destOrd="0" presId="urn:microsoft.com/office/officeart/2005/8/layout/default"/>
    <dgm:cxn modelId="{62DB7DCB-FC48-48D3-9B66-5E5E55F60A6E}" type="presParOf" srcId="{375F95F6-C4A4-4F02-8E47-7AD0456D709F}" destId="{EA9926C0-EA36-4703-B2F3-B1C756BAEDEE}" srcOrd="2" destOrd="0" presId="urn:microsoft.com/office/officeart/2005/8/layout/default"/>
    <dgm:cxn modelId="{DC685880-7618-4AB3-B01C-CC1298C56A22}" type="presParOf" srcId="{375F95F6-C4A4-4F02-8E47-7AD0456D709F}" destId="{A5404D26-E4AE-43D3-B902-2824A2407A3F}" srcOrd="3" destOrd="0" presId="urn:microsoft.com/office/officeart/2005/8/layout/default"/>
    <dgm:cxn modelId="{6DF06147-F7B6-4A77-8D1F-420AB424920C}" type="presParOf" srcId="{375F95F6-C4A4-4F02-8E47-7AD0456D709F}" destId="{609586A0-B5FB-4582-B8B6-4FF0A34B9B7B}" srcOrd="4" destOrd="0" presId="urn:microsoft.com/office/officeart/2005/8/layout/default"/>
    <dgm:cxn modelId="{E057DA1B-D48E-4C9B-95BE-A317C29D2DF1}" type="presParOf" srcId="{375F95F6-C4A4-4F02-8E47-7AD0456D709F}" destId="{BF9B7C97-6194-485A-A3FC-0DF4C9680BA2}" srcOrd="5" destOrd="0" presId="urn:microsoft.com/office/officeart/2005/8/layout/default"/>
    <dgm:cxn modelId="{4C1538C0-6F32-4218-B564-BD164DF49199}" type="presParOf" srcId="{375F95F6-C4A4-4F02-8E47-7AD0456D709F}" destId="{8D3EA694-3BDB-4BA2-906E-03CA51B11636}" srcOrd="6" destOrd="0" presId="urn:microsoft.com/office/officeart/2005/8/layout/default"/>
    <dgm:cxn modelId="{80C49FE9-7C87-44C8-94E5-DF790C73F269}" type="presParOf" srcId="{375F95F6-C4A4-4F02-8E47-7AD0456D709F}" destId="{8FE96149-55C7-43BE-B9DF-A0AC2B2A1CFF}" srcOrd="7" destOrd="0" presId="urn:microsoft.com/office/officeart/2005/8/layout/default"/>
    <dgm:cxn modelId="{A5F3B269-6F69-4529-9917-67EF37353C74}" type="presParOf" srcId="{375F95F6-C4A4-4F02-8E47-7AD0456D709F}" destId="{BF69A201-6109-4987-899D-D4FC188E1E5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98F139-9E54-40DA-B9DA-590CC505B128}">
      <dsp:nvSpPr>
        <dsp:cNvPr id="0" name=""/>
        <dsp:cNvSpPr/>
      </dsp:nvSpPr>
      <dsp:spPr>
        <a:xfrm>
          <a:off x="1751" y="1260845"/>
          <a:ext cx="1559249" cy="62369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>
              <a:latin typeface="Calibri Light" panose="020F0302020204030204"/>
            </a:rPr>
            <a:t> </a:t>
          </a:r>
          <a:r>
            <a:rPr lang="en-US" sz="600" b="0" i="0" u="none" strike="noStrike" kern="1200" cap="none" baseline="0" noProof="0">
              <a:latin typeface="Calibri Light"/>
              <a:cs typeface="Calibri Light"/>
              <a:hlinkClick xmlns:r="http://schemas.openxmlformats.org/officeDocument/2006/relationships" r:id="rId1"/>
            </a:rPr>
            <a:t>ShuffleManager</a:t>
          </a:r>
          <a:endParaRPr lang="en-US" sz="600" kern="1200"/>
        </a:p>
      </dsp:txBody>
      <dsp:txXfrm>
        <a:off x="313601" y="1260845"/>
        <a:ext cx="935550" cy="623699"/>
      </dsp:txXfrm>
    </dsp:sp>
    <dsp:sp modelId="{C44D0458-43F9-4347-A603-91811B93D136}">
      <dsp:nvSpPr>
        <dsp:cNvPr id="0" name=""/>
        <dsp:cNvSpPr/>
      </dsp:nvSpPr>
      <dsp:spPr>
        <a:xfrm>
          <a:off x="1405076" y="1260845"/>
          <a:ext cx="1559249" cy="62369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>
              <a:latin typeface="Calibri Light" panose="020F0302020204030204"/>
            </a:rPr>
            <a:t> </a:t>
          </a:r>
          <a:r>
            <a:rPr lang="en-US" sz="600" u="sng" kern="1200">
              <a:latin typeface="Calibri Light" panose="020F0302020204030204"/>
            </a:rPr>
            <a:t>ShuffleMapStage</a:t>
          </a:r>
        </a:p>
      </dsp:txBody>
      <dsp:txXfrm>
        <a:off x="1716926" y="1260845"/>
        <a:ext cx="935550" cy="623699"/>
      </dsp:txXfrm>
    </dsp:sp>
    <dsp:sp modelId="{D6F8CD95-D91A-418E-982B-96CF2686F5E4}">
      <dsp:nvSpPr>
        <dsp:cNvPr id="0" name=""/>
        <dsp:cNvSpPr/>
      </dsp:nvSpPr>
      <dsp:spPr>
        <a:xfrm>
          <a:off x="2808401" y="1260845"/>
          <a:ext cx="1559249" cy="62369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u="sng" kern="1200">
              <a:latin typeface="Calibri Light" panose="020F0302020204030204"/>
            </a:rPr>
            <a:t> ShuffleWriteMetrics</a:t>
          </a:r>
        </a:p>
      </dsp:txBody>
      <dsp:txXfrm>
        <a:off x="3120251" y="1260845"/>
        <a:ext cx="935550" cy="623699"/>
      </dsp:txXfrm>
    </dsp:sp>
    <dsp:sp modelId="{26076A95-5E00-4332-9FEC-C392CF18D6CA}">
      <dsp:nvSpPr>
        <dsp:cNvPr id="0" name=""/>
        <dsp:cNvSpPr/>
      </dsp:nvSpPr>
      <dsp:spPr>
        <a:xfrm>
          <a:off x="4211726" y="1260845"/>
          <a:ext cx="1559249" cy="62369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>
              <a:latin typeface="Calibri Light" panose="020F0302020204030204"/>
            </a:rPr>
            <a:t> </a:t>
          </a:r>
          <a:r>
            <a:rPr lang="en-US" sz="600" kern="1200">
              <a:latin typeface="Calibri Light" panose="020F0302020204030204"/>
              <a:hlinkClick xmlns:r="http://schemas.openxmlformats.org/officeDocument/2006/relationships" r:id="rId2"/>
            </a:rPr>
            <a:t>SortShuffleWriter</a:t>
          </a:r>
          <a:endParaRPr lang="en-US" sz="600" kern="1200">
            <a:hlinkClick xmlns:r="http://schemas.openxmlformats.org/officeDocument/2006/relationships" r:id="rId2"/>
          </a:endParaRPr>
        </a:p>
      </dsp:txBody>
      <dsp:txXfrm>
        <a:off x="4523576" y="1260845"/>
        <a:ext cx="935550" cy="623699"/>
      </dsp:txXfrm>
    </dsp:sp>
    <dsp:sp modelId="{2CCE3EC4-ABD5-4738-ACE3-F3D36748A9E4}">
      <dsp:nvSpPr>
        <dsp:cNvPr id="0" name=""/>
        <dsp:cNvSpPr/>
      </dsp:nvSpPr>
      <dsp:spPr>
        <a:xfrm>
          <a:off x="5615051" y="1260845"/>
          <a:ext cx="1559249" cy="623699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>
              <a:latin typeface="Calibri Light" panose="020F0302020204030204"/>
            </a:rPr>
            <a:t> </a:t>
          </a:r>
          <a:r>
            <a:rPr lang="en-US" sz="600" kern="1200">
              <a:latin typeface="Calibri Light" panose="020F0302020204030204"/>
              <a:hlinkClick xmlns:r="http://schemas.openxmlformats.org/officeDocument/2006/relationships" r:id="rId3"/>
            </a:rPr>
            <a:t>BlockStoreShuffleReader</a:t>
          </a:r>
          <a:endParaRPr lang="en-US" sz="600" kern="1200">
            <a:hlinkClick xmlns:r="http://schemas.openxmlformats.org/officeDocument/2006/relationships" r:id="rId3"/>
          </a:endParaRPr>
        </a:p>
      </dsp:txBody>
      <dsp:txXfrm>
        <a:off x="5926901" y="1260845"/>
        <a:ext cx="935550" cy="6236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3D6C8-2E4B-4E8F-92B8-E1A37D56EA2B}">
      <dsp:nvSpPr>
        <dsp:cNvPr id="0" name=""/>
        <dsp:cNvSpPr/>
      </dsp:nvSpPr>
      <dsp:spPr>
        <a:xfrm>
          <a:off x="0" y="350992"/>
          <a:ext cx="2599680" cy="15598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Calibri Light" panose="020F0302020204030204"/>
            </a:rPr>
            <a:t>Register</a:t>
          </a:r>
          <a:r>
            <a:rPr lang="en-US" sz="2900" b="0" i="0" u="none" strike="noStrike" kern="1200" cap="none" baseline="0" noProof="0">
              <a:latin typeface="Calibri Light"/>
              <a:cs typeface="Calibri Light"/>
            </a:rPr>
            <a:t> </a:t>
          </a:r>
          <a:r>
            <a:rPr lang="en-US" sz="2900" kern="1200">
              <a:latin typeface="Calibri Light" panose="020F0302020204030204"/>
            </a:rPr>
            <a:t>Shuffle</a:t>
          </a:r>
          <a:endParaRPr lang="en-US" sz="2900" kern="1200"/>
        </a:p>
      </dsp:txBody>
      <dsp:txXfrm>
        <a:off x="0" y="350992"/>
        <a:ext cx="2599680" cy="1559808"/>
      </dsp:txXfrm>
    </dsp:sp>
    <dsp:sp modelId="{EA9926C0-EA36-4703-B2F3-B1C756BAEDEE}">
      <dsp:nvSpPr>
        <dsp:cNvPr id="0" name=""/>
        <dsp:cNvSpPr/>
      </dsp:nvSpPr>
      <dsp:spPr>
        <a:xfrm>
          <a:off x="2859648" y="350992"/>
          <a:ext cx="2599680" cy="15598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Calibri Light" panose="020F0302020204030204"/>
            </a:rPr>
            <a:t>Unregister Shuffle</a:t>
          </a:r>
          <a:endParaRPr lang="en-US" sz="2900" kern="1200"/>
        </a:p>
      </dsp:txBody>
      <dsp:txXfrm>
        <a:off x="2859648" y="350992"/>
        <a:ext cx="2599680" cy="1559808"/>
      </dsp:txXfrm>
    </dsp:sp>
    <dsp:sp modelId="{609586A0-B5FB-4582-B8B6-4FF0A34B9B7B}">
      <dsp:nvSpPr>
        <dsp:cNvPr id="0" name=""/>
        <dsp:cNvSpPr/>
      </dsp:nvSpPr>
      <dsp:spPr>
        <a:xfrm>
          <a:off x="5719296" y="350992"/>
          <a:ext cx="2599680" cy="15598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Calibri Light" panose="020F0302020204030204"/>
            </a:rPr>
            <a:t>Get ShuffleReader</a:t>
          </a:r>
          <a:endParaRPr lang="en-US" sz="2900" kern="1200"/>
        </a:p>
      </dsp:txBody>
      <dsp:txXfrm>
        <a:off x="5719296" y="350992"/>
        <a:ext cx="2599680" cy="1559808"/>
      </dsp:txXfrm>
    </dsp:sp>
    <dsp:sp modelId="{8D3EA694-3BDB-4BA2-906E-03CA51B11636}">
      <dsp:nvSpPr>
        <dsp:cNvPr id="0" name=""/>
        <dsp:cNvSpPr/>
      </dsp:nvSpPr>
      <dsp:spPr>
        <a:xfrm>
          <a:off x="1429824" y="2170768"/>
          <a:ext cx="2599680" cy="15598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Calibri Light" panose="020F0302020204030204"/>
            </a:rPr>
            <a:t>Get ShuffleWriter</a:t>
          </a:r>
          <a:endParaRPr lang="en-US" sz="2900" i="1" kern="1200"/>
        </a:p>
      </dsp:txBody>
      <dsp:txXfrm>
        <a:off x="1429824" y="2170768"/>
        <a:ext cx="2599680" cy="1559808"/>
      </dsp:txXfrm>
    </dsp:sp>
    <dsp:sp modelId="{BF69A201-6109-4987-899D-D4FC188E1E55}">
      <dsp:nvSpPr>
        <dsp:cNvPr id="0" name=""/>
        <dsp:cNvSpPr/>
      </dsp:nvSpPr>
      <dsp:spPr>
        <a:xfrm>
          <a:off x="4289472" y="2170768"/>
          <a:ext cx="2599680" cy="15598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Calibri Light" panose="020F0302020204030204"/>
            </a:rPr>
            <a:t>Stop the shuffle system</a:t>
          </a:r>
          <a:endParaRPr lang="en-US" sz="2900" kern="1200"/>
        </a:p>
      </dsp:txBody>
      <dsp:txXfrm>
        <a:off x="4289472" y="2170768"/>
        <a:ext cx="2599680" cy="1559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C6303-8800-4413-9F7B-58EFFC36C955}" type="datetimeFigureOut">
              <a:rPr lang="en-US"/>
              <a:t>10/11/2019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6F46C-10DD-4BD5-82D5-2BDBF6A794D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91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6F46C-10DD-4BD5-82D5-2BDBF6A794D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73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Fetches and reads the partitions in range [</a:t>
            </a:r>
            <a:r>
              <a:rPr lang="en-US" i="1" err="1"/>
              <a:t>startPartition</a:t>
            </a:r>
            <a:r>
              <a:rPr lang="en-US" i="1"/>
              <a:t>, </a:t>
            </a:r>
            <a:r>
              <a:rPr lang="en-US" i="1" err="1"/>
              <a:t>endPartition</a:t>
            </a:r>
            <a:r>
              <a:rPr lang="en-US" i="1"/>
              <a:t>) from a shuffle by requesting them from other nodes' block stores.</a:t>
            </a:r>
          </a:p>
          <a:p>
            <a:endParaRPr lang="en-US" i="1">
              <a:cs typeface="Calibri"/>
            </a:endParaRPr>
          </a:p>
          <a:p>
            <a:r>
              <a:rPr lang="en-US" i="1"/>
              <a:t>Create a key/value iterator for each stream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6F46C-10DD-4BD5-82D5-2BDBF6A794D7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0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6F46C-10DD-4BD5-82D5-2BDBF6A794D7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57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等线"/>
                <a:cs typeface="Calibri"/>
              </a:rPr>
              <a:t>Still use the twitter graph dataset in demo 1, but we set a max-filter this time to reduce the input and output size linearly.</a:t>
            </a:r>
          </a:p>
          <a:p>
            <a:endParaRPr lang="en-US" altLang="zh-CN">
              <a:ea typeface="等线"/>
              <a:cs typeface="Calibri"/>
            </a:endParaRPr>
          </a:p>
          <a:p>
            <a:r>
              <a:rPr lang="en-US" altLang="zh-CN">
                <a:ea typeface="等线"/>
                <a:cs typeface="Calibri"/>
              </a:rPr>
              <a:t>We run a simple self-join program on a cluster of 1 master and 4 workers. Each machine is 'm4.large', 4 cores, 8g memory</a:t>
            </a:r>
          </a:p>
          <a:p>
            <a:endParaRPr lang="en-US" altLang="zh-CN">
              <a:ea typeface="等线"/>
              <a:cs typeface="Calibri"/>
            </a:endParaRPr>
          </a:p>
          <a:p>
            <a:r>
              <a:rPr lang="en-US" altLang="zh-CN">
                <a:ea typeface="等线"/>
                <a:cs typeface="Calibri"/>
              </a:rPr>
              <a:t>This entire program finishes within 3 mins and create an output size of 24g. But we didn't observe the file spillage as we expected.</a:t>
            </a:r>
          </a:p>
          <a:p>
            <a:endParaRPr lang="en-US" altLang="zh-CN">
              <a:ea typeface="等线"/>
              <a:cs typeface="Calibri"/>
            </a:endParaRPr>
          </a:p>
          <a:p>
            <a:r>
              <a:rPr lang="en-US" altLang="zh-CN">
                <a:ea typeface="等线"/>
                <a:cs typeface="Calibri"/>
              </a:rPr>
              <a:t>Then we discussed and managed to do another join based on that.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6F46C-10DD-4BD5-82D5-2BDBF6A794D7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12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等线"/>
                <a:cs typeface="Calibri"/>
              </a:rPr>
              <a:t>Still use the twitter graph dataset in demo 1, but we set a max-filter this time to reduce the input and output size linearly.</a:t>
            </a:r>
          </a:p>
          <a:p>
            <a:endParaRPr lang="en-US" altLang="zh-CN">
              <a:ea typeface="等线"/>
              <a:cs typeface="Calibri"/>
            </a:endParaRPr>
          </a:p>
          <a:p>
            <a:r>
              <a:rPr lang="en-US" altLang="zh-CN">
                <a:ea typeface="等线"/>
                <a:cs typeface="Calibri"/>
              </a:rPr>
              <a:t>We run a simple self-join program on a cluster of 1 master and 4 workers. Each machine is 'm4.large', 4 cores, 8g memory</a:t>
            </a:r>
          </a:p>
          <a:p>
            <a:endParaRPr lang="en-US" altLang="zh-CN">
              <a:ea typeface="等线"/>
              <a:cs typeface="Calibri"/>
            </a:endParaRPr>
          </a:p>
          <a:p>
            <a:r>
              <a:rPr lang="en-US" altLang="zh-CN">
                <a:ea typeface="等线"/>
                <a:cs typeface="Calibri"/>
              </a:rPr>
              <a:t>This entire program finishes within 3 mins and create an output size of 24g. But we didn't observe the file spillage as we expected.</a:t>
            </a:r>
          </a:p>
          <a:p>
            <a:endParaRPr lang="en-US" altLang="zh-CN">
              <a:ea typeface="等线"/>
              <a:cs typeface="Calibri"/>
            </a:endParaRPr>
          </a:p>
          <a:p>
            <a:r>
              <a:rPr lang="en-US" altLang="zh-CN">
                <a:ea typeface="等线"/>
                <a:cs typeface="Calibri"/>
              </a:rPr>
              <a:t>Then we discussed and managed to do another join based on that.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6F46C-10DD-4BD5-82D5-2BDBF6A794D7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59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等线"/>
                <a:cs typeface="Calibri"/>
              </a:rPr>
              <a:t>Still use the twitter graph dataset in demo 1, but we set a max-filter this time to reduce the input and output size linearly.</a:t>
            </a:r>
          </a:p>
          <a:p>
            <a:endParaRPr lang="en-US" altLang="zh-CN">
              <a:ea typeface="等线"/>
              <a:cs typeface="Calibri"/>
            </a:endParaRPr>
          </a:p>
          <a:p>
            <a:r>
              <a:rPr lang="en-US" altLang="zh-CN">
                <a:ea typeface="等线"/>
                <a:cs typeface="Calibri"/>
              </a:rPr>
              <a:t>We run a simple self-join program on a cluster of 1 master and 4 workers. Each machine is 'm4.large', 4 cores, 8g memory</a:t>
            </a:r>
          </a:p>
          <a:p>
            <a:endParaRPr lang="en-US" altLang="zh-CN">
              <a:ea typeface="等线"/>
              <a:cs typeface="Calibri"/>
            </a:endParaRPr>
          </a:p>
          <a:p>
            <a:r>
              <a:rPr lang="en-US" altLang="zh-CN">
                <a:ea typeface="等线"/>
                <a:cs typeface="Calibri"/>
              </a:rPr>
              <a:t>This entire program finishes within 3 mins and create an output size of 24g. But we didn't observe the file spillage as we expected.</a:t>
            </a:r>
          </a:p>
          <a:p>
            <a:endParaRPr lang="en-US" altLang="zh-CN">
              <a:ea typeface="等线"/>
              <a:cs typeface="Calibri"/>
            </a:endParaRPr>
          </a:p>
          <a:p>
            <a:r>
              <a:rPr lang="en-US" altLang="zh-CN">
                <a:ea typeface="等线"/>
                <a:cs typeface="Calibri"/>
              </a:rPr>
              <a:t>Then we discussed and managed to do another join based on that.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6F46C-10DD-4BD5-82D5-2BDBF6A794D7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15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等线"/>
                <a:cs typeface="Calibri"/>
              </a:rPr>
              <a:t>Still use the twitter graph dataset in demo 1, but we set a max-filter this time to reduce the input and output size linearly.</a:t>
            </a:r>
          </a:p>
          <a:p>
            <a:endParaRPr lang="en-US" altLang="zh-CN">
              <a:ea typeface="等线"/>
              <a:cs typeface="Calibri"/>
            </a:endParaRPr>
          </a:p>
          <a:p>
            <a:r>
              <a:rPr lang="en-US" altLang="zh-CN">
                <a:ea typeface="等线"/>
                <a:cs typeface="Calibri"/>
              </a:rPr>
              <a:t>We run a simple self-join program on a cluster of 1 master and 4 workers. Each machine is 'm4.large', 4 cores, 8g memory</a:t>
            </a:r>
          </a:p>
          <a:p>
            <a:endParaRPr lang="en-US" altLang="zh-CN">
              <a:ea typeface="等线"/>
              <a:cs typeface="Calibri"/>
            </a:endParaRPr>
          </a:p>
          <a:p>
            <a:r>
              <a:rPr lang="en-US" altLang="zh-CN">
                <a:ea typeface="等线"/>
                <a:cs typeface="Calibri"/>
              </a:rPr>
              <a:t>This entire program finishes within 3 mins and create an output size of 24g. But we didn't observe the file spillage as we expected.</a:t>
            </a:r>
          </a:p>
          <a:p>
            <a:endParaRPr lang="en-US" altLang="zh-CN">
              <a:ea typeface="等线"/>
              <a:cs typeface="Calibri"/>
            </a:endParaRPr>
          </a:p>
          <a:p>
            <a:r>
              <a:rPr lang="en-US" altLang="zh-CN">
                <a:ea typeface="等线"/>
                <a:cs typeface="Calibri"/>
              </a:rPr>
              <a:t>Then we discussed and managed to do another join based on that.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6F46C-10DD-4BD5-82D5-2BDBF6A794D7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14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Here we also did some tests on larger max-filter. we had to manually shut the cluster down because it's still running after 3h30min. Obviously, more spillage appears. 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After discussions and digging, we have some solutions/conclusions on the program. 1. run multiple self- joins would work even if with small input file. Or we can choose machines with smaller memory size, m4.large has 8g memory, other machine have 4 or 2. and alternatively, we could let spark running on smaller memory, there is a parameter called spark executor memory, we could set it to 2 to 4g in order to get spillage more efficiently.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6F46C-10DD-4BD5-82D5-2BDBF6A794D7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12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6F46C-10DD-4BD5-82D5-2BDBF6A794D7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87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1) </a:t>
            </a:r>
            <a:r>
              <a:rPr lang="en-US"/>
              <a:t>ShuffleManager is the contract of shuffle systems that manage shuffle metadata on the driver (using shuffle IDs or ShuffleHandle) </a:t>
            </a:r>
          </a:p>
          <a:p>
            <a:r>
              <a:rPr lang="en-US"/>
              <a:t>and allow active tasks on the  executors to access the metadata.</a:t>
            </a:r>
          </a:p>
          <a:p>
            <a:r>
              <a:rPr lang="en-US"/>
              <a:t> </a:t>
            </a:r>
            <a:endParaRPr lang="en-US">
              <a:cs typeface="Calibri"/>
            </a:endParaRPr>
          </a:p>
          <a:p>
            <a:r>
              <a:rPr lang="en-US"/>
              <a:t>Default is SortShuffleManager</a:t>
            </a:r>
          </a:p>
          <a:p>
            <a:endParaRPr lang="en-US"/>
          </a:p>
          <a:p>
            <a:r>
              <a:rPr lang="en-US">
                <a:cs typeface="Calibri"/>
              </a:rPr>
              <a:t>2) getReader gives a "ShuffleReader" object, which is used by the RDD'S when they compute partitions.</a:t>
            </a:r>
            <a:endParaRPr lang="en-US"/>
          </a:p>
          <a:p>
            <a:r>
              <a:rPr lang="en-US">
                <a:cs typeface="Calibri"/>
              </a:rPr>
              <a:t>3) getWriter gives a "ShuffleWriter" object, to write the map output generated.</a:t>
            </a:r>
            <a:endParaRPr lang="en-US"/>
          </a:p>
          <a:p>
            <a:endParaRPr lang="en-US"/>
          </a:p>
          <a:p>
            <a:r>
              <a:rPr lang="en-US"/>
              <a:t> 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6F46C-10DD-4BD5-82D5-2BDBF6A794D7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30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Sort he </a:t>
            </a:r>
            <a:r>
              <a:rPr lang="en-US" err="1"/>
              <a:t>trecords</a:t>
            </a:r>
            <a:r>
              <a:rPr lang="en-US"/>
              <a:t> </a:t>
            </a:r>
            <a:r>
              <a:rPr lang="en-US" err="1"/>
              <a:t>partion</a:t>
            </a:r>
            <a:r>
              <a:rPr lang="en-US"/>
              <a:t> id, to </a:t>
            </a:r>
            <a:r>
              <a:rPr lang="en-US" err="1"/>
              <a:t>seprate</a:t>
            </a:r>
            <a:r>
              <a:rPr lang="en-US"/>
              <a:t> records of </a:t>
            </a:r>
            <a:r>
              <a:rPr lang="en-US" err="1"/>
              <a:t>differnt</a:t>
            </a:r>
            <a:r>
              <a:rPr lang="en-US"/>
              <a:t> </a:t>
            </a:r>
            <a:r>
              <a:rPr lang="en-US" err="1"/>
              <a:t>partions</a:t>
            </a:r>
            <a:endParaRPr lang="en-US" err="1">
              <a:cs typeface="Calibri"/>
            </a:endParaRPr>
          </a:p>
          <a:p>
            <a:r>
              <a:rPr lang="en-US" err="1"/>
              <a:t>ExternalSorter</a:t>
            </a:r>
            <a:endParaRPr lang="en-US" err="1">
              <a:cs typeface="Calibri"/>
            </a:endParaRPr>
          </a:p>
          <a:p>
            <a:r>
              <a:rPr lang="en-US"/>
              <a:t>Sorts and potentially merges a number of key-value pairs of type (K, V) to produce key-combiner</a:t>
            </a:r>
            <a:endParaRPr lang="en-US">
              <a:cs typeface="Calibri"/>
            </a:endParaRPr>
          </a:p>
          <a:p>
            <a:r>
              <a:rPr lang="en-US"/>
              <a:t>pairs of type (K, C). </a:t>
            </a:r>
            <a:endParaRPr lang="en-US">
              <a:cs typeface="Calibri"/>
            </a:endParaRPr>
          </a:p>
          <a:p>
            <a:r>
              <a:rPr lang="en-US"/>
              <a:t>We repeatedly fill up buffers of in-memory data</a:t>
            </a:r>
            <a:endParaRPr lang="en-US">
              <a:cs typeface="Calibri"/>
            </a:endParaRPr>
          </a:p>
          <a:p>
            <a:r>
              <a:rPr lang="en-US"/>
              <a:t>Inside these buffers, we sort elements by partition ID and then possibly also by key.</a:t>
            </a:r>
            <a:endParaRPr lang="en-US">
              <a:cs typeface="Calibri"/>
            </a:endParaRPr>
          </a:p>
          <a:p>
            <a:r>
              <a:rPr lang="en-US"/>
              <a:t>To avoid calling the </a:t>
            </a:r>
            <a:r>
              <a:rPr lang="en-US" err="1"/>
              <a:t>partitioner</a:t>
            </a:r>
            <a:r>
              <a:rPr lang="en-US"/>
              <a:t> multiple times with each key, we store the partition ID</a:t>
            </a:r>
            <a:endParaRPr lang="en-US">
              <a:cs typeface="Calibri"/>
            </a:endParaRPr>
          </a:p>
          <a:p>
            <a:r>
              <a:rPr lang="en-US"/>
              <a:t>alongside each record.</a:t>
            </a:r>
            <a:endParaRPr lang="en-US">
              <a:cs typeface="Calibri"/>
            </a:endParaRPr>
          </a:p>
          <a:p>
            <a:r>
              <a:rPr lang="en-US"/>
              <a:t> </a:t>
            </a:r>
            <a:endParaRPr lang="en-US">
              <a:cs typeface="Calibri"/>
            </a:endParaRPr>
          </a:p>
          <a:p>
            <a:r>
              <a:rPr lang="en-US"/>
              <a:t>When each buffer reaches our memory limit, we spill it to a file. This file is sorted first</a:t>
            </a:r>
            <a:endParaRPr lang="en-US">
              <a:cs typeface="Calibri"/>
            </a:endParaRPr>
          </a:p>
          <a:p>
            <a:r>
              <a:rPr lang="en-US"/>
              <a:t> </a:t>
            </a:r>
            <a:endParaRPr lang="en-US">
              <a:cs typeface="Calibri"/>
            </a:endParaRPr>
          </a:p>
          <a:p>
            <a:r>
              <a:rPr lang="en-US"/>
              <a:t>User ask for file output, the spilled files are merged, along with</a:t>
            </a:r>
          </a:p>
          <a:p>
            <a:r>
              <a:rPr lang="en-US"/>
              <a:t>any remaining in-memory data,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6F46C-10DD-4BD5-82D5-2BDBF6A794D7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2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5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0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1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9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7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5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4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5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3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4857" y="-385927"/>
            <a:ext cx="5385478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Big data platform (Spark) performance acceleration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062D57-26AF-4163-87B3-122EDD02EAE2}"/>
              </a:ext>
            </a:extLst>
          </p:cNvPr>
          <p:cNvSpPr txBox="1"/>
          <p:nvPr/>
        </p:nvSpPr>
        <p:spPr>
          <a:xfrm>
            <a:off x="6572456" y="2602778"/>
            <a:ext cx="5690277" cy="1568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i="1">
                <a:solidFill>
                  <a:schemeClr val="bg1"/>
                </a:solidFill>
              </a:rPr>
              <a:t>Mentors</a:t>
            </a:r>
            <a:r>
              <a:rPr lang="en-US" sz="1600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sz="1600" i="1">
                <a:solidFill>
                  <a:schemeClr val="bg1"/>
                </a:solidFill>
              </a:rPr>
              <a:t> </a:t>
            </a:r>
            <a:r>
              <a:rPr lang="en-US" sz="1600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Tony </a:t>
            </a:r>
            <a:r>
              <a:rPr lang="en-US" sz="1600" i="1">
                <a:solidFill>
                  <a:schemeClr val="bg1"/>
                </a:solidFill>
              </a:rPr>
              <a:t>Tan, </a:t>
            </a:r>
            <a:r>
              <a:rPr lang="en-US" sz="1600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Ning </a:t>
            </a:r>
            <a:r>
              <a:rPr lang="en-US" sz="1600" i="1">
                <a:solidFill>
                  <a:schemeClr val="bg1"/>
                </a:solidFill>
              </a:rPr>
              <a:t>Wu, Yong</a:t>
            </a:r>
            <a:r>
              <a:rPr lang="en-US" sz="1600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Wang</a:t>
            </a:r>
            <a:r>
              <a:rPr lang="en-US" sz="1600" i="1">
                <a:solidFill>
                  <a:schemeClr val="bg1"/>
                </a:solidFill>
              </a:rPr>
              <a:t> and </a:t>
            </a:r>
            <a:r>
              <a:rPr lang="en-US" sz="1600" b="1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Theo </a:t>
            </a:r>
            <a:r>
              <a:rPr lang="en-US" sz="1600" b="1" i="1" kern="120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Gkountouvas</a:t>
            </a:r>
            <a:endParaRPr lang="en-US" sz="1600" i="1" kern="1200">
              <a:solidFill>
                <a:schemeClr val="bg1"/>
              </a:solidFill>
              <a:latin typeface="+mn-lt"/>
              <a:cs typeface="Calibri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B87B8-511A-4564-BD0D-F89558832E89}"/>
              </a:ext>
            </a:extLst>
          </p:cNvPr>
          <p:cNvSpPr txBox="1"/>
          <p:nvPr/>
        </p:nvSpPr>
        <p:spPr>
          <a:xfrm>
            <a:off x="9932760" y="4334630"/>
            <a:ext cx="2743200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By: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Grishma Atul Thakkar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Virat Goradia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err="1">
                <a:solidFill>
                  <a:schemeClr val="bg1"/>
                </a:solidFill>
              </a:rPr>
              <a:t>Nipun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Midha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err="1">
                <a:solidFill>
                  <a:schemeClr val="bg1"/>
                </a:solidFill>
              </a:rPr>
              <a:t>Baoshu</a:t>
            </a:r>
            <a:r>
              <a:rPr lang="en-US">
                <a:solidFill>
                  <a:schemeClr val="bg1"/>
                </a:solidFill>
              </a:rPr>
              <a:t> Brady Qi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pic>
        <p:nvPicPr>
          <p:cNvPr id="9" name="Picture 10" descr="A drawing of a face&#10;&#10;Description generated with high confidence">
            <a:extLst>
              <a:ext uri="{FF2B5EF4-FFF2-40B4-BE49-F238E27FC236}">
                <a16:creationId xmlns:a16="http://schemas.microsoft.com/office/drawing/2014/main" id="{20CF6E34-1D1F-4D0E-AF1C-23883C892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57" y="2107223"/>
            <a:ext cx="2743200" cy="142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8D0B-30E3-49BB-8913-49B1168A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>
                <a:solidFill>
                  <a:srgbClr val="FFFFFF"/>
                </a:solidFill>
              </a:rPr>
              <a:t>Demo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13" descr="手机屏幕截图&#10;&#10;已生成高可信度的说明">
            <a:extLst>
              <a:ext uri="{FF2B5EF4-FFF2-40B4-BE49-F238E27FC236}">
                <a16:creationId xmlns:a16="http://schemas.microsoft.com/office/drawing/2014/main" id="{52809ECC-EF03-485F-82D7-D3E5CD427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67" y="3204876"/>
            <a:ext cx="5455917" cy="2441521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17" descr="手机屏幕截图&#10;&#10;已生成高可信度的说明">
            <a:extLst>
              <a:ext uri="{FF2B5EF4-FFF2-40B4-BE49-F238E27FC236}">
                <a16:creationId xmlns:a16="http://schemas.microsoft.com/office/drawing/2014/main" id="{302FB240-8D5D-4950-BCDC-04554AF9B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073" y="3436752"/>
            <a:ext cx="5455917" cy="19777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7EBC9A-DD55-4E80-846B-2A51D7D58B2F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b="1" kern="1200">
              <a:solidFill>
                <a:srgbClr val="E7E6E6"/>
              </a:solidFill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215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D90D4D-F168-4E5F-9C3E-481F83561424}"/>
              </a:ext>
            </a:extLst>
          </p:cNvPr>
          <p:cNvSpPr txBox="1"/>
          <p:nvPr/>
        </p:nvSpPr>
        <p:spPr>
          <a:xfrm>
            <a:off x="321733" y="981091"/>
            <a:ext cx="4092951" cy="162445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23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MAXFILTER = 30,000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zh-CN" sz="23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23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Terminated manually, after the cluster running about 3h30min.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C839F3A-6F0A-433C-9E72-14750F01DC66}"/>
              </a:ext>
            </a:extLst>
          </p:cNvPr>
          <p:cNvSpPr txBox="1"/>
          <p:nvPr/>
        </p:nvSpPr>
        <p:spPr>
          <a:xfrm>
            <a:off x="321733" y="2834809"/>
            <a:ext cx="4092951" cy="304209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900" b="1">
                <a:solidFill>
                  <a:schemeClr val="bg1"/>
                </a:solidFill>
                <a:ea typeface="等线"/>
              </a:rPr>
              <a:t>Possible solutions in the future on how to get spillages: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900">
                <a:solidFill>
                  <a:schemeClr val="bg1"/>
                </a:solidFill>
                <a:ea typeface="等线"/>
              </a:rPr>
              <a:t>Multiple join actions on relatively small dataset</a:t>
            </a:r>
            <a:endParaRPr lang="en-US" altLang="zh-CN" sz="1900">
              <a:solidFill>
                <a:schemeClr val="bg1"/>
              </a:solidFill>
              <a:ea typeface="等线"/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900">
                <a:solidFill>
                  <a:schemeClr val="bg1"/>
                </a:solidFill>
                <a:ea typeface="等线"/>
              </a:rPr>
              <a:t>Use machines with smaller memory</a:t>
            </a:r>
            <a:endParaRPr lang="en-US" altLang="zh-CN" sz="1900">
              <a:solidFill>
                <a:schemeClr val="bg1"/>
              </a:solidFill>
              <a:ea typeface="等线"/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900">
                <a:solidFill>
                  <a:schemeClr val="bg1"/>
                </a:solidFill>
                <a:ea typeface="等线"/>
              </a:rPr>
              <a:t>Alternatively, manually set smaller executor memory, shuffle memory, etc.</a:t>
            </a:r>
            <a:endParaRPr lang="en-US" altLang="zh-CN" sz="1900">
              <a:solidFill>
                <a:schemeClr val="bg1"/>
              </a:solidFill>
              <a:ea typeface="等线"/>
              <a:cs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900">
                <a:solidFill>
                  <a:schemeClr val="bg1"/>
                </a:solidFill>
                <a:ea typeface="等线"/>
              </a:rPr>
              <a:t> --</a:t>
            </a:r>
            <a:r>
              <a:rPr lang="en-US" altLang="zh-CN" sz="1900" err="1">
                <a:solidFill>
                  <a:schemeClr val="bg1"/>
                </a:solidFill>
                <a:ea typeface="等线"/>
              </a:rPr>
              <a:t>spark.executor.memory</a:t>
            </a:r>
            <a:endParaRPr lang="en-US" altLang="zh-CN" sz="1900" err="1">
              <a:solidFill>
                <a:schemeClr val="bg1"/>
              </a:solidFill>
              <a:ea typeface="等线"/>
              <a:cs typeface="Calibri"/>
            </a:endParaRPr>
          </a:p>
        </p:txBody>
      </p:sp>
      <p:pic>
        <p:nvPicPr>
          <p:cNvPr id="5" name="图片 5" descr="手机屏幕截图&#10;&#10;已生成高可信度的说明">
            <a:extLst>
              <a:ext uri="{FF2B5EF4-FFF2-40B4-BE49-F238E27FC236}">
                <a16:creationId xmlns:a16="http://schemas.microsoft.com/office/drawing/2014/main" id="{A5CBDE7F-CD66-43B3-B691-5D9A7D614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767" y="1363309"/>
            <a:ext cx="6542117" cy="397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93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8D0B-30E3-49BB-8913-49B1168A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866731" cy="47954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Important Files</a:t>
            </a:r>
            <a:endParaRPr lang="en-US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graphicFrame>
        <p:nvGraphicFramePr>
          <p:cNvPr id="843" name="Diagram 842">
            <a:extLst>
              <a:ext uri="{FF2B5EF4-FFF2-40B4-BE49-F238E27FC236}">
                <a16:creationId xmlns:a16="http://schemas.microsoft.com/office/drawing/2014/main" id="{F662111E-7BC1-4363-A6BC-1705FB9D1D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0033634"/>
              </p:ext>
            </p:extLst>
          </p:nvPr>
        </p:nvGraphicFramePr>
        <p:xfrm>
          <a:off x="4972879" y="1845503"/>
          <a:ext cx="7176053" cy="3145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0364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8D0B-30E3-49BB-8913-49B1168A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err="1">
                <a:solidFill>
                  <a:srgbClr val="FFFFFF"/>
                </a:solidFill>
                <a:cs typeface="Calibri Light"/>
              </a:rPr>
              <a:t>ShuffleManager</a:t>
            </a:r>
            <a:endParaRPr lang="en-US" sz="5400" kern="1200" err="1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Diagram 11">
            <a:extLst>
              <a:ext uri="{FF2B5EF4-FFF2-40B4-BE49-F238E27FC236}">
                <a16:creationId xmlns:a16="http://schemas.microsoft.com/office/drawing/2014/main" id="{A512AE94-F780-4A90-84F1-E13DE683EC1D}"/>
              </a:ext>
            </a:extLst>
          </p:cNvPr>
          <p:cNvGraphicFramePr/>
          <p:nvPr/>
        </p:nvGraphicFramePr>
        <p:xfrm>
          <a:off x="1804737" y="2425222"/>
          <a:ext cx="8318977" cy="4081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6292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C58C-E207-436B-BB9F-5DD266B03B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cs typeface="Calibri Light"/>
              </a:rPr>
              <a:t>ShuffleMapStage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1EB1F-A1D2-4BDD-B92F-D9B19C5F3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ea typeface="+mn-lt"/>
                <a:cs typeface="+mn-lt"/>
              </a:rPr>
              <a:t>ShuffleMapStage is an </a:t>
            </a:r>
            <a:r>
              <a:rPr lang="en-US" b="1">
                <a:ea typeface="+mn-lt"/>
                <a:cs typeface="+mn-lt"/>
              </a:rPr>
              <a:t>intermediate stage</a:t>
            </a:r>
            <a:r>
              <a:rPr lang="en-US">
                <a:ea typeface="+mn-lt"/>
                <a:cs typeface="+mn-lt"/>
              </a:rPr>
              <a:t> that produces data for other stage(s). It writes </a:t>
            </a:r>
            <a:r>
              <a:rPr lang="en-US" b="1">
                <a:ea typeface="+mn-lt"/>
                <a:cs typeface="+mn-lt"/>
              </a:rPr>
              <a:t>map output files</a:t>
            </a:r>
            <a:r>
              <a:rPr lang="en-US">
                <a:ea typeface="+mn-lt"/>
                <a:cs typeface="+mn-lt"/>
              </a:rPr>
              <a:t> for a shuffle.</a:t>
            </a:r>
          </a:p>
          <a:p>
            <a:r>
              <a:rPr lang="en-US">
                <a:ea typeface="+mn-lt"/>
                <a:cs typeface="+mn-lt"/>
              </a:rPr>
              <a:t>When all map outputs are available, the </a:t>
            </a:r>
            <a:r>
              <a:rPr lang="en-US">
                <a:latin typeface="Calibri"/>
                <a:cs typeface="Calibri"/>
              </a:rPr>
              <a:t>ShuffleMapStage</a:t>
            </a:r>
            <a:r>
              <a:rPr lang="en-US">
                <a:ea typeface="+mn-lt"/>
                <a:cs typeface="+mn-lt"/>
              </a:rPr>
              <a:t> is considered </a:t>
            </a:r>
            <a:r>
              <a:rPr lang="en-US" b="1">
                <a:ea typeface="+mn-lt"/>
                <a:cs typeface="+mn-lt"/>
              </a:rPr>
              <a:t>available</a:t>
            </a:r>
            <a:r>
              <a:rPr lang="en-US">
                <a:ea typeface="+mn-lt"/>
                <a:cs typeface="+mn-lt"/>
              </a:rPr>
              <a:t> (or </a:t>
            </a:r>
            <a:r>
              <a:rPr lang="en-US" b="1">
                <a:ea typeface="+mn-lt"/>
                <a:cs typeface="+mn-lt"/>
              </a:rPr>
              <a:t>ready</a:t>
            </a:r>
            <a:r>
              <a:rPr lang="en-US">
                <a:ea typeface="+mn-lt"/>
                <a:cs typeface="+mn-lt"/>
              </a:rPr>
              <a:t>).</a:t>
            </a:r>
          </a:p>
          <a:p>
            <a:r>
              <a:rPr lang="en-US">
                <a:latin typeface="Calibri"/>
                <a:cs typeface="Calibri"/>
              </a:rPr>
              <a:t>ShuffleMapStage</a:t>
            </a:r>
            <a:r>
              <a:rPr lang="en-US">
                <a:ea typeface="+mn-lt"/>
                <a:cs typeface="+mn-lt"/>
              </a:rPr>
              <a:t> uses </a:t>
            </a:r>
            <a:r>
              <a:rPr lang="en-US" b="1">
                <a:ea typeface="+mn-lt"/>
                <a:cs typeface="+mn-lt"/>
              </a:rPr>
              <a:t>outputLocs</a:t>
            </a:r>
            <a:r>
              <a:rPr lang="en-US">
                <a:ea typeface="+mn-lt"/>
                <a:cs typeface="+mn-lt"/>
              </a:rPr>
              <a:t> and </a:t>
            </a:r>
            <a:r>
              <a:rPr lang="en-US" b="1">
                <a:ea typeface="+mn-lt"/>
                <a:cs typeface="+mn-lt"/>
              </a:rPr>
              <a:t>_numAvailableOutputs</a:t>
            </a:r>
            <a:r>
              <a:rPr lang="en-US">
                <a:ea typeface="+mn-lt"/>
                <a:cs typeface="+mn-lt"/>
              </a:rPr>
              <a:t> intern-al registries to track how many shuffle map outputs are available.</a:t>
            </a:r>
          </a:p>
          <a:p>
            <a:r>
              <a:rPr lang="en-US">
                <a:cs typeface="Calibri"/>
              </a:rPr>
              <a:t>outputLocs gives us information of the MapStatus (Ready or not).</a:t>
            </a:r>
          </a:p>
          <a:p>
            <a:r>
              <a:rPr lang="en-US">
                <a:cs typeface="Calibri"/>
              </a:rPr>
              <a:t>NumAvailableOutputs gives us the information as to how many "ready" outputs are available, which would help us in the N-way merge algorithm.</a:t>
            </a:r>
          </a:p>
        </p:txBody>
      </p:sp>
    </p:spTree>
    <p:extLst>
      <p:ext uri="{BB962C8B-B14F-4D97-AF65-F5344CB8AC3E}">
        <p14:creationId xmlns:p14="http://schemas.microsoft.com/office/powerpoint/2010/main" val="1687898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C58C-E207-436B-BB9F-5DD266B03B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cs typeface="Calibri Light"/>
              </a:rPr>
              <a:t>ShuffleWriteMetrics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1EB1F-A1D2-4BDD-B92F-D9B19C5F3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ShuffleWriteMetrics tracks the following metrics:</a:t>
            </a:r>
            <a:endParaRPr lang="en-US"/>
          </a:p>
          <a:p>
            <a:pPr marL="0" indent="0">
              <a:buNone/>
            </a:pPr>
            <a:r>
              <a:rPr lang="en-US">
                <a:cs typeface="Calibri"/>
              </a:rPr>
              <a:t>A) Shuffle bytes written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B) Shuffle Write time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C) Shuffle records written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Expected observation:</a:t>
            </a:r>
          </a:p>
          <a:p>
            <a:r>
              <a:rPr lang="en-US">
                <a:cs typeface="Calibri"/>
              </a:rPr>
              <a:t>Shuffle bytes written must remain the same.</a:t>
            </a:r>
          </a:p>
          <a:p>
            <a:r>
              <a:rPr lang="en-US">
                <a:cs typeface="Calibri"/>
              </a:rPr>
              <a:t>Shuffle write time must decrease.</a:t>
            </a:r>
          </a:p>
          <a:p>
            <a:r>
              <a:rPr lang="en-US">
                <a:cs typeface="Calibri"/>
              </a:rPr>
              <a:t>Shuffle records written must decrease.</a:t>
            </a:r>
          </a:p>
        </p:txBody>
      </p:sp>
    </p:spTree>
    <p:extLst>
      <p:ext uri="{BB962C8B-B14F-4D97-AF65-F5344CB8AC3E}">
        <p14:creationId xmlns:p14="http://schemas.microsoft.com/office/powerpoint/2010/main" val="2657930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8D0B-30E3-49BB-8913-49B1168A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err="1">
                <a:solidFill>
                  <a:srgbClr val="FFFFFF"/>
                </a:solidFill>
                <a:cs typeface="Calibri Light"/>
              </a:rPr>
              <a:t>SortShuffleWriter</a:t>
            </a:r>
            <a:endParaRPr lang="en-US" sz="5400" kern="1200" err="1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C4BAE92-F2C6-45DE-8135-9489838B9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702" y="3015655"/>
            <a:ext cx="8522898" cy="338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67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8D0B-30E3-49BB-8913-49B1168A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err="1">
                <a:solidFill>
                  <a:srgbClr val="FFFFFF"/>
                </a:solidFill>
                <a:cs typeface="Calibri Light"/>
              </a:rPr>
              <a:t>BlockStoreShuffleReader</a:t>
            </a:r>
            <a:endParaRPr lang="en-US" sz="5400" kern="1200" err="1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7968C8B-67FF-4DD6-B789-9DCA83B21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702" y="2522014"/>
            <a:ext cx="7861539" cy="391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93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92379-1543-488C-8879-0FFEE8C12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Challenges</a:t>
            </a:r>
          </a:p>
        </p:txBody>
      </p:sp>
      <p:pic>
        <p:nvPicPr>
          <p:cNvPr id="9" name="Picture 9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C102B13A-F451-4673-9DC5-40A7787EB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535" y="818943"/>
            <a:ext cx="2362200" cy="1933575"/>
          </a:xfrm>
          <a:prstGeom prst="rect">
            <a:avLst/>
          </a:prstGeom>
        </p:spPr>
      </p:pic>
      <p:pic>
        <p:nvPicPr>
          <p:cNvPr id="11" name="Picture 21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51A4F2E8-2D47-44BB-BFFA-B2FCFAD82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5919" y="666927"/>
            <a:ext cx="1182915" cy="1925865"/>
          </a:xfrm>
          <a:prstGeom prst="rect">
            <a:avLst/>
          </a:prstGeom>
        </p:spPr>
      </p:pic>
      <p:pic>
        <p:nvPicPr>
          <p:cNvPr id="12" name="Picture 19" descr="A picture containing mirror, game&#10;&#10;Description generated with very high confidence">
            <a:extLst>
              <a:ext uri="{FF2B5EF4-FFF2-40B4-BE49-F238E27FC236}">
                <a16:creationId xmlns:a16="http://schemas.microsoft.com/office/drawing/2014/main" id="{74AE2879-2900-49CD-9D48-FAC23E4BD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9543" y="3584842"/>
            <a:ext cx="2143125" cy="2143125"/>
          </a:xfrm>
          <a:prstGeom prst="rect">
            <a:avLst/>
          </a:prstGeom>
        </p:spPr>
      </p:pic>
      <p:pic>
        <p:nvPicPr>
          <p:cNvPr id="14" name="Picture 15" descr="A close up of a sign&#10;&#10;Description generated with high confidence">
            <a:extLst>
              <a:ext uri="{FF2B5EF4-FFF2-40B4-BE49-F238E27FC236}">
                <a16:creationId xmlns:a16="http://schemas.microsoft.com/office/drawing/2014/main" id="{F3A6BB3C-A96B-4130-9344-E4C471850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6851" y="3585335"/>
            <a:ext cx="21907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93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062D57-26AF-4163-87B3-122EDD02EAE2}"/>
              </a:ext>
            </a:extLst>
          </p:cNvPr>
          <p:cNvSpPr txBox="1"/>
          <p:nvPr/>
        </p:nvSpPr>
        <p:spPr>
          <a:xfrm>
            <a:off x="6572456" y="2602778"/>
            <a:ext cx="5690277" cy="1568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 b="1" i="1" kern="1200">
              <a:solidFill>
                <a:schemeClr val="bg1"/>
              </a:solidFill>
              <a:latin typeface="+mn-lt"/>
              <a:cs typeface="Calibri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11">
            <a:extLst>
              <a:ext uri="{FF2B5EF4-FFF2-40B4-BE49-F238E27FC236}">
                <a16:creationId xmlns:a16="http://schemas.microsoft.com/office/drawing/2014/main" id="{2162C146-361C-4512-B149-E2CCDE927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50" y="1817244"/>
            <a:ext cx="3796790" cy="225719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87A93BD-9216-41C3-82FB-A299F83E86B0}"/>
              </a:ext>
            </a:extLst>
          </p:cNvPr>
          <p:cNvSpPr txBox="1">
            <a:spLocks/>
          </p:cNvSpPr>
          <p:nvPr/>
        </p:nvSpPr>
        <p:spPr>
          <a:xfrm>
            <a:off x="6412524" y="557140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Next Sprint Goals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E9C7F65A-FC50-4F31-94B4-5EC3164C76F6}"/>
              </a:ext>
            </a:extLst>
          </p:cNvPr>
          <p:cNvSpPr txBox="1">
            <a:spLocks/>
          </p:cNvSpPr>
          <p:nvPr/>
        </p:nvSpPr>
        <p:spPr>
          <a:xfrm>
            <a:off x="6945923" y="2419695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cs typeface="Calibri"/>
              </a:rPr>
              <a:t>Understand existing spark code </a:t>
            </a:r>
            <a:endParaRPr lang="en-US" sz="18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Find the appropriate benchmarks</a:t>
            </a:r>
          </a:p>
          <a:p>
            <a:r>
              <a:rPr lang="en-US" sz="1800">
                <a:solidFill>
                  <a:schemeClr val="bg1"/>
                </a:solidFill>
                <a:cs typeface="Calibri"/>
              </a:rPr>
              <a:t>Research on ways to implement the N-Way merge</a:t>
            </a:r>
          </a:p>
          <a:p>
            <a:r>
              <a:rPr lang="en-US" sz="1800">
                <a:solidFill>
                  <a:schemeClr val="bg1"/>
                </a:solidFill>
                <a:cs typeface="Calibri"/>
              </a:rPr>
              <a:t>Start implementing the N-Way merge algorithm</a:t>
            </a:r>
          </a:p>
        </p:txBody>
      </p:sp>
    </p:spTree>
    <p:extLst>
      <p:ext uri="{BB962C8B-B14F-4D97-AF65-F5344CB8AC3E}">
        <p14:creationId xmlns:p14="http://schemas.microsoft.com/office/powerpoint/2010/main" val="107988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062D57-26AF-4163-87B3-122EDD02EAE2}"/>
              </a:ext>
            </a:extLst>
          </p:cNvPr>
          <p:cNvSpPr txBox="1"/>
          <p:nvPr/>
        </p:nvSpPr>
        <p:spPr>
          <a:xfrm>
            <a:off x="6572456" y="2602778"/>
            <a:ext cx="5690277" cy="1568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 b="1" i="1" kern="1200">
              <a:solidFill>
                <a:schemeClr val="bg1"/>
              </a:solidFill>
              <a:latin typeface="+mn-lt"/>
              <a:cs typeface="Calibri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11">
            <a:extLst>
              <a:ext uri="{FF2B5EF4-FFF2-40B4-BE49-F238E27FC236}">
                <a16:creationId xmlns:a16="http://schemas.microsoft.com/office/drawing/2014/main" id="{2162C146-361C-4512-B149-E2CCDE927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50" y="1817244"/>
            <a:ext cx="3796790" cy="225719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87A93BD-9216-41C3-82FB-A299F83E86B0}"/>
              </a:ext>
            </a:extLst>
          </p:cNvPr>
          <p:cNvSpPr txBox="1">
            <a:spLocks/>
          </p:cNvSpPr>
          <p:nvPr/>
        </p:nvSpPr>
        <p:spPr>
          <a:xfrm>
            <a:off x="6412524" y="557140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Sprint Goals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E9C7F65A-FC50-4F31-94B4-5EC3164C76F6}"/>
              </a:ext>
            </a:extLst>
          </p:cNvPr>
          <p:cNvSpPr txBox="1">
            <a:spLocks/>
          </p:cNvSpPr>
          <p:nvPr/>
        </p:nvSpPr>
        <p:spPr>
          <a:xfrm>
            <a:off x="6945923" y="2419695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cs typeface="Calibri"/>
              </a:rPr>
              <a:t>Understand existing spark code </a:t>
            </a:r>
            <a:endParaRPr lang="en-US" sz="18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Find the appropriate data set</a:t>
            </a:r>
            <a:endParaRPr lang="en-US" sz="1800">
              <a:solidFill>
                <a:schemeClr val="bg1"/>
              </a:solidFill>
              <a:cs typeface="Calibri"/>
            </a:endParaRPr>
          </a:p>
          <a:p>
            <a:r>
              <a:rPr lang="en-US" sz="1800">
                <a:solidFill>
                  <a:schemeClr val="bg1"/>
                </a:solidFill>
                <a:cs typeface="Calibri"/>
              </a:rPr>
              <a:t>Start implementing the N-Way merge algorithm</a:t>
            </a:r>
          </a:p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Research on ways to implement the N-Way merge</a:t>
            </a:r>
            <a:endParaRPr lang="en-US" sz="18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520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2AC9B-6AA6-4029-8B16-DECBEC9A4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  <a:cs typeface="Calibri Light"/>
              </a:rPr>
              <a:t>Thank You!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138B5-D797-4CAD-A4E5-9EA921DC2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000">
                <a:solidFill>
                  <a:srgbClr val="FFC000"/>
                </a:solidFill>
                <a:cs typeface="Calibri"/>
              </a:rPr>
              <a:t>Any Questions?</a:t>
            </a:r>
            <a:endParaRPr lang="en-US" sz="2000">
              <a:solidFill>
                <a:srgbClr val="FFC000"/>
              </a:solidFill>
            </a:endParaRP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6">
            <a:extLst>
              <a:ext uri="{FF2B5EF4-FFF2-40B4-BE49-F238E27FC236}">
                <a16:creationId xmlns:a16="http://schemas.microsoft.com/office/drawing/2014/main" id="{F6239E7E-25D3-487A-8F2F-EEB63518C0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873"/>
          <a:stretch/>
        </p:blipFill>
        <p:spPr>
          <a:xfrm>
            <a:off x="8730343" y="766572"/>
            <a:ext cx="2743200" cy="205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7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8D0B-30E3-49BB-8913-49B1168A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Burndown Chart</a:t>
            </a:r>
            <a:endParaRPr lang="en-US" sz="5400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93A0EAD-03BF-41A6-8735-ECE17958B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31" y="2540482"/>
            <a:ext cx="11583955" cy="351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5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8D0B-30E3-49BB-8913-49B1168A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Spike</a:t>
            </a:r>
          </a:p>
        </p:txBody>
      </p:sp>
      <p:pic>
        <p:nvPicPr>
          <p:cNvPr id="3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A391EF88-CC31-4782-9AD5-5790E4E5D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899" y="492573"/>
            <a:ext cx="3631390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389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8D0B-30E3-49BB-8913-49B1168A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Building Spark Code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E8D2A400-1755-4AFC-A4F7-3E0238658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48" y="2466794"/>
            <a:ext cx="8264104" cy="380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9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8D0B-30E3-49BB-8913-49B1168A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Spark Codebase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7EBC9A-DD55-4E80-846B-2A51D7D58B2F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839,842 </a:t>
            </a:r>
            <a:r>
              <a:rPr lang="en-US" sz="2000" b="1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lines of code</a:t>
            </a:r>
            <a:endParaRPr lang="en-US" sz="2000" kern="1200">
              <a:solidFill>
                <a:srgbClr val="E7E6E6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 black and silver text&#10;&#10;Description generated with very high confidence">
            <a:extLst>
              <a:ext uri="{FF2B5EF4-FFF2-40B4-BE49-F238E27FC236}">
                <a16:creationId xmlns:a16="http://schemas.microsoft.com/office/drawing/2014/main" id="{E55538AA-2D18-4C30-A775-A376B326A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509" y="2379282"/>
            <a:ext cx="4728169" cy="436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81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8D0B-30E3-49BB-8913-49B1168A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>
                <a:solidFill>
                  <a:srgbClr val="FFFFFF"/>
                </a:solidFill>
                <a:ea typeface="等线 Light"/>
                <a:cs typeface="Calibri Light"/>
              </a:rPr>
              <a:t>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7EBC9A-DD55-4E80-846B-2A51D7D58B2F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b="1" kern="1200">
              <a:solidFill>
                <a:srgbClr val="E7E6E6"/>
              </a:solidFill>
              <a:latin typeface="+mn-lt"/>
              <a:cs typeface="Calibri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6" descr="手机屏幕的截图&#10;&#10;已生成高可信度的说明">
            <a:extLst>
              <a:ext uri="{FF2B5EF4-FFF2-40B4-BE49-F238E27FC236}">
                <a16:creationId xmlns:a16="http://schemas.microsoft.com/office/drawing/2014/main" id="{449B943D-1905-46E3-9EDC-2BBCDFD92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65" y="2633466"/>
            <a:ext cx="2373489" cy="2532432"/>
          </a:xfrm>
          <a:prstGeom prst="rect">
            <a:avLst/>
          </a:prstGeom>
        </p:spPr>
      </p:pic>
      <p:pic>
        <p:nvPicPr>
          <p:cNvPr id="9" name="图片 9" descr="手机屏幕的截图&#10;&#10;已生成高可信度的说明">
            <a:extLst>
              <a:ext uri="{FF2B5EF4-FFF2-40B4-BE49-F238E27FC236}">
                <a16:creationId xmlns:a16="http://schemas.microsoft.com/office/drawing/2014/main" id="{946A11B9-9C7D-4F9C-B4E9-79CC81EE0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831" y="2882364"/>
            <a:ext cx="8267699" cy="337054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4467082-EA3E-4A7B-A985-BD399D9B2581}"/>
              </a:ext>
            </a:extLst>
          </p:cNvPr>
          <p:cNvSpPr txBox="1"/>
          <p:nvPr/>
        </p:nvSpPr>
        <p:spPr>
          <a:xfrm>
            <a:off x="302795" y="5291603"/>
            <a:ext cx="274319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ea typeface="等线"/>
                <a:cs typeface="Calibri"/>
              </a:rPr>
              <a:t>m4.large</a:t>
            </a:r>
          </a:p>
          <a:p>
            <a:r>
              <a:rPr lang="zh-CN" altLang="en-US">
                <a:ea typeface="等线"/>
                <a:cs typeface="Calibri"/>
              </a:rPr>
              <a:t>4 Cores, 8GiB memory, 32GiB EBS storage</a:t>
            </a:r>
          </a:p>
          <a:p>
            <a:endParaRPr lang="zh-CN" altLang="en-US">
              <a:ea typeface="等线"/>
              <a:cs typeface="Calibri"/>
            </a:endParaRPr>
          </a:p>
          <a:p>
            <a:r>
              <a:rPr lang="zh-CN" altLang="en-US">
                <a:ea typeface="等线"/>
                <a:cs typeface="Calibri"/>
              </a:rPr>
              <a:t>MAXFILTER = 15,000</a:t>
            </a:r>
          </a:p>
        </p:txBody>
      </p:sp>
    </p:spTree>
    <p:extLst>
      <p:ext uri="{BB962C8B-B14F-4D97-AF65-F5344CB8AC3E}">
        <p14:creationId xmlns:p14="http://schemas.microsoft.com/office/powerpoint/2010/main" val="61668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8D0B-30E3-49BB-8913-49B1168A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>
                <a:solidFill>
                  <a:srgbClr val="FFFFFF"/>
                </a:solidFill>
                <a:ea typeface="等线 Light"/>
                <a:cs typeface="Calibri Light"/>
              </a:rPr>
              <a:t>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7EBC9A-DD55-4E80-846B-2A51D7D58B2F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b="1" kern="1200">
              <a:solidFill>
                <a:srgbClr val="E7E6E6"/>
              </a:solidFill>
              <a:latin typeface="+mn-lt"/>
              <a:cs typeface="Calibri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1" descr="手机屏幕截图&#10;&#10;已生成高可信度的说明">
            <a:extLst>
              <a:ext uri="{FF2B5EF4-FFF2-40B4-BE49-F238E27FC236}">
                <a16:creationId xmlns:a16="http://schemas.microsoft.com/office/drawing/2014/main" id="{A8F21D71-BDB7-471D-AD97-90BCB1749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99" y="2444003"/>
            <a:ext cx="10988021" cy="395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5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8D0B-30E3-49BB-8913-49B1168A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>
                <a:solidFill>
                  <a:srgbClr val="FFFFFF"/>
                </a:solidFill>
              </a:rPr>
              <a:t>Demo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E7EBC9A-DD55-4E80-846B-2A51D7D58B2F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b="1" kern="1200">
              <a:solidFill>
                <a:srgbClr val="E7E6E6"/>
              </a:solidFill>
              <a:latin typeface="+mn-lt"/>
              <a:cs typeface="Calibri"/>
            </a:endParaRPr>
          </a:p>
        </p:txBody>
      </p:sp>
      <p:pic>
        <p:nvPicPr>
          <p:cNvPr id="8" name="图片 11" descr="手机屏幕的截图&#10;&#10;已生成高可信度的说明">
            <a:extLst>
              <a:ext uri="{FF2B5EF4-FFF2-40B4-BE49-F238E27FC236}">
                <a16:creationId xmlns:a16="http://schemas.microsoft.com/office/drawing/2014/main" id="{39ED0DB2-3AAF-4BA3-A0A5-5ED27C765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81" y="2908823"/>
            <a:ext cx="5390093" cy="3029004"/>
          </a:xfrm>
          <a:prstGeom prst="rect">
            <a:avLst/>
          </a:prstGeom>
        </p:spPr>
      </p:pic>
      <p:pic>
        <p:nvPicPr>
          <p:cNvPr id="10" name="图片 15" descr="手机屏幕截图&#10;&#10;已生成高可信度的说明">
            <a:extLst>
              <a:ext uri="{FF2B5EF4-FFF2-40B4-BE49-F238E27FC236}">
                <a16:creationId xmlns:a16="http://schemas.microsoft.com/office/drawing/2014/main" id="{DEDE38F9-D3C9-46E0-ADF9-AE7153A44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560" y="2953315"/>
            <a:ext cx="5390093" cy="308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4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20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Big data platform (Spark) performance acceleration</vt:lpstr>
      <vt:lpstr>PowerPoint Presentation</vt:lpstr>
      <vt:lpstr>Burndown Chart</vt:lpstr>
      <vt:lpstr>Spike</vt:lpstr>
      <vt:lpstr>Building Spark Code</vt:lpstr>
      <vt:lpstr>Spark Codebase</vt:lpstr>
      <vt:lpstr>Demo</vt:lpstr>
      <vt:lpstr>Demo</vt:lpstr>
      <vt:lpstr>Demo</vt:lpstr>
      <vt:lpstr>Demo</vt:lpstr>
      <vt:lpstr>PowerPoint Presentation</vt:lpstr>
      <vt:lpstr>Important Files</vt:lpstr>
      <vt:lpstr>ShuffleManager</vt:lpstr>
      <vt:lpstr>ShuffleMapStage</vt:lpstr>
      <vt:lpstr>ShuffleWriteMetrics</vt:lpstr>
      <vt:lpstr>SortShuffleWriter</vt:lpstr>
      <vt:lpstr>BlockStoreShuffleReader</vt:lpstr>
      <vt:lpstr>Challenges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8</cp:revision>
  <dcterms:created xsi:type="dcterms:W3CDTF">2013-07-15T20:26:40Z</dcterms:created>
  <dcterms:modified xsi:type="dcterms:W3CDTF">2019-10-11T12:45:11Z</dcterms:modified>
</cp:coreProperties>
</file>