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98" r:id="rId3"/>
    <p:sldId id="280" r:id="rId4"/>
    <p:sldId id="282" r:id="rId5"/>
    <p:sldId id="288" r:id="rId6"/>
    <p:sldId id="303" r:id="rId7"/>
    <p:sldId id="309" r:id="rId8"/>
    <p:sldId id="305" r:id="rId9"/>
    <p:sldId id="307" r:id="rId10"/>
    <p:sldId id="313" r:id="rId11"/>
    <p:sldId id="316" r:id="rId12"/>
    <p:sldId id="304" r:id="rId13"/>
    <p:sldId id="310" r:id="rId14"/>
    <p:sldId id="311" r:id="rId15"/>
    <p:sldId id="312" r:id="rId16"/>
    <p:sldId id="291" r:id="rId17"/>
    <p:sldId id="314" r:id="rId18"/>
    <p:sldId id="271" r:id="rId19"/>
    <p:sldId id="263" r:id="rId20"/>
  </p:sldIdLst>
  <p:sldSz cx="12192000" cy="6858000"/>
  <p:notesSz cx="6858000" cy="2343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1236A-016C-4192-A973-703183D0332B}" v="46" dt="2019-10-25T03:21:44.274"/>
    <p1510:client id="{2047C996-6C9A-4EB6-B87D-6C0CFBA275D0}" v="221" dt="2019-10-25T02:56:15.627"/>
    <p1510:client id="{6AA38C6E-D923-4A46-A32A-4B27C48B1ADF}" v="2" dt="2019-10-25T11:17:10.662"/>
    <p1510:client id="{816B708C-5E5C-4DE8-840F-A5BE4A2D6187}" v="89" dt="2019-10-25T02:40:50.477"/>
    <p1510:client id="{9B80FBA5-49B9-403B-84A2-39B693EB2BBB}" v="163" dt="2019-10-25T05:50:28.561"/>
    <p1510:client id="{AC255E72-FDAA-47F9-A81D-AD4509E8A95E}" v="53" dt="2019-10-25T02:29:41.590"/>
    <p1510:client id="{D116719C-7863-4712-84C4-65319637D054}" v="1403" dt="2019-10-25T03:21:15.542"/>
    <p1510:client id="{FCBFD5C2-E54C-4A07-A535-BAD26478F1FD}" v="1277" dt="2019-10-25T06:11:06.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281A4-AF0D-43E8-93DF-2C1F7B2CEB93}"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68A729D1-A511-4696-8EF2-A5276B216AFE}">
      <dgm:prSet/>
      <dgm:spPr/>
      <dgm:t>
        <a:bodyPr/>
        <a:lstStyle/>
        <a:p>
          <a:r>
            <a:rPr lang="en-US"/>
            <a:t>1. Spark will first save all the data in memory and then dump it into disk</a:t>
          </a:r>
        </a:p>
      </dgm:t>
    </dgm:pt>
    <dgm:pt modelId="{0EB2BFCA-99F2-4ACD-B926-B239E040DCBA}" type="parTrans" cxnId="{DB0D657C-CC62-45D6-BF33-732549027C5C}">
      <dgm:prSet/>
      <dgm:spPr/>
      <dgm:t>
        <a:bodyPr/>
        <a:lstStyle/>
        <a:p>
          <a:endParaRPr lang="en-US"/>
        </a:p>
      </dgm:t>
    </dgm:pt>
    <dgm:pt modelId="{0B65574C-25AB-4015-ACBE-9D6A8CCD9685}" type="sibTrans" cxnId="{DB0D657C-CC62-45D6-BF33-732549027C5C}">
      <dgm:prSet/>
      <dgm:spPr/>
      <dgm:t>
        <a:bodyPr/>
        <a:lstStyle/>
        <a:p>
          <a:endParaRPr lang="en-US"/>
        </a:p>
      </dgm:t>
    </dgm:pt>
    <dgm:pt modelId="{238C2AA8-B979-40C9-8F77-684A7D39EF3E}">
      <dgm:prSet/>
      <dgm:spPr/>
      <dgm:t>
        <a:bodyPr/>
        <a:lstStyle/>
        <a:p>
          <a:r>
            <a:rPr lang="en-US"/>
            <a:t>2. Each mapper will generate a small file for each reducer. I/O will be significantly slowed when transfer large amount of small pieces of files.</a:t>
          </a:r>
        </a:p>
      </dgm:t>
    </dgm:pt>
    <dgm:pt modelId="{8C4CFCF8-CF44-4225-8631-658B16AC32EE}" type="parTrans" cxnId="{B25065F2-C570-4655-B44B-1FB220D436E0}">
      <dgm:prSet/>
      <dgm:spPr/>
      <dgm:t>
        <a:bodyPr/>
        <a:lstStyle/>
        <a:p>
          <a:endParaRPr lang="en-US"/>
        </a:p>
      </dgm:t>
    </dgm:pt>
    <dgm:pt modelId="{8B3C6FEB-2FF9-4985-9BAC-5E3E63386892}" type="sibTrans" cxnId="{B25065F2-C570-4655-B44B-1FB220D436E0}">
      <dgm:prSet/>
      <dgm:spPr/>
      <dgm:t>
        <a:bodyPr/>
        <a:lstStyle/>
        <a:p>
          <a:endParaRPr lang="en-US"/>
        </a:p>
      </dgm:t>
    </dgm:pt>
    <dgm:pt modelId="{98EE0B23-0450-4FA0-9C55-2CF9C30139F8}" type="pres">
      <dgm:prSet presAssocID="{FA4281A4-AF0D-43E8-93DF-2C1F7B2CEB93}" presName="linear" presStyleCnt="0">
        <dgm:presLayoutVars>
          <dgm:animLvl val="lvl"/>
          <dgm:resizeHandles val="exact"/>
        </dgm:presLayoutVars>
      </dgm:prSet>
      <dgm:spPr/>
    </dgm:pt>
    <dgm:pt modelId="{D8908285-7B1E-49B7-A9D9-F42547C4EDB1}" type="pres">
      <dgm:prSet presAssocID="{68A729D1-A511-4696-8EF2-A5276B216AFE}" presName="parentText" presStyleLbl="node1" presStyleIdx="0" presStyleCnt="2">
        <dgm:presLayoutVars>
          <dgm:chMax val="0"/>
          <dgm:bulletEnabled val="1"/>
        </dgm:presLayoutVars>
      </dgm:prSet>
      <dgm:spPr/>
    </dgm:pt>
    <dgm:pt modelId="{F35FE53C-7AE9-4C30-BF40-653C458EC204}" type="pres">
      <dgm:prSet presAssocID="{0B65574C-25AB-4015-ACBE-9D6A8CCD9685}" presName="spacer" presStyleCnt="0"/>
      <dgm:spPr/>
    </dgm:pt>
    <dgm:pt modelId="{1DAC5467-96D5-4538-AEA0-E8FEE76BD575}" type="pres">
      <dgm:prSet presAssocID="{238C2AA8-B979-40C9-8F77-684A7D39EF3E}" presName="parentText" presStyleLbl="node1" presStyleIdx="1" presStyleCnt="2">
        <dgm:presLayoutVars>
          <dgm:chMax val="0"/>
          <dgm:bulletEnabled val="1"/>
        </dgm:presLayoutVars>
      </dgm:prSet>
      <dgm:spPr/>
    </dgm:pt>
  </dgm:ptLst>
  <dgm:cxnLst>
    <dgm:cxn modelId="{A0491612-3DB5-42CB-BBBD-67E9AD18FA40}" type="presOf" srcId="{238C2AA8-B979-40C9-8F77-684A7D39EF3E}" destId="{1DAC5467-96D5-4538-AEA0-E8FEE76BD575}" srcOrd="0" destOrd="0" presId="urn:microsoft.com/office/officeart/2005/8/layout/vList2"/>
    <dgm:cxn modelId="{D7B2F034-19B3-4390-99D5-E729589830E0}" type="presOf" srcId="{68A729D1-A511-4696-8EF2-A5276B216AFE}" destId="{D8908285-7B1E-49B7-A9D9-F42547C4EDB1}" srcOrd="0" destOrd="0" presId="urn:microsoft.com/office/officeart/2005/8/layout/vList2"/>
    <dgm:cxn modelId="{DB0D657C-CC62-45D6-BF33-732549027C5C}" srcId="{FA4281A4-AF0D-43E8-93DF-2C1F7B2CEB93}" destId="{68A729D1-A511-4696-8EF2-A5276B216AFE}" srcOrd="0" destOrd="0" parTransId="{0EB2BFCA-99F2-4ACD-B926-B239E040DCBA}" sibTransId="{0B65574C-25AB-4015-ACBE-9D6A8CCD9685}"/>
    <dgm:cxn modelId="{871865BD-0FEC-49D6-BF26-298450E67E85}" type="presOf" srcId="{FA4281A4-AF0D-43E8-93DF-2C1F7B2CEB93}" destId="{98EE0B23-0450-4FA0-9C55-2CF9C30139F8}" srcOrd="0" destOrd="0" presId="urn:microsoft.com/office/officeart/2005/8/layout/vList2"/>
    <dgm:cxn modelId="{B25065F2-C570-4655-B44B-1FB220D436E0}" srcId="{FA4281A4-AF0D-43E8-93DF-2C1F7B2CEB93}" destId="{238C2AA8-B979-40C9-8F77-684A7D39EF3E}" srcOrd="1" destOrd="0" parTransId="{8C4CFCF8-CF44-4225-8631-658B16AC32EE}" sibTransId="{8B3C6FEB-2FF9-4985-9BAC-5E3E63386892}"/>
    <dgm:cxn modelId="{BDE77066-8086-49D2-83AE-F5CDD64D8C70}" type="presParOf" srcId="{98EE0B23-0450-4FA0-9C55-2CF9C30139F8}" destId="{D8908285-7B1E-49B7-A9D9-F42547C4EDB1}" srcOrd="0" destOrd="0" presId="urn:microsoft.com/office/officeart/2005/8/layout/vList2"/>
    <dgm:cxn modelId="{07FE33B2-26F3-4BCE-A255-27100443603A}" type="presParOf" srcId="{98EE0B23-0450-4FA0-9C55-2CF9C30139F8}" destId="{F35FE53C-7AE9-4C30-BF40-653C458EC204}" srcOrd="1" destOrd="0" presId="urn:microsoft.com/office/officeart/2005/8/layout/vList2"/>
    <dgm:cxn modelId="{9331CABD-60B2-4D95-86F6-C43BB5A829DC}" type="presParOf" srcId="{98EE0B23-0450-4FA0-9C55-2CF9C30139F8}" destId="{1DAC5467-96D5-4538-AEA0-E8FEE76BD57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08285-7B1E-49B7-A9D9-F42547C4EDB1}">
      <dsp:nvSpPr>
        <dsp:cNvPr id="0" name=""/>
        <dsp:cNvSpPr/>
      </dsp:nvSpPr>
      <dsp:spPr>
        <a:xfrm>
          <a:off x="0" y="493413"/>
          <a:ext cx="8160647" cy="1678218"/>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1. Spark will first save all the data in memory and then dump it into disk</a:t>
          </a:r>
        </a:p>
      </dsp:txBody>
      <dsp:txXfrm>
        <a:off x="81924" y="575337"/>
        <a:ext cx="7996799" cy="1514370"/>
      </dsp:txXfrm>
    </dsp:sp>
    <dsp:sp modelId="{1DAC5467-96D5-4538-AEA0-E8FEE76BD575}">
      <dsp:nvSpPr>
        <dsp:cNvPr id="0" name=""/>
        <dsp:cNvSpPr/>
      </dsp:nvSpPr>
      <dsp:spPr>
        <a:xfrm>
          <a:off x="0" y="2258032"/>
          <a:ext cx="8160647" cy="1678218"/>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2. Each mapper will generate a small file for each reducer. I/O will be significantly slowed when transfer large amount of small pieces of files.</a:t>
          </a:r>
        </a:p>
      </dsp:txBody>
      <dsp:txXfrm>
        <a:off x="81924" y="2339956"/>
        <a:ext cx="7996799" cy="1514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6303-8800-4413-9F7B-58EFFC36C955}" type="datetimeFigureOut">
              <a:rPr lang="en-US"/>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6F46C-10DD-4BD5-82D5-2BDBF6A794D7}" type="slidenum">
              <a:rPr lang="en-US"/>
              <a:t>‹#›</a:t>
            </a:fld>
            <a:endParaRPr lang="en-US"/>
          </a:p>
        </p:txBody>
      </p:sp>
    </p:spTree>
    <p:extLst>
      <p:ext uri="{BB962C8B-B14F-4D97-AF65-F5344CB8AC3E}">
        <p14:creationId xmlns:p14="http://schemas.microsoft.com/office/powerpoint/2010/main" val="247759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056F46C-10DD-4BD5-82D5-2BDBF6A794D7}" type="slidenum">
              <a:rPr lang="en-US"/>
              <a:t>2</a:t>
            </a:fld>
            <a:endParaRPr lang="en-US"/>
          </a:p>
        </p:txBody>
      </p:sp>
    </p:spTree>
    <p:extLst>
      <p:ext uri="{BB962C8B-B14F-4D97-AF65-F5344CB8AC3E}">
        <p14:creationId xmlns:p14="http://schemas.microsoft.com/office/powerpoint/2010/main" val="213791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cs typeface="Calibri"/>
              </a:rPr>
              <a:t>This is how riffle does a step beyond in the shuffling phase. And how our are going to improve the shuffling performance.</a:t>
            </a:r>
          </a:p>
          <a:p>
            <a:endParaRPr lang="en-US" altLang="zh-CN">
              <a:ea typeface="等线"/>
              <a:cs typeface="Calibri"/>
            </a:endParaRPr>
          </a:p>
          <a:p>
            <a:r>
              <a:rPr lang="en-US" altLang="zh-CN">
                <a:ea typeface="等线"/>
                <a:cs typeface="Calibri"/>
              </a:rPr>
              <a:t>As we mentioned  before, if there are 1k mapper and one 1k reducer, even if they only run in small amount of machines, spark will still create 1m temp blocks either in memory or in disks. In order to reduce the data transfer request, a merge function will be called after mappers have done, small files from mappers in same node will be merged into larger files. For each reducer, instead of getting 1k small files, it will request significantly small amount of files.</a:t>
            </a:r>
          </a:p>
          <a:p>
            <a:endParaRPr lang="en-US" altLang="zh-CN">
              <a:ea typeface="等线"/>
              <a:cs typeface="Calibri"/>
            </a:endParaRPr>
          </a:p>
          <a:p>
            <a:endParaRPr lang="en-US" altLang="zh-CN">
              <a:ea typeface="等线"/>
              <a:cs typeface="Calibri"/>
            </a:endParaRPr>
          </a:p>
          <a:p>
            <a:endParaRPr lang="en-US" altLang="zh-CN">
              <a:ea typeface="等线"/>
              <a:cs typeface="Calibri"/>
            </a:endParaRPr>
          </a:p>
          <a:p>
            <a:endParaRPr lang="en-US" altLang="zh-CN">
              <a:ea typeface="等线"/>
              <a:cs typeface="Calibri"/>
            </a:endParaRPr>
          </a:p>
        </p:txBody>
      </p:sp>
      <p:sp>
        <p:nvSpPr>
          <p:cNvPr id="4" name="灯片编号占位符 3"/>
          <p:cNvSpPr>
            <a:spLocks noGrp="1"/>
          </p:cNvSpPr>
          <p:nvPr>
            <p:ph type="sldNum" sz="quarter" idx="5"/>
          </p:nvPr>
        </p:nvSpPr>
        <p:spPr/>
        <p:txBody>
          <a:bodyPr/>
          <a:lstStyle/>
          <a:p>
            <a:fld id="{0056F46C-10DD-4BD5-82D5-2BDBF6A794D7}" type="slidenum">
              <a:rPr lang="en-US"/>
              <a:t>12</a:t>
            </a:fld>
            <a:endParaRPr lang="en-US"/>
          </a:p>
        </p:txBody>
      </p:sp>
    </p:spTree>
    <p:extLst>
      <p:ext uri="{BB962C8B-B14F-4D97-AF65-F5344CB8AC3E}">
        <p14:creationId xmlns:p14="http://schemas.microsoft.com/office/powerpoint/2010/main" val="61184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plan is essentially a </a:t>
            </a:r>
            <a:r>
              <a:rPr lang="en-US" i="1" dirty="0"/>
              <a:t>computing chain</a:t>
            </a:r>
            <a:r>
              <a:rPr lang="en-US" dirty="0"/>
              <a:t>. Every RDD has a compute() method which takes the input records of the previous RDD or data source, then performs transformation(), finally outputs computed records.</a:t>
            </a:r>
          </a:p>
          <a:p>
            <a:endParaRPr lang="en-US" dirty="0">
              <a:cs typeface="Calibri"/>
            </a:endParaRPr>
          </a:p>
          <a:p>
            <a:r>
              <a:rPr lang="en-US" b="1" dirty="0"/>
              <a:t>Jobs</a:t>
            </a:r>
            <a:r>
              <a:rPr lang="en-US" dirty="0"/>
              <a:t> are the main function that has to be done </a:t>
            </a:r>
            <a:r>
              <a:rPr lang="en-US" b="1" dirty="0"/>
              <a:t>and</a:t>
            </a:r>
            <a:r>
              <a:rPr lang="en-US" dirty="0"/>
              <a:t> is submitted to </a:t>
            </a:r>
            <a:r>
              <a:rPr lang="en-US" b="1" dirty="0"/>
              <a:t>Spark</a:t>
            </a:r>
            <a:r>
              <a:rPr lang="en-US" dirty="0"/>
              <a:t>. The </a:t>
            </a:r>
            <a:r>
              <a:rPr lang="en-US" b="1" dirty="0"/>
              <a:t>jobs</a:t>
            </a:r>
            <a:r>
              <a:rPr lang="en-US" dirty="0"/>
              <a:t> are divided into </a:t>
            </a:r>
            <a:r>
              <a:rPr lang="en-US" b="1" dirty="0"/>
              <a:t>stages</a:t>
            </a:r>
            <a:r>
              <a:rPr lang="en-US" dirty="0"/>
              <a:t> depending on how they can be separately carried out (mainly on shuffle boundaries). Then, these </a:t>
            </a:r>
            <a:r>
              <a:rPr lang="en-US" b="1" dirty="0"/>
              <a:t>stages</a:t>
            </a:r>
            <a:r>
              <a:rPr lang="en-US" dirty="0"/>
              <a:t> are divided into </a:t>
            </a:r>
            <a:r>
              <a:rPr lang="en-US" b="1" dirty="0"/>
              <a:t>tasks</a:t>
            </a:r>
            <a:r>
              <a:rPr lang="en-US" dirty="0"/>
              <a:t>. </a:t>
            </a:r>
            <a:r>
              <a:rPr lang="en-US" b="1" dirty="0"/>
              <a:t>Tasks</a:t>
            </a:r>
            <a:r>
              <a:rPr lang="en-US" dirty="0"/>
              <a:t> are the smallest unit of </a:t>
            </a:r>
            <a:r>
              <a:rPr lang="en-US" b="1" dirty="0"/>
              <a:t>work</a:t>
            </a:r>
            <a:r>
              <a:rPr lang="en-US" dirty="0"/>
              <a:t> that has to be done the executor.</a:t>
            </a:r>
            <a:endParaRPr lang="en-US" dirty="0">
              <a:cs typeface="Calibri"/>
            </a:endParaRPr>
          </a:p>
        </p:txBody>
      </p:sp>
      <p:sp>
        <p:nvSpPr>
          <p:cNvPr id="4" name="Slide Number Placeholder 3"/>
          <p:cNvSpPr>
            <a:spLocks noGrp="1"/>
          </p:cNvSpPr>
          <p:nvPr>
            <p:ph type="sldNum" sz="quarter" idx="5"/>
          </p:nvPr>
        </p:nvSpPr>
        <p:spPr/>
        <p:txBody>
          <a:bodyPr/>
          <a:lstStyle/>
          <a:p>
            <a:fld id="{0056F46C-10DD-4BD5-82D5-2BDBF6A794D7}" type="slidenum">
              <a:rPr lang="en-US"/>
              <a:t>15</a:t>
            </a:fld>
            <a:endParaRPr lang="en-US"/>
          </a:p>
        </p:txBody>
      </p:sp>
    </p:spTree>
    <p:extLst>
      <p:ext uri="{BB962C8B-B14F-4D97-AF65-F5344CB8AC3E}">
        <p14:creationId xmlns:p14="http://schemas.microsoft.com/office/powerpoint/2010/main" val="266096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ea typeface="等线"/>
              <a:cs typeface="Calibri"/>
            </a:endParaRPr>
          </a:p>
        </p:txBody>
      </p:sp>
      <p:sp>
        <p:nvSpPr>
          <p:cNvPr id="4" name="灯片编号占位符 3"/>
          <p:cNvSpPr>
            <a:spLocks noGrp="1"/>
          </p:cNvSpPr>
          <p:nvPr>
            <p:ph type="sldNum" sz="quarter" idx="5"/>
          </p:nvPr>
        </p:nvSpPr>
        <p:spPr/>
        <p:txBody>
          <a:bodyPr/>
          <a:lstStyle/>
          <a:p>
            <a:fld id="{0056F46C-10DD-4BD5-82D5-2BDBF6A794D7}" type="slidenum">
              <a:rPr lang="en-US"/>
              <a:t>16</a:t>
            </a:fld>
            <a:endParaRPr lang="en-US"/>
          </a:p>
        </p:txBody>
      </p:sp>
    </p:spTree>
    <p:extLst>
      <p:ext uri="{BB962C8B-B14F-4D97-AF65-F5344CB8AC3E}">
        <p14:creationId xmlns:p14="http://schemas.microsoft.com/office/powerpoint/2010/main" val="3021659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056F46C-10DD-4BD5-82D5-2BDBF6A794D7}" type="slidenum">
              <a:rPr lang="en-US"/>
              <a:t>18</a:t>
            </a:fld>
            <a:endParaRPr lang="en-US"/>
          </a:p>
        </p:txBody>
      </p:sp>
    </p:spTree>
    <p:extLst>
      <p:ext uri="{BB962C8B-B14F-4D97-AF65-F5344CB8AC3E}">
        <p14:creationId xmlns:p14="http://schemas.microsoft.com/office/powerpoint/2010/main" val="172015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our burndown chart, we assigned 80 points out of which we were able to achieve 56.</a:t>
            </a:r>
          </a:p>
          <a:p>
            <a:endParaRPr lang="en-US">
              <a:cs typeface="Calibri"/>
            </a:endParaRPr>
          </a:p>
          <a:p>
            <a:r>
              <a:rPr lang="en-US">
                <a:cs typeface="Calibri"/>
              </a:rPr>
              <a:t>We were stuck because of challenges we were facing with spark internal working which we were able to figure out at the end.</a:t>
            </a:r>
          </a:p>
          <a:p>
            <a:r>
              <a:rPr lang="en-US">
                <a:cs typeface="Calibri"/>
              </a:rPr>
              <a:t>We have almost figured out what all classes and methods we will use next we will be working on figuring out how to incorporate the riffle suggestions</a:t>
            </a:r>
          </a:p>
        </p:txBody>
      </p:sp>
      <p:sp>
        <p:nvSpPr>
          <p:cNvPr id="4" name="Slide Number Placeholder 3"/>
          <p:cNvSpPr>
            <a:spLocks noGrp="1"/>
          </p:cNvSpPr>
          <p:nvPr>
            <p:ph type="sldNum" sz="quarter" idx="5"/>
          </p:nvPr>
        </p:nvSpPr>
        <p:spPr/>
        <p:txBody>
          <a:bodyPr/>
          <a:lstStyle/>
          <a:p>
            <a:fld id="{0056F46C-10DD-4BD5-82D5-2BDBF6A794D7}" type="slidenum">
              <a:rPr lang="en-US"/>
              <a:t>3</a:t>
            </a:fld>
            <a:endParaRPr lang="en-US"/>
          </a:p>
        </p:txBody>
      </p:sp>
    </p:spTree>
    <p:extLst>
      <p:ext uri="{BB962C8B-B14F-4D97-AF65-F5344CB8AC3E}">
        <p14:creationId xmlns:p14="http://schemas.microsoft.com/office/powerpoint/2010/main" val="403112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Paper presentation</a:t>
            </a:r>
          </a:p>
          <a:p>
            <a:r>
              <a:rPr lang="en-US" dirty="0">
                <a:cs typeface="Calibri"/>
              </a:rPr>
              <a:t>Spark code</a:t>
            </a:r>
          </a:p>
          <a:p>
            <a:r>
              <a:rPr lang="en-US" dirty="0">
                <a:cs typeface="Calibri"/>
              </a:rPr>
              <a:t>Spark debugging setup</a:t>
            </a:r>
          </a:p>
          <a:p>
            <a:r>
              <a:rPr lang="en-US" dirty="0">
                <a:cs typeface="Calibri"/>
              </a:rPr>
              <a:t>Abstraction in spark</a:t>
            </a:r>
          </a:p>
        </p:txBody>
      </p:sp>
      <p:sp>
        <p:nvSpPr>
          <p:cNvPr id="4" name="Slide Number Placeholder 3"/>
          <p:cNvSpPr>
            <a:spLocks noGrp="1"/>
          </p:cNvSpPr>
          <p:nvPr>
            <p:ph type="sldNum" sz="quarter" idx="5"/>
          </p:nvPr>
        </p:nvSpPr>
        <p:spPr/>
        <p:txBody>
          <a:bodyPr/>
          <a:lstStyle/>
          <a:p>
            <a:fld id="{0056F46C-10DD-4BD5-82D5-2BDBF6A794D7}" type="slidenum">
              <a:rPr lang="en-US"/>
              <a:t>5</a:t>
            </a:fld>
            <a:endParaRPr lang="en-US"/>
          </a:p>
        </p:txBody>
      </p:sp>
    </p:spTree>
    <p:extLst>
      <p:ext uri="{BB962C8B-B14F-4D97-AF65-F5344CB8AC3E}">
        <p14:creationId xmlns:p14="http://schemas.microsoft.com/office/powerpoint/2010/main" val="2389301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 each Mapper will create a corresponding bucket according to the number of Reducers. The number of buckets is M x R , where M is the number of Maps, and R is the number of Reduces. </a:t>
            </a:r>
          </a:p>
          <a:p>
            <a:endParaRPr lang="en-US">
              <a:cs typeface="Calibri"/>
            </a:endParaRPr>
          </a:p>
          <a:p>
            <a:r>
              <a:rPr lang="en-US" dirty="0"/>
              <a:t>The bucket here is an abstract concept. In the implementation, each bucket can correspond to a file, which can correspond to a part of the file or other.</a:t>
            </a:r>
            <a:endParaRPr lang="en-US" dirty="0">
              <a:cs typeface="Calibri"/>
            </a:endParaRPr>
          </a:p>
          <a:p>
            <a:endParaRPr lang="en-US"/>
          </a:p>
          <a:p>
            <a:r>
              <a:rPr lang="en-US" dirty="0"/>
              <a:t>Secondly, the results generated by Mapper will be populated into each bucket according to the set partition algorithm. The partition algorithm here can be customized. </a:t>
            </a:r>
          </a:p>
          <a:p>
            <a:endParaRPr lang="en-US">
              <a:cs typeface="Calibri" panose="020F0502020204030204"/>
            </a:endParaRPr>
          </a:p>
          <a:p>
            <a:r>
              <a:rPr lang="en-US" dirty="0"/>
              <a:t>When the Reducer starts, it will process the corresponding bucket as the input of the Reducer from the remote or local block manager according to the id of the task and the id of the Mapper.</a:t>
            </a:r>
            <a:endParaRPr lang="en-US" dirty="0">
              <a:cs typeface="Calibri"/>
            </a:endParaRPr>
          </a:p>
        </p:txBody>
      </p:sp>
      <p:sp>
        <p:nvSpPr>
          <p:cNvPr id="4" name="灯片编号占位符 3"/>
          <p:cNvSpPr>
            <a:spLocks noGrp="1"/>
          </p:cNvSpPr>
          <p:nvPr>
            <p:ph type="sldNum" sz="quarter" idx="5"/>
          </p:nvPr>
        </p:nvSpPr>
        <p:spPr/>
        <p:txBody>
          <a:bodyPr/>
          <a:lstStyle/>
          <a:p>
            <a:fld id="{0056F46C-10DD-4BD5-82D5-2BDBF6A794D7}" type="slidenum">
              <a:rPr lang="en-US"/>
              <a:t>6</a:t>
            </a:fld>
            <a:endParaRPr lang="en-US"/>
          </a:p>
        </p:txBody>
      </p:sp>
    </p:spTree>
    <p:extLst>
      <p:ext uri="{BB962C8B-B14F-4D97-AF65-F5344CB8AC3E}">
        <p14:creationId xmlns:p14="http://schemas.microsoft.com/office/powerpoint/2010/main" val="155240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err="1">
                <a:cs typeface="Calibri"/>
              </a:rPr>
              <a:t>ShuffleWriter</a:t>
            </a:r>
            <a:r>
              <a:rPr lang="en-US">
                <a:cs typeface="Calibri"/>
              </a:rPr>
              <a:t> is used for writing map output</a:t>
            </a:r>
            <a:endParaRPr lang="en-US"/>
          </a:p>
          <a:p>
            <a:r>
              <a:rPr lang="en-US"/>
              <a:t>You can see that Spark creates a bucket for each Reducer in each Mapper and puts the RDD calculations into the bucket. It should be noted that each bucket is an </a:t>
            </a:r>
            <a:r>
              <a:rPr lang="en-US" err="1"/>
              <a:t>ArrayBuffer</a:t>
            </a:r>
            <a:r>
              <a:rPr lang="en-US"/>
              <a:t> , which means that the output of the Map will be stored in memory first.</a:t>
            </a:r>
          </a:p>
        </p:txBody>
      </p:sp>
      <p:sp>
        <p:nvSpPr>
          <p:cNvPr id="4" name="灯片编号占位符 3"/>
          <p:cNvSpPr>
            <a:spLocks noGrp="1"/>
          </p:cNvSpPr>
          <p:nvPr>
            <p:ph type="sldNum" sz="quarter" idx="5"/>
          </p:nvPr>
        </p:nvSpPr>
        <p:spPr/>
        <p:txBody>
          <a:bodyPr/>
          <a:lstStyle/>
          <a:p>
            <a:fld id="{0056F46C-10DD-4BD5-82D5-2BDBF6A794D7}" type="slidenum">
              <a:rPr lang="en-US"/>
              <a:t>7</a:t>
            </a:fld>
            <a:endParaRPr lang="en-US"/>
          </a:p>
        </p:txBody>
      </p:sp>
    </p:spTree>
    <p:extLst>
      <p:ext uri="{BB962C8B-B14F-4D97-AF65-F5344CB8AC3E}">
        <p14:creationId xmlns:p14="http://schemas.microsoft.com/office/powerpoint/2010/main" val="298926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This is a very large overhead for memory, and OOM occurs when there is not enough memory to store all the Map output.</a:t>
            </a:r>
          </a:p>
          <a:p>
            <a:endParaRPr lang="en-US">
              <a:cs typeface="Calibri"/>
            </a:endParaRPr>
          </a:p>
          <a:p>
            <a:r>
              <a:rPr lang="en-US"/>
              <a:t>If the number of Mapper is 1k and the number of Reducers is 1k, then 1M shuffle files will be generated, which is a very big burden for the file system. At the same time, in the case that the amount of shuffle data is small and the shuffle file is very large, random writing will seriously degrade the performance of IO.</a:t>
            </a:r>
            <a:endParaRPr lang="en-US">
              <a:cs typeface="Calibri"/>
            </a:endParaRPr>
          </a:p>
        </p:txBody>
      </p:sp>
      <p:sp>
        <p:nvSpPr>
          <p:cNvPr id="4" name="灯片编号占位符 3"/>
          <p:cNvSpPr>
            <a:spLocks noGrp="1"/>
          </p:cNvSpPr>
          <p:nvPr>
            <p:ph type="sldNum" sz="quarter" idx="5"/>
          </p:nvPr>
        </p:nvSpPr>
        <p:spPr/>
        <p:txBody>
          <a:bodyPr/>
          <a:lstStyle/>
          <a:p>
            <a:fld id="{0056F46C-10DD-4BD5-82D5-2BDBF6A794D7}" type="slidenum">
              <a:rPr lang="en-US"/>
              <a:t>8</a:t>
            </a:fld>
            <a:endParaRPr lang="en-US"/>
          </a:p>
        </p:txBody>
      </p:sp>
    </p:spTree>
    <p:extLst>
      <p:ext uri="{BB962C8B-B14F-4D97-AF65-F5344CB8AC3E}">
        <p14:creationId xmlns:p14="http://schemas.microsoft.com/office/powerpoint/2010/main" val="212298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cs typeface="Calibri"/>
              </a:rPr>
              <a:t>In order to overcome the first problem, spark then introduces </a:t>
            </a:r>
            <a:r>
              <a:rPr lang="en-US" dirty="0" err="1"/>
              <a:t>ShuffleBlockManager</a:t>
            </a:r>
            <a:r>
              <a:rPr lang="en-US" dirty="0"/>
              <a:t>, which manager all shuffle files, to control the data transfer between map phase and reduce phase. It implements a </a:t>
            </a:r>
            <a:r>
              <a:rPr lang="en-US" dirty="0" err="1"/>
              <a:t>DiskObjectWriter</a:t>
            </a:r>
            <a:r>
              <a:rPr lang="en-US" dirty="0"/>
              <a:t>, which, instead of creating large overhead memory, it writes the data directly into files record by record.</a:t>
            </a:r>
          </a:p>
          <a:p>
            <a:endParaRPr lang="en-US" dirty="0">
              <a:cs typeface="Calibri"/>
            </a:endParaRPr>
          </a:p>
          <a:p>
            <a:r>
              <a:rPr lang="en-US" dirty="0">
                <a:cs typeface="Calibri"/>
              </a:rPr>
              <a:t>The last line of this piece of code explains everything. Instead of re-creating a iterator, it directly write the pair to corresponding bucket.</a:t>
            </a:r>
          </a:p>
          <a:p>
            <a:endParaRPr lang="en-US" dirty="0">
              <a:cs typeface="Calibri"/>
            </a:endParaRPr>
          </a:p>
        </p:txBody>
      </p:sp>
      <p:sp>
        <p:nvSpPr>
          <p:cNvPr id="4" name="灯片编号占位符 3"/>
          <p:cNvSpPr>
            <a:spLocks noGrp="1"/>
          </p:cNvSpPr>
          <p:nvPr>
            <p:ph type="sldNum" sz="quarter" idx="5"/>
          </p:nvPr>
        </p:nvSpPr>
        <p:spPr/>
        <p:txBody>
          <a:bodyPr/>
          <a:lstStyle/>
          <a:p>
            <a:fld id="{0056F46C-10DD-4BD5-82D5-2BDBF6A794D7}" type="slidenum">
              <a:rPr lang="en-US"/>
              <a:t>9</a:t>
            </a:fld>
            <a:endParaRPr lang="en-US"/>
          </a:p>
        </p:txBody>
      </p:sp>
    </p:spTree>
    <p:extLst>
      <p:ext uri="{BB962C8B-B14F-4D97-AF65-F5344CB8AC3E}">
        <p14:creationId xmlns:p14="http://schemas.microsoft.com/office/powerpoint/2010/main" val="3042083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cs typeface="Calibri"/>
              </a:rPr>
              <a:t>Still this implement doesn't solve the small </a:t>
            </a:r>
            <a:r>
              <a:rPr lang="en-US" dirty="0" err="1">
                <a:cs typeface="Calibri"/>
              </a:rPr>
              <a:t>tmp</a:t>
            </a:r>
            <a:r>
              <a:rPr lang="en-US" dirty="0">
                <a:cs typeface="Calibri"/>
              </a:rPr>
              <a:t> file problems. Besides, as we mentioned before, each bucket has  a writer, which has 100 kb buffer, and the bucket corresponds to a reducer. If we create like 1k reducer, each map will have 100 bucket and will have to create 1k writer. That 100 mb memory usage for each mapper.</a:t>
            </a:r>
          </a:p>
          <a:p>
            <a:endParaRPr lang="en-US" dirty="0">
              <a:cs typeface="Calibri"/>
            </a:endParaRPr>
          </a:p>
        </p:txBody>
      </p:sp>
      <p:sp>
        <p:nvSpPr>
          <p:cNvPr id="4" name="灯片编号占位符 3"/>
          <p:cNvSpPr>
            <a:spLocks noGrp="1"/>
          </p:cNvSpPr>
          <p:nvPr>
            <p:ph type="sldNum" sz="quarter" idx="5"/>
          </p:nvPr>
        </p:nvSpPr>
        <p:spPr/>
        <p:txBody>
          <a:bodyPr/>
          <a:lstStyle/>
          <a:p>
            <a:fld id="{0056F46C-10DD-4BD5-82D5-2BDBF6A794D7}" type="slidenum">
              <a:rPr lang="en-US"/>
              <a:t>10</a:t>
            </a:fld>
            <a:endParaRPr lang="en-US"/>
          </a:p>
        </p:txBody>
      </p:sp>
    </p:spTree>
    <p:extLst>
      <p:ext uri="{BB962C8B-B14F-4D97-AF65-F5344CB8AC3E}">
        <p14:creationId xmlns:p14="http://schemas.microsoft.com/office/powerpoint/2010/main" val="332455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cs typeface="Calibri"/>
              </a:rPr>
              <a:t>In order to solve this problem, spark introduces a concept of consolidation, instead of create separate bucket for each reducer in each machine, now the bucket is corresponding to a segment of file, which significantly reduces the amount of file transfer during the shuffle phase.</a:t>
            </a:r>
          </a:p>
          <a:p>
            <a:endParaRPr lang="en-US" dirty="0">
              <a:cs typeface="Calibri"/>
            </a:endParaRPr>
          </a:p>
          <a:p>
            <a:r>
              <a:rPr lang="en-US" dirty="0">
                <a:cs typeface="Calibri"/>
              </a:rPr>
              <a:t>The second problem is more difficult, imagine two different function, reduce by key and group by key, spark </a:t>
            </a:r>
            <a:r>
              <a:rPr lang="en-US">
                <a:cs typeface="Calibri"/>
              </a:rPr>
              <a:t>implements </a:t>
            </a:r>
            <a:r>
              <a:rPr lang="en-US" dirty="0">
                <a:cs typeface="Calibri"/>
              </a:rPr>
              <a:t>an in-map combiner, which reduce the amount of write action. But group by key requires mapper send everything to reducer, which sometimes will cause </a:t>
            </a:r>
            <a:r>
              <a:rPr lang="en-US" dirty="0" err="1">
                <a:cs typeface="Calibri"/>
              </a:rPr>
              <a:t>oom</a:t>
            </a:r>
            <a:r>
              <a:rPr lang="en-US" dirty="0">
                <a:cs typeface="Calibri"/>
              </a:rPr>
              <a:t> issue. We can use smaller partition, which on the other hand, requires more mappers and reducers, which requires more in memory buffer for writer. That's why spark implement external sort, which spilt memory to disk and implement merge sort to aggregate data. </a:t>
            </a:r>
          </a:p>
        </p:txBody>
      </p:sp>
      <p:sp>
        <p:nvSpPr>
          <p:cNvPr id="4" name="灯片编号占位符 3"/>
          <p:cNvSpPr>
            <a:spLocks noGrp="1"/>
          </p:cNvSpPr>
          <p:nvPr>
            <p:ph type="sldNum" sz="quarter" idx="5"/>
          </p:nvPr>
        </p:nvSpPr>
        <p:spPr/>
        <p:txBody>
          <a:bodyPr/>
          <a:lstStyle/>
          <a:p>
            <a:fld id="{0056F46C-10DD-4BD5-82D5-2BDBF6A794D7}" type="slidenum">
              <a:rPr lang="en-US"/>
              <a:t>11</a:t>
            </a:fld>
            <a:endParaRPr lang="en-US"/>
          </a:p>
        </p:txBody>
      </p:sp>
    </p:spTree>
    <p:extLst>
      <p:ext uri="{BB962C8B-B14F-4D97-AF65-F5344CB8AC3E}">
        <p14:creationId xmlns:p14="http://schemas.microsoft.com/office/powerpoint/2010/main" val="356124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635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080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931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129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51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3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5777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855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764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685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71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8610392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24857" y="-385927"/>
            <a:ext cx="5385478" cy="2889114"/>
          </a:xfrm>
        </p:spPr>
        <p:txBody>
          <a:bodyPr vert="horz" lIns="91440" tIns="45720" rIns="91440" bIns="45720" rtlCol="0" anchor="b">
            <a:normAutofit/>
          </a:bodyPr>
          <a:lstStyle/>
          <a:p>
            <a:pPr algn="l"/>
            <a:r>
              <a:rPr lang="en-US" sz="4700" kern="1200">
                <a:solidFill>
                  <a:schemeClr val="bg1"/>
                </a:solidFill>
                <a:latin typeface="+mj-lt"/>
                <a:ea typeface="+mj-ea"/>
                <a:cs typeface="+mj-cs"/>
              </a:rPr>
              <a:t>Big data platform (Spark) performance acceleration</a:t>
            </a:r>
          </a:p>
        </p:txBody>
      </p:sp>
      <p:sp>
        <p:nvSpPr>
          <p:cNvPr id="4" name="TextBox 3">
            <a:extLst>
              <a:ext uri="{FF2B5EF4-FFF2-40B4-BE49-F238E27FC236}">
                <a16:creationId xmlns:a16="http://schemas.microsoft.com/office/drawing/2014/main" id="{03062D57-26AF-4163-87B3-122EDD02EAE2}"/>
              </a:ext>
            </a:extLst>
          </p:cNvPr>
          <p:cNvSpPr txBox="1"/>
          <p:nvPr/>
        </p:nvSpPr>
        <p:spPr>
          <a:xfrm>
            <a:off x="6572456" y="2602778"/>
            <a:ext cx="5690277" cy="1568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r>
              <a:rPr lang="en-US" sz="1600" i="1">
                <a:solidFill>
                  <a:schemeClr val="bg1"/>
                </a:solidFill>
              </a:rPr>
              <a:t>Mentors</a:t>
            </a:r>
            <a:r>
              <a:rPr lang="en-US" sz="1600" i="1" kern="1200">
                <a:solidFill>
                  <a:schemeClr val="bg1"/>
                </a:solidFill>
                <a:latin typeface="+mn-lt"/>
                <a:ea typeface="+mn-ea"/>
                <a:cs typeface="+mn-cs"/>
              </a:rPr>
              <a:t>:</a:t>
            </a:r>
            <a:r>
              <a:rPr lang="en-US" sz="1600" i="1">
                <a:solidFill>
                  <a:schemeClr val="bg1"/>
                </a:solidFill>
              </a:rPr>
              <a:t> </a:t>
            </a:r>
            <a:r>
              <a:rPr lang="en-US" sz="1600" i="1" kern="1200">
                <a:solidFill>
                  <a:schemeClr val="bg1"/>
                </a:solidFill>
                <a:latin typeface="+mn-lt"/>
                <a:ea typeface="+mn-ea"/>
                <a:cs typeface="+mn-cs"/>
              </a:rPr>
              <a:t>Tony </a:t>
            </a:r>
            <a:r>
              <a:rPr lang="en-US" sz="1600" i="1">
                <a:solidFill>
                  <a:schemeClr val="bg1"/>
                </a:solidFill>
              </a:rPr>
              <a:t>Tan, </a:t>
            </a:r>
            <a:r>
              <a:rPr lang="en-US" sz="1600" i="1" kern="1200">
                <a:solidFill>
                  <a:schemeClr val="bg1"/>
                </a:solidFill>
                <a:latin typeface="+mn-lt"/>
                <a:ea typeface="+mn-ea"/>
                <a:cs typeface="+mn-cs"/>
              </a:rPr>
              <a:t>Ning </a:t>
            </a:r>
            <a:r>
              <a:rPr lang="en-US" sz="1600" i="1">
                <a:solidFill>
                  <a:schemeClr val="bg1"/>
                </a:solidFill>
              </a:rPr>
              <a:t>Wu, Yong</a:t>
            </a:r>
            <a:r>
              <a:rPr lang="en-US" sz="1600" i="1" kern="1200">
                <a:solidFill>
                  <a:schemeClr val="bg1"/>
                </a:solidFill>
                <a:latin typeface="+mn-lt"/>
                <a:ea typeface="+mn-ea"/>
                <a:cs typeface="+mn-cs"/>
              </a:rPr>
              <a:t> Wang</a:t>
            </a:r>
            <a:r>
              <a:rPr lang="en-US" sz="1600" i="1">
                <a:solidFill>
                  <a:schemeClr val="bg1"/>
                </a:solidFill>
              </a:rPr>
              <a:t> and </a:t>
            </a:r>
            <a:r>
              <a:rPr lang="en-US" sz="1600" b="1" i="1" kern="1200">
                <a:solidFill>
                  <a:schemeClr val="bg1"/>
                </a:solidFill>
                <a:latin typeface="+mn-lt"/>
                <a:ea typeface="+mn-ea"/>
                <a:cs typeface="+mn-cs"/>
              </a:rPr>
              <a:t>Theo </a:t>
            </a:r>
            <a:r>
              <a:rPr lang="en-US" sz="1600" b="1" i="1" kern="1200" err="1">
                <a:solidFill>
                  <a:schemeClr val="bg1"/>
                </a:solidFill>
                <a:latin typeface="+mn-lt"/>
                <a:ea typeface="+mn-ea"/>
                <a:cs typeface="+mn-cs"/>
              </a:rPr>
              <a:t>Gkountouvas</a:t>
            </a:r>
            <a:endParaRPr lang="en-US" sz="1600" i="1" kern="1200">
              <a:solidFill>
                <a:schemeClr val="bg1"/>
              </a:solidFill>
              <a:latin typeface="+mn-lt"/>
              <a:cs typeface="Calibri"/>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28B87B8-511A-4564-BD0D-F89558832E89}"/>
              </a:ext>
            </a:extLst>
          </p:cNvPr>
          <p:cNvSpPr txBox="1"/>
          <p:nvPr/>
        </p:nvSpPr>
        <p:spPr>
          <a:xfrm>
            <a:off x="9932760" y="4334630"/>
            <a:ext cx="274320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solidFill>
                  <a:schemeClr val="bg1"/>
                </a:solidFill>
              </a:rPr>
              <a:t>By:</a:t>
            </a:r>
            <a:endParaRPr lang="en-US">
              <a:solidFill>
                <a:schemeClr val="bg1"/>
              </a:solidFill>
              <a:cs typeface="Calibri"/>
            </a:endParaRPr>
          </a:p>
          <a:p>
            <a:pPr>
              <a:spcAft>
                <a:spcPts val="600"/>
              </a:spcAft>
            </a:pPr>
            <a:r>
              <a:rPr lang="en-US">
                <a:solidFill>
                  <a:schemeClr val="bg1"/>
                </a:solidFill>
              </a:rPr>
              <a:t>Grishma Atul Thakkar</a:t>
            </a:r>
            <a:endParaRPr lang="en-US">
              <a:solidFill>
                <a:schemeClr val="bg1"/>
              </a:solidFill>
              <a:cs typeface="Calibri"/>
            </a:endParaRPr>
          </a:p>
          <a:p>
            <a:pPr>
              <a:spcAft>
                <a:spcPts val="600"/>
              </a:spcAft>
            </a:pPr>
            <a:r>
              <a:rPr lang="en-US">
                <a:solidFill>
                  <a:schemeClr val="bg1"/>
                </a:solidFill>
              </a:rPr>
              <a:t>Virat Goradia</a:t>
            </a:r>
            <a:endParaRPr lang="en-US">
              <a:solidFill>
                <a:schemeClr val="bg1"/>
              </a:solidFill>
              <a:cs typeface="Calibri"/>
            </a:endParaRPr>
          </a:p>
          <a:p>
            <a:pPr>
              <a:spcAft>
                <a:spcPts val="600"/>
              </a:spcAft>
            </a:pPr>
            <a:r>
              <a:rPr lang="en-US" err="1">
                <a:solidFill>
                  <a:schemeClr val="bg1"/>
                </a:solidFill>
              </a:rPr>
              <a:t>Nipun</a:t>
            </a:r>
            <a:r>
              <a:rPr lang="en-US">
                <a:solidFill>
                  <a:schemeClr val="bg1"/>
                </a:solidFill>
              </a:rPr>
              <a:t> </a:t>
            </a:r>
            <a:r>
              <a:rPr lang="en-US" err="1">
                <a:solidFill>
                  <a:schemeClr val="bg1"/>
                </a:solidFill>
              </a:rPr>
              <a:t>Midha</a:t>
            </a:r>
            <a:endParaRPr lang="en-US">
              <a:solidFill>
                <a:schemeClr val="bg1"/>
              </a:solidFill>
              <a:cs typeface="Calibri"/>
            </a:endParaRPr>
          </a:p>
          <a:p>
            <a:pPr>
              <a:spcAft>
                <a:spcPts val="600"/>
              </a:spcAft>
            </a:pPr>
            <a:r>
              <a:rPr lang="en-US" err="1">
                <a:solidFill>
                  <a:schemeClr val="bg1"/>
                </a:solidFill>
              </a:rPr>
              <a:t>Baoshu</a:t>
            </a:r>
            <a:r>
              <a:rPr lang="en-US">
                <a:solidFill>
                  <a:schemeClr val="bg1"/>
                </a:solidFill>
              </a:rPr>
              <a:t> Brady Qi</a:t>
            </a:r>
            <a:endParaRPr lang="en-US">
              <a:solidFill>
                <a:schemeClr val="bg1"/>
              </a:solidFill>
              <a:cs typeface="Calibri"/>
            </a:endParaRPr>
          </a:p>
        </p:txBody>
      </p:sp>
      <p:pic>
        <p:nvPicPr>
          <p:cNvPr id="9" name="Picture 10" descr="A drawing of a face&#10;&#10;Description generated with high confidence">
            <a:extLst>
              <a:ext uri="{FF2B5EF4-FFF2-40B4-BE49-F238E27FC236}">
                <a16:creationId xmlns:a16="http://schemas.microsoft.com/office/drawing/2014/main" id="{20CF6E34-1D1F-4D0E-AF1C-23883C892513}"/>
              </a:ext>
            </a:extLst>
          </p:cNvPr>
          <p:cNvPicPr>
            <a:picLocks noChangeAspect="1"/>
          </p:cNvPicPr>
          <p:nvPr/>
        </p:nvPicPr>
        <p:blipFill>
          <a:blip r:embed="rId2"/>
          <a:stretch>
            <a:fillRect/>
          </a:stretch>
        </p:blipFill>
        <p:spPr>
          <a:xfrm>
            <a:off x="1328057" y="2107223"/>
            <a:ext cx="2743200" cy="142435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dirty="0">
                <a:solidFill>
                  <a:srgbClr val="FFFFFF"/>
                </a:solidFill>
                <a:ea typeface="等线 Light"/>
                <a:cs typeface="+mj-lt"/>
              </a:rPr>
              <a:t>Problems still exist</a:t>
            </a:r>
            <a:endParaRPr lang="en-US" altLang="zh-CN" sz="5400" dirty="0" err="1">
              <a:solidFill>
                <a:srgbClr val="FFFFFF"/>
              </a:solidFill>
              <a:ea typeface="等线 Light"/>
              <a:cs typeface="Calibri Light"/>
            </a:endParaRPr>
          </a:p>
        </p:txBody>
      </p:sp>
      <p:cxnSp>
        <p:nvCxnSpPr>
          <p:cNvPr id="50" name="Straight Connector 4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sp>
        <p:nvSpPr>
          <p:cNvPr id="3" name="TextBox 2">
            <a:extLst>
              <a:ext uri="{FF2B5EF4-FFF2-40B4-BE49-F238E27FC236}">
                <a16:creationId xmlns:a16="http://schemas.microsoft.com/office/drawing/2014/main" id="{A5C99815-BB41-4C93-AB93-F53B8865242A}"/>
              </a:ext>
            </a:extLst>
          </p:cNvPr>
          <p:cNvSpPr txBox="1"/>
          <p:nvPr/>
        </p:nvSpPr>
        <p:spPr>
          <a:xfrm>
            <a:off x="373271" y="2405269"/>
            <a:ext cx="1145650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Problem with large amount of small files still exists.</a:t>
            </a:r>
            <a:endParaRPr lang="en-US" dirty="0"/>
          </a:p>
          <a:p>
            <a:endParaRPr lang="en-US" sz="3200" dirty="0">
              <a:cs typeface="Calibri"/>
            </a:endParaRPr>
          </a:p>
          <a:p>
            <a:r>
              <a:rPr lang="en-US" sz="3200" dirty="0">
                <a:cs typeface="Calibri"/>
              </a:rPr>
              <a:t>Number of fix-sized writer buffer depends on the number of reducers. For a 8 core machine, 1k reducer requires 800 MB memory.</a:t>
            </a:r>
          </a:p>
        </p:txBody>
      </p:sp>
    </p:spTree>
    <p:extLst>
      <p:ext uri="{BB962C8B-B14F-4D97-AF65-F5344CB8AC3E}">
        <p14:creationId xmlns:p14="http://schemas.microsoft.com/office/powerpoint/2010/main" val="321448592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kern="1200">
                <a:solidFill>
                  <a:srgbClr val="FFFFFF"/>
                </a:solidFill>
                <a:latin typeface="+mj-lt"/>
                <a:ea typeface="+mj-ea"/>
                <a:cs typeface="+mj-cs"/>
              </a:rPr>
              <a:t>Shuffle consolidation</a:t>
            </a:r>
            <a:endParaRPr lang="en-US" sz="5400" kern="1200">
              <a:solidFill>
                <a:srgbClr val="FFFFFF"/>
              </a:solidFill>
              <a:latin typeface="+mj-lt"/>
              <a:ea typeface="+mj-ea"/>
              <a:cs typeface="+mj-cs"/>
            </a:endParaRPr>
          </a:p>
        </p:txBody>
      </p:sp>
      <p:cxnSp>
        <p:nvCxnSpPr>
          <p:cNvPr id="57" name="Straight Connector 5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A close up of a sign&#10;&#10;Description generated with very high confidence">
            <a:extLst>
              <a:ext uri="{FF2B5EF4-FFF2-40B4-BE49-F238E27FC236}">
                <a16:creationId xmlns:a16="http://schemas.microsoft.com/office/drawing/2014/main" id="{23120785-B625-414A-BBED-F9701BACBD5C}"/>
              </a:ext>
            </a:extLst>
          </p:cNvPr>
          <p:cNvPicPr>
            <a:picLocks noChangeAspect="1"/>
          </p:cNvPicPr>
          <p:nvPr/>
        </p:nvPicPr>
        <p:blipFill>
          <a:blip r:embed="rId3"/>
          <a:stretch>
            <a:fillRect/>
          </a:stretch>
        </p:blipFill>
        <p:spPr>
          <a:xfrm>
            <a:off x="1473466" y="2509911"/>
            <a:ext cx="9189969" cy="3997637"/>
          </a:xfrm>
          <a:prstGeom prst="rect">
            <a:avLst/>
          </a:prstGeom>
        </p:spPr>
      </p:pic>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spTree>
    <p:extLst>
      <p:ext uri="{BB962C8B-B14F-4D97-AF65-F5344CB8AC3E}">
        <p14:creationId xmlns:p14="http://schemas.microsoft.com/office/powerpoint/2010/main" val="332181468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kern="1200">
                <a:solidFill>
                  <a:srgbClr val="FFFFFF"/>
                </a:solidFill>
                <a:latin typeface="+mj-lt"/>
                <a:ea typeface="+mj-ea"/>
                <a:cs typeface="+mj-cs"/>
              </a:rPr>
              <a:t>Go back to Riffle paper</a:t>
            </a:r>
          </a:p>
        </p:txBody>
      </p:sp>
      <p:pic>
        <p:nvPicPr>
          <p:cNvPr id="3" name="Picture 4" descr="A screenshot of a cell phone&#10;&#10;Description generated with high confidence">
            <a:extLst>
              <a:ext uri="{FF2B5EF4-FFF2-40B4-BE49-F238E27FC236}">
                <a16:creationId xmlns:a16="http://schemas.microsoft.com/office/drawing/2014/main" id="{944993A6-76EF-4996-90E7-96829ED74F0A}"/>
              </a:ext>
            </a:extLst>
          </p:cNvPr>
          <p:cNvPicPr>
            <a:picLocks noChangeAspect="1"/>
          </p:cNvPicPr>
          <p:nvPr/>
        </p:nvPicPr>
        <p:blipFill>
          <a:blip r:embed="rId3"/>
          <a:stretch>
            <a:fillRect/>
          </a:stretch>
        </p:blipFill>
        <p:spPr>
          <a:xfrm>
            <a:off x="5504899" y="492573"/>
            <a:ext cx="5851391" cy="5880796"/>
          </a:xfrm>
          <a:prstGeom prst="rect">
            <a:avLst/>
          </a:prstGeom>
        </p:spPr>
      </p:pic>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spTree>
    <p:extLst>
      <p:ext uri="{BB962C8B-B14F-4D97-AF65-F5344CB8AC3E}">
        <p14:creationId xmlns:p14="http://schemas.microsoft.com/office/powerpoint/2010/main" val="343256756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4C035-E6EC-4CB7-8EBC-A67AFB9B30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RDD Lineage</a:t>
            </a:r>
          </a:p>
        </p:txBody>
      </p:sp>
      <p:pic>
        <p:nvPicPr>
          <p:cNvPr id="4" name="Picture 4" descr="A picture containing clock&#10;&#10;Description generated with very high confidence">
            <a:extLst>
              <a:ext uri="{FF2B5EF4-FFF2-40B4-BE49-F238E27FC236}">
                <a16:creationId xmlns:a16="http://schemas.microsoft.com/office/drawing/2014/main" id="{22ABCAE2-DFB6-45E0-B28C-8BB909E07360}"/>
              </a:ext>
            </a:extLst>
          </p:cNvPr>
          <p:cNvPicPr>
            <a:picLocks noGrp="1" noChangeAspect="1"/>
          </p:cNvPicPr>
          <p:nvPr>
            <p:ph idx="1"/>
          </p:nvPr>
        </p:nvPicPr>
        <p:blipFill>
          <a:blip r:embed="rId2"/>
          <a:stretch>
            <a:fillRect/>
          </a:stretch>
        </p:blipFill>
        <p:spPr>
          <a:xfrm>
            <a:off x="4038600" y="1333743"/>
            <a:ext cx="7188199" cy="4187125"/>
          </a:xfrm>
          <a:prstGeom prst="rect">
            <a:avLst/>
          </a:prstGeom>
        </p:spPr>
      </p:pic>
    </p:spTree>
    <p:extLst>
      <p:ext uri="{BB962C8B-B14F-4D97-AF65-F5344CB8AC3E}">
        <p14:creationId xmlns:p14="http://schemas.microsoft.com/office/powerpoint/2010/main" val="31299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45E005-64B7-4698-B846-3010A5AB9A6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toDebugString()</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black sign with white text&#10;&#10;Description generated with high confidence">
            <a:extLst>
              <a:ext uri="{FF2B5EF4-FFF2-40B4-BE49-F238E27FC236}">
                <a16:creationId xmlns:a16="http://schemas.microsoft.com/office/drawing/2014/main" id="{58914E63-27CB-4312-B5A8-D85674ADC500}"/>
              </a:ext>
            </a:extLst>
          </p:cNvPr>
          <p:cNvPicPr>
            <a:picLocks noChangeAspect="1"/>
          </p:cNvPicPr>
          <p:nvPr/>
        </p:nvPicPr>
        <p:blipFill>
          <a:blip r:embed="rId2"/>
          <a:stretch>
            <a:fillRect/>
          </a:stretch>
        </p:blipFill>
        <p:spPr>
          <a:xfrm>
            <a:off x="331567" y="3577346"/>
            <a:ext cx="5455917" cy="1696581"/>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6" descr="A screen shot of a computer&#10;&#10;Description generated with high confidence">
            <a:extLst>
              <a:ext uri="{FF2B5EF4-FFF2-40B4-BE49-F238E27FC236}">
                <a16:creationId xmlns:a16="http://schemas.microsoft.com/office/drawing/2014/main" id="{BD3F3DAA-C6E3-44F1-843C-9113A45CE4DA}"/>
              </a:ext>
            </a:extLst>
          </p:cNvPr>
          <p:cNvPicPr>
            <a:picLocks noChangeAspect="1"/>
          </p:cNvPicPr>
          <p:nvPr/>
        </p:nvPicPr>
        <p:blipFill>
          <a:blip r:embed="rId3"/>
          <a:stretch>
            <a:fillRect/>
          </a:stretch>
        </p:blipFill>
        <p:spPr>
          <a:xfrm>
            <a:off x="6445073" y="3758235"/>
            <a:ext cx="5455917" cy="1334803"/>
          </a:xfrm>
          <a:prstGeom prst="rect">
            <a:avLst/>
          </a:prstGeom>
        </p:spPr>
      </p:pic>
    </p:spTree>
    <p:extLst>
      <p:ext uri="{BB962C8B-B14F-4D97-AF65-F5344CB8AC3E}">
        <p14:creationId xmlns:p14="http://schemas.microsoft.com/office/powerpoint/2010/main" val="95710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58EDF7-FE9B-41CF-8450-CFB9665C390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Transformation and action</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descr="A screenshot of a cell phone&#10;&#10;Description generated with high confidence">
            <a:extLst>
              <a:ext uri="{FF2B5EF4-FFF2-40B4-BE49-F238E27FC236}">
                <a16:creationId xmlns:a16="http://schemas.microsoft.com/office/drawing/2014/main" id="{43F4DD1D-7F41-4C22-B9E9-5BD162046063}"/>
              </a:ext>
            </a:extLst>
          </p:cNvPr>
          <p:cNvPicPr>
            <a:picLocks noChangeAspect="1"/>
          </p:cNvPicPr>
          <p:nvPr/>
        </p:nvPicPr>
        <p:blipFill>
          <a:blip r:embed="rId3"/>
          <a:stretch>
            <a:fillRect/>
          </a:stretch>
        </p:blipFill>
        <p:spPr>
          <a:xfrm>
            <a:off x="1699449" y="2509911"/>
            <a:ext cx="8738003" cy="3997637"/>
          </a:xfrm>
          <a:prstGeom prst="rect">
            <a:avLst/>
          </a:prstGeom>
        </p:spPr>
      </p:pic>
    </p:spTree>
    <p:extLst>
      <p:ext uri="{BB962C8B-B14F-4D97-AF65-F5344CB8AC3E}">
        <p14:creationId xmlns:p14="http://schemas.microsoft.com/office/powerpoint/2010/main" val="96870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a:solidFill>
                  <a:srgbClr val="FFFFFF"/>
                </a:solidFill>
                <a:ea typeface="等线 Light"/>
                <a:cs typeface="Calibri Light"/>
              </a:rPr>
              <a:t>Demo</a:t>
            </a:r>
          </a:p>
        </p:txBody>
      </p:sp>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cxnSp>
        <p:nvCxnSpPr>
          <p:cNvPr id="43" name="Straight Connector 4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A close up of a sign&#10;&#10;Description generated with high confidence">
            <a:extLst>
              <a:ext uri="{FF2B5EF4-FFF2-40B4-BE49-F238E27FC236}">
                <a16:creationId xmlns:a16="http://schemas.microsoft.com/office/drawing/2014/main" id="{EC7218CE-BB09-4E4C-A877-A152D0EC72ED}"/>
              </a:ext>
            </a:extLst>
          </p:cNvPr>
          <p:cNvPicPr>
            <a:picLocks noChangeAspect="1"/>
          </p:cNvPicPr>
          <p:nvPr/>
        </p:nvPicPr>
        <p:blipFill>
          <a:blip r:embed="rId3"/>
          <a:stretch>
            <a:fillRect/>
          </a:stretch>
        </p:blipFill>
        <p:spPr>
          <a:xfrm>
            <a:off x="2415988" y="2539087"/>
            <a:ext cx="7360023" cy="4155471"/>
          </a:xfrm>
          <a:prstGeom prst="rect">
            <a:avLst/>
          </a:prstGeom>
        </p:spPr>
      </p:pic>
    </p:spTree>
    <p:extLst>
      <p:ext uri="{BB962C8B-B14F-4D97-AF65-F5344CB8AC3E}">
        <p14:creationId xmlns:p14="http://schemas.microsoft.com/office/powerpoint/2010/main" val="224835419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creenshot&#10;&#10;Description generated with very high confidence">
            <a:extLst>
              <a:ext uri="{FF2B5EF4-FFF2-40B4-BE49-F238E27FC236}">
                <a16:creationId xmlns:a16="http://schemas.microsoft.com/office/drawing/2014/main" id="{7E105487-87B7-46C5-A154-87F4DC31D6AC}"/>
              </a:ext>
            </a:extLst>
          </p:cNvPr>
          <p:cNvPicPr>
            <a:picLocks noChangeAspect="1"/>
          </p:cNvPicPr>
          <p:nvPr/>
        </p:nvPicPr>
        <p:blipFill>
          <a:blip r:embed="rId2"/>
          <a:stretch>
            <a:fillRect/>
          </a:stretch>
        </p:blipFill>
        <p:spPr>
          <a:xfrm>
            <a:off x="2078182" y="411676"/>
            <a:ext cx="8589818" cy="6145485"/>
          </a:xfrm>
          <a:prstGeom prst="rect">
            <a:avLst/>
          </a:prstGeom>
        </p:spPr>
      </p:pic>
    </p:spTree>
    <p:extLst>
      <p:ext uri="{BB962C8B-B14F-4D97-AF65-F5344CB8AC3E}">
        <p14:creationId xmlns:p14="http://schemas.microsoft.com/office/powerpoint/2010/main" val="230666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062D57-26AF-4163-87B3-122EDD02EAE2}"/>
              </a:ext>
            </a:extLst>
          </p:cNvPr>
          <p:cNvSpPr txBox="1"/>
          <p:nvPr/>
        </p:nvSpPr>
        <p:spPr>
          <a:xfrm>
            <a:off x="6572456" y="2602778"/>
            <a:ext cx="5690277" cy="1568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endParaRPr lang="en-US" sz="1600" b="1" i="1" kern="1200">
              <a:solidFill>
                <a:schemeClr val="bg1"/>
              </a:solidFill>
              <a:latin typeface="+mn-lt"/>
              <a:cs typeface="Calibri"/>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11">
            <a:extLst>
              <a:ext uri="{FF2B5EF4-FFF2-40B4-BE49-F238E27FC236}">
                <a16:creationId xmlns:a16="http://schemas.microsoft.com/office/drawing/2014/main" id="{2162C146-361C-4512-B149-E2CCDE9278DB}"/>
              </a:ext>
            </a:extLst>
          </p:cNvPr>
          <p:cNvPicPr>
            <a:picLocks noChangeAspect="1"/>
          </p:cNvPicPr>
          <p:nvPr/>
        </p:nvPicPr>
        <p:blipFill>
          <a:blip r:embed="rId3"/>
          <a:stretch>
            <a:fillRect/>
          </a:stretch>
        </p:blipFill>
        <p:spPr>
          <a:xfrm>
            <a:off x="463350" y="1817244"/>
            <a:ext cx="3796790" cy="2257198"/>
          </a:xfrm>
          <a:prstGeom prst="rect">
            <a:avLst/>
          </a:prstGeom>
        </p:spPr>
      </p:pic>
      <p:sp>
        <p:nvSpPr>
          <p:cNvPr id="7" name="Title 1">
            <a:extLst>
              <a:ext uri="{FF2B5EF4-FFF2-40B4-BE49-F238E27FC236}">
                <a16:creationId xmlns:a16="http://schemas.microsoft.com/office/drawing/2014/main" id="{787A93BD-9216-41C3-82FB-A299F83E86B0}"/>
              </a:ext>
            </a:extLst>
          </p:cNvPr>
          <p:cNvSpPr txBox="1">
            <a:spLocks/>
          </p:cNvSpPr>
          <p:nvPr/>
        </p:nvSpPr>
        <p:spPr>
          <a:xfrm>
            <a:off x="6412524" y="557140"/>
            <a:ext cx="5314536"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solidFill>
                  <a:schemeClr val="bg1"/>
                </a:solidFill>
              </a:rPr>
              <a:t>Next Sprint Goals</a:t>
            </a:r>
            <a:endParaRPr lang="en-US">
              <a:solidFill>
                <a:schemeClr val="bg1"/>
              </a:solidFill>
              <a:cs typeface="Calibri Light"/>
            </a:endParaRPr>
          </a:p>
        </p:txBody>
      </p:sp>
      <p:sp>
        <p:nvSpPr>
          <p:cNvPr id="17" name="Content Placeholder 3">
            <a:extLst>
              <a:ext uri="{FF2B5EF4-FFF2-40B4-BE49-F238E27FC236}">
                <a16:creationId xmlns:a16="http://schemas.microsoft.com/office/drawing/2014/main" id="{E9C7F65A-FC50-4F31-94B4-5EC3164C76F6}"/>
              </a:ext>
            </a:extLst>
          </p:cNvPr>
          <p:cNvSpPr txBox="1">
            <a:spLocks/>
          </p:cNvSpPr>
          <p:nvPr/>
        </p:nvSpPr>
        <p:spPr>
          <a:xfrm>
            <a:off x="6945923" y="2419695"/>
            <a:ext cx="5314543" cy="33759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chemeClr val="bg1"/>
                </a:solidFill>
                <a:cs typeface="Calibri"/>
              </a:rPr>
              <a:t>Design strategies to implement N-Way merge algorithm</a:t>
            </a:r>
          </a:p>
          <a:p>
            <a:r>
              <a:rPr lang="en-US" sz="1800">
                <a:solidFill>
                  <a:schemeClr val="bg1"/>
                </a:solidFill>
                <a:cs typeface="Calibri"/>
              </a:rPr>
              <a:t>Start implementing the N-Way merge algorithm.</a:t>
            </a:r>
          </a:p>
        </p:txBody>
      </p:sp>
    </p:spTree>
    <p:extLst>
      <p:ext uri="{BB962C8B-B14F-4D97-AF65-F5344CB8AC3E}">
        <p14:creationId xmlns:p14="http://schemas.microsoft.com/office/powerpoint/2010/main" val="107988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2AC9B-6AA6-4029-8B16-DECBEC9A485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cs typeface="Calibri Light"/>
              </a:rPr>
              <a:t>Thank You!</a:t>
            </a:r>
            <a:endParaRPr lang="en-US" sz="4800" dirty="0">
              <a:solidFill>
                <a:schemeClr val="bg1"/>
              </a:solidFill>
            </a:endParaRPr>
          </a:p>
        </p:txBody>
      </p:sp>
      <p:sp>
        <p:nvSpPr>
          <p:cNvPr id="3" name="Subtitle 2">
            <a:extLst>
              <a:ext uri="{FF2B5EF4-FFF2-40B4-BE49-F238E27FC236}">
                <a16:creationId xmlns:a16="http://schemas.microsoft.com/office/drawing/2014/main" id="{19B138B5-D797-4CAD-A4E5-9EA921DC28A6}"/>
              </a:ext>
            </a:extLst>
          </p:cNvPr>
          <p:cNvSpPr>
            <a:spLocks noGrp="1"/>
          </p:cNvSpPr>
          <p:nvPr>
            <p:ph type="subTitle" idx="1"/>
          </p:nvPr>
        </p:nvSpPr>
        <p:spPr>
          <a:xfrm>
            <a:off x="1023257" y="965198"/>
            <a:ext cx="2707937" cy="4927602"/>
          </a:xfrm>
        </p:spPr>
        <p:txBody>
          <a:bodyPr vert="horz" lIns="91440" tIns="45720" rIns="91440" bIns="45720" rtlCol="0" anchor="ctr">
            <a:normAutofit/>
          </a:bodyPr>
          <a:lstStyle/>
          <a:p>
            <a:pPr algn="r"/>
            <a:r>
              <a:rPr lang="en-US" sz="2000" dirty="0">
                <a:solidFill>
                  <a:srgbClr val="FFC000"/>
                </a:solidFill>
                <a:cs typeface="Calibri"/>
              </a:rPr>
              <a:t>Any Questions?</a:t>
            </a:r>
            <a:endParaRPr lang="en-US" sz="2000" dirty="0">
              <a:solidFill>
                <a:srgbClr val="FFC000"/>
              </a:solidFill>
            </a:endParaRPr>
          </a:p>
        </p:txBody>
      </p:sp>
      <p:cxnSp>
        <p:nvCxnSpPr>
          <p:cNvPr id="6"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F6239E7E-25D3-487A-8F2F-EEB63518C052}"/>
              </a:ext>
            </a:extLst>
          </p:cNvPr>
          <p:cNvPicPr>
            <a:picLocks noChangeAspect="1"/>
          </p:cNvPicPr>
          <p:nvPr/>
        </p:nvPicPr>
        <p:blipFill rotWithShape="1">
          <a:blip r:embed="rId2"/>
          <a:srcRect b="9873"/>
          <a:stretch/>
        </p:blipFill>
        <p:spPr>
          <a:xfrm>
            <a:off x="8730343" y="766572"/>
            <a:ext cx="2743200" cy="2052072"/>
          </a:xfrm>
          <a:prstGeom prst="rect">
            <a:avLst/>
          </a:prstGeom>
        </p:spPr>
      </p:pic>
    </p:spTree>
    <p:extLst>
      <p:ext uri="{BB962C8B-B14F-4D97-AF65-F5344CB8AC3E}">
        <p14:creationId xmlns:p14="http://schemas.microsoft.com/office/powerpoint/2010/main" val="404457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062D57-26AF-4163-87B3-122EDD02EAE2}"/>
              </a:ext>
            </a:extLst>
          </p:cNvPr>
          <p:cNvSpPr txBox="1"/>
          <p:nvPr/>
        </p:nvSpPr>
        <p:spPr>
          <a:xfrm>
            <a:off x="6572456" y="2602778"/>
            <a:ext cx="5690277" cy="1568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endParaRPr lang="en-US" sz="1600" b="1" i="1" kern="1200">
              <a:solidFill>
                <a:schemeClr val="bg1"/>
              </a:solidFill>
              <a:latin typeface="+mn-lt"/>
              <a:cs typeface="Calibri"/>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11">
            <a:extLst>
              <a:ext uri="{FF2B5EF4-FFF2-40B4-BE49-F238E27FC236}">
                <a16:creationId xmlns:a16="http://schemas.microsoft.com/office/drawing/2014/main" id="{2162C146-361C-4512-B149-E2CCDE9278DB}"/>
              </a:ext>
            </a:extLst>
          </p:cNvPr>
          <p:cNvPicPr>
            <a:picLocks noChangeAspect="1"/>
          </p:cNvPicPr>
          <p:nvPr/>
        </p:nvPicPr>
        <p:blipFill>
          <a:blip r:embed="rId3"/>
          <a:stretch>
            <a:fillRect/>
          </a:stretch>
        </p:blipFill>
        <p:spPr>
          <a:xfrm>
            <a:off x="463350" y="1817244"/>
            <a:ext cx="3796790" cy="2257198"/>
          </a:xfrm>
          <a:prstGeom prst="rect">
            <a:avLst/>
          </a:prstGeom>
        </p:spPr>
      </p:pic>
      <p:sp>
        <p:nvSpPr>
          <p:cNvPr id="7" name="Title 1">
            <a:extLst>
              <a:ext uri="{FF2B5EF4-FFF2-40B4-BE49-F238E27FC236}">
                <a16:creationId xmlns:a16="http://schemas.microsoft.com/office/drawing/2014/main" id="{787A93BD-9216-41C3-82FB-A299F83E86B0}"/>
              </a:ext>
            </a:extLst>
          </p:cNvPr>
          <p:cNvSpPr txBox="1">
            <a:spLocks/>
          </p:cNvSpPr>
          <p:nvPr/>
        </p:nvSpPr>
        <p:spPr>
          <a:xfrm>
            <a:off x="6412524" y="557140"/>
            <a:ext cx="5314536"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solidFill>
                  <a:schemeClr val="bg1"/>
                </a:solidFill>
              </a:rPr>
              <a:t>Sprint Goals</a:t>
            </a:r>
            <a:endParaRPr lang="en-US">
              <a:solidFill>
                <a:schemeClr val="bg1"/>
              </a:solidFill>
              <a:cs typeface="Calibri Light"/>
            </a:endParaRPr>
          </a:p>
        </p:txBody>
      </p:sp>
      <p:sp>
        <p:nvSpPr>
          <p:cNvPr id="17" name="Content Placeholder 3">
            <a:extLst>
              <a:ext uri="{FF2B5EF4-FFF2-40B4-BE49-F238E27FC236}">
                <a16:creationId xmlns:a16="http://schemas.microsoft.com/office/drawing/2014/main" id="{E9C7F65A-FC50-4F31-94B4-5EC3164C76F6}"/>
              </a:ext>
            </a:extLst>
          </p:cNvPr>
          <p:cNvSpPr txBox="1">
            <a:spLocks/>
          </p:cNvSpPr>
          <p:nvPr/>
        </p:nvSpPr>
        <p:spPr>
          <a:xfrm>
            <a:off x="6945923" y="2419695"/>
            <a:ext cx="5314543" cy="33759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chemeClr val="bg1"/>
                </a:solidFill>
                <a:cs typeface="Calibri"/>
              </a:rPr>
              <a:t>Further understand existing spark internal code </a:t>
            </a:r>
            <a:endParaRPr lang="en-US" sz="1800">
              <a:solidFill>
                <a:schemeClr val="bg1"/>
              </a:solidFill>
            </a:endParaRPr>
          </a:p>
          <a:p>
            <a:r>
              <a:rPr lang="en-US" sz="1800">
                <a:solidFill>
                  <a:schemeClr val="bg1"/>
                </a:solidFill>
                <a:cs typeface="Calibri"/>
              </a:rPr>
              <a:t>Design strategies to implement N-Way merge algorithm</a:t>
            </a:r>
          </a:p>
          <a:p>
            <a:r>
              <a:rPr lang="en-US" sz="1800">
                <a:solidFill>
                  <a:schemeClr val="bg1"/>
                </a:solidFill>
                <a:cs typeface="Calibri"/>
              </a:rPr>
              <a:t>Start implementing the N-Way merge algorithm.</a:t>
            </a:r>
          </a:p>
        </p:txBody>
      </p:sp>
    </p:spTree>
    <p:extLst>
      <p:ext uri="{BB962C8B-B14F-4D97-AF65-F5344CB8AC3E}">
        <p14:creationId xmlns:p14="http://schemas.microsoft.com/office/powerpoint/2010/main" val="393662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Burndown Chart</a:t>
            </a:r>
            <a:endParaRPr lang="en-US" sz="5400" kern="1200">
              <a:solidFill>
                <a:srgbClr val="FFFFFF"/>
              </a:solidFill>
              <a:latin typeface="+mj-lt"/>
              <a:cs typeface="Calibri Light"/>
            </a:endParaRP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A screenshot of a cell phone&#10;&#10;Description generated with very high confidence">
            <a:extLst>
              <a:ext uri="{FF2B5EF4-FFF2-40B4-BE49-F238E27FC236}">
                <a16:creationId xmlns:a16="http://schemas.microsoft.com/office/drawing/2014/main" id="{6A7D195C-E8E2-4499-B022-6F64E2AF2B3D}"/>
              </a:ext>
            </a:extLst>
          </p:cNvPr>
          <p:cNvPicPr>
            <a:picLocks noChangeAspect="1"/>
          </p:cNvPicPr>
          <p:nvPr/>
        </p:nvPicPr>
        <p:blipFill>
          <a:blip r:embed="rId3"/>
          <a:stretch>
            <a:fillRect/>
          </a:stretch>
        </p:blipFill>
        <p:spPr>
          <a:xfrm>
            <a:off x="380124" y="2893362"/>
            <a:ext cx="11434891" cy="2979827"/>
          </a:xfrm>
          <a:prstGeom prst="rect">
            <a:avLst/>
          </a:prstGeom>
        </p:spPr>
      </p:pic>
    </p:spTree>
    <p:extLst>
      <p:ext uri="{BB962C8B-B14F-4D97-AF65-F5344CB8AC3E}">
        <p14:creationId xmlns:p14="http://schemas.microsoft.com/office/powerpoint/2010/main" val="190545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Spark Codebase</a:t>
            </a:r>
          </a:p>
        </p:txBody>
      </p:sp>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Bef>
                <a:spcPts val="1000"/>
              </a:spcBef>
            </a:pPr>
            <a:r>
              <a:rPr lang="en-US" sz="2000" kern="1200">
                <a:solidFill>
                  <a:srgbClr val="E7E6E6"/>
                </a:solidFill>
                <a:latin typeface="+mn-lt"/>
                <a:ea typeface="+mn-ea"/>
                <a:cs typeface="+mn-cs"/>
              </a:rPr>
              <a:t>839,842 </a:t>
            </a:r>
            <a:r>
              <a:rPr lang="en-US" sz="2000" b="1" kern="1200">
                <a:solidFill>
                  <a:srgbClr val="E7E6E6"/>
                </a:solidFill>
                <a:latin typeface="+mn-lt"/>
                <a:ea typeface="+mn-ea"/>
                <a:cs typeface="+mn-cs"/>
              </a:rPr>
              <a:t>lines of code</a:t>
            </a:r>
            <a:endParaRPr lang="en-US" sz="2000" kern="1200">
              <a:solidFill>
                <a:srgbClr val="E7E6E6"/>
              </a:solidFill>
              <a:latin typeface="+mn-lt"/>
              <a:ea typeface="+mn-ea"/>
              <a:cs typeface="+mn-cs"/>
            </a:endParaRPr>
          </a:p>
        </p:txBody>
      </p:sp>
      <p:cxnSp>
        <p:nvCxnSpPr>
          <p:cNvPr id="43" name="Straight Connector 4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A black and silver text&#10;&#10;Description generated with very high confidence">
            <a:extLst>
              <a:ext uri="{FF2B5EF4-FFF2-40B4-BE49-F238E27FC236}">
                <a16:creationId xmlns:a16="http://schemas.microsoft.com/office/drawing/2014/main" id="{E55538AA-2D18-4C30-A775-A376B326AB41}"/>
              </a:ext>
            </a:extLst>
          </p:cNvPr>
          <p:cNvPicPr>
            <a:picLocks noChangeAspect="1"/>
          </p:cNvPicPr>
          <p:nvPr/>
        </p:nvPicPr>
        <p:blipFill>
          <a:blip r:embed="rId2"/>
          <a:stretch>
            <a:fillRect/>
          </a:stretch>
        </p:blipFill>
        <p:spPr>
          <a:xfrm>
            <a:off x="263627" y="2424106"/>
            <a:ext cx="4728169" cy="4360494"/>
          </a:xfrm>
          <a:prstGeom prst="rect">
            <a:avLst/>
          </a:prstGeom>
        </p:spPr>
      </p:pic>
      <p:pic>
        <p:nvPicPr>
          <p:cNvPr id="5" name="Picture 5" descr="A close up of text on a black background&#10;&#10;Description generated with high confidence">
            <a:extLst>
              <a:ext uri="{FF2B5EF4-FFF2-40B4-BE49-F238E27FC236}">
                <a16:creationId xmlns:a16="http://schemas.microsoft.com/office/drawing/2014/main" id="{3BC17C25-858C-4611-9BD2-F5678D2785FD}"/>
              </a:ext>
            </a:extLst>
          </p:cNvPr>
          <p:cNvPicPr>
            <a:picLocks noChangeAspect="1"/>
          </p:cNvPicPr>
          <p:nvPr/>
        </p:nvPicPr>
        <p:blipFill>
          <a:blip r:embed="rId3"/>
          <a:stretch>
            <a:fillRect/>
          </a:stretch>
        </p:blipFill>
        <p:spPr>
          <a:xfrm>
            <a:off x="6091518" y="2772884"/>
            <a:ext cx="5802405" cy="3643054"/>
          </a:xfrm>
          <a:prstGeom prst="rect">
            <a:avLst/>
          </a:prstGeom>
        </p:spPr>
      </p:pic>
    </p:spTree>
    <p:extLst>
      <p:ext uri="{BB962C8B-B14F-4D97-AF65-F5344CB8AC3E}">
        <p14:creationId xmlns:p14="http://schemas.microsoft.com/office/powerpoint/2010/main" val="250781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8">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92379-1543-488C-8879-0FFEE8C127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Challenges</a:t>
            </a:r>
          </a:p>
        </p:txBody>
      </p:sp>
      <p:pic>
        <p:nvPicPr>
          <p:cNvPr id="10" name="Picture 12" descr="A picture containing plate, clock&#10;&#10;Description generated with very high confidence">
            <a:extLst>
              <a:ext uri="{FF2B5EF4-FFF2-40B4-BE49-F238E27FC236}">
                <a16:creationId xmlns:a16="http://schemas.microsoft.com/office/drawing/2014/main" id="{8C83FCF7-FC11-43ED-83E2-90267E2CFC69}"/>
              </a:ext>
            </a:extLst>
          </p:cNvPr>
          <p:cNvPicPr>
            <a:picLocks noChangeAspect="1"/>
          </p:cNvPicPr>
          <p:nvPr/>
        </p:nvPicPr>
        <p:blipFill>
          <a:blip r:embed="rId3"/>
          <a:stretch>
            <a:fillRect/>
          </a:stretch>
        </p:blipFill>
        <p:spPr>
          <a:xfrm>
            <a:off x="320040" y="593745"/>
            <a:ext cx="3425609" cy="3425609"/>
          </a:xfrm>
          <a:prstGeom prst="rect">
            <a:avLst/>
          </a:prstGeom>
        </p:spPr>
      </p:pic>
      <p:pic>
        <p:nvPicPr>
          <p:cNvPr id="14" name="Picture 15" descr="A close up of a sign&#10;&#10;Description generated with high confidence">
            <a:extLst>
              <a:ext uri="{FF2B5EF4-FFF2-40B4-BE49-F238E27FC236}">
                <a16:creationId xmlns:a16="http://schemas.microsoft.com/office/drawing/2014/main" id="{F3A6BB3C-A96B-4130-9344-E4C4718500D9}"/>
              </a:ext>
            </a:extLst>
          </p:cNvPr>
          <p:cNvPicPr>
            <a:picLocks noChangeAspect="1"/>
          </p:cNvPicPr>
          <p:nvPr/>
        </p:nvPicPr>
        <p:blipFill>
          <a:blip r:embed="rId4"/>
          <a:stretch>
            <a:fillRect/>
          </a:stretch>
        </p:blipFill>
        <p:spPr>
          <a:xfrm>
            <a:off x="4385729" y="671989"/>
            <a:ext cx="3433324" cy="3269121"/>
          </a:xfrm>
          <a:prstGeom prst="rect">
            <a:avLst/>
          </a:prstGeom>
        </p:spPr>
      </p:pic>
      <p:cxnSp>
        <p:nvCxnSpPr>
          <p:cNvPr id="43" name="Straight Connector 42">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7" descr="A picture containing drawing, shirt&#10;&#10;Description generated with very high confidence">
            <a:extLst>
              <a:ext uri="{FF2B5EF4-FFF2-40B4-BE49-F238E27FC236}">
                <a16:creationId xmlns:a16="http://schemas.microsoft.com/office/drawing/2014/main" id="{01FB60EA-F0D9-461B-B8BB-4501C6478556}"/>
              </a:ext>
            </a:extLst>
          </p:cNvPr>
          <p:cNvPicPr>
            <a:picLocks noChangeAspect="1"/>
          </p:cNvPicPr>
          <p:nvPr/>
        </p:nvPicPr>
        <p:blipFill>
          <a:blip r:embed="rId5"/>
          <a:stretch>
            <a:fillRect/>
          </a:stretch>
        </p:blipFill>
        <p:spPr>
          <a:xfrm>
            <a:off x="8449725" y="616905"/>
            <a:ext cx="3423916" cy="3423916"/>
          </a:xfrm>
          <a:prstGeom prst="rect">
            <a:avLst/>
          </a:prstGeom>
        </p:spPr>
      </p:pic>
      <p:cxnSp>
        <p:nvCxnSpPr>
          <p:cNvPr id="45" name="Straight Connector 44">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9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kern="1200">
                <a:solidFill>
                  <a:srgbClr val="FFFFFF"/>
                </a:solidFill>
                <a:latin typeface="+mj-lt"/>
                <a:ea typeface="+mj-ea"/>
                <a:cs typeface="+mj-cs"/>
              </a:rPr>
              <a:t>Spark's Shuffle Phase</a:t>
            </a:r>
          </a:p>
        </p:txBody>
      </p:sp>
      <p:cxnSp>
        <p:nvCxnSpPr>
          <p:cNvPr id="50" name="Straight Connector 4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A close up of a sign&#10;&#10;Description generated with very high confidence">
            <a:extLst>
              <a:ext uri="{FF2B5EF4-FFF2-40B4-BE49-F238E27FC236}">
                <a16:creationId xmlns:a16="http://schemas.microsoft.com/office/drawing/2014/main" id="{7185881D-32CD-4F86-92C6-B0C75295CBDF}"/>
              </a:ext>
            </a:extLst>
          </p:cNvPr>
          <p:cNvPicPr>
            <a:picLocks noChangeAspect="1"/>
          </p:cNvPicPr>
          <p:nvPr/>
        </p:nvPicPr>
        <p:blipFill>
          <a:blip r:embed="rId3"/>
          <a:stretch>
            <a:fillRect/>
          </a:stretch>
        </p:blipFill>
        <p:spPr>
          <a:xfrm>
            <a:off x="763190" y="2509911"/>
            <a:ext cx="10294218" cy="3997637"/>
          </a:xfrm>
          <a:prstGeom prst="rect">
            <a:avLst/>
          </a:prstGeom>
        </p:spPr>
      </p:pic>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spTree>
    <p:extLst>
      <p:ext uri="{BB962C8B-B14F-4D97-AF65-F5344CB8AC3E}">
        <p14:creationId xmlns:p14="http://schemas.microsoft.com/office/powerpoint/2010/main" val="103673137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err="1">
                <a:solidFill>
                  <a:srgbClr val="FFFFFF"/>
                </a:solidFill>
                <a:ea typeface="等线 Light"/>
              </a:rPr>
              <a:t>ShuffleWrite</a:t>
            </a:r>
            <a:r>
              <a:rPr lang="en-US" altLang="zh-CN" sz="5400">
                <a:solidFill>
                  <a:srgbClr val="FFFFFF"/>
                </a:solidFill>
                <a:ea typeface="等线 Light"/>
              </a:rPr>
              <a:t>  - Older Version</a:t>
            </a:r>
            <a:endParaRPr lang="en-US" altLang="zh-CN" sz="5400" kern="1200">
              <a:solidFill>
                <a:srgbClr val="FFFFFF"/>
              </a:solidFill>
              <a:latin typeface="+mj-lt"/>
              <a:ea typeface="等线 Light"/>
              <a:cs typeface="Calibri Light"/>
            </a:endParaRPr>
          </a:p>
        </p:txBody>
      </p:sp>
      <p:cxnSp>
        <p:nvCxnSpPr>
          <p:cNvPr id="50" name="Straight Connector 4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B4A75D54-E413-41B6-8E80-258FD3E86969}"/>
              </a:ext>
            </a:extLst>
          </p:cNvPr>
          <p:cNvPicPr>
            <a:picLocks noChangeAspect="1"/>
          </p:cNvPicPr>
          <p:nvPr/>
        </p:nvPicPr>
        <p:blipFill>
          <a:blip r:embed="rId3"/>
          <a:stretch>
            <a:fillRect/>
          </a:stretch>
        </p:blipFill>
        <p:spPr>
          <a:xfrm>
            <a:off x="770627" y="2475100"/>
            <a:ext cx="10823276" cy="4150667"/>
          </a:xfrm>
          <a:prstGeom prst="rect">
            <a:avLst/>
          </a:prstGeom>
        </p:spPr>
      </p:pic>
    </p:spTree>
    <p:extLst>
      <p:ext uri="{BB962C8B-B14F-4D97-AF65-F5344CB8AC3E}">
        <p14:creationId xmlns:p14="http://schemas.microsoft.com/office/powerpoint/2010/main" val="199519548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a:solidFill>
                  <a:srgbClr val="FFFFFF"/>
                </a:solidFill>
                <a:ea typeface="等线 Light"/>
              </a:rPr>
              <a:t>Problems with it</a:t>
            </a:r>
            <a:endParaRPr lang="en-US" altLang="zh-CN" sz="5400" kern="1200">
              <a:solidFill>
                <a:srgbClr val="FFFFFF"/>
              </a:solidFill>
              <a:latin typeface="+mj-lt"/>
              <a:ea typeface="+mj-ea"/>
              <a:cs typeface="+mj-cs"/>
            </a:endParaRPr>
          </a:p>
        </p:txBody>
      </p:sp>
      <p:cxnSp>
        <p:nvCxnSpPr>
          <p:cNvPr id="50" name="Straight Connector 4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graphicFrame>
        <p:nvGraphicFramePr>
          <p:cNvPr id="32" name="TextBox 4">
            <a:extLst>
              <a:ext uri="{FF2B5EF4-FFF2-40B4-BE49-F238E27FC236}">
                <a16:creationId xmlns:a16="http://schemas.microsoft.com/office/drawing/2014/main" id="{90DAD9AD-B171-480D-B410-A284BED92CA0}"/>
              </a:ext>
            </a:extLst>
          </p:cNvPr>
          <p:cNvGraphicFramePr/>
          <p:nvPr>
            <p:extLst>
              <p:ext uri="{D42A27DB-BD31-4B8C-83A1-F6EECF244321}">
                <p14:modId xmlns:p14="http://schemas.microsoft.com/office/powerpoint/2010/main" val="1819580930"/>
              </p:ext>
            </p:extLst>
          </p:nvPr>
        </p:nvGraphicFramePr>
        <p:xfrm>
          <a:off x="2353358" y="2187612"/>
          <a:ext cx="8160647" cy="4429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713201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B58D0B-30E3-49BB-8913-49B1168A4CD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err="1">
                <a:solidFill>
                  <a:srgbClr val="FFFFFF"/>
                </a:solidFill>
                <a:ea typeface="等线 Light"/>
                <a:cs typeface="+mj-lt"/>
              </a:rPr>
              <a:t>ShuffleBlockManager</a:t>
            </a:r>
            <a:endParaRPr lang="en-US" err="1"/>
          </a:p>
        </p:txBody>
      </p:sp>
      <p:cxnSp>
        <p:nvCxnSpPr>
          <p:cNvPr id="50" name="Straight Connector 4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7EBC9A-DD55-4E80-846B-2A51D7D58B2F}"/>
              </a:ext>
            </a:extLst>
          </p:cNvPr>
          <p:cNvSpPr txBox="1"/>
          <p:nvPr/>
        </p:nvSpPr>
        <p:spPr>
          <a:xfrm>
            <a:off x="1524000" y="1525638"/>
            <a:ext cx="9144000" cy="420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endParaRPr lang="en-US" sz="2000" b="1" kern="1200">
              <a:solidFill>
                <a:srgbClr val="E7E6E6"/>
              </a:solidFill>
              <a:latin typeface="+mn-lt"/>
              <a:cs typeface="Calibri"/>
            </a:endParaRPr>
          </a:p>
        </p:txBody>
      </p:sp>
      <p:sp>
        <p:nvSpPr>
          <p:cNvPr id="3" name="TextBox 2">
            <a:extLst>
              <a:ext uri="{FF2B5EF4-FFF2-40B4-BE49-F238E27FC236}">
                <a16:creationId xmlns:a16="http://schemas.microsoft.com/office/drawing/2014/main" id="{A5C99815-BB41-4C93-AB93-F53B8865242A}"/>
              </a:ext>
            </a:extLst>
          </p:cNvPr>
          <p:cNvSpPr txBox="1"/>
          <p:nvPr/>
        </p:nvSpPr>
        <p:spPr>
          <a:xfrm>
            <a:off x="373271" y="2405269"/>
            <a:ext cx="1145650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Spark then introduces </a:t>
            </a:r>
            <a:r>
              <a:rPr lang="en-US" sz="3200" dirty="0" err="1">
                <a:ea typeface="+mn-lt"/>
                <a:cs typeface="+mn-lt"/>
              </a:rPr>
              <a:t>ShuffleBlockManager</a:t>
            </a:r>
            <a:r>
              <a:rPr lang="en-US" sz="3200" dirty="0">
                <a:ea typeface="+mn-lt"/>
                <a:cs typeface="+mn-lt"/>
              </a:rPr>
              <a:t>, which assigns a </a:t>
            </a:r>
            <a:r>
              <a:rPr lang="en-US" sz="3200" dirty="0" err="1">
                <a:ea typeface="+mn-lt"/>
                <a:cs typeface="+mn-lt"/>
              </a:rPr>
              <a:t>DiskObjectWriter</a:t>
            </a:r>
            <a:r>
              <a:rPr lang="en-US" sz="3200" dirty="0">
                <a:ea typeface="+mn-lt"/>
                <a:cs typeface="+mn-lt"/>
              </a:rPr>
              <a:t> to each bucket, to manage the shuffling files .</a:t>
            </a:r>
            <a:endParaRPr lang="en-US" dirty="0"/>
          </a:p>
          <a:p>
            <a:endParaRPr lang="en-US" sz="3200">
              <a:cs typeface="Calibri"/>
            </a:endParaRPr>
          </a:p>
        </p:txBody>
      </p:sp>
      <p:pic>
        <p:nvPicPr>
          <p:cNvPr id="5" name="Picture 5" descr="A screenshot of a cell phone&#10;&#10;Description generated with high confidence">
            <a:extLst>
              <a:ext uri="{FF2B5EF4-FFF2-40B4-BE49-F238E27FC236}">
                <a16:creationId xmlns:a16="http://schemas.microsoft.com/office/drawing/2014/main" id="{D8890841-565A-4BCA-B322-2EC2C716CC74}"/>
              </a:ext>
            </a:extLst>
          </p:cNvPr>
          <p:cNvPicPr>
            <a:picLocks noChangeAspect="1"/>
          </p:cNvPicPr>
          <p:nvPr/>
        </p:nvPicPr>
        <p:blipFill>
          <a:blip r:embed="rId3"/>
          <a:stretch>
            <a:fillRect/>
          </a:stretch>
        </p:blipFill>
        <p:spPr>
          <a:xfrm>
            <a:off x="374653" y="3657973"/>
            <a:ext cx="11443397" cy="2909210"/>
          </a:xfrm>
          <a:prstGeom prst="rect">
            <a:avLst/>
          </a:prstGeom>
        </p:spPr>
      </p:pic>
    </p:spTree>
    <p:extLst>
      <p:ext uri="{BB962C8B-B14F-4D97-AF65-F5344CB8AC3E}">
        <p14:creationId xmlns:p14="http://schemas.microsoft.com/office/powerpoint/2010/main" val="177104097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13</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Big data platform (Spark) performance acceleration</vt:lpstr>
      <vt:lpstr>PowerPoint Presentation</vt:lpstr>
      <vt:lpstr>Burndown Chart</vt:lpstr>
      <vt:lpstr>Spark Codebase</vt:lpstr>
      <vt:lpstr>Challenges</vt:lpstr>
      <vt:lpstr>Spark's Shuffle Phase</vt:lpstr>
      <vt:lpstr>ShuffleWrite  - Older Version</vt:lpstr>
      <vt:lpstr>Problems with it</vt:lpstr>
      <vt:lpstr>ShuffleBlockManager</vt:lpstr>
      <vt:lpstr>Problems still exist</vt:lpstr>
      <vt:lpstr>Shuffle consolidation</vt:lpstr>
      <vt:lpstr>Go back to Riffle paper</vt:lpstr>
      <vt:lpstr>RDD Lineage</vt:lpstr>
      <vt:lpstr>toDebugString()</vt:lpstr>
      <vt:lpstr>Transformation and action</vt:lpstr>
      <vt:lpstr>Demo</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64</cp:revision>
  <dcterms:created xsi:type="dcterms:W3CDTF">2013-07-15T20:26:40Z</dcterms:created>
  <dcterms:modified xsi:type="dcterms:W3CDTF">2019-10-25T13:38:49Z</dcterms:modified>
</cp:coreProperties>
</file>