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59" r:id="rId6"/>
    <p:sldId id="268" r:id="rId7"/>
    <p:sldId id="260" r:id="rId8"/>
    <p:sldId id="265" r:id="rId9"/>
    <p:sldId id="261" r:id="rId10"/>
    <p:sldId id="266" r:id="rId11"/>
    <p:sldId id="267"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137FBC-56EF-4B65-9116-025B3E399AB3}">
          <p14:sldIdLst>
            <p14:sldId id="257"/>
            <p14:sldId id="259"/>
            <p14:sldId id="268"/>
            <p14:sldId id="260"/>
            <p14:sldId id="265"/>
            <p14:sldId id="261"/>
            <p14:sldId id="266"/>
            <p14:sldId id="267"/>
            <p14:sldId id="26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Permutation test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fontScale="92500" lnSpcReduction="20000"/>
          </a:bodyPr>
          <a:lstStyle/>
          <a:p>
            <a:r>
              <a:rPr lang="en-US" dirty="0">
                <a:solidFill>
                  <a:schemeClr val="tx1"/>
                </a:solidFill>
              </a:rPr>
              <a:t>Michelle Gonzalez</a:t>
            </a:r>
          </a:p>
          <a:p>
            <a:r>
              <a:rPr lang="en-US" dirty="0">
                <a:solidFill>
                  <a:schemeClr val="tx1"/>
                </a:solidFill>
              </a:rPr>
              <a:t>MTH410</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D986BC63-FB2F-42DC-9E59-13586DA88E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Rectangle 4">
            <a:extLst>
              <a:ext uri="{FF2B5EF4-FFF2-40B4-BE49-F238E27FC236}">
                <a16:creationId xmlns:a16="http://schemas.microsoft.com/office/drawing/2014/main" id="{AA530FF7-C67C-4FB8-B803-A6A6892309E1}"/>
              </a:ext>
            </a:extLst>
          </p:cNvPr>
          <p:cNvSpPr/>
          <p:nvPr/>
        </p:nvSpPr>
        <p:spPr>
          <a:xfrm>
            <a:off x="745671" y="304800"/>
            <a:ext cx="10700657" cy="624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In conclusion, graph coloring is a special case of graph labeling. My goal was to further explore graph properties and vertex colorings and also to know great history of graph coloring four color theorem and two color theorem, what they were trying to prove, applications of coloring and coding algorithms to demonstrate this case through C++ code. </a:t>
            </a:r>
          </a:p>
        </p:txBody>
      </p:sp>
      <p:sp>
        <p:nvSpPr>
          <p:cNvPr id="3" name="Rectangle 3">
            <a:extLst>
              <a:ext uri="{FF2B5EF4-FFF2-40B4-BE49-F238E27FC236}">
                <a16:creationId xmlns:a16="http://schemas.microsoft.com/office/drawing/2014/main" id="{7274FDBE-6EC6-4A35-BCBB-CEF425158E8B}"/>
              </a:ext>
            </a:extLst>
          </p:cNvPr>
          <p:cNvSpPr>
            <a:spLocks noChangeArrowheads="1"/>
          </p:cNvSpPr>
          <p:nvPr/>
        </p:nvSpPr>
        <p:spPr bwMode="auto">
          <a:xfrm>
            <a:off x="0" y="1616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63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D986BC63-FB2F-42DC-9E59-13586DA88E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Rectangle 4">
            <a:extLst>
              <a:ext uri="{FF2B5EF4-FFF2-40B4-BE49-F238E27FC236}">
                <a16:creationId xmlns:a16="http://schemas.microsoft.com/office/drawing/2014/main" id="{AA530FF7-C67C-4FB8-B803-A6A6892309E1}"/>
              </a:ext>
            </a:extLst>
          </p:cNvPr>
          <p:cNvSpPr/>
          <p:nvPr/>
        </p:nvSpPr>
        <p:spPr>
          <a:xfrm>
            <a:off x="620485" y="359229"/>
            <a:ext cx="10700657" cy="624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r>
              <a:rPr lang="en-US" b="1" dirty="0"/>
              <a:t>What is graph Coloring?</a:t>
            </a:r>
          </a:p>
          <a:p>
            <a:pPr algn="ctr"/>
            <a:r>
              <a:rPr lang="en-US" dirty="0"/>
              <a:t>It is a special case when it comes to graph labeling. </a:t>
            </a:r>
          </a:p>
          <a:p>
            <a:pPr algn="ctr"/>
            <a:r>
              <a:rPr lang="en-US" dirty="0"/>
              <a:t>A proper coloring of a graph is an assignment of colors to the vertices of the graph so that no two adjacent vertices have the same color.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2382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D986BC63-FB2F-42DC-9E59-13586DA88E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Rectangle 4">
            <a:extLst>
              <a:ext uri="{FF2B5EF4-FFF2-40B4-BE49-F238E27FC236}">
                <a16:creationId xmlns:a16="http://schemas.microsoft.com/office/drawing/2014/main" id="{AA530FF7-C67C-4FB8-B803-A6A6892309E1}"/>
              </a:ext>
            </a:extLst>
          </p:cNvPr>
          <p:cNvSpPr/>
          <p:nvPr/>
        </p:nvSpPr>
        <p:spPr>
          <a:xfrm>
            <a:off x="416522" y="284943"/>
            <a:ext cx="10700657" cy="624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cxnSp>
        <p:nvCxnSpPr>
          <p:cNvPr id="12" name="Straight Connector 11">
            <a:extLst>
              <a:ext uri="{FF2B5EF4-FFF2-40B4-BE49-F238E27FC236}">
                <a16:creationId xmlns:a16="http://schemas.microsoft.com/office/drawing/2014/main" id="{054F99EF-E198-4072-9AD8-D34438CA2D47}"/>
              </a:ext>
            </a:extLst>
          </p:cNvPr>
          <p:cNvCxnSpPr>
            <a:stCxn id="6" idx="5"/>
            <a:endCxn id="3" idx="1"/>
          </p:cNvCxnSpPr>
          <p:nvPr/>
        </p:nvCxnSpPr>
        <p:spPr>
          <a:xfrm>
            <a:off x="1843039" y="1732411"/>
            <a:ext cx="3441739" cy="96055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9D8CA39-1190-446F-B39E-6ECD6A0A50CB}"/>
              </a:ext>
            </a:extLst>
          </p:cNvPr>
          <p:cNvCxnSpPr>
            <a:endCxn id="7" idx="0"/>
          </p:cNvCxnSpPr>
          <p:nvPr/>
        </p:nvCxnSpPr>
        <p:spPr>
          <a:xfrm>
            <a:off x="1350098" y="1522556"/>
            <a:ext cx="84795" cy="1243264"/>
          </a:xfrm>
          <a:prstGeom prst="line">
            <a:avLst/>
          </a:prstGeom>
        </p:spPr>
        <p:style>
          <a:lnRef idx="1">
            <a:schemeClr val="dk1"/>
          </a:lnRef>
          <a:fillRef idx="0">
            <a:schemeClr val="dk1"/>
          </a:fillRef>
          <a:effectRef idx="0">
            <a:schemeClr val="dk1"/>
          </a:effectRef>
          <a:fontRef idx="minor">
            <a:schemeClr val="tx1"/>
          </a:fontRef>
        </p:style>
      </p:cxnSp>
      <p:grpSp>
        <p:nvGrpSpPr>
          <p:cNvPr id="27" name="Group 26">
            <a:extLst>
              <a:ext uri="{FF2B5EF4-FFF2-40B4-BE49-F238E27FC236}">
                <a16:creationId xmlns:a16="http://schemas.microsoft.com/office/drawing/2014/main" id="{BEEFBAD4-8CF3-4FDF-AA24-47B17D45BBBA}"/>
              </a:ext>
            </a:extLst>
          </p:cNvPr>
          <p:cNvGrpSpPr/>
          <p:nvPr/>
        </p:nvGrpSpPr>
        <p:grpSpPr>
          <a:xfrm>
            <a:off x="1146135" y="808684"/>
            <a:ext cx="4631584" cy="4224524"/>
            <a:chOff x="870858" y="1326044"/>
            <a:chExt cx="4631584" cy="4224524"/>
          </a:xfrm>
        </p:grpSpPr>
        <p:sp>
          <p:nvSpPr>
            <p:cNvPr id="2" name="Oval 1">
              <a:extLst>
                <a:ext uri="{FF2B5EF4-FFF2-40B4-BE49-F238E27FC236}">
                  <a16:creationId xmlns:a16="http://schemas.microsoft.com/office/drawing/2014/main" id="{DE7155A2-4F1E-417C-B3DC-1E0F9373055E}"/>
                </a:ext>
              </a:extLst>
            </p:cNvPr>
            <p:cNvSpPr/>
            <p:nvPr/>
          </p:nvSpPr>
          <p:spPr>
            <a:xfrm>
              <a:off x="2807368" y="1326044"/>
              <a:ext cx="577516" cy="593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 name="Oval 2">
              <a:extLst>
                <a:ext uri="{FF2B5EF4-FFF2-40B4-BE49-F238E27FC236}">
                  <a16:creationId xmlns:a16="http://schemas.microsoft.com/office/drawing/2014/main" id="{EC4F1857-1EFB-4270-9AA1-0551028AF19A}"/>
                </a:ext>
              </a:extLst>
            </p:cNvPr>
            <p:cNvSpPr/>
            <p:nvPr/>
          </p:nvSpPr>
          <p:spPr>
            <a:xfrm>
              <a:off x="4924926" y="3108722"/>
              <a:ext cx="577516" cy="693821"/>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Oval 5">
              <a:extLst>
                <a:ext uri="{FF2B5EF4-FFF2-40B4-BE49-F238E27FC236}">
                  <a16:creationId xmlns:a16="http://schemas.microsoft.com/office/drawing/2014/main" id="{B204C906-F0B4-4C48-A45C-A3DAEE427CE5}"/>
                </a:ext>
              </a:extLst>
            </p:cNvPr>
            <p:cNvSpPr/>
            <p:nvPr/>
          </p:nvSpPr>
          <p:spPr>
            <a:xfrm>
              <a:off x="1074821" y="1743138"/>
              <a:ext cx="577516" cy="593557"/>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7" name="Oval 6">
              <a:extLst>
                <a:ext uri="{FF2B5EF4-FFF2-40B4-BE49-F238E27FC236}">
                  <a16:creationId xmlns:a16="http://schemas.microsoft.com/office/drawing/2014/main" id="{00CC3B21-5978-44AA-87F3-E85FFA9D59AE}"/>
                </a:ext>
              </a:extLst>
            </p:cNvPr>
            <p:cNvSpPr/>
            <p:nvPr/>
          </p:nvSpPr>
          <p:spPr>
            <a:xfrm>
              <a:off x="870858" y="3283180"/>
              <a:ext cx="577516" cy="593557"/>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EC981B5E-442B-4F54-8D96-30309F5ECB97}"/>
                </a:ext>
              </a:extLst>
            </p:cNvPr>
            <p:cNvSpPr/>
            <p:nvPr/>
          </p:nvSpPr>
          <p:spPr>
            <a:xfrm>
              <a:off x="2967789" y="4957011"/>
              <a:ext cx="577516" cy="593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Connector 9">
              <a:extLst>
                <a:ext uri="{FF2B5EF4-FFF2-40B4-BE49-F238E27FC236}">
                  <a16:creationId xmlns:a16="http://schemas.microsoft.com/office/drawing/2014/main" id="{12A84AB0-45DC-46B6-9359-D47BEC14EF65}"/>
                </a:ext>
              </a:extLst>
            </p:cNvPr>
            <p:cNvCxnSpPr>
              <a:stCxn id="2" idx="5"/>
              <a:endCxn id="3" idx="1"/>
            </p:cNvCxnSpPr>
            <p:nvPr/>
          </p:nvCxnSpPr>
          <p:spPr>
            <a:xfrm>
              <a:off x="3300309" y="1832677"/>
              <a:ext cx="1709192" cy="137765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a:extLst>
                <a:ext uri="{FF2B5EF4-FFF2-40B4-BE49-F238E27FC236}">
                  <a16:creationId xmlns:a16="http://schemas.microsoft.com/office/drawing/2014/main" id="{95800F33-5147-4301-B36A-8C7D8AA7C036}"/>
                </a:ext>
              </a:extLst>
            </p:cNvPr>
            <p:cNvCxnSpPr>
              <a:cxnSpLocks/>
              <a:stCxn id="6" idx="5"/>
            </p:cNvCxnSpPr>
            <p:nvPr/>
          </p:nvCxnSpPr>
          <p:spPr>
            <a:xfrm>
              <a:off x="1567762" y="2249771"/>
              <a:ext cx="1484602" cy="2820797"/>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a:extLst>
                <a:ext uri="{FF2B5EF4-FFF2-40B4-BE49-F238E27FC236}">
                  <a16:creationId xmlns:a16="http://schemas.microsoft.com/office/drawing/2014/main" id="{3F489EF2-B391-4854-A6BF-28219F9A9CA8}"/>
                </a:ext>
              </a:extLst>
            </p:cNvPr>
            <p:cNvCxnSpPr>
              <a:stCxn id="6" idx="7"/>
              <a:endCxn id="2" idx="2"/>
            </p:cNvCxnSpPr>
            <p:nvPr/>
          </p:nvCxnSpPr>
          <p:spPr>
            <a:xfrm flipV="1">
              <a:off x="1567762" y="1622823"/>
              <a:ext cx="1239606" cy="207239"/>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a:extLst>
                <a:ext uri="{FF2B5EF4-FFF2-40B4-BE49-F238E27FC236}">
                  <a16:creationId xmlns:a16="http://schemas.microsoft.com/office/drawing/2014/main" id="{F6A5E06F-D8FE-4480-A982-EDE08BC0E592}"/>
                </a:ext>
              </a:extLst>
            </p:cNvPr>
            <p:cNvCxnSpPr>
              <a:cxnSpLocks/>
              <a:stCxn id="7" idx="5"/>
            </p:cNvCxnSpPr>
            <p:nvPr/>
          </p:nvCxnSpPr>
          <p:spPr>
            <a:xfrm>
              <a:off x="1363799" y="3789813"/>
              <a:ext cx="1603990" cy="149061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C3325AFB-0D48-4095-BB0F-F11D56B2533F}"/>
                </a:ext>
              </a:extLst>
            </p:cNvPr>
            <p:cNvCxnSpPr>
              <a:cxnSpLocks/>
              <a:endCxn id="3" idx="3"/>
            </p:cNvCxnSpPr>
            <p:nvPr/>
          </p:nvCxnSpPr>
          <p:spPr>
            <a:xfrm flipV="1">
              <a:off x="3460730" y="3700935"/>
              <a:ext cx="1548771" cy="1369633"/>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sp>
        <p:nvSpPr>
          <p:cNvPr id="28" name="Rectangle 27">
            <a:extLst>
              <a:ext uri="{FF2B5EF4-FFF2-40B4-BE49-F238E27FC236}">
                <a16:creationId xmlns:a16="http://schemas.microsoft.com/office/drawing/2014/main" id="{B2524AFD-650C-49C9-9D74-9AF4FC2D9DB5}"/>
              </a:ext>
            </a:extLst>
          </p:cNvPr>
          <p:cNvSpPr/>
          <p:nvPr/>
        </p:nvSpPr>
        <p:spPr>
          <a:xfrm>
            <a:off x="5639660" y="534692"/>
            <a:ext cx="867672" cy="387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C8A2CB-10A7-4F89-824A-1F38167A351A}"/>
              </a:ext>
            </a:extLst>
          </p:cNvPr>
          <p:cNvSpPr/>
          <p:nvPr/>
        </p:nvSpPr>
        <p:spPr>
          <a:xfrm>
            <a:off x="5639660" y="1031812"/>
            <a:ext cx="867672" cy="3879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E755A49-E397-4235-AD54-DD90200A679E}"/>
              </a:ext>
            </a:extLst>
          </p:cNvPr>
          <p:cNvSpPr/>
          <p:nvPr/>
        </p:nvSpPr>
        <p:spPr>
          <a:xfrm>
            <a:off x="5639660" y="1565558"/>
            <a:ext cx="867672" cy="48819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A3E1F2E-0F16-4AE6-956F-3437002BFF1F}"/>
              </a:ext>
            </a:extLst>
          </p:cNvPr>
          <p:cNvGrpSpPr/>
          <p:nvPr/>
        </p:nvGrpSpPr>
        <p:grpSpPr>
          <a:xfrm>
            <a:off x="6601123" y="2028250"/>
            <a:ext cx="4631584" cy="4224524"/>
            <a:chOff x="870858" y="1326044"/>
            <a:chExt cx="4631584" cy="4224524"/>
          </a:xfrm>
        </p:grpSpPr>
        <p:sp>
          <p:nvSpPr>
            <p:cNvPr id="32" name="Oval 31">
              <a:extLst>
                <a:ext uri="{FF2B5EF4-FFF2-40B4-BE49-F238E27FC236}">
                  <a16:creationId xmlns:a16="http://schemas.microsoft.com/office/drawing/2014/main" id="{15328CAA-2815-4D79-9F4A-8566A838B2B1}"/>
                </a:ext>
              </a:extLst>
            </p:cNvPr>
            <p:cNvSpPr/>
            <p:nvPr/>
          </p:nvSpPr>
          <p:spPr>
            <a:xfrm>
              <a:off x="2807368" y="1326044"/>
              <a:ext cx="577516" cy="593557"/>
            </a:xfrm>
            <a:prstGeom prst="ellipse">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33" name="Oval 32">
              <a:extLst>
                <a:ext uri="{FF2B5EF4-FFF2-40B4-BE49-F238E27FC236}">
                  <a16:creationId xmlns:a16="http://schemas.microsoft.com/office/drawing/2014/main" id="{6F1BA4BA-A282-4358-B77A-235BC487EDD9}"/>
                </a:ext>
              </a:extLst>
            </p:cNvPr>
            <p:cNvSpPr/>
            <p:nvPr/>
          </p:nvSpPr>
          <p:spPr>
            <a:xfrm>
              <a:off x="4924926" y="3108722"/>
              <a:ext cx="577516" cy="693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4" name="Oval 33">
              <a:extLst>
                <a:ext uri="{FF2B5EF4-FFF2-40B4-BE49-F238E27FC236}">
                  <a16:creationId xmlns:a16="http://schemas.microsoft.com/office/drawing/2014/main" id="{FDD65C04-978C-4C51-9FAE-DF4167CF71E5}"/>
                </a:ext>
              </a:extLst>
            </p:cNvPr>
            <p:cNvSpPr/>
            <p:nvPr/>
          </p:nvSpPr>
          <p:spPr>
            <a:xfrm>
              <a:off x="1074821" y="1743138"/>
              <a:ext cx="577516" cy="593557"/>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35" name="Oval 34">
              <a:extLst>
                <a:ext uri="{FF2B5EF4-FFF2-40B4-BE49-F238E27FC236}">
                  <a16:creationId xmlns:a16="http://schemas.microsoft.com/office/drawing/2014/main" id="{A219924E-0EAF-4661-829A-0B742945928C}"/>
                </a:ext>
              </a:extLst>
            </p:cNvPr>
            <p:cNvSpPr/>
            <p:nvPr/>
          </p:nvSpPr>
          <p:spPr>
            <a:xfrm>
              <a:off x="870858" y="3283180"/>
              <a:ext cx="577516" cy="593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6" name="Oval 35">
              <a:extLst>
                <a:ext uri="{FF2B5EF4-FFF2-40B4-BE49-F238E27FC236}">
                  <a16:creationId xmlns:a16="http://schemas.microsoft.com/office/drawing/2014/main" id="{BABAABD8-D861-488C-9ECE-632DCFEAC1CC}"/>
                </a:ext>
              </a:extLst>
            </p:cNvPr>
            <p:cNvSpPr/>
            <p:nvPr/>
          </p:nvSpPr>
          <p:spPr>
            <a:xfrm>
              <a:off x="2967789" y="4957011"/>
              <a:ext cx="577516" cy="593557"/>
            </a:xfrm>
            <a:prstGeom prst="ellipse">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cxnSp>
          <p:nvCxnSpPr>
            <p:cNvPr id="37" name="Straight Connector 36">
              <a:extLst>
                <a:ext uri="{FF2B5EF4-FFF2-40B4-BE49-F238E27FC236}">
                  <a16:creationId xmlns:a16="http://schemas.microsoft.com/office/drawing/2014/main" id="{3C18726D-9C75-4CC7-BEA9-A19F8F71722C}"/>
                </a:ext>
              </a:extLst>
            </p:cNvPr>
            <p:cNvCxnSpPr>
              <a:stCxn id="32" idx="5"/>
              <a:endCxn id="33" idx="1"/>
            </p:cNvCxnSpPr>
            <p:nvPr/>
          </p:nvCxnSpPr>
          <p:spPr>
            <a:xfrm>
              <a:off x="3300309" y="1832677"/>
              <a:ext cx="1709192" cy="137765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F77B5F2-1DAD-4E47-9946-8A9C0D5A8976}"/>
                </a:ext>
              </a:extLst>
            </p:cNvPr>
            <p:cNvCxnSpPr>
              <a:cxnSpLocks/>
              <a:stCxn id="34" idx="5"/>
            </p:cNvCxnSpPr>
            <p:nvPr/>
          </p:nvCxnSpPr>
          <p:spPr>
            <a:xfrm>
              <a:off x="1567762" y="2249771"/>
              <a:ext cx="1484602" cy="282079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BD0E2921-B254-446A-8F40-DE248DAAA0C0}"/>
                </a:ext>
              </a:extLst>
            </p:cNvPr>
            <p:cNvCxnSpPr>
              <a:stCxn id="34" idx="7"/>
              <a:endCxn id="32" idx="2"/>
            </p:cNvCxnSpPr>
            <p:nvPr/>
          </p:nvCxnSpPr>
          <p:spPr>
            <a:xfrm flipV="1">
              <a:off x="1567762" y="1622823"/>
              <a:ext cx="1239606" cy="207239"/>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127B633-DB71-433C-B837-7D52DD9DF997}"/>
                </a:ext>
              </a:extLst>
            </p:cNvPr>
            <p:cNvCxnSpPr>
              <a:cxnSpLocks/>
              <a:stCxn id="35" idx="5"/>
            </p:cNvCxnSpPr>
            <p:nvPr/>
          </p:nvCxnSpPr>
          <p:spPr>
            <a:xfrm>
              <a:off x="1363799" y="3789813"/>
              <a:ext cx="1603990" cy="149061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489B73A-D56F-4F3B-AA6E-FC4672339956}"/>
                </a:ext>
              </a:extLst>
            </p:cNvPr>
            <p:cNvCxnSpPr>
              <a:cxnSpLocks/>
              <a:endCxn id="33" idx="3"/>
            </p:cNvCxnSpPr>
            <p:nvPr/>
          </p:nvCxnSpPr>
          <p:spPr>
            <a:xfrm flipV="1">
              <a:off x="3460730" y="3700935"/>
              <a:ext cx="1548771" cy="1369633"/>
            </a:xfrm>
            <a:prstGeom prst="line">
              <a:avLst/>
            </a:prstGeom>
          </p:spPr>
          <p:style>
            <a:lnRef idx="1">
              <a:schemeClr val="dk1"/>
            </a:lnRef>
            <a:fillRef idx="0">
              <a:schemeClr val="dk1"/>
            </a:fillRef>
            <a:effectRef idx="0">
              <a:schemeClr val="dk1"/>
            </a:effectRef>
            <a:fontRef idx="minor">
              <a:schemeClr val="tx1"/>
            </a:fontRef>
          </p:style>
        </p:cxnSp>
      </p:grpSp>
      <p:cxnSp>
        <p:nvCxnSpPr>
          <p:cNvPr id="44" name="Straight Connector 43">
            <a:extLst>
              <a:ext uri="{FF2B5EF4-FFF2-40B4-BE49-F238E27FC236}">
                <a16:creationId xmlns:a16="http://schemas.microsoft.com/office/drawing/2014/main" id="{73CE4779-F28F-47EB-92D4-907E0632010E}"/>
              </a:ext>
            </a:extLst>
          </p:cNvPr>
          <p:cNvCxnSpPr>
            <a:stCxn id="34" idx="3"/>
            <a:endCxn id="35" idx="0"/>
          </p:cNvCxnSpPr>
          <p:nvPr/>
        </p:nvCxnSpPr>
        <p:spPr>
          <a:xfrm>
            <a:off x="6889661" y="2951977"/>
            <a:ext cx="220" cy="103340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38E4DFE-A40F-4D44-BE61-DF085F1271C1}"/>
              </a:ext>
            </a:extLst>
          </p:cNvPr>
          <p:cNvCxnSpPr>
            <a:cxnSpLocks/>
            <a:stCxn id="34" idx="5"/>
            <a:endCxn id="33" idx="2"/>
          </p:cNvCxnSpPr>
          <p:nvPr/>
        </p:nvCxnSpPr>
        <p:spPr>
          <a:xfrm>
            <a:off x="7298027" y="2951977"/>
            <a:ext cx="3357164" cy="120586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542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D986BC63-FB2F-42DC-9E59-13586DA88E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Rectangle 4">
            <a:extLst>
              <a:ext uri="{FF2B5EF4-FFF2-40B4-BE49-F238E27FC236}">
                <a16:creationId xmlns:a16="http://schemas.microsoft.com/office/drawing/2014/main" id="{AA530FF7-C67C-4FB8-B803-A6A6892309E1}"/>
              </a:ext>
            </a:extLst>
          </p:cNvPr>
          <p:cNvSpPr/>
          <p:nvPr/>
        </p:nvSpPr>
        <p:spPr>
          <a:xfrm>
            <a:off x="620485" y="359229"/>
            <a:ext cx="10700657" cy="624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What Coloring Represents?</a:t>
            </a:r>
          </a:p>
          <a:p>
            <a:pPr algn="ctr"/>
            <a:endParaRPr lang="en-US" b="1" dirty="0"/>
          </a:p>
          <a:p>
            <a:pPr algn="ctr"/>
            <a:r>
              <a:rPr lang="en-US" dirty="0"/>
              <a:t>Graphs are used to depict ”what conflicts with what”, and colors are used to denote the state of a vertex. So, more precisely, coloring theory is the theory of “partitioning the sets having internal irreconcilable conflicts” because we will only count “good” colorings. </a:t>
            </a:r>
            <a:endParaRPr lang="en-US" b="1" dirty="0"/>
          </a:p>
          <a:p>
            <a:pPr algn="ctr"/>
            <a:endParaRPr lang="en-US" b="1" dirty="0"/>
          </a:p>
        </p:txBody>
      </p:sp>
    </p:spTree>
    <p:extLst>
      <p:ext uri="{BB962C8B-B14F-4D97-AF65-F5344CB8AC3E}">
        <p14:creationId xmlns:p14="http://schemas.microsoft.com/office/powerpoint/2010/main" val="91392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D986BC63-FB2F-42DC-9E59-13586DA88E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Rectangle 4">
            <a:extLst>
              <a:ext uri="{FF2B5EF4-FFF2-40B4-BE49-F238E27FC236}">
                <a16:creationId xmlns:a16="http://schemas.microsoft.com/office/drawing/2014/main" id="{AA530FF7-C67C-4FB8-B803-A6A6892309E1}"/>
              </a:ext>
            </a:extLst>
          </p:cNvPr>
          <p:cNvSpPr/>
          <p:nvPr/>
        </p:nvSpPr>
        <p:spPr>
          <a:xfrm>
            <a:off x="760124" y="243172"/>
            <a:ext cx="10700657" cy="624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a:t>Two Color Graphs and Bipartite </a:t>
            </a:r>
          </a:p>
          <a:p>
            <a:pPr algn="ctr"/>
            <a:endParaRPr lang="en-US" b="1" dirty="0"/>
          </a:p>
          <a:p>
            <a:r>
              <a:rPr lang="en-US" dirty="0"/>
              <a:t>A Bipartite Graph also called a bi-graph, is a set of graph vertices, points where multiple lines meet, decomposed into two disjoint sets, meaning they have no element in common, such that no two graph vertices within the same set are adjacent. </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1026" name="Picture 2" descr="Bipartite graph - Wikipedia">
            <a:extLst>
              <a:ext uri="{FF2B5EF4-FFF2-40B4-BE49-F238E27FC236}">
                <a16:creationId xmlns:a16="http://schemas.microsoft.com/office/drawing/2014/main" id="{09274D3F-A0A3-46E0-B1E8-6CA61F329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874" y="2789856"/>
            <a:ext cx="3589421" cy="35894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lete Bipartite Graph -- from Wolfram MathWorld">
            <a:extLst>
              <a:ext uri="{FF2B5EF4-FFF2-40B4-BE49-F238E27FC236}">
                <a16:creationId xmlns:a16="http://schemas.microsoft.com/office/drawing/2014/main" id="{B620FBC3-FE28-483C-A53E-7739B9E8F7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3610" y="3048000"/>
            <a:ext cx="5305220" cy="252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16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D986BC63-FB2F-42DC-9E59-13586DA88E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Rectangle 4">
            <a:extLst>
              <a:ext uri="{FF2B5EF4-FFF2-40B4-BE49-F238E27FC236}">
                <a16:creationId xmlns:a16="http://schemas.microsoft.com/office/drawing/2014/main" id="{AA530FF7-C67C-4FB8-B803-A6A6892309E1}"/>
              </a:ext>
            </a:extLst>
          </p:cNvPr>
          <p:cNvSpPr/>
          <p:nvPr/>
        </p:nvSpPr>
        <p:spPr>
          <a:xfrm>
            <a:off x="745671" y="304800"/>
            <a:ext cx="10700657" cy="624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Fr</a:t>
            </a:r>
          </a:p>
        </p:txBody>
      </p:sp>
      <p:pic>
        <p:nvPicPr>
          <p:cNvPr id="1026" name="Picture 2" descr="Graph Theory | Brilliant Math &amp; Science Wiki">
            <a:extLst>
              <a:ext uri="{FF2B5EF4-FFF2-40B4-BE49-F238E27FC236}">
                <a16:creationId xmlns:a16="http://schemas.microsoft.com/office/drawing/2014/main" id="{E024A66A-E9CE-4177-9041-7AA8D471D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363" y="576262"/>
            <a:ext cx="4219575" cy="5705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BFB178F-C953-4465-856A-5A8A61979F63}"/>
              </a:ext>
            </a:extLst>
          </p:cNvPr>
          <p:cNvSpPr/>
          <p:nvPr/>
        </p:nvSpPr>
        <p:spPr>
          <a:xfrm>
            <a:off x="1500326" y="994299"/>
            <a:ext cx="166900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Francis Guthrie</a:t>
            </a:r>
          </a:p>
        </p:txBody>
      </p:sp>
    </p:spTree>
    <p:extLst>
      <p:ext uri="{BB962C8B-B14F-4D97-AF65-F5344CB8AC3E}">
        <p14:creationId xmlns:p14="http://schemas.microsoft.com/office/powerpoint/2010/main" val="1575928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D986BC63-FB2F-42DC-9E59-13586DA88E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Rectangle 4">
            <a:extLst>
              <a:ext uri="{FF2B5EF4-FFF2-40B4-BE49-F238E27FC236}">
                <a16:creationId xmlns:a16="http://schemas.microsoft.com/office/drawing/2014/main" id="{AA530FF7-C67C-4FB8-B803-A6A6892309E1}"/>
              </a:ext>
            </a:extLst>
          </p:cNvPr>
          <p:cNvSpPr/>
          <p:nvPr/>
        </p:nvSpPr>
        <p:spPr>
          <a:xfrm>
            <a:off x="760124" y="243172"/>
            <a:ext cx="10700657" cy="624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u="sng" dirty="0"/>
          </a:p>
          <a:p>
            <a:pPr algn="ctr"/>
            <a:endParaRPr lang="en-US" b="1" u="sng" dirty="0"/>
          </a:p>
          <a:p>
            <a:pPr algn="ctr"/>
            <a:endParaRPr lang="en-US" b="1" u="sng" dirty="0"/>
          </a:p>
          <a:p>
            <a:pPr algn="ctr"/>
            <a:endParaRPr lang="en-US" b="1" u="sng" dirty="0"/>
          </a:p>
          <a:p>
            <a:pPr algn="ctr"/>
            <a:endParaRPr lang="en-US" b="1" u="sng" dirty="0"/>
          </a:p>
          <a:p>
            <a:pPr algn="ctr"/>
            <a:endParaRPr lang="en-US" b="1" u="sng" dirty="0"/>
          </a:p>
          <a:p>
            <a:pPr algn="ctr"/>
            <a:endParaRPr lang="en-US" b="1" u="sng" dirty="0"/>
          </a:p>
          <a:p>
            <a:pPr algn="ctr"/>
            <a:r>
              <a:rPr lang="en-US" b="1" u="sng" dirty="0"/>
              <a:t>History of The Four Color Theorem </a:t>
            </a:r>
            <a:endParaRPr lang="en-US" b="1" dirty="0"/>
          </a:p>
          <a:p>
            <a:r>
              <a:rPr lang="en-US" dirty="0"/>
              <a:t> </a:t>
            </a:r>
          </a:p>
          <a:p>
            <a:r>
              <a:rPr lang="en-US" dirty="0"/>
              <a:t>When mentioning about coloring the countries on a map, If we denote the countries by points in the plane and connect each pair of points that correspond to countries with a common border by a curve, we obtain a planar graph. </a:t>
            </a: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248167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D986BC63-FB2F-42DC-9E59-13586DA88E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Rectangle 4">
            <a:extLst>
              <a:ext uri="{FF2B5EF4-FFF2-40B4-BE49-F238E27FC236}">
                <a16:creationId xmlns:a16="http://schemas.microsoft.com/office/drawing/2014/main" id="{AA530FF7-C67C-4FB8-B803-A6A6892309E1}"/>
              </a:ext>
            </a:extLst>
          </p:cNvPr>
          <p:cNvSpPr/>
          <p:nvPr/>
        </p:nvSpPr>
        <p:spPr>
          <a:xfrm>
            <a:off x="760124" y="243172"/>
            <a:ext cx="10700657" cy="624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u="sng" dirty="0"/>
          </a:p>
          <a:p>
            <a:pPr algn="ctr"/>
            <a:endParaRPr lang="en-US" b="1" u="sng" dirty="0"/>
          </a:p>
          <a:p>
            <a:pPr algn="ctr"/>
            <a:endParaRPr lang="en-US" b="1" u="sng" dirty="0"/>
          </a:p>
          <a:p>
            <a:pPr algn="ctr"/>
            <a:endParaRPr lang="en-US" b="1" u="sng" dirty="0"/>
          </a:p>
          <a:p>
            <a:pPr algn="ctr"/>
            <a:endParaRPr lang="en-US" b="1" u="sng" dirty="0"/>
          </a:p>
          <a:p>
            <a:pPr algn="ctr"/>
            <a:endParaRPr lang="en-US" b="1" u="sng" dirty="0"/>
          </a:p>
          <a:p>
            <a:pPr algn="ctr"/>
            <a:endParaRPr lang="en-US" b="1" u="sng" dirty="0"/>
          </a:p>
          <a:p>
            <a:pPr algn="ctr"/>
            <a:endParaRPr lang="en-US" b="1" u="sng" dirty="0"/>
          </a:p>
          <a:p>
            <a:pPr algn="ctr"/>
            <a:r>
              <a:rPr lang="en-US" b="1" u="sng" dirty="0"/>
              <a:t>What They Were Trying to Prove</a:t>
            </a:r>
          </a:p>
          <a:p>
            <a:pPr algn="ctr"/>
            <a:endParaRPr lang="en-US" b="1" u="sng" dirty="0"/>
          </a:p>
          <a:p>
            <a:pPr algn="ctr"/>
            <a:r>
              <a:rPr lang="en-US" dirty="0"/>
              <a:t>The Four Color Theorem became one of the most difficult problems in Graph Theory, besides colorings it stimulated many other areas of graph theory. Generally, coloring theory is the theory about conflicts: </a:t>
            </a:r>
            <a:r>
              <a:rPr lang="en-US" i="1" u="sng" dirty="0"/>
              <a:t>adjacent vertices in a graph must always have distinct colors; they are in a permanent conflict. As mentioned previously, if we have a “good” coloring, then we respect all the conflicts.  </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2118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D986BC63-FB2F-42DC-9E59-13586DA88E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Rectangle 4">
            <a:extLst>
              <a:ext uri="{FF2B5EF4-FFF2-40B4-BE49-F238E27FC236}">
                <a16:creationId xmlns:a16="http://schemas.microsoft.com/office/drawing/2014/main" id="{AA530FF7-C67C-4FB8-B803-A6A6892309E1}"/>
              </a:ext>
            </a:extLst>
          </p:cNvPr>
          <p:cNvSpPr/>
          <p:nvPr/>
        </p:nvSpPr>
        <p:spPr>
          <a:xfrm>
            <a:off x="745671" y="304800"/>
            <a:ext cx="10700657" cy="624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050" name="Picture 2" descr="PDF) Solving Graph Coloring Problems with the Douglas-Rachford ...">
            <a:extLst>
              <a:ext uri="{FF2B5EF4-FFF2-40B4-BE49-F238E27FC236}">
                <a16:creationId xmlns:a16="http://schemas.microsoft.com/office/drawing/2014/main" id="{8D48AE40-737A-46AA-AE19-AD1C45F1F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239" y="581025"/>
            <a:ext cx="5695950" cy="569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89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369</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 Next LT Pro Light</vt:lpstr>
      <vt:lpstr>Garamond</vt:lpstr>
      <vt:lpstr>SavonVTI</vt:lpstr>
      <vt:lpstr>Permutation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2020-03-05T13:48:09Z</dcterms:created>
  <dcterms:modified xsi:type="dcterms:W3CDTF">2020-05-11T12:26:40Z</dcterms:modified>
</cp:coreProperties>
</file>