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80" r:id="rId2"/>
    <p:sldId id="375" r:id="rId3"/>
    <p:sldId id="582" r:id="rId4"/>
    <p:sldId id="591" r:id="rId5"/>
    <p:sldId id="596" r:id="rId6"/>
    <p:sldId id="600" r:id="rId7"/>
    <p:sldId id="598" r:id="rId8"/>
    <p:sldId id="589" r:id="rId9"/>
    <p:sldId id="599" r:id="rId10"/>
    <p:sldId id="592" r:id="rId11"/>
    <p:sldId id="593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080580F-A111-483F-B8E7-5403D97247BF}">
          <p14:sldIdLst>
            <p14:sldId id="580"/>
            <p14:sldId id="375"/>
            <p14:sldId id="582"/>
            <p14:sldId id="591"/>
            <p14:sldId id="596"/>
            <p14:sldId id="600"/>
            <p14:sldId id="598"/>
            <p14:sldId id="589"/>
            <p14:sldId id="599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054"/>
    <a:srgbClr val="FFE48F"/>
    <a:srgbClr val="4E4D5E"/>
    <a:srgbClr val="ABAABA"/>
    <a:srgbClr val="1D1D1B"/>
    <a:srgbClr val="DE2933"/>
    <a:srgbClr val="F2F2F2"/>
    <a:srgbClr val="FFFFFF"/>
    <a:srgbClr val="ECECE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5962" autoAdjust="0"/>
  </p:normalViewPr>
  <p:slideViewPr>
    <p:cSldViewPr>
      <p:cViewPr varScale="1">
        <p:scale>
          <a:sx n="85" d="100"/>
          <a:sy n="85" d="100"/>
        </p:scale>
        <p:origin x="1022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23F8-1023-44DB-94FA-324FF4C25C44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A1AB3-0D09-4229-8046-2E50F36D2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4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5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8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5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8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0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6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0E9D-60B0-4E12-89F1-BFD464F00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16632"/>
            <a:ext cx="2736751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BF82A-A657-48CC-B56B-8C339749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504" y="6525344"/>
            <a:ext cx="416496" cy="287758"/>
          </a:xfrm>
        </p:spPr>
        <p:txBody>
          <a:bodyPr/>
          <a:lstStyle>
            <a:lvl1pPr>
              <a:defRPr b="1"/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1E8A90-373E-4095-A817-705F5CD9AAE7}"/>
              </a:ext>
            </a:extLst>
          </p:cNvPr>
          <p:cNvGrpSpPr/>
          <p:nvPr userDrawn="1"/>
        </p:nvGrpSpPr>
        <p:grpSpPr>
          <a:xfrm>
            <a:off x="200024" y="2132856"/>
            <a:ext cx="9610724" cy="4536231"/>
            <a:chOff x="302539" y="2132856"/>
            <a:chExt cx="9403435" cy="4536231"/>
          </a:xfrm>
        </p:grpSpPr>
        <p:sp>
          <p:nvSpPr>
            <p:cNvPr id="4" name="Oval 23">
              <a:extLst>
                <a:ext uri="{FF2B5EF4-FFF2-40B4-BE49-F238E27FC236}">
                  <a16:creationId xmlns:a16="http://schemas.microsoft.com/office/drawing/2014/main" id="{D89A30DF-5BFF-46F3-B206-098D2C8470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2539" y="2132856"/>
              <a:ext cx="9403435" cy="4536231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  <a:lumOff val="1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</a:ln>
            <a:effectLst>
              <a:outerShdw blurRad="241300" dist="2540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4000"/>
                </a:lnSpc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E20572-627A-41BC-B8A8-4F4A681665EB}"/>
                </a:ext>
              </a:extLst>
            </p:cNvPr>
            <p:cNvSpPr/>
            <p:nvPr userDrawn="1"/>
          </p:nvSpPr>
          <p:spPr>
            <a:xfrm>
              <a:off x="312674" y="2132856"/>
              <a:ext cx="3082469" cy="4523524"/>
            </a:xfrm>
            <a:prstGeom prst="roundRect">
              <a:avLst>
                <a:gd name="adj" fmla="val 759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4000"/>
                </a:lnSpc>
              </a:pP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E2BAC0-3262-41BA-B534-CEF81EF3C1A1}"/>
              </a:ext>
            </a:extLst>
          </p:cNvPr>
          <p:cNvCxnSpPr>
            <a:cxnSpLocks/>
          </p:cNvCxnSpPr>
          <p:nvPr userDrawn="1"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1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193FD6-AFBB-46EF-A2C0-F1CE18B8C5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16880"/>
            <a:ext cx="2736751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627133-8902-4F24-8CC3-F18D4EAAB698}"/>
              </a:ext>
            </a:extLst>
          </p:cNvPr>
          <p:cNvCxnSpPr>
            <a:cxnSpLocks/>
          </p:cNvCxnSpPr>
          <p:nvPr userDrawn="1"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0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88914"/>
            <a:ext cx="8915400" cy="3603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3429000"/>
            <a:ext cx="8915400" cy="269716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89504" y="6570242"/>
            <a:ext cx="416496" cy="2877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 spc="-6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3000" b="1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26" userDrawn="1">
          <p15:clr>
            <a:srgbClr val="F26B43"/>
          </p15:clr>
        </p15:guide>
        <p15:guide id="4" pos="6114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AAEFC3-4A07-4F7F-9269-7945A3A91AC7}"/>
              </a:ext>
            </a:extLst>
          </p:cNvPr>
          <p:cNvSpPr/>
          <p:nvPr/>
        </p:nvSpPr>
        <p:spPr>
          <a:xfrm>
            <a:off x="188251" y="188912"/>
            <a:ext cx="95059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1873ED-3609-41EC-935D-DF10A200BAAE}"/>
              </a:ext>
            </a:extLst>
          </p:cNvPr>
          <p:cNvCxnSpPr>
            <a:cxnSpLocks/>
          </p:cNvCxnSpPr>
          <p:nvPr/>
        </p:nvCxnSpPr>
        <p:spPr>
          <a:xfrm flipH="1">
            <a:off x="344488" y="188912"/>
            <a:ext cx="9217024" cy="64801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40D304-6D8C-4BDE-B786-B22F4E5AB803}"/>
              </a:ext>
            </a:extLst>
          </p:cNvPr>
          <p:cNvSpPr/>
          <p:nvPr/>
        </p:nvSpPr>
        <p:spPr>
          <a:xfrm>
            <a:off x="1641896" y="1118053"/>
            <a:ext cx="6622208" cy="4621894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05564E98-6ACD-45B4-8DCF-25D0FB3C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385" y="5739947"/>
            <a:ext cx="790719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05. 2019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36A3360-DA80-4DBD-A1C2-F417FCC0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033" y="1604231"/>
            <a:ext cx="41869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Ptolemy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Dynamic</a:t>
            </a: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Macro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FB9710-2ADD-4416-98AF-C12F0204881E}"/>
              </a:ext>
            </a:extLst>
          </p:cNvPr>
          <p:cNvSpPr/>
          <p:nvPr/>
        </p:nvSpPr>
        <p:spPr>
          <a:xfrm>
            <a:off x="2288704" y="3500553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7A3C47-0D7E-4EA7-8AC6-71524F8EB560}"/>
              </a:ext>
            </a:extLst>
          </p:cNvPr>
          <p:cNvSpPr/>
          <p:nvPr/>
        </p:nvSpPr>
        <p:spPr>
          <a:xfrm>
            <a:off x="8030415" y="5499019"/>
            <a:ext cx="233689" cy="233689"/>
          </a:xfrm>
          <a:prstGeom prst="rect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C5F95-8D5A-4066-B6C6-F20B434372FD}"/>
              </a:ext>
            </a:extLst>
          </p:cNvPr>
          <p:cNvSpPr txBox="1"/>
          <p:nvPr/>
        </p:nvSpPr>
        <p:spPr>
          <a:xfrm>
            <a:off x="6266914" y="4292425"/>
            <a:ext cx="199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20142295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강은구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20142350 </a:t>
            </a:r>
            <a:r>
              <a:rPr lang="ko-KR" altLang="en-US" sz="1600" dirty="0" err="1">
                <a:solidFill>
                  <a:schemeClr val="bg1"/>
                </a:solidFill>
              </a:rPr>
              <a:t>박선무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20142357 </a:t>
            </a:r>
            <a:r>
              <a:rPr lang="ko-KR" altLang="en-US" sz="1600" dirty="0">
                <a:solidFill>
                  <a:schemeClr val="bg1"/>
                </a:solidFill>
              </a:rPr>
              <a:t>박지성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20142387 </a:t>
            </a:r>
            <a:r>
              <a:rPr lang="ko-KR" altLang="en-US" sz="1600" dirty="0">
                <a:solidFill>
                  <a:schemeClr val="bg1"/>
                </a:solidFill>
              </a:rPr>
              <a:t>오성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6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060612-6DAF-4AC4-B513-936B17551024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2">
            <a:extLst>
              <a:ext uri="{FF2B5EF4-FFF2-40B4-BE49-F238E27FC236}">
                <a16:creationId xmlns:a16="http://schemas.microsoft.com/office/drawing/2014/main" id="{862DCAC1-EF0B-4F23-A2BF-70A8C1F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6280"/>
            <a:ext cx="2736751" cy="431800"/>
          </a:xfrm>
        </p:spPr>
        <p:txBody>
          <a:bodyPr/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향후계획</a:t>
            </a:r>
          </a:p>
        </p:txBody>
      </p:sp>
      <p:sp>
        <p:nvSpPr>
          <p:cNvPr id="5" name="Oval 23">
            <a:extLst>
              <a:ext uri="{FF2B5EF4-FFF2-40B4-BE49-F238E27FC236}">
                <a16:creationId xmlns:a16="http://schemas.microsoft.com/office/drawing/2014/main" id="{67C257EB-8200-4B1E-8B4B-E3D12C045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8" y="1262319"/>
            <a:ext cx="8722803" cy="4752528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32B27-F948-4A0B-A084-6DECD42FE4F6}"/>
              </a:ext>
            </a:extLst>
          </p:cNvPr>
          <p:cNvSpPr txBox="1"/>
          <p:nvPr/>
        </p:nvSpPr>
        <p:spPr>
          <a:xfrm>
            <a:off x="939734" y="1556792"/>
            <a:ext cx="8208912" cy="2659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dirty="0"/>
              <a:t>DQN</a:t>
            </a:r>
            <a:r>
              <a:rPr lang="ko-KR" altLang="en-US" sz="1400" dirty="0"/>
              <a:t>뿐만 아니라 </a:t>
            </a:r>
            <a:r>
              <a:rPr lang="en-US" altLang="ko-KR" sz="1400" dirty="0"/>
              <a:t>A3C, rainbow DQN, TRPO, PG-reinforce </a:t>
            </a:r>
            <a:r>
              <a:rPr lang="ko-KR" altLang="en-US" sz="1400" dirty="0"/>
              <a:t>등 여러가지 강화학습 알고리즘도 적용할 수 있도록 할 예정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간단한 플래시 게임부터 모바일 게임</a:t>
            </a:r>
            <a:r>
              <a:rPr lang="en-US" altLang="ko-KR" sz="1400" dirty="0"/>
              <a:t>, </a:t>
            </a:r>
            <a:r>
              <a:rPr lang="ko-KR" altLang="en-US" sz="1400" dirty="0"/>
              <a:t>더 나아가 주식과 같은 다양한 분야에 적용할 수 있도록 확장할 예정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쓰레드 </a:t>
            </a:r>
            <a:r>
              <a:rPr lang="en-US" altLang="ko-KR" sz="1400" dirty="0"/>
              <a:t>/ </a:t>
            </a:r>
            <a:r>
              <a:rPr lang="ko-KR" altLang="en-US" sz="1400" dirty="0"/>
              <a:t>멀티 프로세싱을 이용하여 성능 개선 예정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게임마다 </a:t>
            </a:r>
            <a:r>
              <a:rPr lang="en-US" altLang="ko-KR" sz="1400" dirty="0"/>
              <a:t>state</a:t>
            </a:r>
            <a:r>
              <a:rPr lang="ko-KR" altLang="en-US" sz="1400" dirty="0"/>
              <a:t>의 크기</a:t>
            </a:r>
            <a:r>
              <a:rPr lang="en-US" altLang="ko-KR" sz="1400" dirty="0"/>
              <a:t>, action</a:t>
            </a:r>
            <a:r>
              <a:rPr lang="ko-KR" altLang="en-US" sz="1400" dirty="0"/>
              <a:t>이 다르기 때문에 사용자가 여러가지 </a:t>
            </a:r>
            <a:r>
              <a:rPr lang="ko-KR" altLang="en-US" sz="1400" dirty="0" err="1"/>
              <a:t>하이퍼</a:t>
            </a:r>
            <a:r>
              <a:rPr lang="ko-KR" altLang="en-US" sz="1400" dirty="0"/>
              <a:t> 파라미터 튜닝을 코드 수정 없이 할 수 있도록 할 예정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C95F0-89A0-4964-AE54-E123ABE1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87" y="4106707"/>
            <a:ext cx="2014679" cy="17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AAEFC3-4A07-4F7F-9269-7945A3A91AC7}"/>
              </a:ext>
            </a:extLst>
          </p:cNvPr>
          <p:cNvSpPr/>
          <p:nvPr/>
        </p:nvSpPr>
        <p:spPr>
          <a:xfrm>
            <a:off x="188251" y="188912"/>
            <a:ext cx="95059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1873ED-3609-41EC-935D-DF10A200BAAE}"/>
              </a:ext>
            </a:extLst>
          </p:cNvPr>
          <p:cNvCxnSpPr>
            <a:cxnSpLocks/>
          </p:cNvCxnSpPr>
          <p:nvPr/>
        </p:nvCxnSpPr>
        <p:spPr>
          <a:xfrm flipH="1">
            <a:off x="344488" y="188912"/>
            <a:ext cx="9217024" cy="64801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40D304-6D8C-4BDE-B786-B22F4E5AB803}"/>
              </a:ext>
            </a:extLst>
          </p:cNvPr>
          <p:cNvSpPr/>
          <p:nvPr/>
        </p:nvSpPr>
        <p:spPr>
          <a:xfrm>
            <a:off x="1641896" y="1118053"/>
            <a:ext cx="6622208" cy="4621894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05564E98-6ACD-45B4-8DCF-25D0FB3C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385" y="5739947"/>
            <a:ext cx="790719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05. 2019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36A3360-DA80-4DBD-A1C2-F417FCC0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032" y="1604230"/>
            <a:ext cx="4703167" cy="182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감사합니다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.</a:t>
            </a:r>
          </a:p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Q&amp;A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FB9710-2ADD-4416-98AF-C12F0204881E}"/>
              </a:ext>
            </a:extLst>
          </p:cNvPr>
          <p:cNvSpPr/>
          <p:nvPr/>
        </p:nvSpPr>
        <p:spPr>
          <a:xfrm>
            <a:off x="2288704" y="3500553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7A3C47-0D7E-4EA7-8AC6-71524F8EB560}"/>
              </a:ext>
            </a:extLst>
          </p:cNvPr>
          <p:cNvSpPr/>
          <p:nvPr/>
        </p:nvSpPr>
        <p:spPr>
          <a:xfrm>
            <a:off x="8030415" y="5492710"/>
            <a:ext cx="233689" cy="233689"/>
          </a:xfrm>
          <a:prstGeom prst="rect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72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FFF5BA-D01B-42BF-8E1F-93199682B32B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03986" y="4524920"/>
            <a:ext cx="4113510" cy="206364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indent="-360000">
              <a:lnSpc>
                <a:spcPct val="5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개요</a:t>
            </a:r>
            <a:endParaRPr lang="en-US" altLang="ko-KR" sz="1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5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기능</a:t>
            </a:r>
            <a:endParaRPr lang="en-US" altLang="ko-KR" sz="1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진행사항</a:t>
            </a:r>
            <a:endParaRPr lang="en-US" altLang="ko-KR" sz="1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향후계획</a:t>
            </a:r>
            <a:endParaRPr lang="en-US" altLang="ko-KR" sz="1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90000"/>
              </a:lnSpc>
              <a:spcAft>
                <a:spcPts val="30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en-US" altLang="ko-KR" sz="13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Q&amp;A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623068E9-1DD7-49D9-B804-29861B08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4593717"/>
            <a:ext cx="2376264" cy="55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INDEX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C39A46-0A2F-4734-B24E-1E8DFAA2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8" y="188912"/>
            <a:ext cx="9505942" cy="41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5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844E527-3B67-4CB6-B076-3482101AE39B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20419" y="774614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Dynamic Macro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368823" y="1268760"/>
            <a:ext cx="31683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68" y="185050"/>
            <a:ext cx="2736751" cy="431800"/>
          </a:xfrm>
        </p:spPr>
        <p:txBody>
          <a:bodyPr/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개요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208083" y="2136098"/>
            <a:ext cx="4569454" cy="32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59DBB6-8319-439E-BF7B-0F1A8845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3069347"/>
            <a:ext cx="5890701" cy="286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65A0F8C-1DBE-49F7-9152-4943C1709493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EA03AB-F0A2-491E-AC10-9ED5D54CAA64}"/>
              </a:ext>
            </a:extLst>
          </p:cNvPr>
          <p:cNvSpPr txBox="1"/>
          <p:nvPr/>
        </p:nvSpPr>
        <p:spPr>
          <a:xfrm>
            <a:off x="632519" y="1701203"/>
            <a:ext cx="86409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사용자가 원하는 게임에 </a:t>
            </a:r>
            <a:r>
              <a:rPr lang="ko-KR" altLang="en-US" b="1" dirty="0"/>
              <a:t>딥러닝</a:t>
            </a:r>
            <a:r>
              <a:rPr lang="en-US" altLang="ko-KR" b="1" dirty="0"/>
              <a:t>/</a:t>
            </a:r>
            <a:r>
              <a:rPr lang="ko-KR" altLang="en-US" b="1" dirty="0"/>
              <a:t>강화학습</a:t>
            </a:r>
            <a:r>
              <a:rPr lang="ko-KR" altLang="en-US" dirty="0"/>
              <a:t>을</a:t>
            </a:r>
            <a:r>
              <a:rPr lang="ko-KR" altLang="en-US" b="1" dirty="0"/>
              <a:t> </a:t>
            </a:r>
            <a:r>
              <a:rPr lang="ko-KR" altLang="en-US" dirty="0"/>
              <a:t>적용한 매크로 제작</a:t>
            </a:r>
            <a:r>
              <a:rPr lang="en-US" altLang="ko-KR" dirty="0"/>
              <a:t> </a:t>
            </a:r>
            <a:r>
              <a:rPr lang="ko-KR" altLang="en-US" dirty="0"/>
              <a:t>환경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강화학습</a:t>
            </a:r>
            <a:r>
              <a:rPr lang="ko-KR" altLang="en-US" dirty="0"/>
              <a:t>을 통해 게임의 점수</a:t>
            </a:r>
            <a:r>
              <a:rPr lang="en-US" altLang="ko-KR" dirty="0"/>
              <a:t>(reward)</a:t>
            </a:r>
            <a:r>
              <a:rPr lang="ko-KR" altLang="en-US" dirty="0"/>
              <a:t>가 최대가 되도록 </a:t>
            </a:r>
            <a:r>
              <a:rPr lang="en-US" altLang="ko-KR" dirty="0"/>
              <a:t>action</a:t>
            </a:r>
            <a:r>
              <a:rPr lang="ko-KR" altLang="en-US" dirty="0"/>
              <a:t>을 취함</a:t>
            </a:r>
          </a:p>
        </p:txBody>
      </p:sp>
    </p:spTree>
    <p:extLst>
      <p:ext uri="{BB962C8B-B14F-4D97-AF65-F5344CB8AC3E}">
        <p14:creationId xmlns:p14="http://schemas.microsoft.com/office/powerpoint/2010/main" val="279265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EA678C-CDCA-4584-A1AB-B0BAF20F2BA1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17A4F378-613D-4DDC-9E98-C41E089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72" y="4141844"/>
            <a:ext cx="6414647" cy="1662617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녹음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6280"/>
            <a:ext cx="2736751" cy="431800"/>
          </a:xfrm>
        </p:spPr>
        <p:txBody>
          <a:bodyPr/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기능</a:t>
            </a: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id="{0F73AF72-4430-463C-B20C-F5C8BC10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9" y="3961844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7" y="2026520"/>
            <a:ext cx="5162773" cy="1662617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설정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9" y="1846520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A0FAE0-F217-4917-87B4-C76F4877B93E}"/>
              </a:ext>
            </a:extLst>
          </p:cNvPr>
          <p:cNvCxnSpPr>
            <a:cxnSpLocks/>
          </p:cNvCxnSpPr>
          <p:nvPr/>
        </p:nvCxnSpPr>
        <p:spPr>
          <a:xfrm>
            <a:off x="672889" y="2803373"/>
            <a:ext cx="2516411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A3023E-B49B-472C-8F1B-E2A37BA6203D}"/>
              </a:ext>
            </a:extLst>
          </p:cNvPr>
          <p:cNvSpPr txBox="1"/>
          <p:nvPr/>
        </p:nvSpPr>
        <p:spPr>
          <a:xfrm>
            <a:off x="1318390" y="790739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Basic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Macro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0D78C9-BB70-413A-8AD6-16A7FA0D2852}"/>
              </a:ext>
            </a:extLst>
          </p:cNvPr>
          <p:cNvCxnSpPr>
            <a:cxnSpLocks/>
          </p:cNvCxnSpPr>
          <p:nvPr/>
        </p:nvCxnSpPr>
        <p:spPr>
          <a:xfrm>
            <a:off x="672889" y="4906840"/>
            <a:ext cx="2516411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9DD68B-5A5A-47BD-AED6-C6B5FC2937FE}"/>
              </a:ext>
            </a:extLst>
          </p:cNvPr>
          <p:cNvSpPr txBox="1"/>
          <p:nvPr/>
        </p:nvSpPr>
        <p:spPr>
          <a:xfrm>
            <a:off x="672888" y="2948304"/>
            <a:ext cx="500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400" dirty="0"/>
              <a:t>동작하기 원하는 액션을 하나하나 추가하여 매크로 제작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589D3C-82D1-42FE-B34B-7D7100796BE9}"/>
              </a:ext>
            </a:extLst>
          </p:cNvPr>
          <p:cNvSpPr txBox="1"/>
          <p:nvPr/>
        </p:nvSpPr>
        <p:spPr>
          <a:xfrm>
            <a:off x="672889" y="5047873"/>
            <a:ext cx="624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녹음 시작</a:t>
            </a:r>
            <a:r>
              <a:rPr lang="en-US" altLang="ko-KR" sz="1400" dirty="0"/>
              <a:t>/</a:t>
            </a:r>
            <a:r>
              <a:rPr lang="ko-KR" altLang="en-US" sz="1400" dirty="0"/>
              <a:t>종료 조건을 주고 그동안 수행된 액션을 취합해 매크로 제작  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A2CC3AE-2433-4315-AAA9-15046DB1CC38}"/>
              </a:ext>
            </a:extLst>
          </p:cNvPr>
          <p:cNvCxnSpPr>
            <a:cxnSpLocks/>
          </p:cNvCxnSpPr>
          <p:nvPr/>
        </p:nvCxnSpPr>
        <p:spPr>
          <a:xfrm>
            <a:off x="3368823" y="1268760"/>
            <a:ext cx="31683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4B166F7-BAD3-46E0-8293-512EB2FA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62" y="1502349"/>
            <a:ext cx="2141674" cy="34555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A83E6A-BBCB-4ED7-93FF-73AAD99F8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096" y="1949697"/>
            <a:ext cx="1733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57D0C4-FE62-4146-BE8F-4427D07947B2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17A4F378-613D-4DDC-9E98-C41E089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28" y="1632977"/>
            <a:ext cx="8907740" cy="1796022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학습요인 설정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6280"/>
            <a:ext cx="2736751" cy="431800"/>
          </a:xfrm>
        </p:spPr>
        <p:txBody>
          <a:bodyPr/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기능</a:t>
            </a: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id="{0F73AF72-4430-463C-B20C-F5C8BC10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07" y="1433680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0D78C9-BB70-413A-8AD6-16A7FA0D2852}"/>
              </a:ext>
            </a:extLst>
          </p:cNvPr>
          <p:cNvCxnSpPr>
            <a:cxnSpLocks/>
          </p:cNvCxnSpPr>
          <p:nvPr/>
        </p:nvCxnSpPr>
        <p:spPr>
          <a:xfrm>
            <a:off x="652978" y="2396189"/>
            <a:ext cx="2516411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245C3-9C9A-4F80-9E4A-D600DDE4CEB6}"/>
              </a:ext>
            </a:extLst>
          </p:cNvPr>
          <p:cNvSpPr txBox="1"/>
          <p:nvPr/>
        </p:nvSpPr>
        <p:spPr>
          <a:xfrm>
            <a:off x="1320419" y="774614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Dynamic Macro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CE1CCD-6D8E-4D94-B48B-5BDD2260E52E}"/>
              </a:ext>
            </a:extLst>
          </p:cNvPr>
          <p:cNvCxnSpPr>
            <a:cxnSpLocks/>
          </p:cNvCxnSpPr>
          <p:nvPr/>
        </p:nvCxnSpPr>
        <p:spPr>
          <a:xfrm>
            <a:off x="3368823" y="1268760"/>
            <a:ext cx="31683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1B43D6-4E3C-46E0-BE18-ABE355393124}"/>
              </a:ext>
            </a:extLst>
          </p:cNvPr>
          <p:cNvSpPr txBox="1"/>
          <p:nvPr/>
        </p:nvSpPr>
        <p:spPr>
          <a:xfrm>
            <a:off x="591596" y="2564069"/>
            <a:ext cx="872280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게임 플레이에 영향을 주는 학습 요인 설정  </a:t>
            </a:r>
            <a:r>
              <a:rPr lang="en-US" altLang="ko-KR" sz="1400" dirty="0"/>
              <a:t>(ex)</a:t>
            </a:r>
            <a:r>
              <a:rPr lang="ko-KR" altLang="en-US" sz="1400" dirty="0"/>
              <a:t> 부정적 요인 </a:t>
            </a:r>
            <a:r>
              <a:rPr lang="en-US" altLang="ko-KR" sz="1400" dirty="0"/>
              <a:t>: </a:t>
            </a:r>
            <a:r>
              <a:rPr lang="ko-KR" altLang="en-US" sz="1400" dirty="0"/>
              <a:t>장애물 </a:t>
            </a:r>
            <a:r>
              <a:rPr lang="en-US" altLang="ko-KR" sz="1400" dirty="0"/>
              <a:t>/ </a:t>
            </a:r>
            <a:r>
              <a:rPr lang="ko-KR" altLang="en-US" sz="1400" dirty="0"/>
              <a:t>긍정적 요인 </a:t>
            </a:r>
            <a:r>
              <a:rPr lang="en-US" altLang="ko-KR" sz="1400" dirty="0"/>
              <a:t>: </a:t>
            </a:r>
            <a:r>
              <a:rPr lang="ko-KR" altLang="en-US" sz="1400" dirty="0"/>
              <a:t>젤리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dirty="0"/>
              <a:t>Agent</a:t>
            </a:r>
            <a:r>
              <a:rPr lang="ko-KR" altLang="en-US" sz="1400" dirty="0"/>
              <a:t>가 빠른 속도로 학습할 수 있도록 게임 화면에서 학습에 필요한 부분만 분석</a:t>
            </a:r>
            <a:r>
              <a:rPr lang="en-US" altLang="ko-KR" sz="1400" dirty="0"/>
              <a:t>/</a:t>
            </a:r>
            <a:r>
              <a:rPr lang="ko-KR" altLang="en-US" sz="1400" dirty="0"/>
              <a:t>처리가 가능하게 함</a:t>
            </a:r>
            <a:endParaRPr lang="en-US" altLang="ko-KR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499826-066E-4A04-BC8D-6BF5F1C6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68" y="3407685"/>
            <a:ext cx="5102661" cy="3293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9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57D0C4-FE62-4146-BE8F-4427D07947B2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17A4F378-613D-4DDC-9E98-C41E089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8" y="1640650"/>
            <a:ext cx="8722803" cy="1683534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리워드 설정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6280"/>
            <a:ext cx="2736751" cy="431800"/>
          </a:xfrm>
        </p:spPr>
        <p:txBody>
          <a:bodyPr/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기능</a:t>
            </a: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id="{0F73AF72-4430-463C-B20C-F5C8BC10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96" y="1460649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0D78C9-BB70-413A-8AD6-16A7FA0D2852}"/>
              </a:ext>
            </a:extLst>
          </p:cNvPr>
          <p:cNvCxnSpPr>
            <a:cxnSpLocks/>
          </p:cNvCxnSpPr>
          <p:nvPr/>
        </p:nvCxnSpPr>
        <p:spPr>
          <a:xfrm>
            <a:off x="754396" y="2461034"/>
            <a:ext cx="25164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245C3-9C9A-4F80-9E4A-D600DDE4CEB6}"/>
              </a:ext>
            </a:extLst>
          </p:cNvPr>
          <p:cNvSpPr txBox="1"/>
          <p:nvPr/>
        </p:nvSpPr>
        <p:spPr>
          <a:xfrm>
            <a:off x="1320419" y="774614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Dynamic Macro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CE1CCD-6D8E-4D94-B48B-5BDD2260E52E}"/>
              </a:ext>
            </a:extLst>
          </p:cNvPr>
          <p:cNvCxnSpPr>
            <a:cxnSpLocks/>
          </p:cNvCxnSpPr>
          <p:nvPr/>
        </p:nvCxnSpPr>
        <p:spPr>
          <a:xfrm>
            <a:off x="3368823" y="1268760"/>
            <a:ext cx="31683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1B43D6-4E3C-46E0-BE18-ABE355393124}"/>
              </a:ext>
            </a:extLst>
          </p:cNvPr>
          <p:cNvSpPr txBox="1"/>
          <p:nvPr/>
        </p:nvSpPr>
        <p:spPr>
          <a:xfrm>
            <a:off x="754396" y="2501541"/>
            <a:ext cx="824889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생존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점수와 같이 게임 플레이의 판단 척도가 되는 리워드를 설정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dirty="0"/>
              <a:t>OCR(Optical Character Recognition)</a:t>
            </a:r>
            <a:r>
              <a:rPr lang="ko-KR" altLang="en-US" sz="1400" dirty="0"/>
              <a:t>을 이용하여 이미지로부터 텍스트</a:t>
            </a:r>
            <a:r>
              <a:rPr lang="en-US" altLang="ko-KR" sz="1400" dirty="0"/>
              <a:t>(</a:t>
            </a:r>
            <a:r>
              <a:rPr lang="ko-KR" altLang="en-US" sz="1400" dirty="0"/>
              <a:t>생존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점수 등</a:t>
            </a:r>
            <a:r>
              <a:rPr lang="en-US" altLang="ko-KR" sz="1400" dirty="0"/>
              <a:t>)</a:t>
            </a:r>
            <a:r>
              <a:rPr lang="ko-KR" altLang="en-US" sz="1400" dirty="0"/>
              <a:t> 인식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C05DDC-4A8C-44CE-BAE4-261FC570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15" y="3324185"/>
            <a:ext cx="5794769" cy="326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89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6D4D11-C179-4446-AA56-B7C5941C24FF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17A4F378-613D-4DDC-9E98-C41E089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7" y="1688596"/>
            <a:ext cx="8722803" cy="2532483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 알고리즘 설정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3DA773-02FC-4E4F-9CCC-920CFFD4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6280"/>
            <a:ext cx="2736751" cy="431800"/>
          </a:xfrm>
        </p:spPr>
        <p:txBody>
          <a:bodyPr/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기능</a:t>
            </a: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id="{0F73AF72-4430-463C-B20C-F5C8BC106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95" y="1508596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0D78C9-BB70-413A-8AD6-16A7FA0D2852}"/>
              </a:ext>
            </a:extLst>
          </p:cNvPr>
          <p:cNvCxnSpPr>
            <a:cxnSpLocks/>
          </p:cNvCxnSpPr>
          <p:nvPr/>
        </p:nvCxnSpPr>
        <p:spPr>
          <a:xfrm>
            <a:off x="754395" y="2508981"/>
            <a:ext cx="272066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589D3C-82D1-42FE-B34B-7D7100796BE9}"/>
              </a:ext>
            </a:extLst>
          </p:cNvPr>
          <p:cNvSpPr txBox="1"/>
          <p:nvPr/>
        </p:nvSpPr>
        <p:spPr>
          <a:xfrm>
            <a:off x="720369" y="2551502"/>
            <a:ext cx="76031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DQN ( Deep-Q-Network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245C3-9C9A-4F80-9E4A-D600DDE4CEB6}"/>
              </a:ext>
            </a:extLst>
          </p:cNvPr>
          <p:cNvSpPr txBox="1"/>
          <p:nvPr/>
        </p:nvSpPr>
        <p:spPr>
          <a:xfrm>
            <a:off x="1320419" y="774614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Dynamic Macro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BDF49DC-834A-42F4-AE67-A1E107332B81}"/>
              </a:ext>
            </a:extLst>
          </p:cNvPr>
          <p:cNvCxnSpPr>
            <a:cxnSpLocks/>
          </p:cNvCxnSpPr>
          <p:nvPr/>
        </p:nvCxnSpPr>
        <p:spPr>
          <a:xfrm>
            <a:off x="3368823" y="1268760"/>
            <a:ext cx="31683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8457EC-E1BE-4E82-AE91-9A38DF8F3C28}"/>
              </a:ext>
            </a:extLst>
          </p:cNvPr>
          <p:cNvSpPr txBox="1"/>
          <p:nvPr/>
        </p:nvSpPr>
        <p:spPr>
          <a:xfrm>
            <a:off x="1001296" y="2972015"/>
            <a:ext cx="7912144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 err="1"/>
              <a:t>딥러닝을</a:t>
            </a:r>
            <a:r>
              <a:rPr lang="ko-KR" altLang="en-US" sz="1600" dirty="0"/>
              <a:t> 강화학습에 적용한 알고리즘</a:t>
            </a:r>
            <a:r>
              <a:rPr lang="en-US" altLang="ko-KR" sz="1600" dirty="0"/>
              <a:t>,</a:t>
            </a:r>
            <a:r>
              <a:rPr lang="ko-KR" altLang="en-US" sz="1600" dirty="0"/>
              <a:t> 사람보다 게임 플레이를 잘하도록 학습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게임 화면의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과정 없이 바로 입력으로 사용이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/>
              <a:t>서로 다른 여러 게임에 적용 가능 </a:t>
            </a:r>
            <a:r>
              <a:rPr lang="en-US" altLang="ko-KR" sz="1600" dirty="0"/>
              <a:t>( Generic</a:t>
            </a:r>
            <a:r>
              <a:rPr lang="ko-KR" altLang="en-US" sz="1600" dirty="0"/>
              <a:t>한 성질 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B2DFF-CB4C-48C5-8210-68BBB6CE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9" y="4509326"/>
            <a:ext cx="2427859" cy="17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9E0E39-52AD-459C-BDC2-7930358D2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059" y="4513819"/>
            <a:ext cx="2698010" cy="177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64609-D6A0-4972-8C8B-3D29EC9E1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384" y="4508796"/>
            <a:ext cx="2664297" cy="177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7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FD711A-DBE3-43D0-9F64-57143F504732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2">
            <a:extLst>
              <a:ext uri="{FF2B5EF4-FFF2-40B4-BE49-F238E27FC236}">
                <a16:creationId xmlns:a16="http://schemas.microsoft.com/office/drawing/2014/main" id="{862DCAC1-EF0B-4F23-A2BF-70A8C1F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6280"/>
            <a:ext cx="2736751" cy="431800"/>
          </a:xfrm>
        </p:spPr>
        <p:txBody>
          <a:bodyPr/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진행사항</a:t>
            </a:r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112C0DBF-6DDE-4CC4-A583-4E17ABE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8" y="1453032"/>
            <a:ext cx="8722803" cy="1944216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 이벤트 처리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4" name="직사각형 125">
            <a:extLst>
              <a:ext uri="{FF2B5EF4-FFF2-40B4-BE49-F238E27FC236}">
                <a16:creationId xmlns:a16="http://schemas.microsoft.com/office/drawing/2014/main" id="{E431D070-BF46-4805-A6C6-284787A1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96" y="1273031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C76EF-87A0-4FD9-A099-B6ACAEB22B25}"/>
              </a:ext>
            </a:extLst>
          </p:cNvPr>
          <p:cNvSpPr txBox="1"/>
          <p:nvPr/>
        </p:nvSpPr>
        <p:spPr>
          <a:xfrm>
            <a:off x="736556" y="2461143"/>
            <a:ext cx="76031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/>
              <a:t>이벤트를 리스트 형태로 저장</a:t>
            </a:r>
            <a:r>
              <a:rPr lang="en-US" altLang="ko-KR" sz="1400" dirty="0"/>
              <a:t>/</a:t>
            </a:r>
            <a:r>
              <a:rPr lang="ko-KR" altLang="en-US" sz="1400" dirty="0"/>
              <a:t>관리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dirty="0"/>
              <a:t>Basic Macro </a:t>
            </a:r>
            <a:r>
              <a:rPr lang="ko-KR" altLang="en-US" sz="1400" dirty="0"/>
              <a:t>구현 완료</a:t>
            </a:r>
            <a:endParaRPr lang="en-US" altLang="ko-KR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8E7C7C-2299-4B95-9CFC-AABB91B90784}"/>
              </a:ext>
            </a:extLst>
          </p:cNvPr>
          <p:cNvCxnSpPr>
            <a:cxnSpLocks/>
          </p:cNvCxnSpPr>
          <p:nvPr/>
        </p:nvCxnSpPr>
        <p:spPr>
          <a:xfrm>
            <a:off x="736556" y="2245119"/>
            <a:ext cx="3239418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3">
            <a:extLst>
              <a:ext uri="{FF2B5EF4-FFF2-40B4-BE49-F238E27FC236}">
                <a16:creationId xmlns:a16="http://schemas.microsoft.com/office/drawing/2014/main" id="{32D4F2D8-3F80-43DD-B599-211D24EC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8" y="4051608"/>
            <a:ext cx="8722803" cy="1944216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처리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9" name="직사각형 125">
            <a:extLst>
              <a:ext uri="{FF2B5EF4-FFF2-40B4-BE49-F238E27FC236}">
                <a16:creationId xmlns:a16="http://schemas.microsoft.com/office/drawing/2014/main" id="{1DB75247-90DF-436B-876A-53CDB377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96" y="3871607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51CC3-7E18-41B1-901D-8DCA9E911684}"/>
              </a:ext>
            </a:extLst>
          </p:cNvPr>
          <p:cNvSpPr txBox="1"/>
          <p:nvPr/>
        </p:nvSpPr>
        <p:spPr>
          <a:xfrm>
            <a:off x="736556" y="5059719"/>
            <a:ext cx="76031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dirty="0"/>
              <a:t>OpenCV</a:t>
            </a:r>
            <a:r>
              <a:rPr lang="ko-KR" altLang="en-US" sz="1400" dirty="0"/>
              <a:t>를 사용하여 동적으로 움직이는 이미지 </a:t>
            </a:r>
            <a:r>
              <a:rPr lang="en-US" altLang="ko-KR" sz="1400" dirty="0"/>
              <a:t>catch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dirty="0"/>
              <a:t>OCR</a:t>
            </a:r>
            <a:r>
              <a:rPr lang="ko-KR" altLang="en-US" sz="1400" dirty="0"/>
              <a:t>을 통한 점수와 같은 텍스트 인식</a:t>
            </a:r>
            <a:endParaRPr lang="en-US" altLang="ko-KR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6798CB-B2F4-425B-9B9B-2A0C94FD6586}"/>
              </a:ext>
            </a:extLst>
          </p:cNvPr>
          <p:cNvCxnSpPr>
            <a:cxnSpLocks/>
          </p:cNvCxnSpPr>
          <p:nvPr/>
        </p:nvCxnSpPr>
        <p:spPr>
          <a:xfrm>
            <a:off x="736556" y="4843695"/>
            <a:ext cx="3239418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6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FD711A-DBE3-43D0-9F64-57143F504732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2">
            <a:extLst>
              <a:ext uri="{FF2B5EF4-FFF2-40B4-BE49-F238E27FC236}">
                <a16:creationId xmlns:a16="http://schemas.microsoft.com/office/drawing/2014/main" id="{862DCAC1-EF0B-4F23-A2BF-70A8C1FF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6280"/>
            <a:ext cx="2736751" cy="431800"/>
          </a:xfrm>
        </p:spPr>
        <p:txBody>
          <a:bodyPr/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진행사항</a:t>
            </a:r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112C0DBF-6DDE-4CC4-A583-4E17ABE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052737"/>
            <a:ext cx="4891763" cy="1728191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endParaRPr lang="en-US" altLang="ko-KR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GUI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4" name="직사각형 125">
            <a:extLst>
              <a:ext uri="{FF2B5EF4-FFF2-40B4-BE49-F238E27FC236}">
                <a16:creationId xmlns:a16="http://schemas.microsoft.com/office/drawing/2014/main" id="{E431D070-BF46-4805-A6C6-284787A1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02" y="872736"/>
            <a:ext cx="493803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C76EF-87A0-4FD9-A099-B6ACAEB22B25}"/>
              </a:ext>
            </a:extLst>
          </p:cNvPr>
          <p:cNvSpPr txBox="1"/>
          <p:nvPr/>
        </p:nvSpPr>
        <p:spPr>
          <a:xfrm>
            <a:off x="633462" y="2060848"/>
            <a:ext cx="43195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dirty="0"/>
              <a:t>Basic Macro, Dynamic Macro</a:t>
            </a:r>
            <a:r>
              <a:rPr lang="ko-KR" altLang="en-US" sz="1400" dirty="0"/>
              <a:t> 제작 환경 구축</a:t>
            </a:r>
            <a:endParaRPr lang="en-US" altLang="ko-KR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8E7C7C-2299-4B95-9CFC-AABB91B90784}"/>
              </a:ext>
            </a:extLst>
          </p:cNvPr>
          <p:cNvCxnSpPr>
            <a:cxnSpLocks/>
          </p:cNvCxnSpPr>
          <p:nvPr/>
        </p:nvCxnSpPr>
        <p:spPr>
          <a:xfrm>
            <a:off x="633462" y="1844824"/>
            <a:ext cx="3239418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4564EA9-8A55-42AE-815C-A31E3E8F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78" y="2607077"/>
            <a:ext cx="2160240" cy="381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18A2F6-F2B2-47F8-A549-8C96B6E16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202" y="896890"/>
            <a:ext cx="2856391" cy="552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43854D-7722-43C8-9BB9-071C5D053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66" y="3889210"/>
            <a:ext cx="240030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26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357</Words>
  <Application>Microsoft Office PowerPoint</Application>
  <PresentationFormat>A4 용지(210x297mm)</PresentationFormat>
  <Paragraphs>99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1. 개요</vt:lpstr>
      <vt:lpstr>2. 기능</vt:lpstr>
      <vt:lpstr>2. 기능</vt:lpstr>
      <vt:lpstr>2. 기능</vt:lpstr>
      <vt:lpstr>2. 기능</vt:lpstr>
      <vt:lpstr>3. 진행사항</vt:lpstr>
      <vt:lpstr>3. 진행사항</vt:lpstr>
      <vt:lpstr>4. 향후계획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siuser</dc:creator>
  <cp:lastModifiedBy>Eun Gu Kang</cp:lastModifiedBy>
  <cp:revision>1639</cp:revision>
  <cp:lastPrinted>2018-10-01T08:18:26Z</cp:lastPrinted>
  <dcterms:created xsi:type="dcterms:W3CDTF">2018-09-20T04:59:45Z</dcterms:created>
  <dcterms:modified xsi:type="dcterms:W3CDTF">2019-05-19T12:16:15Z</dcterms:modified>
</cp:coreProperties>
</file>