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5" r:id="rId3"/>
    <p:sldId id="276" r:id="rId4"/>
    <p:sldId id="277" r:id="rId5"/>
    <p:sldId id="278" r:id="rId6"/>
    <p:sldId id="279" r:id="rId7"/>
    <p:sldId id="280" r:id="rId8"/>
    <p:sldId id="274" r:id="rId9"/>
    <p:sldId id="257" r:id="rId10"/>
    <p:sldId id="258" r:id="rId11"/>
    <p:sldId id="261" r:id="rId12"/>
    <p:sldId id="262" r:id="rId13"/>
    <p:sldId id="259" r:id="rId14"/>
    <p:sldId id="260" r:id="rId15"/>
    <p:sldId id="273" r:id="rId16"/>
    <p:sldId id="263" r:id="rId17"/>
    <p:sldId id="264" r:id="rId18"/>
    <p:sldId id="265" r:id="rId19"/>
    <p:sldId id="266" r:id="rId20"/>
    <p:sldId id="267" r:id="rId21"/>
    <p:sldId id="268" r:id="rId22"/>
    <p:sldId id="269" r:id="rId23"/>
    <p:sldId id="270" r:id="rId24"/>
    <p:sldId id="271" r:id="rId25"/>
    <p:sldId id="272"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101" y="5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2/18/2025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2/18/2025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0.png"/><Relationship Id="rId7" Type="http://schemas.openxmlformats.org/officeDocument/2006/relationships/image" Target="../media/image120.png"/><Relationship Id="rId2" Type="http://schemas.openxmlformats.org/officeDocument/2006/relationships/image" Target="../media/image70.png"/><Relationship Id="rId1" Type="http://schemas.openxmlformats.org/officeDocument/2006/relationships/slideLayout" Target="../slideLayouts/slideLayout7.xml"/><Relationship Id="rId6" Type="http://schemas.openxmlformats.org/officeDocument/2006/relationships/image" Target="../media/image111.png"/><Relationship Id="rId5" Type="http://schemas.openxmlformats.org/officeDocument/2006/relationships/image" Target="../media/image100.png"/><Relationship Id="rId4" Type="http://schemas.openxmlformats.org/officeDocument/2006/relationships/image" Target="../media/image90.png"/></Relationships>
</file>

<file path=ppt/slides/_rels/slide11.xml.rels><?xml version="1.0" encoding="UTF-8" standalone="yes"?>
<Relationships xmlns="http://schemas.openxmlformats.org/package/2006/relationships"><Relationship Id="rId8" Type="http://schemas.openxmlformats.org/officeDocument/2006/relationships/image" Target="../media/image170.png"/><Relationship Id="rId3" Type="http://schemas.openxmlformats.org/officeDocument/2006/relationships/image" Target="../media/image140.png"/><Relationship Id="rId7" Type="http://schemas.openxmlformats.org/officeDocument/2006/relationships/image" Target="../media/image200.png"/><Relationship Id="rId2" Type="http://schemas.openxmlformats.org/officeDocument/2006/relationships/image" Target="../media/image130.png"/><Relationship Id="rId1" Type="http://schemas.openxmlformats.org/officeDocument/2006/relationships/slideLayout" Target="../slideLayouts/slideLayout7.xml"/><Relationship Id="rId11" Type="http://schemas.openxmlformats.org/officeDocument/2006/relationships/image" Target="../media/image211.png"/><Relationship Id="rId5" Type="http://schemas.openxmlformats.org/officeDocument/2006/relationships/image" Target="../media/image160.png"/><Relationship Id="rId10" Type="http://schemas.openxmlformats.org/officeDocument/2006/relationships/image" Target="../media/image190.png"/><Relationship Id="rId4" Type="http://schemas.openxmlformats.org/officeDocument/2006/relationships/image" Target="../media/image150.png"/><Relationship Id="rId9" Type="http://schemas.openxmlformats.org/officeDocument/2006/relationships/image" Target="../media/image180.png"/></Relationships>
</file>

<file path=ppt/slides/_rels/slide12.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_rels/slide13.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14.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210.png"/><Relationship Id="rId7" Type="http://schemas.openxmlformats.org/officeDocument/2006/relationships/image" Target="../media/image60.png"/><Relationship Id="rId2"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510.png"/><Relationship Id="rId5" Type="http://schemas.openxmlformats.org/officeDocument/2006/relationships/image" Target="../media/image410.png"/><Relationship Id="rId4" Type="http://schemas.openxmlformats.org/officeDocument/2006/relationships/image" Target="../media/image3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E8A2E9-8009-5E29-D6CA-AB9C34D4C485}"/>
              </a:ext>
            </a:extLst>
          </p:cNvPr>
          <p:cNvSpPr>
            <a:spLocks noGrp="1"/>
          </p:cNvSpPr>
          <p:nvPr>
            <p:ph type="title"/>
          </p:nvPr>
        </p:nvSpPr>
        <p:spPr/>
        <p:txBody>
          <a:bodyPr/>
          <a:lstStyle/>
          <a:p>
            <a:r>
              <a:rPr lang="en-US" dirty="0"/>
              <a:t>Linear </a:t>
            </a:r>
            <a:r>
              <a:rPr lang="en-US" dirty="0" err="1"/>
              <a:t>Ckts</a:t>
            </a:r>
            <a:endParaRPr lang="en-US" dirty="0"/>
          </a:p>
        </p:txBody>
      </p:sp>
      <p:sp>
        <p:nvSpPr>
          <p:cNvPr id="3" name="Text Placeholder 2">
            <a:extLst>
              <a:ext uri="{FF2B5EF4-FFF2-40B4-BE49-F238E27FC236}">
                <a16:creationId xmlns:a16="http://schemas.microsoft.com/office/drawing/2014/main" id="{C206D654-6B08-4256-23D0-7661E1E588A3}"/>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2232238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D5B683-2009-BF16-0C1B-AC844D596F87}"/>
              </a:ext>
            </a:extLst>
          </p:cNvPr>
          <p:cNvSpPr>
            <a:spLocks noGrp="1"/>
          </p:cNvSpPr>
          <p:nvPr>
            <p:ph type="title"/>
          </p:nvPr>
        </p:nvSpPr>
        <p:spPr/>
        <p:txBody>
          <a:bodyPr/>
          <a:lstStyle/>
          <a:p>
            <a:r>
              <a:rPr lang="en-US" dirty="0"/>
              <a:t>Semi Devices</a:t>
            </a:r>
          </a:p>
        </p:txBody>
      </p:sp>
      <p:sp>
        <p:nvSpPr>
          <p:cNvPr id="3" name="Text Placeholder 2">
            <a:extLst>
              <a:ext uri="{FF2B5EF4-FFF2-40B4-BE49-F238E27FC236}">
                <a16:creationId xmlns:a16="http://schemas.microsoft.com/office/drawing/2014/main" id="{81A4FB93-3AC6-259F-CA72-B3115BD73EE6}"/>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3044739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8" name="Group 127">
            <a:extLst>
              <a:ext uri="{FF2B5EF4-FFF2-40B4-BE49-F238E27FC236}">
                <a16:creationId xmlns:a16="http://schemas.microsoft.com/office/drawing/2014/main" id="{6AD0D0A2-E67D-4056-08A9-42909DA4813D}"/>
              </a:ext>
            </a:extLst>
          </p:cNvPr>
          <p:cNvGrpSpPr/>
          <p:nvPr/>
        </p:nvGrpSpPr>
        <p:grpSpPr>
          <a:xfrm>
            <a:off x="4747709" y="423599"/>
            <a:ext cx="6355962" cy="6010802"/>
            <a:chOff x="1517474" y="478226"/>
            <a:chExt cx="6355962" cy="6010802"/>
          </a:xfrm>
        </p:grpSpPr>
        <p:grpSp>
          <p:nvGrpSpPr>
            <p:cNvPr id="127" name="Group 126">
              <a:extLst>
                <a:ext uri="{FF2B5EF4-FFF2-40B4-BE49-F238E27FC236}">
                  <a16:creationId xmlns:a16="http://schemas.microsoft.com/office/drawing/2014/main" id="{8C5B5AE0-AE27-ECD6-F3DC-52B8C394E04C}"/>
                </a:ext>
              </a:extLst>
            </p:cNvPr>
            <p:cNvGrpSpPr/>
            <p:nvPr/>
          </p:nvGrpSpPr>
          <p:grpSpPr>
            <a:xfrm>
              <a:off x="1517474" y="3484193"/>
              <a:ext cx="4093709" cy="3004835"/>
              <a:chOff x="1517474" y="3484193"/>
              <a:chExt cx="4093709" cy="3004835"/>
            </a:xfrm>
          </p:grpSpPr>
          <p:pic>
            <p:nvPicPr>
              <p:cNvPr id="3" name="Picture 2">
                <a:extLst>
                  <a:ext uri="{FF2B5EF4-FFF2-40B4-BE49-F238E27FC236}">
                    <a16:creationId xmlns:a16="http://schemas.microsoft.com/office/drawing/2014/main" id="{EB62401B-4828-784B-0D7E-AE9ACDEB5033}"/>
                  </a:ext>
                </a:extLst>
              </p:cNvPr>
              <p:cNvPicPr>
                <a:picLocks noChangeAspect="1"/>
              </p:cNvPicPr>
              <p:nvPr/>
            </p:nvPicPr>
            <p:blipFill>
              <a:blip r:embed="rId2"/>
              <a:stretch>
                <a:fillRect/>
              </a:stretch>
            </p:blipFill>
            <p:spPr>
              <a:xfrm>
                <a:off x="1835220" y="3484193"/>
                <a:ext cx="3735122" cy="2147317"/>
              </a:xfrm>
              <a:prstGeom prst="rect">
                <a:avLst/>
              </a:prstGeom>
            </p:spPr>
          </p:pic>
          <p:cxnSp>
            <p:nvCxnSpPr>
              <p:cNvPr id="5" name="Straight Arrow Connector 4">
                <a:extLst>
                  <a:ext uri="{FF2B5EF4-FFF2-40B4-BE49-F238E27FC236}">
                    <a16:creationId xmlns:a16="http://schemas.microsoft.com/office/drawing/2014/main" id="{DF457D99-9AF5-7300-5E4F-CD83C02F4947}"/>
                  </a:ext>
                </a:extLst>
              </p:cNvPr>
              <p:cNvCxnSpPr>
                <a:cxnSpLocks/>
              </p:cNvCxnSpPr>
              <p:nvPr/>
            </p:nvCxnSpPr>
            <p:spPr>
              <a:xfrm>
                <a:off x="2031559" y="5961563"/>
                <a:ext cx="3579624"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7" name="TextBox 6">
                <a:extLst>
                  <a:ext uri="{FF2B5EF4-FFF2-40B4-BE49-F238E27FC236}">
                    <a16:creationId xmlns:a16="http://schemas.microsoft.com/office/drawing/2014/main" id="{3F82C24C-C7BD-FFCD-8FC7-50FB8985CB2B}"/>
                  </a:ext>
                </a:extLst>
              </p:cNvPr>
              <p:cNvSpPr txBox="1"/>
              <p:nvPr/>
            </p:nvSpPr>
            <p:spPr>
              <a:xfrm>
                <a:off x="2031559" y="5965808"/>
                <a:ext cx="923577" cy="523220"/>
              </a:xfrm>
              <a:prstGeom prst="rect">
                <a:avLst/>
              </a:prstGeom>
              <a:noFill/>
            </p:spPr>
            <p:txBody>
              <a:bodyPr wrap="square" rtlCol="0">
                <a:spAutoFit/>
              </a:bodyPr>
              <a:lstStyle/>
              <a:p>
                <a:r>
                  <a:rPr lang="en-US" sz="1400" dirty="0"/>
                  <a:t>Isolated Si atoms</a:t>
                </a:r>
              </a:p>
            </p:txBody>
          </p:sp>
          <p:sp>
            <p:nvSpPr>
              <p:cNvPr id="8" name="TextBox 7">
                <a:extLst>
                  <a:ext uri="{FF2B5EF4-FFF2-40B4-BE49-F238E27FC236}">
                    <a16:creationId xmlns:a16="http://schemas.microsoft.com/office/drawing/2014/main" id="{90569606-88B8-6362-A363-5F5049A94795}"/>
                  </a:ext>
                </a:extLst>
              </p:cNvPr>
              <p:cNvSpPr txBox="1"/>
              <p:nvPr/>
            </p:nvSpPr>
            <p:spPr>
              <a:xfrm>
                <a:off x="2983444" y="5704198"/>
                <a:ext cx="1704162" cy="523220"/>
              </a:xfrm>
              <a:prstGeom prst="rect">
                <a:avLst/>
              </a:prstGeom>
              <a:noFill/>
            </p:spPr>
            <p:txBody>
              <a:bodyPr wrap="square" rtlCol="0">
                <a:spAutoFit/>
              </a:bodyPr>
              <a:lstStyle/>
              <a:p>
                <a:r>
                  <a:rPr lang="en-US" sz="1400" dirty="0"/>
                  <a:t>decreasing </a:t>
                </a:r>
              </a:p>
              <a:p>
                <a:r>
                  <a:rPr lang="en-US" sz="1400" dirty="0"/>
                  <a:t>atom spacing</a:t>
                </a:r>
              </a:p>
            </p:txBody>
          </p:sp>
          <p:sp>
            <p:nvSpPr>
              <p:cNvPr id="9" name="TextBox 8">
                <a:extLst>
                  <a:ext uri="{FF2B5EF4-FFF2-40B4-BE49-F238E27FC236}">
                    <a16:creationId xmlns:a16="http://schemas.microsoft.com/office/drawing/2014/main" id="{BBE3D9BC-0190-BBBA-8169-5AF915B59D25}"/>
                  </a:ext>
                </a:extLst>
              </p:cNvPr>
              <p:cNvSpPr txBox="1"/>
              <p:nvPr/>
            </p:nvSpPr>
            <p:spPr>
              <a:xfrm>
                <a:off x="4687606" y="5965808"/>
                <a:ext cx="923577" cy="523220"/>
              </a:xfrm>
              <a:prstGeom prst="rect">
                <a:avLst/>
              </a:prstGeom>
              <a:noFill/>
            </p:spPr>
            <p:txBody>
              <a:bodyPr wrap="square" rtlCol="0">
                <a:spAutoFit/>
              </a:bodyPr>
              <a:lstStyle/>
              <a:p>
                <a:r>
                  <a:rPr lang="en-US" sz="1400" dirty="0"/>
                  <a:t>Si lattice spacing</a:t>
                </a:r>
              </a:p>
            </p:txBody>
          </p:sp>
          <p:cxnSp>
            <p:nvCxnSpPr>
              <p:cNvPr id="11" name="Straight Arrow Connector 10">
                <a:extLst>
                  <a:ext uri="{FF2B5EF4-FFF2-40B4-BE49-F238E27FC236}">
                    <a16:creationId xmlns:a16="http://schemas.microsoft.com/office/drawing/2014/main" id="{A53968FE-EE89-08B3-1D31-4BB4BD44B316}"/>
                  </a:ext>
                </a:extLst>
              </p:cNvPr>
              <p:cNvCxnSpPr/>
              <p:nvPr/>
            </p:nvCxnSpPr>
            <p:spPr>
              <a:xfrm flipV="1">
                <a:off x="1825251" y="4222420"/>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12" name="TextBox 11">
                <a:extLst>
                  <a:ext uri="{FF2B5EF4-FFF2-40B4-BE49-F238E27FC236}">
                    <a16:creationId xmlns:a16="http://schemas.microsoft.com/office/drawing/2014/main" id="{0E58B66F-6762-A9BD-293A-8B5C238AC0C4}"/>
                  </a:ext>
                </a:extLst>
              </p:cNvPr>
              <p:cNvSpPr txBox="1"/>
              <p:nvPr/>
            </p:nvSpPr>
            <p:spPr>
              <a:xfrm rot="16200000">
                <a:off x="819282" y="4821339"/>
                <a:ext cx="1704162" cy="307777"/>
              </a:xfrm>
              <a:prstGeom prst="rect">
                <a:avLst/>
              </a:prstGeom>
              <a:noFill/>
            </p:spPr>
            <p:txBody>
              <a:bodyPr wrap="square" rtlCol="0">
                <a:spAutoFit/>
              </a:bodyPr>
              <a:lstStyle/>
              <a:p>
                <a:r>
                  <a:rPr lang="en-US" sz="1400" dirty="0"/>
                  <a:t>Electron energy</a:t>
                </a:r>
              </a:p>
            </p:txBody>
          </p:sp>
          <p:cxnSp>
            <p:nvCxnSpPr>
              <p:cNvPr id="14" name="Straight Connector 13">
                <a:extLst>
                  <a:ext uri="{FF2B5EF4-FFF2-40B4-BE49-F238E27FC236}">
                    <a16:creationId xmlns:a16="http://schemas.microsoft.com/office/drawing/2014/main" id="{FEE86C1C-273D-AB81-043F-342C408CA654}"/>
                  </a:ext>
                </a:extLst>
              </p:cNvPr>
              <p:cNvCxnSpPr>
                <a:cxnSpLocks/>
              </p:cNvCxnSpPr>
              <p:nvPr/>
            </p:nvCxnSpPr>
            <p:spPr>
              <a:xfrm flipV="1">
                <a:off x="2441576" y="4208312"/>
                <a:ext cx="0" cy="1846762"/>
              </a:xfrm>
              <a:prstGeom prst="line">
                <a:avLst/>
              </a:prstGeom>
            </p:spPr>
            <p:style>
              <a:lnRef idx="2">
                <a:schemeClr val="dk1"/>
              </a:lnRef>
              <a:fillRef idx="0">
                <a:schemeClr val="dk1"/>
              </a:fillRef>
              <a:effectRef idx="1">
                <a:schemeClr val="dk1"/>
              </a:effectRef>
              <a:fontRef idx="minor">
                <a:schemeClr val="tx1"/>
              </a:fontRef>
            </p:style>
          </p:cxnSp>
        </p:grpSp>
        <p:grpSp>
          <p:nvGrpSpPr>
            <p:cNvPr id="122" name="Group 121">
              <a:extLst>
                <a:ext uri="{FF2B5EF4-FFF2-40B4-BE49-F238E27FC236}">
                  <a16:creationId xmlns:a16="http://schemas.microsoft.com/office/drawing/2014/main" id="{9AD5EC65-E5C8-31E8-FD27-D574816AFC70}"/>
                </a:ext>
              </a:extLst>
            </p:cNvPr>
            <p:cNvGrpSpPr/>
            <p:nvPr/>
          </p:nvGrpSpPr>
          <p:grpSpPr>
            <a:xfrm>
              <a:off x="5947198" y="3651093"/>
              <a:ext cx="1926238" cy="2310470"/>
              <a:chOff x="8061378" y="923260"/>
              <a:chExt cx="1926238" cy="2310470"/>
            </a:xfrm>
          </p:grpSpPr>
          <p:sp>
            <p:nvSpPr>
              <p:cNvPr id="81" name="TextBox 80">
                <a:extLst>
                  <a:ext uri="{FF2B5EF4-FFF2-40B4-BE49-F238E27FC236}">
                    <a16:creationId xmlns:a16="http://schemas.microsoft.com/office/drawing/2014/main" id="{08F803B8-7166-7420-83A3-7A19A3AAA12A}"/>
                  </a:ext>
                </a:extLst>
              </p:cNvPr>
              <p:cNvSpPr txBox="1"/>
              <p:nvPr/>
            </p:nvSpPr>
            <p:spPr>
              <a:xfrm rot="16200000">
                <a:off x="7363186" y="1850718"/>
                <a:ext cx="1704162" cy="307777"/>
              </a:xfrm>
              <a:prstGeom prst="rect">
                <a:avLst/>
              </a:prstGeom>
              <a:noFill/>
            </p:spPr>
            <p:txBody>
              <a:bodyPr wrap="square" rtlCol="0">
                <a:spAutoFit/>
              </a:bodyPr>
              <a:lstStyle/>
              <a:p>
                <a:r>
                  <a:rPr lang="en-US" sz="1400" dirty="0"/>
                  <a:t>Electron energy</a:t>
                </a:r>
              </a:p>
            </p:txBody>
          </p:sp>
          <p:sp>
            <p:nvSpPr>
              <p:cNvPr id="82" name="TextBox 81">
                <a:extLst>
                  <a:ext uri="{FF2B5EF4-FFF2-40B4-BE49-F238E27FC236}">
                    <a16:creationId xmlns:a16="http://schemas.microsoft.com/office/drawing/2014/main" id="{B8CE9C50-5F8F-D2BF-4C47-B089EF8E3E52}"/>
                  </a:ext>
                </a:extLst>
              </p:cNvPr>
              <p:cNvSpPr txBox="1"/>
              <p:nvPr/>
            </p:nvSpPr>
            <p:spPr>
              <a:xfrm>
                <a:off x="8160668" y="923260"/>
                <a:ext cx="312906" cy="369332"/>
              </a:xfrm>
              <a:prstGeom prst="rect">
                <a:avLst/>
              </a:prstGeom>
              <a:noFill/>
            </p:spPr>
            <p:txBody>
              <a:bodyPr wrap="none" rtlCol="0">
                <a:spAutoFit/>
              </a:bodyPr>
              <a:lstStyle/>
              <a:p>
                <a:r>
                  <a:rPr lang="en-US" dirty="0"/>
                  <a:t>E</a:t>
                </a:r>
              </a:p>
            </p:txBody>
          </p:sp>
          <p:cxnSp>
            <p:nvCxnSpPr>
              <p:cNvPr id="83" name="Straight Arrow Connector 82">
                <a:extLst>
                  <a:ext uri="{FF2B5EF4-FFF2-40B4-BE49-F238E27FC236}">
                    <a16:creationId xmlns:a16="http://schemas.microsoft.com/office/drawing/2014/main" id="{E4DB9E99-DE8D-B149-F382-1B30DDE5CC2D}"/>
                  </a:ext>
                </a:extLst>
              </p:cNvPr>
              <p:cNvCxnSpPr/>
              <p:nvPr/>
            </p:nvCxnSpPr>
            <p:spPr>
              <a:xfrm flipV="1">
                <a:off x="8369156"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4" name="Straight Connector 83">
                <a:extLst>
                  <a:ext uri="{FF2B5EF4-FFF2-40B4-BE49-F238E27FC236}">
                    <a16:creationId xmlns:a16="http://schemas.microsoft.com/office/drawing/2014/main" id="{ACF8EA36-5197-EBCC-DB32-9A2AC2BA5DAC}"/>
                  </a:ext>
                </a:extLst>
              </p:cNvPr>
              <p:cNvCxnSpPr>
                <a:cxnSpLocks/>
              </p:cNvCxnSpPr>
              <p:nvPr/>
            </p:nvCxnSpPr>
            <p:spPr>
              <a:xfrm>
                <a:off x="8701088" y="1231900"/>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5" name="Straight Connector 84">
                <a:extLst>
                  <a:ext uri="{FF2B5EF4-FFF2-40B4-BE49-F238E27FC236}">
                    <a16:creationId xmlns:a16="http://schemas.microsoft.com/office/drawing/2014/main" id="{29B14F6B-AE48-DA2D-E4F7-C1C032450C74}"/>
                  </a:ext>
                </a:extLst>
              </p:cNvPr>
              <p:cNvCxnSpPr>
                <a:cxnSpLocks/>
              </p:cNvCxnSpPr>
              <p:nvPr/>
            </p:nvCxnSpPr>
            <p:spPr>
              <a:xfrm>
                <a:off x="8701088" y="1747335"/>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6" name="Straight Connector 85">
                <a:extLst>
                  <a:ext uri="{FF2B5EF4-FFF2-40B4-BE49-F238E27FC236}">
                    <a16:creationId xmlns:a16="http://schemas.microsoft.com/office/drawing/2014/main" id="{B6CB3A88-B0B4-4225-2189-7C982A0B3D55}"/>
                  </a:ext>
                </a:extLst>
              </p:cNvPr>
              <p:cNvCxnSpPr>
                <a:cxnSpLocks/>
              </p:cNvCxnSpPr>
              <p:nvPr/>
            </p:nvCxnSpPr>
            <p:spPr>
              <a:xfrm>
                <a:off x="8701088" y="2341251"/>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87" name="Straight Connector 86">
                <a:extLst>
                  <a:ext uri="{FF2B5EF4-FFF2-40B4-BE49-F238E27FC236}">
                    <a16:creationId xmlns:a16="http://schemas.microsoft.com/office/drawing/2014/main" id="{B0B653FF-1A25-40F8-6F19-D3B722292221}"/>
                  </a:ext>
                </a:extLst>
              </p:cNvPr>
              <p:cNvCxnSpPr>
                <a:cxnSpLocks/>
              </p:cNvCxnSpPr>
              <p:nvPr/>
            </p:nvCxnSpPr>
            <p:spPr>
              <a:xfrm>
                <a:off x="8701088" y="2856686"/>
                <a:ext cx="893762" cy="0"/>
              </a:xfrm>
              <a:prstGeom prst="line">
                <a:avLst/>
              </a:prstGeom>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A5336AA-ADCB-0704-9E2F-433D738F1971}"/>
                  </a:ext>
                </a:extLst>
              </p:cNvPr>
              <p:cNvCxnSpPr>
                <a:cxnSpLocks/>
              </p:cNvCxnSpPr>
              <p:nvPr/>
            </p:nvCxnSpPr>
            <p:spPr>
              <a:xfrm>
                <a:off x="8838159" y="1790761"/>
                <a:ext cx="0" cy="53479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7" name="TextBox 106">
                <a:extLst>
                  <a:ext uri="{FF2B5EF4-FFF2-40B4-BE49-F238E27FC236}">
                    <a16:creationId xmlns:a16="http://schemas.microsoft.com/office/drawing/2014/main" id="{F0401A80-4464-0537-6849-B898B9AA2BB3}"/>
                  </a:ext>
                </a:extLst>
              </p:cNvPr>
              <p:cNvSpPr txBox="1"/>
              <p:nvPr/>
            </p:nvSpPr>
            <p:spPr>
              <a:xfrm>
                <a:off x="8742056" y="1190286"/>
                <a:ext cx="811825" cy="584775"/>
              </a:xfrm>
              <a:prstGeom prst="rect">
                <a:avLst/>
              </a:prstGeom>
              <a:noFill/>
            </p:spPr>
            <p:txBody>
              <a:bodyPr wrap="none" rtlCol="0">
                <a:spAutoFit/>
              </a:bodyPr>
              <a:lstStyle/>
              <a:p>
                <a:r>
                  <a:rPr lang="en-US" sz="1600" dirty="0"/>
                  <a:t>Mostly </a:t>
                </a:r>
              </a:p>
              <a:p>
                <a:r>
                  <a:rPr lang="en-US" sz="1600" dirty="0"/>
                  <a:t>empty</a:t>
                </a:r>
              </a:p>
            </p:txBody>
          </p:sp>
          <p:sp>
            <p:nvSpPr>
              <p:cNvPr id="108" name="TextBox 107">
                <a:extLst>
                  <a:ext uri="{FF2B5EF4-FFF2-40B4-BE49-F238E27FC236}">
                    <a16:creationId xmlns:a16="http://schemas.microsoft.com/office/drawing/2014/main" id="{12484F34-FAC2-4326-2DB0-12298249E732}"/>
                  </a:ext>
                </a:extLst>
              </p:cNvPr>
              <p:cNvSpPr txBox="1"/>
              <p:nvPr/>
            </p:nvSpPr>
            <p:spPr>
              <a:xfrm>
                <a:off x="8742056" y="2290495"/>
                <a:ext cx="811825" cy="584775"/>
              </a:xfrm>
              <a:prstGeom prst="rect">
                <a:avLst/>
              </a:prstGeom>
              <a:noFill/>
            </p:spPr>
            <p:txBody>
              <a:bodyPr wrap="none" rtlCol="0">
                <a:spAutoFit/>
              </a:bodyPr>
              <a:lstStyle/>
              <a:p>
                <a:r>
                  <a:rPr lang="en-US" sz="1600" dirty="0"/>
                  <a:t>Mostly </a:t>
                </a:r>
              </a:p>
              <a:p>
                <a:r>
                  <a:rPr lang="en-US" sz="1600" dirty="0"/>
                  <a:t>filled</a:t>
                </a:r>
              </a:p>
            </p:txBody>
          </p:sp>
          <mc:AlternateContent xmlns:mc="http://schemas.openxmlformats.org/markup-compatibility/2006">
            <mc:Choice xmlns:a14="http://schemas.microsoft.com/office/drawing/2010/main" Requires="a14">
              <p:sp>
                <p:nvSpPr>
                  <p:cNvPr id="109" name="TextBox 108">
                    <a:extLst>
                      <a:ext uri="{FF2B5EF4-FFF2-40B4-BE49-F238E27FC236}">
                        <a16:creationId xmlns:a16="http://schemas.microsoft.com/office/drawing/2014/main" id="{12AB2AFE-654A-297B-4DAF-761A4C6A875B}"/>
                      </a:ext>
                    </a:extLst>
                  </p:cNvPr>
                  <p:cNvSpPr txBox="1"/>
                  <p:nvPr/>
                </p:nvSpPr>
                <p:spPr>
                  <a:xfrm>
                    <a:off x="9569938" y="1107925"/>
                    <a:ext cx="417678" cy="26520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𝑡𝑜𝑝</m:t>
                              </m:r>
                            </m:sub>
                          </m:sSub>
                        </m:oMath>
                      </m:oMathPara>
                    </a14:m>
                    <a:endParaRPr lang="en-US" dirty="0"/>
                  </a:p>
                </p:txBody>
              </p:sp>
            </mc:Choice>
            <mc:Fallback>
              <p:sp>
                <p:nvSpPr>
                  <p:cNvPr id="109" name="TextBox 108">
                    <a:extLst>
                      <a:ext uri="{FF2B5EF4-FFF2-40B4-BE49-F238E27FC236}">
                        <a16:creationId xmlns:a16="http://schemas.microsoft.com/office/drawing/2014/main" id="{12AB2AFE-654A-297B-4DAF-761A4C6A875B}"/>
                      </a:ext>
                    </a:extLst>
                  </p:cNvPr>
                  <p:cNvSpPr txBox="1">
                    <a:spLocks noRot="1" noChangeAspect="1" noMove="1" noResize="1" noEditPoints="1" noAdjustHandles="1" noChangeArrowheads="1" noChangeShapeType="1" noTextEdit="1"/>
                  </p:cNvSpPr>
                  <p:nvPr/>
                </p:nvSpPr>
                <p:spPr>
                  <a:xfrm>
                    <a:off x="9569938" y="1107925"/>
                    <a:ext cx="417678" cy="265201"/>
                  </a:xfrm>
                  <a:prstGeom prst="rect">
                    <a:avLst/>
                  </a:prstGeom>
                  <a:blipFill>
                    <a:blip r:embed="rId3"/>
                    <a:stretch>
                      <a:fillRect l="-11765" r="-7353" b="-2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0" name="TextBox 109">
                    <a:extLst>
                      <a:ext uri="{FF2B5EF4-FFF2-40B4-BE49-F238E27FC236}">
                        <a16:creationId xmlns:a16="http://schemas.microsoft.com/office/drawing/2014/main" id="{76884A33-7C8F-2E9F-5C53-152314F37746}"/>
                      </a:ext>
                    </a:extLst>
                  </p:cNvPr>
                  <p:cNvSpPr txBox="1"/>
                  <p:nvPr/>
                </p:nvSpPr>
                <p:spPr>
                  <a:xfrm>
                    <a:off x="9569938" y="1614734"/>
                    <a:ext cx="24750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𝑐</m:t>
                              </m:r>
                            </m:sub>
                          </m:sSub>
                        </m:oMath>
                      </m:oMathPara>
                    </a14:m>
                    <a:endParaRPr lang="en-US" dirty="0"/>
                  </a:p>
                </p:txBody>
              </p:sp>
            </mc:Choice>
            <mc:Fallback>
              <p:sp>
                <p:nvSpPr>
                  <p:cNvPr id="110" name="TextBox 109">
                    <a:extLst>
                      <a:ext uri="{FF2B5EF4-FFF2-40B4-BE49-F238E27FC236}">
                        <a16:creationId xmlns:a16="http://schemas.microsoft.com/office/drawing/2014/main" id="{76884A33-7C8F-2E9F-5C53-152314F37746}"/>
                      </a:ext>
                    </a:extLst>
                  </p:cNvPr>
                  <p:cNvSpPr txBox="1">
                    <a:spLocks noRot="1" noChangeAspect="1" noMove="1" noResize="1" noEditPoints="1" noAdjustHandles="1" noChangeArrowheads="1" noChangeShapeType="1" noTextEdit="1"/>
                  </p:cNvSpPr>
                  <p:nvPr/>
                </p:nvSpPr>
                <p:spPr>
                  <a:xfrm>
                    <a:off x="9569938" y="1614734"/>
                    <a:ext cx="247504" cy="246221"/>
                  </a:xfrm>
                  <a:prstGeom prst="rect">
                    <a:avLst/>
                  </a:prstGeom>
                  <a:blipFill>
                    <a:blip r:embed="rId4"/>
                    <a:stretch>
                      <a:fillRect l="-21951" b="-975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1" name="TextBox 110">
                    <a:extLst>
                      <a:ext uri="{FF2B5EF4-FFF2-40B4-BE49-F238E27FC236}">
                        <a16:creationId xmlns:a16="http://schemas.microsoft.com/office/drawing/2014/main" id="{1C8C098F-F99A-46A7-D88C-2F151B8052D2}"/>
                      </a:ext>
                    </a:extLst>
                  </p:cNvPr>
                  <p:cNvSpPr txBox="1"/>
                  <p:nvPr/>
                </p:nvSpPr>
                <p:spPr>
                  <a:xfrm>
                    <a:off x="9569938" y="2209798"/>
                    <a:ext cx="25615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𝑣</m:t>
                              </m:r>
                            </m:sub>
                          </m:sSub>
                        </m:oMath>
                      </m:oMathPara>
                    </a14:m>
                    <a:endParaRPr lang="en-US" dirty="0"/>
                  </a:p>
                </p:txBody>
              </p:sp>
            </mc:Choice>
            <mc:Fallback>
              <p:sp>
                <p:nvSpPr>
                  <p:cNvPr id="111" name="TextBox 110">
                    <a:extLst>
                      <a:ext uri="{FF2B5EF4-FFF2-40B4-BE49-F238E27FC236}">
                        <a16:creationId xmlns:a16="http://schemas.microsoft.com/office/drawing/2014/main" id="{1C8C098F-F99A-46A7-D88C-2F151B8052D2}"/>
                      </a:ext>
                    </a:extLst>
                  </p:cNvPr>
                  <p:cNvSpPr txBox="1">
                    <a:spLocks noRot="1" noChangeAspect="1" noMove="1" noResize="1" noEditPoints="1" noAdjustHandles="1" noChangeArrowheads="1" noChangeShapeType="1" noTextEdit="1"/>
                  </p:cNvSpPr>
                  <p:nvPr/>
                </p:nvSpPr>
                <p:spPr>
                  <a:xfrm>
                    <a:off x="9569938" y="2209798"/>
                    <a:ext cx="256159" cy="246221"/>
                  </a:xfrm>
                  <a:prstGeom prst="rect">
                    <a:avLst/>
                  </a:prstGeom>
                  <a:blipFill>
                    <a:blip r:embed="rId5"/>
                    <a:stretch>
                      <a:fillRect l="-19048" r="-2381" b="-1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2" name="TextBox 111">
                    <a:extLst>
                      <a:ext uri="{FF2B5EF4-FFF2-40B4-BE49-F238E27FC236}">
                        <a16:creationId xmlns:a16="http://schemas.microsoft.com/office/drawing/2014/main" id="{63879BB8-A966-7C67-4F7B-293837FA7ECB}"/>
                      </a:ext>
                    </a:extLst>
                  </p:cNvPr>
                  <p:cNvSpPr txBox="1"/>
                  <p:nvPr/>
                </p:nvSpPr>
                <p:spPr>
                  <a:xfrm>
                    <a:off x="9569938" y="2742669"/>
                    <a:ext cx="415114"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𝑏𝑜𝑡</m:t>
                              </m:r>
                            </m:sub>
                          </m:sSub>
                        </m:oMath>
                      </m:oMathPara>
                    </a14:m>
                    <a:endParaRPr lang="en-US" dirty="0"/>
                  </a:p>
                </p:txBody>
              </p:sp>
            </mc:Choice>
            <mc:Fallback>
              <p:sp>
                <p:nvSpPr>
                  <p:cNvPr id="112" name="TextBox 111">
                    <a:extLst>
                      <a:ext uri="{FF2B5EF4-FFF2-40B4-BE49-F238E27FC236}">
                        <a16:creationId xmlns:a16="http://schemas.microsoft.com/office/drawing/2014/main" id="{63879BB8-A966-7C67-4F7B-293837FA7ECB}"/>
                      </a:ext>
                    </a:extLst>
                  </p:cNvPr>
                  <p:cNvSpPr txBox="1">
                    <a:spLocks noRot="1" noChangeAspect="1" noMove="1" noResize="1" noEditPoints="1" noAdjustHandles="1" noChangeArrowheads="1" noChangeShapeType="1" noTextEdit="1"/>
                  </p:cNvSpPr>
                  <p:nvPr/>
                </p:nvSpPr>
                <p:spPr>
                  <a:xfrm>
                    <a:off x="9569938" y="2742669"/>
                    <a:ext cx="415114" cy="246221"/>
                  </a:xfrm>
                  <a:prstGeom prst="rect">
                    <a:avLst/>
                  </a:prstGeom>
                  <a:blipFill>
                    <a:blip r:embed="rId6"/>
                    <a:stretch>
                      <a:fillRect l="-11765" r="-2941" b="-14634"/>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3" name="TextBox 112">
                    <a:extLst>
                      <a:ext uri="{FF2B5EF4-FFF2-40B4-BE49-F238E27FC236}">
                        <a16:creationId xmlns:a16="http://schemas.microsoft.com/office/drawing/2014/main" id="{1D1204D1-3831-FE05-AEE0-4B3E37C4AEAC}"/>
                      </a:ext>
                    </a:extLst>
                  </p:cNvPr>
                  <p:cNvSpPr txBox="1"/>
                  <p:nvPr/>
                </p:nvSpPr>
                <p:spPr>
                  <a:xfrm>
                    <a:off x="8858098" y="1890698"/>
                    <a:ext cx="27174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oMath>
                      </m:oMathPara>
                    </a14:m>
                    <a:endParaRPr lang="en-US" dirty="0"/>
                  </a:p>
                </p:txBody>
              </p:sp>
            </mc:Choice>
            <mc:Fallback>
              <p:sp>
                <p:nvSpPr>
                  <p:cNvPr id="113" name="TextBox 112">
                    <a:extLst>
                      <a:ext uri="{FF2B5EF4-FFF2-40B4-BE49-F238E27FC236}">
                        <a16:creationId xmlns:a16="http://schemas.microsoft.com/office/drawing/2014/main" id="{1D1204D1-3831-FE05-AEE0-4B3E37C4AEAC}"/>
                      </a:ext>
                    </a:extLst>
                  </p:cNvPr>
                  <p:cNvSpPr txBox="1">
                    <a:spLocks noRot="1" noChangeAspect="1" noMove="1" noResize="1" noEditPoints="1" noAdjustHandles="1" noChangeArrowheads="1" noChangeShapeType="1" noTextEdit="1"/>
                  </p:cNvSpPr>
                  <p:nvPr/>
                </p:nvSpPr>
                <p:spPr>
                  <a:xfrm>
                    <a:off x="8858098" y="1890698"/>
                    <a:ext cx="271741" cy="246221"/>
                  </a:xfrm>
                  <a:prstGeom prst="rect">
                    <a:avLst/>
                  </a:prstGeom>
                  <a:blipFill>
                    <a:blip r:embed="rId7"/>
                    <a:stretch>
                      <a:fillRect l="-15556" r="-4444" b="-15000"/>
                    </a:stretch>
                  </a:blipFill>
                </p:spPr>
                <p:txBody>
                  <a:bodyPr/>
                  <a:lstStyle/>
                  <a:p>
                    <a:r>
                      <a:rPr lang="en-US">
                        <a:noFill/>
                      </a:rPr>
                      <a:t> </a:t>
                    </a:r>
                  </a:p>
                </p:txBody>
              </p:sp>
            </mc:Fallback>
          </mc:AlternateContent>
          <p:cxnSp>
            <p:nvCxnSpPr>
              <p:cNvPr id="114" name="Straight Arrow Connector 113">
                <a:extLst>
                  <a:ext uri="{FF2B5EF4-FFF2-40B4-BE49-F238E27FC236}">
                    <a16:creationId xmlns:a16="http://schemas.microsoft.com/office/drawing/2014/main" id="{F491956F-510D-1BA5-59BF-3065367D3361}"/>
                  </a:ext>
                </a:extLst>
              </p:cNvPr>
              <p:cNvCxnSpPr>
                <a:cxnSpLocks/>
              </p:cNvCxnSpPr>
              <p:nvPr/>
            </p:nvCxnSpPr>
            <p:spPr>
              <a:xfrm>
                <a:off x="8620913" y="3110620"/>
                <a:ext cx="835592" cy="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mc:Choice xmlns:a14="http://schemas.microsoft.com/office/drawing/2010/main" Requires="a14">
              <p:sp>
                <p:nvSpPr>
                  <p:cNvPr id="117" name="TextBox 116">
                    <a:extLst>
                      <a:ext uri="{FF2B5EF4-FFF2-40B4-BE49-F238E27FC236}">
                        <a16:creationId xmlns:a16="http://schemas.microsoft.com/office/drawing/2014/main" id="{FE7AE9D8-92E8-CCA6-CC35-5B0CD3940C56}"/>
                      </a:ext>
                    </a:extLst>
                  </p:cNvPr>
                  <p:cNvSpPr txBox="1"/>
                  <p:nvPr/>
                </p:nvSpPr>
                <p:spPr>
                  <a:xfrm>
                    <a:off x="9553881" y="2987509"/>
                    <a:ext cx="15690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𝑥</m:t>
                          </m:r>
                        </m:oMath>
                      </m:oMathPara>
                    </a14:m>
                    <a:endParaRPr lang="en-US" dirty="0"/>
                  </a:p>
                </p:txBody>
              </p:sp>
            </mc:Choice>
            <mc:Fallback>
              <p:sp>
                <p:nvSpPr>
                  <p:cNvPr id="117" name="TextBox 116">
                    <a:extLst>
                      <a:ext uri="{FF2B5EF4-FFF2-40B4-BE49-F238E27FC236}">
                        <a16:creationId xmlns:a16="http://schemas.microsoft.com/office/drawing/2014/main" id="{FE7AE9D8-92E8-CCA6-CC35-5B0CD3940C56}"/>
                      </a:ext>
                    </a:extLst>
                  </p:cNvPr>
                  <p:cNvSpPr txBox="1">
                    <a:spLocks noRot="1" noChangeAspect="1" noMove="1" noResize="1" noEditPoints="1" noAdjustHandles="1" noChangeArrowheads="1" noChangeShapeType="1" noTextEdit="1"/>
                  </p:cNvSpPr>
                  <p:nvPr/>
                </p:nvSpPr>
                <p:spPr>
                  <a:xfrm>
                    <a:off x="9553881" y="2987509"/>
                    <a:ext cx="156902" cy="246221"/>
                  </a:xfrm>
                  <a:prstGeom prst="rect">
                    <a:avLst/>
                  </a:prstGeom>
                  <a:blipFill>
                    <a:blip r:embed="rId8"/>
                    <a:stretch>
                      <a:fillRect l="-19231" r="-15385"/>
                    </a:stretch>
                  </a:blipFill>
                </p:spPr>
                <p:txBody>
                  <a:bodyPr/>
                  <a:lstStyle/>
                  <a:p>
                    <a:r>
                      <a:rPr lang="en-US">
                        <a:noFill/>
                      </a:rPr>
                      <a:t> </a:t>
                    </a:r>
                  </a:p>
                </p:txBody>
              </p:sp>
            </mc:Fallback>
          </mc:AlternateContent>
        </p:grpSp>
        <p:grpSp>
          <p:nvGrpSpPr>
            <p:cNvPr id="120" name="Group 119">
              <a:extLst>
                <a:ext uri="{FF2B5EF4-FFF2-40B4-BE49-F238E27FC236}">
                  <a16:creationId xmlns:a16="http://schemas.microsoft.com/office/drawing/2014/main" id="{5981F696-31A1-1568-4D49-EC1D484BD9A8}"/>
                </a:ext>
              </a:extLst>
            </p:cNvPr>
            <p:cNvGrpSpPr/>
            <p:nvPr/>
          </p:nvGrpSpPr>
          <p:grpSpPr>
            <a:xfrm>
              <a:off x="1756913" y="478226"/>
              <a:ext cx="2389076" cy="2539674"/>
              <a:chOff x="1690007" y="637895"/>
              <a:chExt cx="2389076" cy="2539674"/>
            </a:xfrm>
          </p:grpSpPr>
          <p:sp>
            <p:nvSpPr>
              <p:cNvPr id="16" name="Oval 15">
                <a:extLst>
                  <a:ext uri="{FF2B5EF4-FFF2-40B4-BE49-F238E27FC236}">
                    <a16:creationId xmlns:a16="http://schemas.microsoft.com/office/drawing/2014/main" id="{96970E7F-13D0-1F27-54E2-B42F23FC1A93}"/>
                  </a:ext>
                </a:extLst>
              </p:cNvPr>
              <p:cNvSpPr/>
              <p:nvPr/>
            </p:nvSpPr>
            <p:spPr>
              <a:xfrm>
                <a:off x="2259110"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86FC018A-E7E2-37B5-F6C4-68E072B295E9}"/>
                  </a:ext>
                </a:extLst>
              </p:cNvPr>
              <p:cNvSpPr/>
              <p:nvPr/>
            </p:nvSpPr>
            <p:spPr>
              <a:xfrm>
                <a:off x="239292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D9E97199-9FC0-0E2F-E185-8D745A4D94A9}"/>
                  </a:ext>
                </a:extLst>
              </p:cNvPr>
              <p:cNvSpPr/>
              <p:nvPr/>
            </p:nvSpPr>
            <p:spPr>
              <a:xfrm>
                <a:off x="2531983"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FC1466D-134D-0A6E-9534-D9902C0FF3B5}"/>
                  </a:ext>
                </a:extLst>
              </p:cNvPr>
              <p:cNvSpPr/>
              <p:nvPr/>
            </p:nvSpPr>
            <p:spPr>
              <a:xfrm>
                <a:off x="2672475"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0" name="Oval 19">
                <a:extLst>
                  <a:ext uri="{FF2B5EF4-FFF2-40B4-BE49-F238E27FC236}">
                    <a16:creationId xmlns:a16="http://schemas.microsoft.com/office/drawing/2014/main" id="{7D9859E9-AEB6-4638-5F59-D0A2A95E9C65}"/>
                  </a:ext>
                </a:extLst>
              </p:cNvPr>
              <p:cNvSpPr/>
              <p:nvPr/>
            </p:nvSpPr>
            <p:spPr>
              <a:xfrm>
                <a:off x="2259110"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808555C4-F8A3-538E-1DB9-C782E6A8C2E1}"/>
                  </a:ext>
                </a:extLst>
              </p:cNvPr>
              <p:cNvSpPr/>
              <p:nvPr/>
            </p:nvSpPr>
            <p:spPr>
              <a:xfrm>
                <a:off x="239292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AAC1E904-1786-5043-7BEB-5A65FDCB67C5}"/>
                  </a:ext>
                </a:extLst>
              </p:cNvPr>
              <p:cNvSpPr/>
              <p:nvPr/>
            </p:nvSpPr>
            <p:spPr>
              <a:xfrm>
                <a:off x="2531983"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7A03758D-A35C-4E58-26AA-2A9C4762B0C7}"/>
                  </a:ext>
                </a:extLst>
              </p:cNvPr>
              <p:cNvSpPr/>
              <p:nvPr/>
            </p:nvSpPr>
            <p:spPr>
              <a:xfrm>
                <a:off x="2672475"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4C9CA185-D7B4-6E65-867C-15F51493FE84}"/>
                  </a:ext>
                </a:extLst>
              </p:cNvPr>
              <p:cNvCxnSpPr>
                <a:cxnSpLocks/>
              </p:cNvCxnSpPr>
              <p:nvPr/>
            </p:nvCxnSpPr>
            <p:spPr>
              <a:xfrm>
                <a:off x="2854712" y="1677023"/>
                <a:ext cx="383788" cy="0"/>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29" name="Oval 28">
                <a:extLst>
                  <a:ext uri="{FF2B5EF4-FFF2-40B4-BE49-F238E27FC236}">
                    <a16:creationId xmlns:a16="http://schemas.microsoft.com/office/drawing/2014/main" id="{8D338BED-AA01-9E78-E8CB-D4E8E50C3D8F}"/>
                  </a:ext>
                </a:extLst>
              </p:cNvPr>
              <p:cNvSpPr/>
              <p:nvPr/>
            </p:nvSpPr>
            <p:spPr>
              <a:xfrm>
                <a:off x="3297138"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0DAA2C40-DEA0-0F13-1700-0337821E9F4D}"/>
                  </a:ext>
                </a:extLst>
              </p:cNvPr>
              <p:cNvSpPr/>
              <p:nvPr/>
            </p:nvSpPr>
            <p:spPr>
              <a:xfrm>
                <a:off x="3430951" y="159462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CABFAE2D-5145-DE55-C246-883C619EDDE2}"/>
                  </a:ext>
                </a:extLst>
              </p:cNvPr>
              <p:cNvSpPr/>
              <p:nvPr/>
            </p:nvSpPr>
            <p:spPr>
              <a:xfrm>
                <a:off x="3297138"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951742D-95BC-A660-AB52-100029D40289}"/>
                  </a:ext>
                </a:extLst>
              </p:cNvPr>
              <p:cNvSpPr/>
              <p:nvPr/>
            </p:nvSpPr>
            <p:spPr>
              <a:xfrm>
                <a:off x="3430951" y="1747335"/>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0AB378C0-9032-DCCA-0126-2CA47E5287AA}"/>
                  </a:ext>
                </a:extLst>
              </p:cNvPr>
              <p:cNvSpPr txBox="1"/>
              <p:nvPr/>
            </p:nvSpPr>
            <p:spPr>
              <a:xfrm>
                <a:off x="3522356" y="1386159"/>
                <a:ext cx="314510" cy="369332"/>
              </a:xfrm>
              <a:prstGeom prst="rect">
                <a:avLst/>
              </a:prstGeom>
              <a:noFill/>
            </p:spPr>
            <p:txBody>
              <a:bodyPr wrap="none" rtlCol="0">
                <a:spAutoFit/>
              </a:bodyPr>
              <a:lstStyle/>
              <a:p>
                <a:r>
                  <a:rPr lang="en-US" dirty="0"/>
                  <a:t>p</a:t>
                </a:r>
              </a:p>
            </p:txBody>
          </p:sp>
          <p:sp>
            <p:nvSpPr>
              <p:cNvPr id="34" name="TextBox 33">
                <a:extLst>
                  <a:ext uri="{FF2B5EF4-FFF2-40B4-BE49-F238E27FC236}">
                    <a16:creationId xmlns:a16="http://schemas.microsoft.com/office/drawing/2014/main" id="{69D61A0E-21C1-0118-F0E0-BB001D840905}"/>
                  </a:ext>
                </a:extLst>
              </p:cNvPr>
              <p:cNvSpPr txBox="1"/>
              <p:nvPr/>
            </p:nvSpPr>
            <p:spPr>
              <a:xfrm>
                <a:off x="3548996" y="1635272"/>
                <a:ext cx="296876" cy="369332"/>
              </a:xfrm>
              <a:prstGeom prst="rect">
                <a:avLst/>
              </a:prstGeom>
              <a:noFill/>
            </p:spPr>
            <p:txBody>
              <a:bodyPr wrap="none" rtlCol="0">
                <a:spAutoFit/>
              </a:bodyPr>
              <a:lstStyle/>
              <a:p>
                <a:r>
                  <a:rPr lang="en-US" dirty="0"/>
                  <a:t>s</a:t>
                </a:r>
              </a:p>
            </p:txBody>
          </p:sp>
          <p:sp>
            <p:nvSpPr>
              <p:cNvPr id="35" name="TextBox 34">
                <a:extLst>
                  <a:ext uri="{FF2B5EF4-FFF2-40B4-BE49-F238E27FC236}">
                    <a16:creationId xmlns:a16="http://schemas.microsoft.com/office/drawing/2014/main" id="{F8DF2E00-CE6A-F457-F60B-948A1AAA9EF1}"/>
                  </a:ext>
                </a:extLst>
              </p:cNvPr>
              <p:cNvSpPr txBox="1"/>
              <p:nvPr/>
            </p:nvSpPr>
            <p:spPr>
              <a:xfrm>
                <a:off x="3397259" y="1048960"/>
                <a:ext cx="558166" cy="369332"/>
              </a:xfrm>
              <a:prstGeom prst="rect">
                <a:avLst/>
              </a:prstGeom>
              <a:noFill/>
            </p:spPr>
            <p:txBody>
              <a:bodyPr wrap="none" rtlCol="0">
                <a:spAutoFit/>
              </a:bodyPr>
              <a:lstStyle/>
              <a:p>
                <a:r>
                  <a:rPr lang="en-US" dirty="0"/>
                  <a:t>n=3</a:t>
                </a:r>
              </a:p>
            </p:txBody>
          </p:sp>
          <p:sp>
            <p:nvSpPr>
              <p:cNvPr id="36" name="TextBox 35">
                <a:extLst>
                  <a:ext uri="{FF2B5EF4-FFF2-40B4-BE49-F238E27FC236}">
                    <a16:creationId xmlns:a16="http://schemas.microsoft.com/office/drawing/2014/main" id="{56FB4E5E-7885-B474-74BC-E42052658BA5}"/>
                  </a:ext>
                </a:extLst>
              </p:cNvPr>
              <p:cNvSpPr txBox="1"/>
              <p:nvPr/>
            </p:nvSpPr>
            <p:spPr>
              <a:xfrm>
                <a:off x="2196708" y="1967642"/>
                <a:ext cx="1654299" cy="338554"/>
              </a:xfrm>
              <a:prstGeom prst="rect">
                <a:avLst/>
              </a:prstGeom>
              <a:noFill/>
            </p:spPr>
            <p:txBody>
              <a:bodyPr wrap="none" rtlCol="0">
                <a:spAutoFit/>
              </a:bodyPr>
              <a:lstStyle/>
              <a:p>
                <a:r>
                  <a:rPr lang="en-US" sz="1600" dirty="0"/>
                  <a:t>6N p-states total</a:t>
                </a:r>
              </a:p>
            </p:txBody>
          </p:sp>
          <p:sp>
            <p:nvSpPr>
              <p:cNvPr id="37" name="TextBox 36">
                <a:extLst>
                  <a:ext uri="{FF2B5EF4-FFF2-40B4-BE49-F238E27FC236}">
                    <a16:creationId xmlns:a16="http://schemas.microsoft.com/office/drawing/2014/main" id="{8DB61002-8DFD-200E-8307-A82B1C3B54F3}"/>
                  </a:ext>
                </a:extLst>
              </p:cNvPr>
              <p:cNvSpPr txBox="1"/>
              <p:nvPr/>
            </p:nvSpPr>
            <p:spPr>
              <a:xfrm>
                <a:off x="2196708" y="2271059"/>
                <a:ext cx="1638269" cy="338554"/>
              </a:xfrm>
              <a:prstGeom prst="rect">
                <a:avLst/>
              </a:prstGeom>
              <a:noFill/>
            </p:spPr>
            <p:txBody>
              <a:bodyPr wrap="none" rtlCol="0">
                <a:spAutoFit/>
              </a:bodyPr>
              <a:lstStyle/>
              <a:p>
                <a:r>
                  <a:rPr lang="en-US" sz="1600" dirty="0"/>
                  <a:t>2N s-states total</a:t>
                </a:r>
              </a:p>
            </p:txBody>
          </p:sp>
          <p:sp>
            <p:nvSpPr>
              <p:cNvPr id="38" name="TextBox 37">
                <a:extLst>
                  <a:ext uri="{FF2B5EF4-FFF2-40B4-BE49-F238E27FC236}">
                    <a16:creationId xmlns:a16="http://schemas.microsoft.com/office/drawing/2014/main" id="{5BFA4C2A-B3D1-6EA4-6D64-D676EB0D5FFC}"/>
                  </a:ext>
                </a:extLst>
              </p:cNvPr>
              <p:cNvSpPr txBox="1"/>
              <p:nvPr/>
            </p:nvSpPr>
            <p:spPr>
              <a:xfrm>
                <a:off x="2196708" y="2638566"/>
                <a:ext cx="1882375" cy="338554"/>
              </a:xfrm>
              <a:prstGeom prst="rect">
                <a:avLst/>
              </a:prstGeom>
              <a:noFill/>
            </p:spPr>
            <p:txBody>
              <a:bodyPr wrap="none" rtlCol="0">
                <a:spAutoFit/>
              </a:bodyPr>
              <a:lstStyle/>
              <a:p>
                <a:r>
                  <a:rPr lang="en-US" sz="1600" dirty="0"/>
                  <a:t>(4N electrons total)</a:t>
                </a:r>
              </a:p>
            </p:txBody>
          </p:sp>
          <p:sp>
            <p:nvSpPr>
              <p:cNvPr id="39" name="TextBox 38">
                <a:extLst>
                  <a:ext uri="{FF2B5EF4-FFF2-40B4-BE49-F238E27FC236}">
                    <a16:creationId xmlns:a16="http://schemas.microsoft.com/office/drawing/2014/main" id="{C21C1D4D-A888-0DFD-8BBC-B3AB5CDB4BA2}"/>
                  </a:ext>
                </a:extLst>
              </p:cNvPr>
              <p:cNvSpPr txBox="1"/>
              <p:nvPr/>
            </p:nvSpPr>
            <p:spPr>
              <a:xfrm>
                <a:off x="2448104" y="708680"/>
                <a:ext cx="1100892" cy="523220"/>
              </a:xfrm>
              <a:prstGeom prst="rect">
                <a:avLst/>
              </a:prstGeom>
              <a:noFill/>
            </p:spPr>
            <p:txBody>
              <a:bodyPr wrap="square" rtlCol="0">
                <a:spAutoFit/>
              </a:bodyPr>
              <a:lstStyle/>
              <a:p>
                <a:r>
                  <a:rPr lang="en-US" sz="1400" b="1" u="sng" dirty="0"/>
                  <a:t>N Isolated Si atoms</a:t>
                </a:r>
              </a:p>
            </p:txBody>
          </p:sp>
          <p:cxnSp>
            <p:nvCxnSpPr>
              <p:cNvPr id="40" name="Straight Arrow Connector 39">
                <a:extLst>
                  <a:ext uri="{FF2B5EF4-FFF2-40B4-BE49-F238E27FC236}">
                    <a16:creationId xmlns:a16="http://schemas.microsoft.com/office/drawing/2014/main" id="{A2515EBC-C5D0-7568-0026-FE638631CF36}"/>
                  </a:ext>
                </a:extLst>
              </p:cNvPr>
              <p:cNvCxnSpPr/>
              <p:nvPr/>
            </p:nvCxnSpPr>
            <p:spPr>
              <a:xfrm flipV="1">
                <a:off x="2096870" y="1251797"/>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1" name="TextBox 40">
                <a:extLst>
                  <a:ext uri="{FF2B5EF4-FFF2-40B4-BE49-F238E27FC236}">
                    <a16:creationId xmlns:a16="http://schemas.microsoft.com/office/drawing/2014/main" id="{9A669CA6-CC63-DBC6-7927-2633128E2457}"/>
                  </a:ext>
                </a:extLst>
              </p:cNvPr>
              <p:cNvSpPr txBox="1"/>
              <p:nvPr/>
            </p:nvSpPr>
            <p:spPr>
              <a:xfrm rot="16200000">
                <a:off x="1090901" y="1850716"/>
                <a:ext cx="1704162" cy="307777"/>
              </a:xfrm>
              <a:prstGeom prst="rect">
                <a:avLst/>
              </a:prstGeom>
              <a:noFill/>
            </p:spPr>
            <p:txBody>
              <a:bodyPr wrap="square" rtlCol="0">
                <a:spAutoFit/>
              </a:bodyPr>
              <a:lstStyle/>
              <a:p>
                <a:r>
                  <a:rPr lang="en-US" sz="1400" dirty="0"/>
                  <a:t>Electron energy</a:t>
                </a:r>
              </a:p>
            </p:txBody>
          </p:sp>
          <p:sp>
            <p:nvSpPr>
              <p:cNvPr id="66" name="TextBox 65">
                <a:extLst>
                  <a:ext uri="{FF2B5EF4-FFF2-40B4-BE49-F238E27FC236}">
                    <a16:creationId xmlns:a16="http://schemas.microsoft.com/office/drawing/2014/main" id="{9400CA0D-6565-DF06-2FC1-C9BF1C3D46E1}"/>
                  </a:ext>
                </a:extLst>
              </p:cNvPr>
              <p:cNvSpPr txBox="1"/>
              <p:nvPr/>
            </p:nvSpPr>
            <p:spPr>
              <a:xfrm>
                <a:off x="1911145" y="923259"/>
                <a:ext cx="312906" cy="369332"/>
              </a:xfrm>
              <a:prstGeom prst="rect">
                <a:avLst/>
              </a:prstGeom>
              <a:noFill/>
            </p:spPr>
            <p:txBody>
              <a:bodyPr wrap="none" rtlCol="0">
                <a:spAutoFit/>
              </a:bodyPr>
              <a:lstStyle/>
              <a:p>
                <a:r>
                  <a:rPr lang="en-US" dirty="0"/>
                  <a:t>E</a:t>
                </a:r>
              </a:p>
            </p:txBody>
          </p:sp>
          <p:sp>
            <p:nvSpPr>
              <p:cNvPr id="118" name="Rectangle 117">
                <a:extLst>
                  <a:ext uri="{FF2B5EF4-FFF2-40B4-BE49-F238E27FC236}">
                    <a16:creationId xmlns:a16="http://schemas.microsoft.com/office/drawing/2014/main" id="{E56F0A2E-5554-2251-F8A0-B5FE0F55DDB5}"/>
                  </a:ext>
                </a:extLst>
              </p:cNvPr>
              <p:cNvSpPr/>
              <p:nvPr/>
            </p:nvSpPr>
            <p:spPr>
              <a:xfrm>
                <a:off x="1690007" y="637895"/>
                <a:ext cx="2372590"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21" name="Group 120">
              <a:extLst>
                <a:ext uri="{FF2B5EF4-FFF2-40B4-BE49-F238E27FC236}">
                  <a16:creationId xmlns:a16="http://schemas.microsoft.com/office/drawing/2014/main" id="{B200FDE9-EFCE-075B-9EC4-B878C9672F96}"/>
                </a:ext>
              </a:extLst>
            </p:cNvPr>
            <p:cNvGrpSpPr/>
            <p:nvPr/>
          </p:nvGrpSpPr>
          <p:grpSpPr>
            <a:xfrm>
              <a:off x="4415304" y="478226"/>
              <a:ext cx="2724984" cy="2539674"/>
              <a:chOff x="4872646" y="637895"/>
              <a:chExt cx="2724984" cy="2539674"/>
            </a:xfrm>
          </p:grpSpPr>
          <p:cxnSp>
            <p:nvCxnSpPr>
              <p:cNvPr id="64" name="Straight Arrow Connector 63">
                <a:extLst>
                  <a:ext uri="{FF2B5EF4-FFF2-40B4-BE49-F238E27FC236}">
                    <a16:creationId xmlns:a16="http://schemas.microsoft.com/office/drawing/2014/main" id="{DB57A34F-87BE-20E7-BD5F-86136D78D130}"/>
                  </a:ext>
                </a:extLst>
              </p:cNvPr>
              <p:cNvCxnSpPr/>
              <p:nvPr/>
            </p:nvCxnSpPr>
            <p:spPr>
              <a:xfrm flipV="1">
                <a:off x="5224049" y="1251798"/>
                <a:ext cx="0" cy="160488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65" name="TextBox 64">
                <a:extLst>
                  <a:ext uri="{FF2B5EF4-FFF2-40B4-BE49-F238E27FC236}">
                    <a16:creationId xmlns:a16="http://schemas.microsoft.com/office/drawing/2014/main" id="{7BC3CC36-0978-793A-CB30-AA03258CC64F}"/>
                  </a:ext>
                </a:extLst>
              </p:cNvPr>
              <p:cNvSpPr txBox="1"/>
              <p:nvPr/>
            </p:nvSpPr>
            <p:spPr>
              <a:xfrm rot="16200000">
                <a:off x="4218080" y="1850717"/>
                <a:ext cx="1704162" cy="307777"/>
              </a:xfrm>
              <a:prstGeom prst="rect">
                <a:avLst/>
              </a:prstGeom>
              <a:noFill/>
            </p:spPr>
            <p:txBody>
              <a:bodyPr wrap="square" rtlCol="0">
                <a:spAutoFit/>
              </a:bodyPr>
              <a:lstStyle/>
              <a:p>
                <a:r>
                  <a:rPr lang="en-US" sz="1400" dirty="0"/>
                  <a:t>Electron energy</a:t>
                </a:r>
              </a:p>
            </p:txBody>
          </p:sp>
          <p:sp>
            <p:nvSpPr>
              <p:cNvPr id="67" name="TextBox 66">
                <a:extLst>
                  <a:ext uri="{FF2B5EF4-FFF2-40B4-BE49-F238E27FC236}">
                    <a16:creationId xmlns:a16="http://schemas.microsoft.com/office/drawing/2014/main" id="{BFB0B45D-C950-1B28-DBCB-856222EEE42F}"/>
                  </a:ext>
                </a:extLst>
              </p:cNvPr>
              <p:cNvSpPr txBox="1"/>
              <p:nvPr/>
            </p:nvSpPr>
            <p:spPr>
              <a:xfrm>
                <a:off x="5015562" y="923259"/>
                <a:ext cx="312906" cy="369332"/>
              </a:xfrm>
              <a:prstGeom prst="rect">
                <a:avLst/>
              </a:prstGeom>
              <a:noFill/>
            </p:spPr>
            <p:txBody>
              <a:bodyPr wrap="none" rtlCol="0">
                <a:spAutoFit/>
              </a:bodyPr>
              <a:lstStyle/>
              <a:p>
                <a:r>
                  <a:rPr lang="en-US" dirty="0"/>
                  <a:t>E</a:t>
                </a:r>
              </a:p>
            </p:txBody>
          </p:sp>
          <p:cxnSp>
            <p:nvCxnSpPr>
              <p:cNvPr id="69" name="Straight Arrow Connector 68">
                <a:extLst>
                  <a:ext uri="{FF2B5EF4-FFF2-40B4-BE49-F238E27FC236}">
                    <a16:creationId xmlns:a16="http://schemas.microsoft.com/office/drawing/2014/main" id="{867BDDAD-56D3-0305-DF39-B2EFCD20A3BC}"/>
                  </a:ext>
                </a:extLst>
              </p:cNvPr>
              <p:cNvCxnSpPr/>
              <p:nvPr/>
            </p:nvCxnSpPr>
            <p:spPr>
              <a:xfrm>
                <a:off x="5510759" y="1231900"/>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1" name="Straight Connector 70">
                <a:extLst>
                  <a:ext uri="{FF2B5EF4-FFF2-40B4-BE49-F238E27FC236}">
                    <a16:creationId xmlns:a16="http://schemas.microsoft.com/office/drawing/2014/main" id="{2C04D775-A350-5727-717D-8E2EB44A5E60}"/>
                  </a:ext>
                </a:extLst>
              </p:cNvPr>
              <p:cNvCxnSpPr/>
              <p:nvPr/>
            </p:nvCxnSpPr>
            <p:spPr>
              <a:xfrm>
                <a:off x="5329238" y="1231900"/>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2" name="Straight Connector 71">
                <a:extLst>
                  <a:ext uri="{FF2B5EF4-FFF2-40B4-BE49-F238E27FC236}">
                    <a16:creationId xmlns:a16="http://schemas.microsoft.com/office/drawing/2014/main" id="{79A2E58C-440F-337E-7B07-EFDF6466D974}"/>
                  </a:ext>
                </a:extLst>
              </p:cNvPr>
              <p:cNvCxnSpPr/>
              <p:nvPr/>
            </p:nvCxnSpPr>
            <p:spPr>
              <a:xfrm>
                <a:off x="5329238" y="1747335"/>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42F2C75C-4D1F-F12D-83C5-B84C2DFFA1FE}"/>
                  </a:ext>
                </a:extLst>
              </p:cNvPr>
              <p:cNvCxnSpPr/>
              <p:nvPr/>
            </p:nvCxnSpPr>
            <p:spPr>
              <a:xfrm>
                <a:off x="5510759" y="2341251"/>
                <a:ext cx="0" cy="515435"/>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cxnSp>
            <p:nvCxnSpPr>
              <p:cNvPr id="74" name="Straight Connector 73">
                <a:extLst>
                  <a:ext uri="{FF2B5EF4-FFF2-40B4-BE49-F238E27FC236}">
                    <a16:creationId xmlns:a16="http://schemas.microsoft.com/office/drawing/2014/main" id="{79EF31A9-B841-2679-DE90-D8C21D3FFD53}"/>
                  </a:ext>
                </a:extLst>
              </p:cNvPr>
              <p:cNvCxnSpPr/>
              <p:nvPr/>
            </p:nvCxnSpPr>
            <p:spPr>
              <a:xfrm>
                <a:off x="5329238" y="2341251"/>
                <a:ext cx="347662" cy="0"/>
              </a:xfrm>
              <a:prstGeom prst="line">
                <a:avLst/>
              </a:prstGeom>
            </p:spPr>
            <p:style>
              <a:lnRef idx="2">
                <a:schemeClr val="dk1"/>
              </a:lnRef>
              <a:fillRef idx="0">
                <a:schemeClr val="dk1"/>
              </a:fillRef>
              <a:effectRef idx="1">
                <a:schemeClr val="dk1"/>
              </a:effectRef>
              <a:fontRef idx="minor">
                <a:schemeClr val="tx1"/>
              </a:fontRef>
            </p:style>
          </p:cxnSp>
          <p:cxnSp>
            <p:nvCxnSpPr>
              <p:cNvPr id="75" name="Straight Connector 74">
                <a:extLst>
                  <a:ext uri="{FF2B5EF4-FFF2-40B4-BE49-F238E27FC236}">
                    <a16:creationId xmlns:a16="http://schemas.microsoft.com/office/drawing/2014/main" id="{01E03F6C-0D52-160A-17D5-28C2372EFC6B}"/>
                  </a:ext>
                </a:extLst>
              </p:cNvPr>
              <p:cNvCxnSpPr/>
              <p:nvPr/>
            </p:nvCxnSpPr>
            <p:spPr>
              <a:xfrm>
                <a:off x="5329238" y="2856686"/>
                <a:ext cx="347662" cy="0"/>
              </a:xfrm>
              <a:prstGeom prst="line">
                <a:avLst/>
              </a:prstGeom>
            </p:spPr>
            <p:style>
              <a:lnRef idx="2">
                <a:schemeClr val="dk1"/>
              </a:lnRef>
              <a:fillRef idx="0">
                <a:schemeClr val="dk1"/>
              </a:fillRef>
              <a:effectRef idx="1">
                <a:schemeClr val="dk1"/>
              </a:effectRef>
              <a:fontRef idx="minor">
                <a:schemeClr val="tx1"/>
              </a:fontRef>
            </p:style>
          </p:cxnSp>
          <p:sp>
            <p:nvSpPr>
              <p:cNvPr id="76" name="TextBox 75">
                <a:extLst>
                  <a:ext uri="{FF2B5EF4-FFF2-40B4-BE49-F238E27FC236}">
                    <a16:creationId xmlns:a16="http://schemas.microsoft.com/office/drawing/2014/main" id="{5A92A366-E767-5785-CE73-08BE619CB36C}"/>
                  </a:ext>
                </a:extLst>
              </p:cNvPr>
              <p:cNvSpPr txBox="1"/>
              <p:nvPr/>
            </p:nvSpPr>
            <p:spPr>
              <a:xfrm>
                <a:off x="5779504" y="1170716"/>
                <a:ext cx="1818126" cy="584775"/>
              </a:xfrm>
              <a:prstGeom prst="rect">
                <a:avLst/>
              </a:prstGeom>
              <a:noFill/>
            </p:spPr>
            <p:txBody>
              <a:bodyPr wrap="none" rtlCol="0">
                <a:spAutoFit/>
              </a:bodyPr>
              <a:lstStyle/>
              <a:p>
                <a:r>
                  <a:rPr lang="en-US" sz="1600" dirty="0"/>
                  <a:t>4N allowed states</a:t>
                </a:r>
              </a:p>
              <a:p>
                <a:r>
                  <a:rPr lang="en-US" sz="1600" dirty="0"/>
                  <a:t>(conduction band)</a:t>
                </a:r>
              </a:p>
            </p:txBody>
          </p:sp>
          <p:sp>
            <p:nvSpPr>
              <p:cNvPr id="77" name="TextBox 76">
                <a:extLst>
                  <a:ext uri="{FF2B5EF4-FFF2-40B4-BE49-F238E27FC236}">
                    <a16:creationId xmlns:a16="http://schemas.microsoft.com/office/drawing/2014/main" id="{2532E835-23C7-E833-5329-A7F37B0418F1}"/>
                  </a:ext>
                </a:extLst>
              </p:cNvPr>
              <p:cNvSpPr txBox="1"/>
              <p:nvPr/>
            </p:nvSpPr>
            <p:spPr>
              <a:xfrm>
                <a:off x="5779504" y="2325551"/>
                <a:ext cx="1818126" cy="584775"/>
              </a:xfrm>
              <a:prstGeom prst="rect">
                <a:avLst/>
              </a:prstGeom>
              <a:noFill/>
            </p:spPr>
            <p:txBody>
              <a:bodyPr wrap="none" rtlCol="0">
                <a:spAutoFit/>
              </a:bodyPr>
              <a:lstStyle/>
              <a:p>
                <a:r>
                  <a:rPr lang="en-US" sz="1600" dirty="0"/>
                  <a:t>4N allowed states</a:t>
                </a:r>
              </a:p>
              <a:p>
                <a:r>
                  <a:rPr lang="en-US" sz="1600" dirty="0"/>
                  <a:t>(valence band)</a:t>
                </a:r>
              </a:p>
            </p:txBody>
          </p:sp>
          <p:sp>
            <p:nvSpPr>
              <p:cNvPr id="78" name="Right Brace 77">
                <a:extLst>
                  <a:ext uri="{FF2B5EF4-FFF2-40B4-BE49-F238E27FC236}">
                    <a16:creationId xmlns:a16="http://schemas.microsoft.com/office/drawing/2014/main" id="{E6B4C6B0-2F92-ABA5-9B63-DFF72FE4E1AB}"/>
                  </a:ext>
                </a:extLst>
              </p:cNvPr>
              <p:cNvSpPr/>
              <p:nvPr/>
            </p:nvSpPr>
            <p:spPr>
              <a:xfrm>
                <a:off x="5719762" y="1755490"/>
                <a:ext cx="189095" cy="584769"/>
              </a:xfrm>
              <a:prstGeom prst="rightBrace">
                <a:avLst>
                  <a:gd name="adj1" fmla="val 43593"/>
                  <a:gd name="adj2" fmla="val 50000"/>
                </a:avLst>
              </a:pr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79" name="TextBox 78">
                <a:extLst>
                  <a:ext uri="{FF2B5EF4-FFF2-40B4-BE49-F238E27FC236}">
                    <a16:creationId xmlns:a16="http://schemas.microsoft.com/office/drawing/2014/main" id="{83282B36-5CDF-AB12-61CF-218EA4E9E842}"/>
                  </a:ext>
                </a:extLst>
              </p:cNvPr>
              <p:cNvSpPr txBox="1"/>
              <p:nvPr/>
            </p:nvSpPr>
            <p:spPr>
              <a:xfrm>
                <a:off x="5852184" y="1871244"/>
                <a:ext cx="1672766" cy="338554"/>
              </a:xfrm>
              <a:prstGeom prst="rect">
                <a:avLst/>
              </a:prstGeom>
              <a:noFill/>
            </p:spPr>
            <p:txBody>
              <a:bodyPr wrap="none" rtlCol="0">
                <a:spAutoFit/>
              </a:bodyPr>
              <a:lstStyle/>
              <a:p>
                <a:r>
                  <a:rPr lang="en-US" sz="1600" dirty="0"/>
                  <a:t>Forbidden states</a:t>
                </a:r>
              </a:p>
            </p:txBody>
          </p:sp>
          <p:sp>
            <p:nvSpPr>
              <p:cNvPr id="80" name="TextBox 79">
                <a:extLst>
                  <a:ext uri="{FF2B5EF4-FFF2-40B4-BE49-F238E27FC236}">
                    <a16:creationId xmlns:a16="http://schemas.microsoft.com/office/drawing/2014/main" id="{6BA3BCD9-3A8A-6026-260D-9330FD8B60C2}"/>
                  </a:ext>
                </a:extLst>
              </p:cNvPr>
              <p:cNvSpPr txBox="1"/>
              <p:nvPr/>
            </p:nvSpPr>
            <p:spPr>
              <a:xfrm>
                <a:off x="6001378" y="637895"/>
                <a:ext cx="1100892" cy="523220"/>
              </a:xfrm>
              <a:prstGeom prst="rect">
                <a:avLst/>
              </a:prstGeom>
              <a:noFill/>
            </p:spPr>
            <p:txBody>
              <a:bodyPr wrap="square" rtlCol="0">
                <a:spAutoFit/>
              </a:bodyPr>
              <a:lstStyle/>
              <a:p>
                <a:r>
                  <a:rPr lang="en-US" sz="1400" b="1" u="sng" dirty="0" err="1"/>
                  <a:t>CrystallineSi</a:t>
                </a:r>
                <a:r>
                  <a:rPr lang="en-US" sz="1400" b="1" u="sng" dirty="0"/>
                  <a:t> N-atoms</a:t>
                </a:r>
              </a:p>
            </p:txBody>
          </p:sp>
          <p:sp>
            <p:nvSpPr>
              <p:cNvPr id="119" name="Rectangle 118">
                <a:extLst>
                  <a:ext uri="{FF2B5EF4-FFF2-40B4-BE49-F238E27FC236}">
                    <a16:creationId xmlns:a16="http://schemas.microsoft.com/office/drawing/2014/main" id="{9A274FA0-549D-3869-0EBD-FD068DCD3BC8}"/>
                  </a:ext>
                </a:extLst>
              </p:cNvPr>
              <p:cNvSpPr/>
              <p:nvPr/>
            </p:nvSpPr>
            <p:spPr>
              <a:xfrm>
                <a:off x="4872646" y="637895"/>
                <a:ext cx="2683826" cy="2539674"/>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24" name="Straight Arrow Connector 123">
              <a:extLst>
                <a:ext uri="{FF2B5EF4-FFF2-40B4-BE49-F238E27FC236}">
                  <a16:creationId xmlns:a16="http://schemas.microsoft.com/office/drawing/2014/main" id="{CD9024B8-0C66-D396-39C0-C706B8FD1AEA}"/>
                </a:ext>
              </a:extLst>
            </p:cNvPr>
            <p:cNvCxnSpPr/>
            <p:nvPr/>
          </p:nvCxnSpPr>
          <p:spPr>
            <a:xfrm flipV="1">
              <a:off x="2408415" y="3127022"/>
              <a:ext cx="413365" cy="973937"/>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5" name="Straight Arrow Connector 124">
              <a:extLst>
                <a:ext uri="{FF2B5EF4-FFF2-40B4-BE49-F238E27FC236}">
                  <a16:creationId xmlns:a16="http://schemas.microsoft.com/office/drawing/2014/main" id="{4DF89D63-1196-522C-9F78-B95E35D801BF}"/>
                </a:ext>
              </a:extLst>
            </p:cNvPr>
            <p:cNvCxnSpPr>
              <a:cxnSpLocks/>
            </p:cNvCxnSpPr>
            <p:nvPr/>
          </p:nvCxnSpPr>
          <p:spPr>
            <a:xfrm flipV="1">
              <a:off x="4735859" y="3017900"/>
              <a:ext cx="349973" cy="824579"/>
            </a:xfrm>
            <a:prstGeom prst="straightConnector1">
              <a:avLst/>
            </a:prstGeom>
            <a:ln w="57150"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grpSp>
      <p:sp>
        <p:nvSpPr>
          <p:cNvPr id="129" name="TextBox 128">
            <a:extLst>
              <a:ext uri="{FF2B5EF4-FFF2-40B4-BE49-F238E27FC236}">
                <a16:creationId xmlns:a16="http://schemas.microsoft.com/office/drawing/2014/main" id="{9D52739E-6BC8-C5B4-D426-F0363B82F2C5}"/>
              </a:ext>
            </a:extLst>
          </p:cNvPr>
          <p:cNvSpPr txBox="1"/>
          <p:nvPr/>
        </p:nvSpPr>
        <p:spPr>
          <a:xfrm>
            <a:off x="244431" y="5597444"/>
            <a:ext cx="2537361" cy="646331"/>
          </a:xfrm>
          <a:prstGeom prst="rect">
            <a:avLst/>
          </a:prstGeom>
          <a:noFill/>
        </p:spPr>
        <p:txBody>
          <a:bodyPr wrap="none" rtlCol="0">
            <a:spAutoFit/>
          </a:bodyPr>
          <a:lstStyle/>
          <a:p>
            <a:r>
              <a:rPr lang="en-US" dirty="0"/>
              <a:t>Fig-semi-dev-band.png </a:t>
            </a:r>
          </a:p>
          <a:p>
            <a:r>
              <a:rPr lang="en-US" dirty="0"/>
              <a:t> R0 02/19/25</a:t>
            </a:r>
          </a:p>
        </p:txBody>
      </p:sp>
      <p:sp>
        <p:nvSpPr>
          <p:cNvPr id="130" name="TextBox 129">
            <a:extLst>
              <a:ext uri="{FF2B5EF4-FFF2-40B4-BE49-F238E27FC236}">
                <a16:creationId xmlns:a16="http://schemas.microsoft.com/office/drawing/2014/main" id="{87F059B9-88B3-C69C-9F22-FDCCA7C8293D}"/>
              </a:ext>
            </a:extLst>
          </p:cNvPr>
          <p:cNvSpPr txBox="1"/>
          <p:nvPr/>
        </p:nvSpPr>
        <p:spPr>
          <a:xfrm>
            <a:off x="244431" y="6434401"/>
            <a:ext cx="2229200" cy="338554"/>
          </a:xfrm>
          <a:prstGeom prst="rect">
            <a:avLst/>
          </a:prstGeom>
          <a:noFill/>
        </p:spPr>
        <p:txBody>
          <a:bodyPr wrap="none" rtlCol="0">
            <a:spAutoFit/>
          </a:bodyPr>
          <a:lstStyle/>
          <a:p>
            <a:r>
              <a:rPr lang="en-US" sz="1600" i="1" dirty="0"/>
              <a:t>Ref: Fig 2.5 p-28 Pierret</a:t>
            </a:r>
          </a:p>
        </p:txBody>
      </p:sp>
      <p:sp>
        <p:nvSpPr>
          <p:cNvPr id="132" name="TextBox 131">
            <a:extLst>
              <a:ext uri="{FF2B5EF4-FFF2-40B4-BE49-F238E27FC236}">
                <a16:creationId xmlns:a16="http://schemas.microsoft.com/office/drawing/2014/main" id="{DC5A13CA-84D4-C633-B5EA-682DEF8F4CC9}"/>
              </a:ext>
            </a:extLst>
          </p:cNvPr>
          <p:cNvSpPr txBox="1"/>
          <p:nvPr/>
        </p:nvSpPr>
        <p:spPr>
          <a:xfrm>
            <a:off x="278731" y="387033"/>
            <a:ext cx="3793071" cy="1569660"/>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Conceptual development of the energy band model starting with N isolated Si atoms on the top left, then showing the split bands for Crystalline SI N-atoms and concluding, at bottom right, with the popular version of the energy band model.</a:t>
            </a:r>
          </a:p>
        </p:txBody>
      </p:sp>
    </p:spTree>
    <p:extLst>
      <p:ext uri="{BB962C8B-B14F-4D97-AF65-F5344CB8AC3E}">
        <p14:creationId xmlns:p14="http://schemas.microsoft.com/office/powerpoint/2010/main" val="231760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4" name="Group 63">
            <a:extLst>
              <a:ext uri="{FF2B5EF4-FFF2-40B4-BE49-F238E27FC236}">
                <a16:creationId xmlns:a16="http://schemas.microsoft.com/office/drawing/2014/main" id="{0EF68500-D357-3618-EFE6-AE8DD5017D1B}"/>
              </a:ext>
            </a:extLst>
          </p:cNvPr>
          <p:cNvGrpSpPr/>
          <p:nvPr/>
        </p:nvGrpSpPr>
        <p:grpSpPr>
          <a:xfrm>
            <a:off x="5818480" y="422744"/>
            <a:ext cx="4384838" cy="5470739"/>
            <a:chOff x="5818480" y="422744"/>
            <a:chExt cx="4384838" cy="5470739"/>
          </a:xfrm>
        </p:grpSpPr>
        <p:grpSp>
          <p:nvGrpSpPr>
            <p:cNvPr id="61" name="Group 60">
              <a:extLst>
                <a:ext uri="{FF2B5EF4-FFF2-40B4-BE49-F238E27FC236}">
                  <a16:creationId xmlns:a16="http://schemas.microsoft.com/office/drawing/2014/main" id="{2B2EE00F-9311-E32B-A154-2547FD9E47D6}"/>
                </a:ext>
              </a:extLst>
            </p:cNvPr>
            <p:cNvGrpSpPr/>
            <p:nvPr/>
          </p:nvGrpSpPr>
          <p:grpSpPr>
            <a:xfrm>
              <a:off x="5964330" y="422744"/>
              <a:ext cx="4238988" cy="1771231"/>
              <a:chOff x="830355" y="422744"/>
              <a:chExt cx="4238988" cy="1771231"/>
            </a:xfrm>
          </p:grpSpPr>
          <p:cxnSp>
            <p:nvCxnSpPr>
              <p:cNvPr id="5" name="Straight Connector 4">
                <a:extLst>
                  <a:ext uri="{FF2B5EF4-FFF2-40B4-BE49-F238E27FC236}">
                    <a16:creationId xmlns:a16="http://schemas.microsoft.com/office/drawing/2014/main" id="{E08A925C-666C-DA61-BD18-E3D9B75FBCB7}"/>
                  </a:ext>
                </a:extLst>
              </p:cNvPr>
              <p:cNvCxnSpPr/>
              <p:nvPr/>
            </p:nvCxnSpPr>
            <p:spPr>
              <a:xfrm>
                <a:off x="966158" y="882761"/>
                <a:ext cx="1966823" cy="0"/>
              </a:xfrm>
              <a:prstGeom prst="line">
                <a:avLst/>
              </a:prstGeom>
            </p:spPr>
            <p:style>
              <a:lnRef idx="2">
                <a:schemeClr val="dk1"/>
              </a:lnRef>
              <a:fillRef idx="0">
                <a:schemeClr val="dk1"/>
              </a:fillRef>
              <a:effectRef idx="1">
                <a:schemeClr val="dk1"/>
              </a:effectRef>
              <a:fontRef idx="minor">
                <a:schemeClr val="tx1"/>
              </a:fontRef>
            </p:style>
          </p:cxnSp>
          <p:cxnSp>
            <p:nvCxnSpPr>
              <p:cNvPr id="6" name="Straight Connector 5">
                <a:extLst>
                  <a:ext uri="{FF2B5EF4-FFF2-40B4-BE49-F238E27FC236}">
                    <a16:creationId xmlns:a16="http://schemas.microsoft.com/office/drawing/2014/main" id="{D9372D79-A4CA-AAC9-4726-83B514C6E44A}"/>
                  </a:ext>
                </a:extLst>
              </p:cNvPr>
              <p:cNvCxnSpPr/>
              <p:nvPr/>
            </p:nvCxnSpPr>
            <p:spPr>
              <a:xfrm>
                <a:off x="966158" y="1702271"/>
                <a:ext cx="1966823" cy="0"/>
              </a:xfrm>
              <a:prstGeom prst="line">
                <a:avLst/>
              </a:prstGeom>
            </p:spPr>
            <p:style>
              <a:lnRef idx="2">
                <a:schemeClr val="dk1"/>
              </a:lnRef>
              <a:fillRef idx="0">
                <a:schemeClr val="dk1"/>
              </a:fillRef>
              <a:effectRef idx="1">
                <a:schemeClr val="dk1"/>
              </a:effectRef>
              <a:fontRef idx="minor">
                <a:schemeClr val="tx1"/>
              </a:fontRef>
            </p:style>
          </p:cxnSp>
          <p:sp>
            <p:nvSpPr>
              <p:cNvPr id="7" name="Freeform: Shape 6">
                <a:extLst>
                  <a:ext uri="{FF2B5EF4-FFF2-40B4-BE49-F238E27FC236}">
                    <a16:creationId xmlns:a16="http://schemas.microsoft.com/office/drawing/2014/main" id="{80858FE8-44B3-8BBF-67EF-DC809B2C6759}"/>
                  </a:ext>
                </a:extLst>
              </p:cNvPr>
              <p:cNvSpPr/>
              <p:nvPr/>
            </p:nvSpPr>
            <p:spPr>
              <a:xfrm>
                <a:off x="1396465" y="684354"/>
                <a:ext cx="423709" cy="113868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Arrow Connector 8">
                <a:extLst>
                  <a:ext uri="{FF2B5EF4-FFF2-40B4-BE49-F238E27FC236}">
                    <a16:creationId xmlns:a16="http://schemas.microsoft.com/office/drawing/2014/main" id="{CF3CC226-EAD6-B898-EBBF-C2980D2E0FC5}"/>
                  </a:ext>
                </a:extLst>
              </p:cNvPr>
              <p:cNvCxnSpPr/>
              <p:nvPr/>
            </p:nvCxnSpPr>
            <p:spPr>
              <a:xfrm>
                <a:off x="2553419" y="882761"/>
                <a:ext cx="0" cy="819510"/>
              </a:xfrm>
              <a:prstGeom prst="straightConnector1">
                <a:avLst/>
              </a:prstGeom>
              <a:ln>
                <a:headEnd type="triangle"/>
                <a:tailEnd type="triangle"/>
              </a:ln>
            </p:spPr>
            <p:style>
              <a:lnRef idx="2">
                <a:schemeClr val="dk1"/>
              </a:lnRef>
              <a:fillRef idx="0">
                <a:schemeClr val="dk1"/>
              </a:fillRef>
              <a:effectRef idx="1">
                <a:schemeClr val="dk1"/>
              </a:effectRef>
              <a:fontRef idx="minor">
                <a:schemeClr val="tx1"/>
              </a:fontRef>
            </p:style>
          </p:cxnSp>
          <p:sp>
            <p:nvSpPr>
              <p:cNvPr id="10" name="TextBox 9">
                <a:extLst>
                  <a:ext uri="{FF2B5EF4-FFF2-40B4-BE49-F238E27FC236}">
                    <a16:creationId xmlns:a16="http://schemas.microsoft.com/office/drawing/2014/main" id="{FAFEB8F3-73DE-24AF-CAE5-02847D4E479D}"/>
                  </a:ext>
                </a:extLst>
              </p:cNvPr>
              <p:cNvSpPr txBox="1"/>
              <p:nvPr/>
            </p:nvSpPr>
            <p:spPr>
              <a:xfrm>
                <a:off x="1725008" y="422744"/>
                <a:ext cx="923577" cy="523220"/>
              </a:xfrm>
              <a:prstGeom prst="rect">
                <a:avLst/>
              </a:prstGeom>
              <a:noFill/>
            </p:spPr>
            <p:txBody>
              <a:bodyPr wrap="square" rtlCol="0">
                <a:spAutoFit/>
              </a:bodyPr>
              <a:lstStyle/>
              <a:p>
                <a:r>
                  <a:rPr lang="en-US" sz="1400" dirty="0"/>
                  <a:t>Few electrons</a:t>
                </a:r>
              </a:p>
            </p:txBody>
          </p:sp>
          <p:sp>
            <p:nvSpPr>
              <p:cNvPr id="11" name="TextBox 10">
                <a:extLst>
                  <a:ext uri="{FF2B5EF4-FFF2-40B4-BE49-F238E27FC236}">
                    <a16:creationId xmlns:a16="http://schemas.microsoft.com/office/drawing/2014/main" id="{1F601465-C5E7-34EE-6E8C-467F0345979C}"/>
                  </a:ext>
                </a:extLst>
              </p:cNvPr>
              <p:cNvSpPr txBox="1"/>
              <p:nvPr/>
            </p:nvSpPr>
            <p:spPr>
              <a:xfrm>
                <a:off x="2009404" y="1099808"/>
                <a:ext cx="923577" cy="307777"/>
              </a:xfrm>
              <a:prstGeom prst="rect">
                <a:avLst/>
              </a:prstGeom>
              <a:noFill/>
            </p:spPr>
            <p:txBody>
              <a:bodyPr wrap="square" rtlCol="0">
                <a:spAutoFit/>
              </a:bodyPr>
              <a:lstStyle/>
              <a:p>
                <a:r>
                  <a:rPr lang="en-US" sz="1400" dirty="0"/>
                  <a:t>Wide</a:t>
                </a:r>
              </a:p>
            </p:txBody>
          </p:sp>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E199ABFA-9F6A-B656-84E2-E5FD43825EF9}"/>
                      </a:ext>
                    </a:extLst>
                  </p:cNvPr>
                  <p:cNvSpPr txBox="1"/>
                  <p:nvPr/>
                </p:nvSpPr>
                <p:spPr>
                  <a:xfrm>
                    <a:off x="3151061" y="1054337"/>
                    <a:ext cx="1465401"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8 </m:t>
                          </m:r>
                          <m:r>
                            <a:rPr lang="en-US" sz="1600" b="0" i="1" smtClean="0">
                              <a:latin typeface="Cambria Math" panose="02040503050406030204" pitchFamily="18" charset="0"/>
                            </a:rPr>
                            <m:t>𝑒𝑉</m:t>
                          </m:r>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𝑖</m:t>
                              </m:r>
                            </m:sub>
                          </m:sSub>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𝑂</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m:t>
                          </m:r>
                        </m:oMath>
                      </m:oMathPara>
                    </a14:m>
                    <a:endParaRPr lang="en-US" dirty="0"/>
                  </a:p>
                </p:txBody>
              </p:sp>
            </mc:Choice>
            <mc:Fallback>
              <p:sp>
                <p:nvSpPr>
                  <p:cNvPr id="12" name="TextBox 11">
                    <a:extLst>
                      <a:ext uri="{FF2B5EF4-FFF2-40B4-BE49-F238E27FC236}">
                        <a16:creationId xmlns:a16="http://schemas.microsoft.com/office/drawing/2014/main" id="{E199ABFA-9F6A-B656-84E2-E5FD43825EF9}"/>
                      </a:ext>
                    </a:extLst>
                  </p:cNvPr>
                  <p:cNvSpPr txBox="1">
                    <a:spLocks noRot="1" noChangeAspect="1" noMove="1" noResize="1" noEditPoints="1" noAdjustHandles="1" noChangeArrowheads="1" noChangeShapeType="1" noTextEdit="1"/>
                  </p:cNvSpPr>
                  <p:nvPr/>
                </p:nvSpPr>
                <p:spPr>
                  <a:xfrm>
                    <a:off x="3151061" y="1054337"/>
                    <a:ext cx="1465401" cy="246221"/>
                  </a:xfrm>
                  <a:prstGeom prst="rect">
                    <a:avLst/>
                  </a:prstGeom>
                  <a:blipFill>
                    <a:blip r:embed="rId2"/>
                    <a:stretch>
                      <a:fillRect l="-2500" r="-5000"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78B6EE59-2E84-9C39-1024-7E08BDD5411D}"/>
                      </a:ext>
                    </a:extLst>
                  </p:cNvPr>
                  <p:cNvSpPr txBox="1"/>
                  <p:nvPr/>
                </p:nvSpPr>
                <p:spPr>
                  <a:xfrm>
                    <a:off x="3151061" y="1308706"/>
                    <a:ext cx="1918282"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 5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𝐷𝑖𝑎𝑚𝑜𝑛𝑑</m:t>
                          </m:r>
                          <m:r>
                            <a:rPr lang="en-US" sz="1600" b="0" i="1" smtClean="0">
                              <a:latin typeface="Cambria Math" panose="02040503050406030204" pitchFamily="18" charset="0"/>
                            </a:rPr>
                            <m:t>)</m:t>
                          </m:r>
                        </m:oMath>
                      </m:oMathPara>
                    </a14:m>
                    <a:endParaRPr lang="en-US" dirty="0"/>
                  </a:p>
                </p:txBody>
              </p:sp>
            </mc:Choice>
            <mc:Fallback>
              <p:sp>
                <p:nvSpPr>
                  <p:cNvPr id="13" name="TextBox 12">
                    <a:extLst>
                      <a:ext uri="{FF2B5EF4-FFF2-40B4-BE49-F238E27FC236}">
                        <a16:creationId xmlns:a16="http://schemas.microsoft.com/office/drawing/2014/main" id="{78B6EE59-2E84-9C39-1024-7E08BDD5411D}"/>
                      </a:ext>
                    </a:extLst>
                  </p:cNvPr>
                  <p:cNvSpPr txBox="1">
                    <a:spLocks noRot="1" noChangeAspect="1" noMove="1" noResize="1" noEditPoints="1" noAdjustHandles="1" noChangeArrowheads="1" noChangeShapeType="1" noTextEdit="1"/>
                  </p:cNvSpPr>
                  <p:nvPr/>
                </p:nvSpPr>
                <p:spPr>
                  <a:xfrm>
                    <a:off x="3151061" y="1308706"/>
                    <a:ext cx="1918282" cy="246221"/>
                  </a:xfrm>
                  <a:prstGeom prst="rect">
                    <a:avLst/>
                  </a:prstGeom>
                  <a:blipFill>
                    <a:blip r:embed="rId3"/>
                    <a:stretch>
                      <a:fillRect l="-1905" r="-3492"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140F8796-8000-D2DA-0D90-2A15E01D444D}"/>
                      </a:ext>
                    </a:extLst>
                  </p:cNvPr>
                  <p:cNvSpPr txBox="1"/>
                  <p:nvPr/>
                </p:nvSpPr>
                <p:spPr>
                  <a:xfrm>
                    <a:off x="2942514" y="722328"/>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14" name="TextBox 13">
                    <a:extLst>
                      <a:ext uri="{FF2B5EF4-FFF2-40B4-BE49-F238E27FC236}">
                        <a16:creationId xmlns:a16="http://schemas.microsoft.com/office/drawing/2014/main" id="{140F8796-8000-D2DA-0D90-2A15E01D444D}"/>
                      </a:ext>
                    </a:extLst>
                  </p:cNvPr>
                  <p:cNvSpPr txBox="1">
                    <a:spLocks noRot="1" noChangeAspect="1" noMove="1" noResize="1" noEditPoints="1" noAdjustHandles="1" noChangeArrowheads="1" noChangeShapeType="1" noTextEdit="1"/>
                  </p:cNvSpPr>
                  <p:nvPr/>
                </p:nvSpPr>
                <p:spPr>
                  <a:xfrm>
                    <a:off x="2942514" y="722328"/>
                    <a:ext cx="265329" cy="246221"/>
                  </a:xfrm>
                  <a:prstGeom prst="rect">
                    <a:avLst/>
                  </a:prstGeom>
                  <a:blipFill>
                    <a:blip r:embed="rId4"/>
                    <a:stretch>
                      <a:fillRect l="-18605" r="-6977" b="-1219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5" name="TextBox 14">
                    <a:extLst>
                      <a:ext uri="{FF2B5EF4-FFF2-40B4-BE49-F238E27FC236}">
                        <a16:creationId xmlns:a16="http://schemas.microsoft.com/office/drawing/2014/main" id="{A565D60B-5011-C7AA-9804-4ECA9F6CC59E}"/>
                      </a:ext>
                    </a:extLst>
                  </p:cNvPr>
                  <p:cNvSpPr txBox="1"/>
                  <p:nvPr/>
                </p:nvSpPr>
                <p:spPr>
                  <a:xfrm>
                    <a:off x="2942514" y="1576820"/>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15" name="TextBox 14">
                    <a:extLst>
                      <a:ext uri="{FF2B5EF4-FFF2-40B4-BE49-F238E27FC236}">
                        <a16:creationId xmlns:a16="http://schemas.microsoft.com/office/drawing/2014/main" id="{A565D60B-5011-C7AA-9804-4ECA9F6CC59E}"/>
                      </a:ext>
                    </a:extLst>
                  </p:cNvPr>
                  <p:cNvSpPr txBox="1">
                    <a:spLocks noRot="1" noChangeAspect="1" noMove="1" noResize="1" noEditPoints="1" noAdjustHandles="1" noChangeArrowheads="1" noChangeShapeType="1" noTextEdit="1"/>
                  </p:cNvSpPr>
                  <p:nvPr/>
                </p:nvSpPr>
                <p:spPr>
                  <a:xfrm>
                    <a:off x="2942514" y="1576820"/>
                    <a:ext cx="269753" cy="246221"/>
                  </a:xfrm>
                  <a:prstGeom prst="rect">
                    <a:avLst/>
                  </a:prstGeom>
                  <a:blipFill>
                    <a:blip r:embed="rId5"/>
                    <a:stretch>
                      <a:fillRect l="-20455" r="-4545" b="-15000"/>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0A564C61-FA31-8755-9D99-090CF56ECD86}"/>
                  </a:ext>
                </a:extLst>
              </p:cNvPr>
              <p:cNvSpPr txBox="1"/>
              <p:nvPr/>
            </p:nvSpPr>
            <p:spPr>
              <a:xfrm>
                <a:off x="830355" y="1886198"/>
                <a:ext cx="1406889" cy="307777"/>
              </a:xfrm>
              <a:prstGeom prst="rect">
                <a:avLst/>
              </a:prstGeom>
              <a:noFill/>
            </p:spPr>
            <p:txBody>
              <a:bodyPr wrap="square" rtlCol="0">
                <a:spAutoFit/>
              </a:bodyPr>
              <a:lstStyle/>
              <a:p>
                <a:r>
                  <a:rPr lang="en-US" sz="1400" i="1" dirty="0"/>
                  <a:t>(a) Insulator</a:t>
                </a:r>
              </a:p>
            </p:txBody>
          </p:sp>
        </p:grpSp>
        <p:grpSp>
          <p:nvGrpSpPr>
            <p:cNvPr id="62" name="Group 61">
              <a:extLst>
                <a:ext uri="{FF2B5EF4-FFF2-40B4-BE49-F238E27FC236}">
                  <a16:creationId xmlns:a16="http://schemas.microsoft.com/office/drawing/2014/main" id="{044A2E01-5C11-4DE7-745E-62AAC7BD61C5}"/>
                </a:ext>
              </a:extLst>
            </p:cNvPr>
            <p:cNvGrpSpPr/>
            <p:nvPr/>
          </p:nvGrpSpPr>
          <p:grpSpPr>
            <a:xfrm>
              <a:off x="5919738" y="2464661"/>
              <a:ext cx="4234637" cy="1754821"/>
              <a:chOff x="785763" y="2739541"/>
              <a:chExt cx="4234637" cy="1754821"/>
            </a:xfrm>
          </p:grpSpPr>
          <p:cxnSp>
            <p:nvCxnSpPr>
              <p:cNvPr id="17" name="Straight Connector 16">
                <a:extLst>
                  <a:ext uri="{FF2B5EF4-FFF2-40B4-BE49-F238E27FC236}">
                    <a16:creationId xmlns:a16="http://schemas.microsoft.com/office/drawing/2014/main" id="{8C09BEA7-343C-5EA7-9C6E-D417704252EB}"/>
                  </a:ext>
                </a:extLst>
              </p:cNvPr>
              <p:cNvCxnSpPr>
                <a:cxnSpLocks/>
              </p:cNvCxnSpPr>
              <p:nvPr/>
            </p:nvCxnSpPr>
            <p:spPr>
              <a:xfrm>
                <a:off x="966158" y="3354724"/>
                <a:ext cx="1682427" cy="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81080B1-E52E-223D-E8EC-9896CE3429A9}"/>
                  </a:ext>
                </a:extLst>
              </p:cNvPr>
              <p:cNvCxnSpPr>
                <a:cxnSpLocks/>
              </p:cNvCxnSpPr>
              <p:nvPr/>
            </p:nvCxnSpPr>
            <p:spPr>
              <a:xfrm>
                <a:off x="966158" y="4002658"/>
                <a:ext cx="1682427" cy="0"/>
              </a:xfrm>
              <a:prstGeom prst="line">
                <a:avLst/>
              </a:prstGeom>
            </p:spPr>
            <p:style>
              <a:lnRef idx="2">
                <a:schemeClr val="dk1"/>
              </a:lnRef>
              <a:fillRef idx="0">
                <a:schemeClr val="dk1"/>
              </a:fillRef>
              <a:effectRef idx="1">
                <a:schemeClr val="dk1"/>
              </a:effectRef>
              <a:fontRef idx="minor">
                <a:schemeClr val="tx1"/>
              </a:fontRef>
            </p:style>
          </p:cxnSp>
          <p:sp>
            <p:nvSpPr>
              <p:cNvPr id="19" name="Freeform: Shape 18">
                <a:extLst>
                  <a:ext uri="{FF2B5EF4-FFF2-40B4-BE49-F238E27FC236}">
                    <a16:creationId xmlns:a16="http://schemas.microsoft.com/office/drawing/2014/main" id="{2CB36BC4-C63D-B881-4101-8C79E66E48D1}"/>
                  </a:ext>
                </a:extLst>
              </p:cNvPr>
              <p:cNvSpPr/>
              <p:nvPr/>
            </p:nvSpPr>
            <p:spPr>
              <a:xfrm>
                <a:off x="1019464" y="3215791"/>
                <a:ext cx="269753" cy="877077"/>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noFill/>
              <a:ln w="28575">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0B4C2C08-434D-EFF1-A438-0466E0C6CDD7}"/>
                  </a:ext>
                </a:extLst>
              </p:cNvPr>
              <p:cNvSpPr txBox="1"/>
              <p:nvPr/>
            </p:nvSpPr>
            <p:spPr>
              <a:xfrm>
                <a:off x="805249" y="2739541"/>
                <a:ext cx="1966823" cy="523220"/>
              </a:xfrm>
              <a:prstGeom prst="rect">
                <a:avLst/>
              </a:prstGeom>
              <a:noFill/>
            </p:spPr>
            <p:txBody>
              <a:bodyPr wrap="square" rtlCol="0">
                <a:spAutoFit/>
              </a:bodyPr>
              <a:lstStyle/>
              <a:p>
                <a:r>
                  <a:rPr lang="en-US" sz="1400" dirty="0"/>
                  <a:t>Thermal excitation moderately easy</a:t>
                </a:r>
              </a:p>
            </p:txBody>
          </p:sp>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DBCCA708-9107-3FC4-4FD2-1549994FB5CA}"/>
                      </a:ext>
                    </a:extLst>
                  </p:cNvPr>
                  <p:cNvSpPr txBox="1"/>
                  <p:nvPr/>
                </p:nvSpPr>
                <p:spPr>
                  <a:xfrm>
                    <a:off x="3131485" y="3115265"/>
                    <a:ext cx="1888915"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≈1.42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𝐺𝑎𝐴𝑠</m:t>
                          </m:r>
                          <m:r>
                            <a:rPr lang="en-US" sz="1600" b="0" i="1" smtClean="0">
                              <a:latin typeface="Cambria Math" panose="02040503050406030204" pitchFamily="18" charset="0"/>
                            </a:rPr>
                            <m:t>)</m:t>
                          </m:r>
                        </m:oMath>
                      </m:oMathPara>
                    </a14:m>
                    <a:endParaRPr lang="en-US" dirty="0"/>
                  </a:p>
                </p:txBody>
              </p:sp>
            </mc:Choice>
            <mc:Fallback>
              <p:sp>
                <p:nvSpPr>
                  <p:cNvPr id="23" name="TextBox 22">
                    <a:extLst>
                      <a:ext uri="{FF2B5EF4-FFF2-40B4-BE49-F238E27FC236}">
                        <a16:creationId xmlns:a16="http://schemas.microsoft.com/office/drawing/2014/main" id="{DBCCA708-9107-3FC4-4FD2-1549994FB5CA}"/>
                      </a:ext>
                    </a:extLst>
                  </p:cNvPr>
                  <p:cNvSpPr txBox="1">
                    <a:spLocks noRot="1" noChangeAspect="1" noMove="1" noResize="1" noEditPoints="1" noAdjustHandles="1" noChangeArrowheads="1" noChangeShapeType="1" noTextEdit="1"/>
                  </p:cNvSpPr>
                  <p:nvPr/>
                </p:nvSpPr>
                <p:spPr>
                  <a:xfrm>
                    <a:off x="3131485" y="3115265"/>
                    <a:ext cx="1888915" cy="246221"/>
                  </a:xfrm>
                  <a:prstGeom prst="rect">
                    <a:avLst/>
                  </a:prstGeom>
                  <a:blipFill>
                    <a:blip r:embed="rId6"/>
                    <a:stretch>
                      <a:fillRect l="-2258" r="-3226"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50DC83DD-DD22-E501-47E5-0E4F66FDC924}"/>
                      </a:ext>
                    </a:extLst>
                  </p:cNvPr>
                  <p:cNvSpPr txBox="1"/>
                  <p:nvPr/>
                </p:nvSpPr>
                <p:spPr>
                  <a:xfrm>
                    <a:off x="2648585" y="3231613"/>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25" name="TextBox 24">
                    <a:extLst>
                      <a:ext uri="{FF2B5EF4-FFF2-40B4-BE49-F238E27FC236}">
                        <a16:creationId xmlns:a16="http://schemas.microsoft.com/office/drawing/2014/main" id="{50DC83DD-DD22-E501-47E5-0E4F66FDC924}"/>
                      </a:ext>
                    </a:extLst>
                  </p:cNvPr>
                  <p:cNvSpPr txBox="1">
                    <a:spLocks noRot="1" noChangeAspect="1" noMove="1" noResize="1" noEditPoints="1" noAdjustHandles="1" noChangeArrowheads="1" noChangeShapeType="1" noTextEdit="1"/>
                  </p:cNvSpPr>
                  <p:nvPr/>
                </p:nvSpPr>
                <p:spPr>
                  <a:xfrm>
                    <a:off x="2648585" y="3231613"/>
                    <a:ext cx="265329" cy="246221"/>
                  </a:xfrm>
                  <a:prstGeom prst="rect">
                    <a:avLst/>
                  </a:prstGeom>
                  <a:blipFill>
                    <a:blip r:embed="rId7"/>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12420D3D-5B59-B76E-F58E-84AA293BBF0E}"/>
                      </a:ext>
                    </a:extLst>
                  </p:cNvPr>
                  <p:cNvSpPr txBox="1"/>
                  <p:nvPr/>
                </p:nvSpPr>
                <p:spPr>
                  <a:xfrm>
                    <a:off x="2701891" y="3846795"/>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26" name="TextBox 25">
                    <a:extLst>
                      <a:ext uri="{FF2B5EF4-FFF2-40B4-BE49-F238E27FC236}">
                        <a16:creationId xmlns:a16="http://schemas.microsoft.com/office/drawing/2014/main" id="{12420D3D-5B59-B76E-F58E-84AA293BBF0E}"/>
                      </a:ext>
                    </a:extLst>
                  </p:cNvPr>
                  <p:cNvSpPr txBox="1">
                    <a:spLocks noRot="1" noChangeAspect="1" noMove="1" noResize="1" noEditPoints="1" noAdjustHandles="1" noChangeArrowheads="1" noChangeShapeType="1" noTextEdit="1"/>
                  </p:cNvSpPr>
                  <p:nvPr/>
                </p:nvSpPr>
                <p:spPr>
                  <a:xfrm>
                    <a:off x="2701891" y="3846795"/>
                    <a:ext cx="269753" cy="246221"/>
                  </a:xfrm>
                  <a:prstGeom prst="rect">
                    <a:avLst/>
                  </a:prstGeom>
                  <a:blipFill>
                    <a:blip r:embed="rId8"/>
                    <a:stretch>
                      <a:fillRect l="-17778" r="-2222" b="-15000"/>
                    </a:stretch>
                  </a:blipFill>
                </p:spPr>
                <p:txBody>
                  <a:bodyPr/>
                  <a:lstStyle/>
                  <a:p>
                    <a:r>
                      <a:rPr lang="en-US">
                        <a:noFill/>
                      </a:rPr>
                      <a:t> </a:t>
                    </a:r>
                  </a:p>
                </p:txBody>
              </p:sp>
            </mc:Fallback>
          </mc:AlternateContent>
          <p:sp>
            <p:nvSpPr>
              <p:cNvPr id="27" name="TextBox 26">
                <a:extLst>
                  <a:ext uri="{FF2B5EF4-FFF2-40B4-BE49-F238E27FC236}">
                    <a16:creationId xmlns:a16="http://schemas.microsoft.com/office/drawing/2014/main" id="{51068FEB-7AB8-10F7-45F9-FE2FCD6723C8}"/>
                  </a:ext>
                </a:extLst>
              </p:cNvPr>
              <p:cNvSpPr txBox="1"/>
              <p:nvPr/>
            </p:nvSpPr>
            <p:spPr>
              <a:xfrm>
                <a:off x="785763" y="4186585"/>
                <a:ext cx="1918282" cy="307777"/>
              </a:xfrm>
              <a:prstGeom prst="rect">
                <a:avLst/>
              </a:prstGeom>
              <a:noFill/>
            </p:spPr>
            <p:txBody>
              <a:bodyPr wrap="square" rtlCol="0">
                <a:spAutoFit/>
              </a:bodyPr>
              <a:lstStyle/>
              <a:p>
                <a:r>
                  <a:rPr lang="en-US" sz="1400" i="1" dirty="0"/>
                  <a:t>(b) Semiconductor</a:t>
                </a:r>
              </a:p>
            </p:txBody>
          </p:sp>
          <mc:AlternateContent xmlns:mc="http://schemas.openxmlformats.org/markup-compatibility/2006">
            <mc:Choice xmlns:a14="http://schemas.microsoft.com/office/drawing/2010/main" Requires="a14">
              <p:sp>
                <p:nvSpPr>
                  <p:cNvPr id="28" name="TextBox 27">
                    <a:extLst>
                      <a:ext uri="{FF2B5EF4-FFF2-40B4-BE49-F238E27FC236}">
                        <a16:creationId xmlns:a16="http://schemas.microsoft.com/office/drawing/2014/main" id="{9B4C6C11-645B-52BE-BDAC-CA6116DFF41C}"/>
                      </a:ext>
                    </a:extLst>
                  </p:cNvPr>
                  <p:cNvSpPr txBox="1"/>
                  <p:nvPr/>
                </p:nvSpPr>
                <p:spPr>
                  <a:xfrm>
                    <a:off x="3131485" y="3435851"/>
                    <a:ext cx="159787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≈1.12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𝑆𝑖</m:t>
                          </m:r>
                          <m:r>
                            <a:rPr lang="en-US" sz="1600" b="0" i="1" smtClean="0">
                              <a:latin typeface="Cambria Math" panose="02040503050406030204" pitchFamily="18" charset="0"/>
                            </a:rPr>
                            <m:t>)</m:t>
                          </m:r>
                        </m:oMath>
                      </m:oMathPara>
                    </a14:m>
                    <a:endParaRPr lang="en-US" dirty="0"/>
                  </a:p>
                </p:txBody>
              </p:sp>
            </mc:Choice>
            <mc:Fallback>
              <p:sp>
                <p:nvSpPr>
                  <p:cNvPr id="28" name="TextBox 27">
                    <a:extLst>
                      <a:ext uri="{FF2B5EF4-FFF2-40B4-BE49-F238E27FC236}">
                        <a16:creationId xmlns:a16="http://schemas.microsoft.com/office/drawing/2014/main" id="{9B4C6C11-645B-52BE-BDAC-CA6116DFF41C}"/>
                      </a:ext>
                    </a:extLst>
                  </p:cNvPr>
                  <p:cNvSpPr txBox="1">
                    <a:spLocks noRot="1" noChangeAspect="1" noMove="1" noResize="1" noEditPoints="1" noAdjustHandles="1" noChangeArrowheads="1" noChangeShapeType="1" noTextEdit="1"/>
                  </p:cNvSpPr>
                  <p:nvPr/>
                </p:nvSpPr>
                <p:spPr>
                  <a:xfrm>
                    <a:off x="3131485" y="3435851"/>
                    <a:ext cx="1597873" cy="246221"/>
                  </a:xfrm>
                  <a:prstGeom prst="rect">
                    <a:avLst/>
                  </a:prstGeom>
                  <a:blipFill>
                    <a:blip r:embed="rId9"/>
                    <a:stretch>
                      <a:fillRect l="-2672" r="-4198" b="-325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48E2E1D2-1B53-5B43-5B64-19F364AA7712}"/>
                      </a:ext>
                    </a:extLst>
                  </p:cNvPr>
                  <p:cNvSpPr txBox="1"/>
                  <p:nvPr/>
                </p:nvSpPr>
                <p:spPr>
                  <a:xfrm>
                    <a:off x="3131485" y="3756437"/>
                    <a:ext cx="1653530"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𝐺</m:t>
                              </m:r>
                            </m:sub>
                          </m:sSub>
                          <m:r>
                            <a:rPr lang="en-US" sz="1600" b="0" i="1" smtClean="0">
                              <a:latin typeface="Cambria Math" panose="02040503050406030204" pitchFamily="18" charset="0"/>
                            </a:rPr>
                            <m:t>≈0.66 </m:t>
                          </m:r>
                          <m:r>
                            <a:rPr lang="en-US" sz="1600" b="0" i="1" smtClean="0">
                              <a:latin typeface="Cambria Math" panose="02040503050406030204" pitchFamily="18" charset="0"/>
                            </a:rPr>
                            <m:t>𝑒𝑉</m:t>
                          </m:r>
                          <m:r>
                            <a:rPr lang="en-US" sz="1600" b="0" i="1" smtClean="0">
                              <a:latin typeface="Cambria Math" panose="02040503050406030204" pitchFamily="18" charset="0"/>
                            </a:rPr>
                            <m:t> (</m:t>
                          </m:r>
                          <m:r>
                            <a:rPr lang="en-US" sz="1600" b="0" i="1" smtClean="0">
                              <a:latin typeface="Cambria Math" panose="02040503050406030204" pitchFamily="18" charset="0"/>
                            </a:rPr>
                            <m:t>𝐺𝑒</m:t>
                          </m:r>
                          <m:r>
                            <a:rPr lang="en-US" sz="1600" b="0" i="1" smtClean="0">
                              <a:latin typeface="Cambria Math" panose="02040503050406030204" pitchFamily="18" charset="0"/>
                            </a:rPr>
                            <m:t>)</m:t>
                          </m:r>
                        </m:oMath>
                      </m:oMathPara>
                    </a14:m>
                    <a:endParaRPr lang="en-US" dirty="0"/>
                  </a:p>
                </p:txBody>
              </p:sp>
            </mc:Choice>
            <mc:Fallback>
              <p:sp>
                <p:nvSpPr>
                  <p:cNvPr id="31" name="TextBox 30">
                    <a:extLst>
                      <a:ext uri="{FF2B5EF4-FFF2-40B4-BE49-F238E27FC236}">
                        <a16:creationId xmlns:a16="http://schemas.microsoft.com/office/drawing/2014/main" id="{48E2E1D2-1B53-5B43-5B64-19F364AA7712}"/>
                      </a:ext>
                    </a:extLst>
                  </p:cNvPr>
                  <p:cNvSpPr txBox="1">
                    <a:spLocks noRot="1" noChangeAspect="1" noMove="1" noResize="1" noEditPoints="1" noAdjustHandles="1" noChangeArrowheads="1" noChangeShapeType="1" noTextEdit="1"/>
                  </p:cNvSpPr>
                  <p:nvPr/>
                </p:nvSpPr>
                <p:spPr>
                  <a:xfrm>
                    <a:off x="3131485" y="3756437"/>
                    <a:ext cx="1653530" cy="246221"/>
                  </a:xfrm>
                  <a:prstGeom prst="rect">
                    <a:avLst/>
                  </a:prstGeom>
                  <a:blipFill>
                    <a:blip r:embed="rId10"/>
                    <a:stretch>
                      <a:fillRect l="-2583" r="-4059" b="-31707"/>
                    </a:stretch>
                  </a:blipFill>
                </p:spPr>
                <p:txBody>
                  <a:bodyPr/>
                  <a:lstStyle/>
                  <a:p>
                    <a:r>
                      <a:rPr lang="en-US">
                        <a:noFill/>
                      </a:rPr>
                      <a:t> </a:t>
                    </a:r>
                  </a:p>
                </p:txBody>
              </p:sp>
            </mc:Fallback>
          </mc:AlternateContent>
          <p:sp>
            <p:nvSpPr>
              <p:cNvPr id="32" name="TextBox 31">
                <a:extLst>
                  <a:ext uri="{FF2B5EF4-FFF2-40B4-BE49-F238E27FC236}">
                    <a16:creationId xmlns:a16="http://schemas.microsoft.com/office/drawing/2014/main" id="{9FD11414-403A-7EA5-E564-0D5A8AADFBA9}"/>
                  </a:ext>
                </a:extLst>
              </p:cNvPr>
              <p:cNvSpPr txBox="1"/>
              <p:nvPr/>
            </p:nvSpPr>
            <p:spPr>
              <a:xfrm>
                <a:off x="3102118" y="4002658"/>
                <a:ext cx="1918282" cy="307777"/>
              </a:xfrm>
              <a:prstGeom prst="rect">
                <a:avLst/>
              </a:prstGeom>
              <a:noFill/>
            </p:spPr>
            <p:txBody>
              <a:bodyPr wrap="square" rtlCol="0">
                <a:spAutoFit/>
              </a:bodyPr>
              <a:lstStyle/>
              <a:p>
                <a:r>
                  <a:rPr lang="en-US" sz="1400" i="1" dirty="0"/>
                  <a:t>(Room temperature)</a:t>
                </a:r>
              </a:p>
            </p:txBody>
          </p:sp>
        </p:grpSp>
        <p:grpSp>
          <p:nvGrpSpPr>
            <p:cNvPr id="63" name="Group 62">
              <a:extLst>
                <a:ext uri="{FF2B5EF4-FFF2-40B4-BE49-F238E27FC236}">
                  <a16:creationId xmlns:a16="http://schemas.microsoft.com/office/drawing/2014/main" id="{3D9AC9E4-FA03-032D-E7B7-30B897EF87A1}"/>
                </a:ext>
              </a:extLst>
            </p:cNvPr>
            <p:cNvGrpSpPr/>
            <p:nvPr/>
          </p:nvGrpSpPr>
          <p:grpSpPr>
            <a:xfrm>
              <a:off x="5818480" y="4612277"/>
              <a:ext cx="3737827" cy="1281206"/>
              <a:chOff x="4816779" y="4706634"/>
              <a:chExt cx="3737827" cy="1281206"/>
            </a:xfrm>
          </p:grpSpPr>
          <p:sp>
            <p:nvSpPr>
              <p:cNvPr id="33" name="Rectangle 32">
                <a:extLst>
                  <a:ext uri="{FF2B5EF4-FFF2-40B4-BE49-F238E27FC236}">
                    <a16:creationId xmlns:a16="http://schemas.microsoft.com/office/drawing/2014/main" id="{E5049EBD-14CB-8F2B-D78F-AB5D9DECD991}"/>
                  </a:ext>
                </a:extLst>
              </p:cNvPr>
              <p:cNvSpPr/>
              <p:nvPr/>
            </p:nvSpPr>
            <p:spPr>
              <a:xfrm>
                <a:off x="5666074" y="5080087"/>
                <a:ext cx="1205782" cy="424786"/>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4" name="Straight Connector 33">
                <a:extLst>
                  <a:ext uri="{FF2B5EF4-FFF2-40B4-BE49-F238E27FC236}">
                    <a16:creationId xmlns:a16="http://schemas.microsoft.com/office/drawing/2014/main" id="{D9D0EE7D-743C-DAF2-D23D-2E8CEBCA7579}"/>
                  </a:ext>
                </a:extLst>
              </p:cNvPr>
              <p:cNvCxnSpPr>
                <a:cxnSpLocks/>
              </p:cNvCxnSpPr>
              <p:nvPr/>
            </p:nvCxnSpPr>
            <p:spPr>
              <a:xfrm>
                <a:off x="5568950" y="5082011"/>
                <a:ext cx="1302906" cy="0"/>
              </a:xfrm>
              <a:prstGeom prst="line">
                <a:avLst/>
              </a:prstGeom>
            </p:spPr>
            <p:style>
              <a:lnRef idx="2">
                <a:schemeClr val="dk1"/>
              </a:lnRef>
              <a:fillRef idx="0">
                <a:schemeClr val="dk1"/>
              </a:fillRef>
              <a:effectRef idx="1">
                <a:schemeClr val="dk1"/>
              </a:effectRef>
              <a:fontRef idx="minor">
                <a:schemeClr val="tx1"/>
              </a:fontRef>
            </p:style>
          </p:cxnSp>
          <p:cxnSp>
            <p:nvCxnSpPr>
              <p:cNvPr id="36" name="Straight Connector 35">
                <a:extLst>
                  <a:ext uri="{FF2B5EF4-FFF2-40B4-BE49-F238E27FC236}">
                    <a16:creationId xmlns:a16="http://schemas.microsoft.com/office/drawing/2014/main" id="{0AC68907-6049-D458-8D6C-A371C390580E}"/>
                  </a:ext>
                </a:extLst>
              </p:cNvPr>
              <p:cNvCxnSpPr>
                <a:cxnSpLocks/>
              </p:cNvCxnSpPr>
              <p:nvPr/>
            </p:nvCxnSpPr>
            <p:spPr>
              <a:xfrm>
                <a:off x="5568950" y="4923261"/>
                <a:ext cx="1302906" cy="0"/>
              </a:xfrm>
              <a:prstGeom prst="line">
                <a:avLst/>
              </a:prstGeom>
            </p:spPr>
            <p:style>
              <a:lnRef idx="2">
                <a:schemeClr val="dk1"/>
              </a:lnRef>
              <a:fillRef idx="0">
                <a:schemeClr val="dk1"/>
              </a:fillRef>
              <a:effectRef idx="1">
                <a:schemeClr val="dk1"/>
              </a:effectRef>
              <a:fontRef idx="minor">
                <a:schemeClr val="tx1"/>
              </a:fontRef>
            </p:style>
          </p:cxnSp>
          <p:sp>
            <p:nvSpPr>
              <p:cNvPr id="37" name="Rectangle 36">
                <a:extLst>
                  <a:ext uri="{FF2B5EF4-FFF2-40B4-BE49-F238E27FC236}">
                    <a16:creationId xmlns:a16="http://schemas.microsoft.com/office/drawing/2014/main" id="{B48BA8E0-0342-82DA-41EC-3B8CE4642B49}"/>
                  </a:ext>
                </a:extLst>
              </p:cNvPr>
              <p:cNvSpPr/>
              <p:nvPr/>
            </p:nvSpPr>
            <p:spPr>
              <a:xfrm>
                <a:off x="7348824" y="4923261"/>
                <a:ext cx="1205782" cy="581612"/>
              </a:xfrm>
              <a:prstGeom prst="rect">
                <a:avLst/>
              </a:prstGeom>
              <a:pattFill prst="ltUpDiag">
                <a:fgClr>
                  <a:schemeClr val="dk1"/>
                </a:fgClr>
                <a:bgClr>
                  <a:schemeClr val="bg1"/>
                </a:bgClr>
              </a:pattFill>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cxnSp>
            <p:nvCxnSpPr>
              <p:cNvPr id="38" name="Straight Connector 37">
                <a:extLst>
                  <a:ext uri="{FF2B5EF4-FFF2-40B4-BE49-F238E27FC236}">
                    <a16:creationId xmlns:a16="http://schemas.microsoft.com/office/drawing/2014/main" id="{78154F6A-29A2-3FD9-4E72-64FB42416664}"/>
                  </a:ext>
                </a:extLst>
              </p:cNvPr>
              <p:cNvCxnSpPr>
                <a:cxnSpLocks/>
              </p:cNvCxnSpPr>
              <p:nvPr/>
            </p:nvCxnSpPr>
            <p:spPr>
              <a:xfrm>
                <a:off x="7348824" y="508201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39" name="Straight Connector 38">
                <a:extLst>
                  <a:ext uri="{FF2B5EF4-FFF2-40B4-BE49-F238E27FC236}">
                    <a16:creationId xmlns:a16="http://schemas.microsoft.com/office/drawing/2014/main" id="{7076640E-61BF-EBA3-266D-B9D40F44D055}"/>
                  </a:ext>
                </a:extLst>
              </p:cNvPr>
              <p:cNvCxnSpPr>
                <a:cxnSpLocks/>
              </p:cNvCxnSpPr>
              <p:nvPr/>
            </p:nvCxnSpPr>
            <p:spPr>
              <a:xfrm>
                <a:off x="7348824" y="4923261"/>
                <a:ext cx="1184356" cy="0"/>
              </a:xfrm>
              <a:prstGeom prst="line">
                <a:avLst/>
              </a:prstGeom>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78E9530A-D630-EA90-9EBA-CC4AC79F553E}"/>
                  </a:ext>
                </a:extLst>
              </p:cNvPr>
              <p:cNvCxnSpPr>
                <a:cxnSpLocks/>
              </p:cNvCxnSpPr>
              <p:nvPr/>
            </p:nvCxnSpPr>
            <p:spPr>
              <a:xfrm>
                <a:off x="5568950" y="4724400"/>
                <a:ext cx="0" cy="19886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396ED038-7982-D347-A41B-E63483F89642}"/>
                  </a:ext>
                </a:extLst>
              </p:cNvPr>
              <p:cNvCxnSpPr>
                <a:cxnSpLocks/>
              </p:cNvCxnSpPr>
              <p:nvPr/>
            </p:nvCxnSpPr>
            <p:spPr>
              <a:xfrm flipV="1">
                <a:off x="5568950" y="5080087"/>
                <a:ext cx="0" cy="177713"/>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7" name="Freeform: Shape 46">
                <a:extLst>
                  <a:ext uri="{FF2B5EF4-FFF2-40B4-BE49-F238E27FC236}">
                    <a16:creationId xmlns:a16="http://schemas.microsoft.com/office/drawing/2014/main" id="{AC3DC568-4F17-FC6A-844F-679B4481B715}"/>
                  </a:ext>
                </a:extLst>
              </p:cNvPr>
              <p:cNvSpPr/>
              <p:nvPr/>
            </p:nvSpPr>
            <p:spPr>
              <a:xfrm>
                <a:off x="5822950"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8" name="Freeform: Shape 47">
                <a:extLst>
                  <a:ext uri="{FF2B5EF4-FFF2-40B4-BE49-F238E27FC236}">
                    <a16:creationId xmlns:a16="http://schemas.microsoft.com/office/drawing/2014/main" id="{FE0EA99F-B2B3-35ED-F106-6373A0E4A1EF}"/>
                  </a:ext>
                </a:extLst>
              </p:cNvPr>
              <p:cNvSpPr/>
              <p:nvPr/>
            </p:nvSpPr>
            <p:spPr>
              <a:xfrm>
                <a:off x="5971293"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49" name="Freeform: Shape 48">
                <a:extLst>
                  <a:ext uri="{FF2B5EF4-FFF2-40B4-BE49-F238E27FC236}">
                    <a16:creationId xmlns:a16="http://schemas.microsoft.com/office/drawing/2014/main" id="{03B2B5F5-DE4D-376B-6F75-3435F043E97A}"/>
                  </a:ext>
                </a:extLst>
              </p:cNvPr>
              <p:cNvSpPr/>
              <p:nvPr/>
            </p:nvSpPr>
            <p:spPr>
              <a:xfrm>
                <a:off x="6079242"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0" name="Freeform: Shape 49">
                <a:extLst>
                  <a:ext uri="{FF2B5EF4-FFF2-40B4-BE49-F238E27FC236}">
                    <a16:creationId xmlns:a16="http://schemas.microsoft.com/office/drawing/2014/main" id="{0DF88C2D-B6A2-65A2-C7E5-EC4BEFF72021}"/>
                  </a:ext>
                </a:extLst>
              </p:cNvPr>
              <p:cNvSpPr/>
              <p:nvPr/>
            </p:nvSpPr>
            <p:spPr>
              <a:xfrm>
                <a:off x="6209776"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1" name="Freeform: Shape 50">
                <a:extLst>
                  <a:ext uri="{FF2B5EF4-FFF2-40B4-BE49-F238E27FC236}">
                    <a16:creationId xmlns:a16="http://schemas.microsoft.com/office/drawing/2014/main" id="{EF5C1667-88B3-58D0-7ACB-3350AC8995C7}"/>
                  </a:ext>
                </a:extLst>
              </p:cNvPr>
              <p:cNvSpPr/>
              <p:nvPr/>
            </p:nvSpPr>
            <p:spPr>
              <a:xfrm>
                <a:off x="6359027" y="4813986"/>
                <a:ext cx="149251" cy="375378"/>
              </a:xfrm>
              <a:custGeom>
                <a:avLst/>
                <a:gdLst>
                  <a:gd name="connsiteX0" fmla="*/ 328818 w 423709"/>
                  <a:gd name="connsiteY0" fmla="*/ 1138687 h 1138687"/>
                  <a:gd name="connsiteX1" fmla="*/ 1014 w 423709"/>
                  <a:gd name="connsiteY1" fmla="*/ 543464 h 1138687"/>
                  <a:gd name="connsiteX2" fmla="*/ 423709 w 423709"/>
                  <a:gd name="connsiteY2" fmla="*/ 0 h 1138687"/>
                </a:gdLst>
                <a:ahLst/>
                <a:cxnLst>
                  <a:cxn ang="0">
                    <a:pos x="connsiteX0" y="connsiteY0"/>
                  </a:cxn>
                  <a:cxn ang="0">
                    <a:pos x="connsiteX1" y="connsiteY1"/>
                  </a:cxn>
                  <a:cxn ang="0">
                    <a:pos x="connsiteX2" y="connsiteY2"/>
                  </a:cxn>
                </a:cxnLst>
                <a:rect l="l" t="t" r="r" b="b"/>
                <a:pathLst>
                  <a:path w="423709" h="1138687">
                    <a:moveTo>
                      <a:pt x="328818" y="1138687"/>
                    </a:moveTo>
                    <a:cubicBezTo>
                      <a:pt x="157008" y="935966"/>
                      <a:pt x="-14801" y="733245"/>
                      <a:pt x="1014" y="543464"/>
                    </a:cubicBezTo>
                    <a:cubicBezTo>
                      <a:pt x="16829" y="353683"/>
                      <a:pt x="220269" y="176841"/>
                      <a:pt x="423709" y="0"/>
                    </a:cubicBezTo>
                  </a:path>
                </a:pathLst>
              </a:custGeom>
              <a:ln>
                <a:headEnd type="none" w="med" len="med"/>
                <a:tailEnd type="triangle" w="med" len="med"/>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2" name="Oval 51">
                <a:extLst>
                  <a:ext uri="{FF2B5EF4-FFF2-40B4-BE49-F238E27FC236}">
                    <a16:creationId xmlns:a16="http://schemas.microsoft.com/office/drawing/2014/main" id="{46787E9C-DF94-D36A-32BE-CF886AE5CA91}"/>
                  </a:ext>
                </a:extLst>
              </p:cNvPr>
              <p:cNvSpPr/>
              <p:nvPr/>
            </p:nvSpPr>
            <p:spPr>
              <a:xfrm>
                <a:off x="5955620"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1B4048FD-5AED-E3FB-CC20-E6FEB2A4A677}"/>
                  </a:ext>
                </a:extLst>
              </p:cNvPr>
              <p:cNvSpPr/>
              <p:nvPr/>
            </p:nvSpPr>
            <p:spPr>
              <a:xfrm>
                <a:off x="608943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F9D63101-ADA6-9B3C-3055-25D1E967FC2C}"/>
                  </a:ext>
                </a:extLst>
              </p:cNvPr>
              <p:cNvSpPr/>
              <p:nvPr/>
            </p:nvSpPr>
            <p:spPr>
              <a:xfrm>
                <a:off x="6228493"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7135FC54-FDC4-D584-D5BC-D0ABD95335CF}"/>
                  </a:ext>
                </a:extLst>
              </p:cNvPr>
              <p:cNvSpPr/>
              <p:nvPr/>
            </p:nvSpPr>
            <p:spPr>
              <a:xfrm>
                <a:off x="6368985" y="4706634"/>
                <a:ext cx="82399" cy="82399"/>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56" name="TextBox 55">
                <a:extLst>
                  <a:ext uri="{FF2B5EF4-FFF2-40B4-BE49-F238E27FC236}">
                    <a16:creationId xmlns:a16="http://schemas.microsoft.com/office/drawing/2014/main" id="{6725E668-9740-2CC1-3CCF-60BDED091075}"/>
                  </a:ext>
                </a:extLst>
              </p:cNvPr>
              <p:cNvSpPr txBox="1"/>
              <p:nvPr/>
            </p:nvSpPr>
            <p:spPr>
              <a:xfrm>
                <a:off x="4816779" y="4727815"/>
                <a:ext cx="781630" cy="523220"/>
              </a:xfrm>
              <a:prstGeom prst="rect">
                <a:avLst/>
              </a:prstGeom>
              <a:noFill/>
            </p:spPr>
            <p:txBody>
              <a:bodyPr wrap="square" rtlCol="0">
                <a:spAutoFit/>
              </a:bodyPr>
              <a:lstStyle/>
              <a:p>
                <a:r>
                  <a:rPr lang="en-US" sz="1400" i="1" dirty="0"/>
                  <a:t>Very</a:t>
                </a:r>
              </a:p>
              <a:p>
                <a:r>
                  <a:rPr lang="en-US" sz="1400" i="1" dirty="0"/>
                  <a:t>narrow</a:t>
                </a:r>
              </a:p>
            </p:txBody>
          </p:sp>
          <mc:AlternateContent xmlns:mc="http://schemas.openxmlformats.org/markup-compatibility/2006">
            <mc:Choice xmlns:a14="http://schemas.microsoft.com/office/drawing/2010/main" Requires="a14">
              <p:sp>
                <p:nvSpPr>
                  <p:cNvPr id="57" name="TextBox 56">
                    <a:extLst>
                      <a:ext uri="{FF2B5EF4-FFF2-40B4-BE49-F238E27FC236}">
                        <a16:creationId xmlns:a16="http://schemas.microsoft.com/office/drawing/2014/main" id="{7F97FA20-1347-9823-A877-A033694B9CFE}"/>
                      </a:ext>
                    </a:extLst>
                  </p:cNvPr>
                  <p:cNvSpPr txBox="1"/>
                  <p:nvPr/>
                </p:nvSpPr>
                <p:spPr>
                  <a:xfrm>
                    <a:off x="6934244" y="4743204"/>
                    <a:ext cx="265329"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𝐶</m:t>
                              </m:r>
                            </m:sub>
                          </m:sSub>
                        </m:oMath>
                      </m:oMathPara>
                    </a14:m>
                    <a:endParaRPr lang="en-US" dirty="0"/>
                  </a:p>
                </p:txBody>
              </p:sp>
            </mc:Choice>
            <mc:Fallback>
              <p:sp>
                <p:nvSpPr>
                  <p:cNvPr id="57" name="TextBox 56">
                    <a:extLst>
                      <a:ext uri="{FF2B5EF4-FFF2-40B4-BE49-F238E27FC236}">
                        <a16:creationId xmlns:a16="http://schemas.microsoft.com/office/drawing/2014/main" id="{7F97FA20-1347-9823-A877-A033694B9CFE}"/>
                      </a:ext>
                    </a:extLst>
                  </p:cNvPr>
                  <p:cNvSpPr txBox="1">
                    <a:spLocks noRot="1" noChangeAspect="1" noMove="1" noResize="1" noEditPoints="1" noAdjustHandles="1" noChangeArrowheads="1" noChangeShapeType="1" noTextEdit="1"/>
                  </p:cNvSpPr>
                  <p:nvPr/>
                </p:nvSpPr>
                <p:spPr>
                  <a:xfrm>
                    <a:off x="6934244" y="4743204"/>
                    <a:ext cx="265329" cy="246221"/>
                  </a:xfrm>
                  <a:prstGeom prst="rect">
                    <a:avLst/>
                  </a:prstGeom>
                  <a:blipFill>
                    <a:blip r:embed="rId11"/>
                    <a:stretch>
                      <a:fillRect l="-18605" r="-6977" b="-1500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58" name="TextBox 57">
                    <a:extLst>
                      <a:ext uri="{FF2B5EF4-FFF2-40B4-BE49-F238E27FC236}">
                        <a16:creationId xmlns:a16="http://schemas.microsoft.com/office/drawing/2014/main" id="{97F7242B-75D9-CD3A-EDF6-6104D834325E}"/>
                      </a:ext>
                    </a:extLst>
                  </p:cNvPr>
                  <p:cNvSpPr txBox="1"/>
                  <p:nvPr/>
                </p:nvSpPr>
                <p:spPr>
                  <a:xfrm>
                    <a:off x="6929901" y="4972891"/>
                    <a:ext cx="269753" cy="246221"/>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𝐸</m:t>
                              </m:r>
                            </m:e>
                            <m:sub>
                              <m:r>
                                <a:rPr lang="en-US" sz="1600" b="0" i="1" smtClean="0">
                                  <a:latin typeface="Cambria Math" panose="02040503050406030204" pitchFamily="18" charset="0"/>
                                </a:rPr>
                                <m:t>𝑉</m:t>
                              </m:r>
                            </m:sub>
                          </m:sSub>
                        </m:oMath>
                      </m:oMathPara>
                    </a14:m>
                    <a:endParaRPr lang="en-US" dirty="0"/>
                  </a:p>
                </p:txBody>
              </p:sp>
            </mc:Choice>
            <mc:Fallback>
              <p:sp>
                <p:nvSpPr>
                  <p:cNvPr id="58" name="TextBox 57">
                    <a:extLst>
                      <a:ext uri="{FF2B5EF4-FFF2-40B4-BE49-F238E27FC236}">
                        <a16:creationId xmlns:a16="http://schemas.microsoft.com/office/drawing/2014/main" id="{97F7242B-75D9-CD3A-EDF6-6104D834325E}"/>
                      </a:ext>
                    </a:extLst>
                  </p:cNvPr>
                  <p:cNvSpPr txBox="1">
                    <a:spLocks noRot="1" noChangeAspect="1" noMove="1" noResize="1" noEditPoints="1" noAdjustHandles="1" noChangeArrowheads="1" noChangeShapeType="1" noTextEdit="1"/>
                  </p:cNvSpPr>
                  <p:nvPr/>
                </p:nvSpPr>
                <p:spPr>
                  <a:xfrm>
                    <a:off x="6929901" y="4972891"/>
                    <a:ext cx="269753" cy="246221"/>
                  </a:xfrm>
                  <a:prstGeom prst="rect">
                    <a:avLst/>
                  </a:prstGeom>
                  <a:blipFill>
                    <a:blip r:embed="rId12"/>
                    <a:stretch>
                      <a:fillRect l="-18182" r="-4545" b="-12195"/>
                    </a:stretch>
                  </a:blipFill>
                </p:spPr>
                <p:txBody>
                  <a:bodyPr/>
                  <a:lstStyle/>
                  <a:p>
                    <a:r>
                      <a:rPr lang="en-US">
                        <a:noFill/>
                      </a:rPr>
                      <a:t> </a:t>
                    </a:r>
                  </a:p>
                </p:txBody>
              </p:sp>
            </mc:Fallback>
          </mc:AlternateContent>
          <p:sp>
            <p:nvSpPr>
              <p:cNvPr id="59" name="TextBox 58">
                <a:extLst>
                  <a:ext uri="{FF2B5EF4-FFF2-40B4-BE49-F238E27FC236}">
                    <a16:creationId xmlns:a16="http://schemas.microsoft.com/office/drawing/2014/main" id="{C01C300B-7DC5-72B3-CD51-D5DEA143FB37}"/>
                  </a:ext>
                </a:extLst>
              </p:cNvPr>
              <p:cNvSpPr txBox="1"/>
              <p:nvPr/>
            </p:nvSpPr>
            <p:spPr>
              <a:xfrm>
                <a:off x="6915426" y="5257800"/>
                <a:ext cx="414463" cy="307777"/>
              </a:xfrm>
              <a:prstGeom prst="rect">
                <a:avLst/>
              </a:prstGeom>
              <a:noFill/>
            </p:spPr>
            <p:txBody>
              <a:bodyPr wrap="square" rtlCol="0">
                <a:spAutoFit/>
              </a:bodyPr>
              <a:lstStyle/>
              <a:p>
                <a:r>
                  <a:rPr lang="en-US" sz="1400" i="1" dirty="0"/>
                  <a:t>or</a:t>
                </a:r>
              </a:p>
            </p:txBody>
          </p:sp>
          <p:sp>
            <p:nvSpPr>
              <p:cNvPr id="60" name="TextBox 59">
                <a:extLst>
                  <a:ext uri="{FF2B5EF4-FFF2-40B4-BE49-F238E27FC236}">
                    <a16:creationId xmlns:a16="http://schemas.microsoft.com/office/drawing/2014/main" id="{7AE355B2-2F82-8346-837D-ABA7D6D4CEA9}"/>
                  </a:ext>
                </a:extLst>
              </p:cNvPr>
              <p:cNvSpPr txBox="1"/>
              <p:nvPr/>
            </p:nvSpPr>
            <p:spPr>
              <a:xfrm>
                <a:off x="4937523" y="5680063"/>
                <a:ext cx="900563" cy="307777"/>
              </a:xfrm>
              <a:prstGeom prst="rect">
                <a:avLst/>
              </a:prstGeom>
              <a:noFill/>
            </p:spPr>
            <p:txBody>
              <a:bodyPr wrap="square" rtlCol="0">
                <a:spAutoFit/>
              </a:bodyPr>
              <a:lstStyle/>
              <a:p>
                <a:r>
                  <a:rPr lang="en-US" sz="1400" i="1" dirty="0"/>
                  <a:t>(c) Metal</a:t>
                </a:r>
              </a:p>
            </p:txBody>
          </p:sp>
        </p:grpSp>
      </p:grpSp>
      <p:sp>
        <p:nvSpPr>
          <p:cNvPr id="65" name="TextBox 64">
            <a:extLst>
              <a:ext uri="{FF2B5EF4-FFF2-40B4-BE49-F238E27FC236}">
                <a16:creationId xmlns:a16="http://schemas.microsoft.com/office/drawing/2014/main" id="{F8B36548-7F8D-1437-5AD2-577B3C44985A}"/>
              </a:ext>
            </a:extLst>
          </p:cNvPr>
          <p:cNvSpPr txBox="1"/>
          <p:nvPr/>
        </p:nvSpPr>
        <p:spPr>
          <a:xfrm>
            <a:off x="244431" y="5597444"/>
            <a:ext cx="2553456" cy="646331"/>
          </a:xfrm>
          <a:prstGeom prst="rect">
            <a:avLst/>
          </a:prstGeom>
          <a:noFill/>
        </p:spPr>
        <p:txBody>
          <a:bodyPr wrap="none" rtlCol="0">
            <a:spAutoFit/>
          </a:bodyPr>
          <a:lstStyle/>
          <a:p>
            <a:r>
              <a:rPr lang="en-US" dirty="0"/>
              <a:t>Fig-semi-dev-class.png </a:t>
            </a:r>
          </a:p>
          <a:p>
            <a:r>
              <a:rPr lang="en-US" dirty="0"/>
              <a:t> R0 02/19/25</a:t>
            </a:r>
          </a:p>
        </p:txBody>
      </p:sp>
      <p:sp>
        <p:nvSpPr>
          <p:cNvPr id="66" name="TextBox 65">
            <a:extLst>
              <a:ext uri="{FF2B5EF4-FFF2-40B4-BE49-F238E27FC236}">
                <a16:creationId xmlns:a16="http://schemas.microsoft.com/office/drawing/2014/main" id="{25F2AA07-72EE-F0D3-009C-5F15616D7E1A}"/>
              </a:ext>
            </a:extLst>
          </p:cNvPr>
          <p:cNvSpPr txBox="1"/>
          <p:nvPr/>
        </p:nvSpPr>
        <p:spPr>
          <a:xfrm>
            <a:off x="244431" y="6434401"/>
            <a:ext cx="2229200" cy="338554"/>
          </a:xfrm>
          <a:prstGeom prst="rect">
            <a:avLst/>
          </a:prstGeom>
          <a:noFill/>
        </p:spPr>
        <p:txBody>
          <a:bodyPr wrap="none" rtlCol="0">
            <a:spAutoFit/>
          </a:bodyPr>
          <a:lstStyle/>
          <a:p>
            <a:r>
              <a:rPr lang="en-US" sz="1600" i="1" dirty="0"/>
              <a:t>Ref: Fig 2.8 p-31 Pierret</a:t>
            </a:r>
          </a:p>
        </p:txBody>
      </p:sp>
      <p:sp>
        <p:nvSpPr>
          <p:cNvPr id="67" name="TextBox 66">
            <a:extLst>
              <a:ext uri="{FF2B5EF4-FFF2-40B4-BE49-F238E27FC236}">
                <a16:creationId xmlns:a16="http://schemas.microsoft.com/office/drawing/2014/main" id="{1BFFCEAF-EA36-9F7A-15EA-5B0462F44A38}"/>
              </a:ext>
            </a:extLst>
          </p:cNvPr>
          <p:cNvSpPr txBox="1"/>
          <p:nvPr/>
        </p:nvSpPr>
        <p:spPr>
          <a:xfrm>
            <a:off x="150211" y="3147641"/>
            <a:ext cx="3793071" cy="830997"/>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Illustration of the distinction between (a) insulator, (b) semiconductor, and (c ) metal.</a:t>
            </a:r>
          </a:p>
        </p:txBody>
      </p:sp>
    </p:spTree>
    <p:extLst>
      <p:ext uri="{BB962C8B-B14F-4D97-AF65-F5344CB8AC3E}">
        <p14:creationId xmlns:p14="http://schemas.microsoft.com/office/powerpoint/2010/main" val="3316942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5A892D-1510-D0AC-5E74-6ED8EDF193E4}"/>
            </a:ext>
          </a:extLst>
        </p:cNvPr>
        <p:cNvGrpSpPr/>
        <p:nvPr/>
      </p:nvGrpSpPr>
      <p:grpSpPr>
        <a:xfrm>
          <a:off x="0" y="0"/>
          <a:ext cx="0" cy="0"/>
          <a:chOff x="0" y="0"/>
          <a:chExt cx="0" cy="0"/>
        </a:xfrm>
      </p:grpSpPr>
      <p:sp>
        <p:nvSpPr>
          <p:cNvPr id="65" name="TextBox 64">
            <a:extLst>
              <a:ext uri="{FF2B5EF4-FFF2-40B4-BE49-F238E27FC236}">
                <a16:creationId xmlns:a16="http://schemas.microsoft.com/office/drawing/2014/main" id="{39FB9D4F-CD7C-95C2-433D-47BED10463AC}"/>
              </a:ext>
            </a:extLst>
          </p:cNvPr>
          <p:cNvSpPr txBox="1"/>
          <p:nvPr/>
        </p:nvSpPr>
        <p:spPr>
          <a:xfrm>
            <a:off x="244431" y="5597444"/>
            <a:ext cx="2941831" cy="646331"/>
          </a:xfrm>
          <a:prstGeom prst="rect">
            <a:avLst/>
          </a:prstGeom>
          <a:noFill/>
        </p:spPr>
        <p:txBody>
          <a:bodyPr wrap="none" rtlCol="0">
            <a:spAutoFit/>
          </a:bodyPr>
          <a:lstStyle/>
          <a:p>
            <a:r>
              <a:rPr lang="en-US" dirty="0"/>
              <a:t>Fig-semi-dev-carrierviz.png </a:t>
            </a:r>
          </a:p>
          <a:p>
            <a:r>
              <a:rPr lang="en-US" dirty="0"/>
              <a:t> R0 02/19/25</a:t>
            </a:r>
          </a:p>
        </p:txBody>
      </p:sp>
      <p:sp>
        <p:nvSpPr>
          <p:cNvPr id="66" name="TextBox 65">
            <a:extLst>
              <a:ext uri="{FF2B5EF4-FFF2-40B4-BE49-F238E27FC236}">
                <a16:creationId xmlns:a16="http://schemas.microsoft.com/office/drawing/2014/main" id="{5B66A98D-1684-2923-DB76-97FF686723CF}"/>
              </a:ext>
            </a:extLst>
          </p:cNvPr>
          <p:cNvSpPr txBox="1"/>
          <p:nvPr/>
        </p:nvSpPr>
        <p:spPr>
          <a:xfrm>
            <a:off x="244431" y="6434401"/>
            <a:ext cx="2229200" cy="338554"/>
          </a:xfrm>
          <a:prstGeom prst="rect">
            <a:avLst/>
          </a:prstGeom>
          <a:noFill/>
        </p:spPr>
        <p:txBody>
          <a:bodyPr wrap="none" rtlCol="0">
            <a:spAutoFit/>
          </a:bodyPr>
          <a:lstStyle/>
          <a:p>
            <a:r>
              <a:rPr lang="en-US" sz="1600" i="1" dirty="0"/>
              <a:t>Ref: Fig 2.7 p-30 Pierret</a:t>
            </a:r>
          </a:p>
        </p:txBody>
      </p:sp>
      <p:sp>
        <p:nvSpPr>
          <p:cNvPr id="67" name="TextBox 66">
            <a:extLst>
              <a:ext uri="{FF2B5EF4-FFF2-40B4-BE49-F238E27FC236}">
                <a16:creationId xmlns:a16="http://schemas.microsoft.com/office/drawing/2014/main" id="{00AE734A-3A10-3BA9-F27B-EE45D6891E52}"/>
              </a:ext>
            </a:extLst>
          </p:cNvPr>
          <p:cNvSpPr txBox="1"/>
          <p:nvPr/>
        </p:nvSpPr>
        <p:spPr>
          <a:xfrm>
            <a:off x="150211" y="3147641"/>
            <a:ext cx="3793071" cy="1323439"/>
          </a:xfrm>
          <a:prstGeom prst="rect">
            <a:avLst/>
          </a:prstGeom>
          <a:noFill/>
        </p:spPr>
        <p:txBody>
          <a:bodyPr wrap="square">
            <a:spAutoFit/>
          </a:bodyPr>
          <a:lstStyle/>
          <a:p>
            <a:r>
              <a:rPr lang="en-US" sz="1600" dirty="0">
                <a:latin typeface="Calibri" panose="020F0502020204030204" pitchFamily="34" charset="0"/>
                <a:cs typeface="Calibri" panose="020F0502020204030204" pitchFamily="34" charset="0"/>
              </a:rPr>
              <a:t>Caption: Visualization of carriers using the bonding model (left) and the energy band model (right) (a) No-carrier situation; (b) visualization of an electron; (c ) visualization of a hole.</a:t>
            </a:r>
          </a:p>
        </p:txBody>
      </p:sp>
      <p:pic>
        <p:nvPicPr>
          <p:cNvPr id="3" name="Picture 2">
            <a:extLst>
              <a:ext uri="{FF2B5EF4-FFF2-40B4-BE49-F238E27FC236}">
                <a16:creationId xmlns:a16="http://schemas.microsoft.com/office/drawing/2014/main" id="{21C831BE-F74D-62C2-52D4-2CE0C8ED85C1}"/>
              </a:ext>
            </a:extLst>
          </p:cNvPr>
          <p:cNvPicPr>
            <a:picLocks noChangeAspect="1"/>
          </p:cNvPicPr>
          <p:nvPr/>
        </p:nvPicPr>
        <p:blipFill>
          <a:blip r:embed="rId2"/>
          <a:stretch>
            <a:fillRect/>
          </a:stretch>
        </p:blipFill>
        <p:spPr>
          <a:xfrm>
            <a:off x="7015162" y="425450"/>
            <a:ext cx="3284538" cy="5477662"/>
          </a:xfrm>
          <a:prstGeom prst="rect">
            <a:avLst/>
          </a:prstGeom>
        </p:spPr>
      </p:pic>
    </p:spTree>
    <p:extLst>
      <p:ext uri="{BB962C8B-B14F-4D97-AF65-F5344CB8AC3E}">
        <p14:creationId xmlns:p14="http://schemas.microsoft.com/office/powerpoint/2010/main" val="1085642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021B342-4105-2C66-3671-4A2F9C0FF09D}"/>
              </a:ext>
            </a:extLst>
          </p:cNvPr>
          <p:cNvPicPr>
            <a:picLocks noChangeAspect="1"/>
          </p:cNvPicPr>
          <p:nvPr/>
        </p:nvPicPr>
        <p:blipFill>
          <a:blip r:embed="rId2"/>
          <a:stretch>
            <a:fillRect/>
          </a:stretch>
        </p:blipFill>
        <p:spPr>
          <a:xfrm>
            <a:off x="4535567" y="1415431"/>
            <a:ext cx="5657436" cy="2723431"/>
          </a:xfrm>
          <a:prstGeom prst="rect">
            <a:avLst/>
          </a:prstGeom>
        </p:spPr>
      </p:pic>
      <p:sp>
        <p:nvSpPr>
          <p:cNvPr id="5" name="TextBox 4">
            <a:extLst>
              <a:ext uri="{FF2B5EF4-FFF2-40B4-BE49-F238E27FC236}">
                <a16:creationId xmlns:a16="http://schemas.microsoft.com/office/drawing/2014/main" id="{A7FAA654-B0F3-C228-471E-2A38E576A2E6}"/>
              </a:ext>
            </a:extLst>
          </p:cNvPr>
          <p:cNvSpPr txBox="1"/>
          <p:nvPr/>
        </p:nvSpPr>
        <p:spPr>
          <a:xfrm>
            <a:off x="207544" y="338027"/>
            <a:ext cx="3197393" cy="3693319"/>
          </a:xfrm>
          <a:prstGeom prst="rect">
            <a:avLst/>
          </a:prstGeom>
          <a:noFill/>
        </p:spPr>
        <p:txBody>
          <a:bodyPr wrap="square">
            <a:spAutoFit/>
          </a:bodyPr>
          <a:lstStyle/>
          <a:p>
            <a:r>
              <a:rPr lang="en-US" dirty="0"/>
              <a:t>![Electrons move in an electric field. The band diagrams are like figure @fig-semi-dev-class, but with an expanded energy scale showing closely packed levels, each accommodating two electrons. Solid circles show electrons in a level; open circles indicate available levels.](figures/fig-semi-dev-carrier-</a:t>
            </a:r>
            <a:r>
              <a:rPr lang="en-US" dirty="0" err="1"/>
              <a:t>efield</a:t>
            </a:r>
            <a:r>
              <a:rPr lang="en-US" dirty="0"/>
              <a:t>){#fig-semi-dev-carrier-efield}</a:t>
            </a:r>
          </a:p>
        </p:txBody>
      </p:sp>
      <p:sp>
        <p:nvSpPr>
          <p:cNvPr id="6" name="TextBox 5">
            <a:extLst>
              <a:ext uri="{FF2B5EF4-FFF2-40B4-BE49-F238E27FC236}">
                <a16:creationId xmlns:a16="http://schemas.microsoft.com/office/drawing/2014/main" id="{93469FA1-D83D-C20B-7670-8BD7CB0A6734}"/>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4AD563EA-2555-3B01-CEBE-B327412BC5A6}"/>
              </a:ext>
            </a:extLst>
          </p:cNvPr>
          <p:cNvSpPr txBox="1"/>
          <p:nvPr/>
        </p:nvSpPr>
        <p:spPr>
          <a:xfrm>
            <a:off x="244431" y="6434401"/>
            <a:ext cx="1944891" cy="338554"/>
          </a:xfrm>
          <a:prstGeom prst="rect">
            <a:avLst/>
          </a:prstGeom>
          <a:noFill/>
        </p:spPr>
        <p:txBody>
          <a:bodyPr wrap="none" rtlCol="0">
            <a:spAutoFit/>
          </a:bodyPr>
          <a:lstStyle/>
          <a:p>
            <a:r>
              <a:rPr lang="en-US" sz="1600" i="1" dirty="0"/>
              <a:t>Ref: Fig 1.2 p-6 Shur</a:t>
            </a:r>
          </a:p>
        </p:txBody>
      </p:sp>
    </p:spTree>
    <p:extLst>
      <p:ext uri="{BB962C8B-B14F-4D97-AF65-F5344CB8AC3E}">
        <p14:creationId xmlns:p14="http://schemas.microsoft.com/office/powerpoint/2010/main" val="31341527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4808E26-F068-F101-11BD-A674AFBE8EF7}"/>
              </a:ext>
            </a:extLst>
          </p:cNvPr>
          <p:cNvPicPr>
            <a:picLocks noChangeAspect="1"/>
          </p:cNvPicPr>
          <p:nvPr/>
        </p:nvPicPr>
        <p:blipFill>
          <a:blip r:embed="rId2"/>
          <a:stretch>
            <a:fillRect/>
          </a:stretch>
        </p:blipFill>
        <p:spPr>
          <a:xfrm>
            <a:off x="4799596" y="2202279"/>
            <a:ext cx="5443861" cy="2117057"/>
          </a:xfrm>
          <a:prstGeom prst="rect">
            <a:avLst/>
          </a:prstGeom>
        </p:spPr>
      </p:pic>
      <p:sp>
        <p:nvSpPr>
          <p:cNvPr id="5" name="TextBox 4">
            <a:extLst>
              <a:ext uri="{FF2B5EF4-FFF2-40B4-BE49-F238E27FC236}">
                <a16:creationId xmlns:a16="http://schemas.microsoft.com/office/drawing/2014/main" id="{21D88002-7090-21E9-160F-783EA5E48A1D}"/>
              </a:ext>
            </a:extLst>
          </p:cNvPr>
          <p:cNvSpPr txBox="1"/>
          <p:nvPr/>
        </p:nvSpPr>
        <p:spPr>
          <a:xfrm>
            <a:off x="640681" y="765556"/>
            <a:ext cx="2619877" cy="2308324"/>
          </a:xfrm>
          <a:prstGeom prst="rect">
            <a:avLst/>
          </a:prstGeom>
          <a:noFill/>
        </p:spPr>
        <p:txBody>
          <a:bodyPr wrap="square">
            <a:spAutoFit/>
          </a:bodyPr>
          <a:lstStyle/>
          <a:p>
            <a:r>
              <a:rPr lang="en-US" dirty="0"/>
              <a:t>![Energy band diagrams for a uniform semiconductor sample in (a) zero and (b) non-zero electric field.](figures/fig-semi-dev-band-</a:t>
            </a:r>
            <a:r>
              <a:rPr lang="en-US" dirty="0" err="1"/>
              <a:t>efield</a:t>
            </a:r>
            <a:r>
              <a:rPr lang="en-US" dirty="0"/>
              <a:t>){#fig-semi-dev-band-efield}</a:t>
            </a:r>
          </a:p>
        </p:txBody>
      </p:sp>
      <p:sp>
        <p:nvSpPr>
          <p:cNvPr id="6" name="TextBox 5">
            <a:extLst>
              <a:ext uri="{FF2B5EF4-FFF2-40B4-BE49-F238E27FC236}">
                <a16:creationId xmlns:a16="http://schemas.microsoft.com/office/drawing/2014/main" id="{F48780C6-7460-3174-3EAC-8314C1F691CF}"/>
              </a:ext>
            </a:extLst>
          </p:cNvPr>
          <p:cNvSpPr txBox="1"/>
          <p:nvPr/>
        </p:nvSpPr>
        <p:spPr>
          <a:xfrm>
            <a:off x="244431" y="5597444"/>
            <a:ext cx="1391728" cy="369332"/>
          </a:xfrm>
          <a:prstGeom prst="rect">
            <a:avLst/>
          </a:prstGeom>
          <a:noFill/>
        </p:spPr>
        <p:txBody>
          <a:bodyPr wrap="none" rtlCol="0">
            <a:spAutoFit/>
          </a:bodyPr>
          <a:lstStyle/>
          <a:p>
            <a:r>
              <a:rPr lang="en-US" dirty="0"/>
              <a:t>R0 02/20/25</a:t>
            </a:r>
          </a:p>
        </p:txBody>
      </p:sp>
      <p:sp>
        <p:nvSpPr>
          <p:cNvPr id="7" name="TextBox 6">
            <a:extLst>
              <a:ext uri="{FF2B5EF4-FFF2-40B4-BE49-F238E27FC236}">
                <a16:creationId xmlns:a16="http://schemas.microsoft.com/office/drawing/2014/main" id="{D7727AA2-887C-2EF0-6D30-1D16B55210C0}"/>
              </a:ext>
            </a:extLst>
          </p:cNvPr>
          <p:cNvSpPr txBox="1"/>
          <p:nvPr/>
        </p:nvSpPr>
        <p:spPr>
          <a:xfrm>
            <a:off x="244431" y="6434401"/>
            <a:ext cx="1930593" cy="338554"/>
          </a:xfrm>
          <a:prstGeom prst="rect">
            <a:avLst/>
          </a:prstGeom>
          <a:noFill/>
        </p:spPr>
        <p:txBody>
          <a:bodyPr wrap="none" rtlCol="0">
            <a:spAutoFit/>
          </a:bodyPr>
          <a:lstStyle/>
          <a:p>
            <a:r>
              <a:rPr lang="en-US" sz="1600" i="1" dirty="0"/>
              <a:t>Ref: Fig 1.3 p-7 Shur</a:t>
            </a:r>
          </a:p>
        </p:txBody>
      </p:sp>
    </p:spTree>
    <p:extLst>
      <p:ext uri="{BB962C8B-B14F-4D97-AF65-F5344CB8AC3E}">
        <p14:creationId xmlns:p14="http://schemas.microsoft.com/office/powerpoint/2010/main" val="5441120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573B1-1F62-87AA-AACB-BC3054013749}"/>
              </a:ext>
            </a:extLst>
          </p:cNvPr>
          <p:cNvSpPr>
            <a:spLocks noGrp="1"/>
          </p:cNvSpPr>
          <p:nvPr>
            <p:ph type="title"/>
          </p:nvPr>
        </p:nvSpPr>
        <p:spPr/>
        <p:txBody>
          <a:bodyPr/>
          <a:lstStyle/>
          <a:p>
            <a:r>
              <a:rPr lang="en-US" dirty="0"/>
              <a:t>Passives</a:t>
            </a:r>
          </a:p>
        </p:txBody>
      </p:sp>
      <p:sp>
        <p:nvSpPr>
          <p:cNvPr id="3" name="Text Placeholder 2">
            <a:extLst>
              <a:ext uri="{FF2B5EF4-FFF2-40B4-BE49-F238E27FC236}">
                <a16:creationId xmlns:a16="http://schemas.microsoft.com/office/drawing/2014/main" id="{467ECDD7-AA66-9C16-689C-559D8DD27298}"/>
              </a:ext>
            </a:extLst>
          </p:cNvPr>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0843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13525</TotalTime>
  <Words>811</Words>
  <Application>Microsoft Office PowerPoint</Application>
  <PresentationFormat>Widescreen</PresentationFormat>
  <Paragraphs>205</Paragraphs>
  <Slides>25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25</vt:i4>
      </vt:variant>
    </vt:vector>
  </HeadingPairs>
  <TitlesOfParts>
    <vt:vector size="31" baseType="lpstr">
      <vt:lpstr>Aptos</vt:lpstr>
      <vt:lpstr>Aptos Display</vt:lpstr>
      <vt:lpstr>Arial</vt:lpstr>
      <vt:lpstr>Calibri</vt:lpstr>
      <vt:lpstr>Cambria Math</vt:lpstr>
      <vt:lpstr>Office Theme</vt:lpstr>
      <vt:lpstr>PowerPoint Presentation</vt:lpstr>
      <vt:lpstr>Semi Devices</vt:lpstr>
      <vt:lpstr>PowerPoint Presentation</vt:lpstr>
      <vt:lpstr>PowerPoint Presentation</vt:lpstr>
      <vt:lpstr>PowerPoint Presentation</vt:lpstr>
      <vt:lpstr>PowerPoint Presentation</vt:lpstr>
      <vt:lpstr>PowerPoint Presentation</vt:lpstr>
      <vt:lpstr>Passives</vt:lpstr>
      <vt:lpstr>PowerPoint Presentation</vt:lpstr>
      <vt:lpstr>PowerPoint Presentation</vt:lpstr>
      <vt:lpstr>PowerPoint Presentation</vt:lpstr>
      <vt:lpstr>PowerPoint Presentation</vt:lpstr>
      <vt:lpstr>PowerPoint Presentation</vt:lpstr>
      <vt:lpstr>PowerPoint Presentation</vt:lpstr>
      <vt:lpstr>Linear Ckts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12</cp:revision>
  <dcterms:created xsi:type="dcterms:W3CDTF">2025-01-08T16:01:12Z</dcterms:created>
  <dcterms:modified xsi:type="dcterms:W3CDTF">2025-02-20T08:18:45Z</dcterms:modified>
</cp:coreProperties>
</file>