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91" r:id="rId19"/>
    <p:sldId id="292" r:id="rId20"/>
    <p:sldId id="294" r:id="rId21"/>
    <p:sldId id="293" r:id="rId22"/>
    <p:sldId id="295" r:id="rId23"/>
    <p:sldId id="274" r:id="rId24"/>
    <p:sldId id="257" r:id="rId25"/>
    <p:sldId id="258" r:id="rId26"/>
    <p:sldId id="261" r:id="rId27"/>
    <p:sldId id="262" r:id="rId28"/>
    <p:sldId id="259" r:id="rId29"/>
    <p:sldId id="260" r:id="rId30"/>
    <p:sldId id="273" r:id="rId31"/>
    <p:sldId id="263" r:id="rId32"/>
    <p:sldId id="264" r:id="rId33"/>
    <p:sldId id="265" r:id="rId34"/>
    <p:sldId id="266" r:id="rId35"/>
    <p:sldId id="267" r:id="rId36"/>
    <p:sldId id="268" r:id="rId37"/>
    <p:sldId id="269" r:id="rId38"/>
    <p:sldId id="270" r:id="rId39"/>
    <p:sldId id="271" r:id="rId40"/>
    <p:sldId id="2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p:scale>
          <a:sx n="125" d="100"/>
          <a:sy n="125" d="100"/>
        </p:scale>
        <p:origin x="-3018"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4/16/2025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4/16/2025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0.png"/></Relationships>
</file>

<file path=ppt/slides/_rels/slide28.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0.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0.png"/><Relationship Id="rId5" Type="http://schemas.openxmlformats.org/officeDocument/2006/relationships/image" Target="../media/image280.png"/><Relationship Id="rId15" Type="http://schemas.openxmlformats.org/officeDocument/2006/relationships/image" Target="../media/image41.png"/><Relationship Id="rId10" Type="http://schemas.openxmlformats.org/officeDocument/2006/relationships/image" Target="../media/image360.png"/><Relationship Id="rId4" Type="http://schemas.openxmlformats.org/officeDocument/2006/relationships/image" Target="../media/image270.png"/><Relationship Id="rId9" Type="http://schemas.openxmlformats.org/officeDocument/2006/relationships/image" Target="../media/image350.png"/><Relationship Id="rId14" Type="http://schemas.openxmlformats.org/officeDocument/2006/relationships/image" Target="../media/image40.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2308324"/>
          </a:xfrm>
          <a:prstGeom prst="rect">
            <a:avLst/>
          </a:prstGeom>
          <a:noFill/>
        </p:spPr>
        <p:txBody>
          <a:bodyPr wrap="square">
            <a:spAutoFit/>
          </a:bodyPr>
          <a:lstStyle/>
          <a:p>
            <a:r>
              <a:rPr lang="en-US" dirty="0"/>
              <a:t>![Distribution of charge, electric field, and potential for a $p-n$ junction diode (a) when unbiased, and (b) contrast of potential distributions under zero, forward, and reverse bias conditions.](figures/fig-semi-dev-pnjunc.png){#fig-semi-dev-pnjunc}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4F2D-DF7C-E390-7DAD-95F90626C8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A9DFAD-D411-E7A6-976E-312A8818E423}"/>
              </a:ext>
            </a:extLst>
          </p:cNvPr>
          <p:cNvSpPr txBox="1"/>
          <p:nvPr/>
        </p:nvSpPr>
        <p:spPr>
          <a:xfrm>
            <a:off x="290649" y="637593"/>
            <a:ext cx="3706585" cy="3139321"/>
          </a:xfrm>
          <a:prstGeom prst="rect">
            <a:avLst/>
          </a:prstGeom>
          <a:noFill/>
        </p:spPr>
        <p:txBody>
          <a:bodyPr wrap="square">
            <a:spAutoFit/>
          </a:bodyPr>
          <a:lstStyle/>
          <a:p>
            <a:r>
              <a:rPr lang="en-US" dirty="0"/>
              <a:t>![Forward-biased junction: (a) distribution of minority carriers on both sides of the transition region, alongside the definitions for distances $</a:t>
            </a:r>
            <a:r>
              <a:rPr lang="en-US" dirty="0" err="1"/>
              <a:t>x_n</a:t>
            </a:r>
            <a:r>
              <a:rPr lang="en-US" dirty="0"/>
              <a:t>$ and $</a:t>
            </a:r>
            <a:r>
              <a:rPr lang="en-US" dirty="0" err="1"/>
              <a:t>x_p</a:t>
            </a:r>
            <a:r>
              <a:rPr lang="en-US" dirty="0"/>
              <a:t>$ measured from the edges of the transition zone; (b) positional variation of the quasi-Fermi levels](figures/fig-semi-dev-pn-current.png){#fig-semi-dev-pn-cuurent}</a:t>
            </a:r>
          </a:p>
        </p:txBody>
      </p:sp>
      <p:sp>
        <p:nvSpPr>
          <p:cNvPr id="6" name="TextBox 5">
            <a:extLst>
              <a:ext uri="{FF2B5EF4-FFF2-40B4-BE49-F238E27FC236}">
                <a16:creationId xmlns:a16="http://schemas.microsoft.com/office/drawing/2014/main" id="{9C32478B-D147-499B-7707-CD81147B5630}"/>
              </a:ext>
            </a:extLst>
          </p:cNvPr>
          <p:cNvSpPr txBox="1"/>
          <p:nvPr/>
        </p:nvSpPr>
        <p:spPr>
          <a:xfrm>
            <a:off x="244431" y="5761563"/>
            <a:ext cx="1391728" cy="369332"/>
          </a:xfrm>
          <a:prstGeom prst="rect">
            <a:avLst/>
          </a:prstGeom>
          <a:noFill/>
        </p:spPr>
        <p:txBody>
          <a:bodyPr wrap="none" rtlCol="0">
            <a:spAutoFit/>
          </a:bodyPr>
          <a:lstStyle/>
          <a:p>
            <a:r>
              <a:rPr lang="en-US" dirty="0"/>
              <a:t>R0 03/18/25</a:t>
            </a:r>
          </a:p>
        </p:txBody>
      </p:sp>
      <p:sp>
        <p:nvSpPr>
          <p:cNvPr id="7" name="TextBox 6">
            <a:extLst>
              <a:ext uri="{FF2B5EF4-FFF2-40B4-BE49-F238E27FC236}">
                <a16:creationId xmlns:a16="http://schemas.microsoft.com/office/drawing/2014/main" id="{FFE41EA7-4117-6B07-6033-642AF0270E1D}"/>
              </a:ext>
            </a:extLst>
          </p:cNvPr>
          <p:cNvSpPr txBox="1"/>
          <p:nvPr/>
        </p:nvSpPr>
        <p:spPr>
          <a:xfrm>
            <a:off x="244431" y="6200278"/>
            <a:ext cx="2767489" cy="338554"/>
          </a:xfrm>
          <a:prstGeom prst="rect">
            <a:avLst/>
          </a:prstGeom>
          <a:noFill/>
        </p:spPr>
        <p:txBody>
          <a:bodyPr wrap="none" rtlCol="0">
            <a:spAutoFit/>
          </a:bodyPr>
          <a:lstStyle/>
          <a:p>
            <a:r>
              <a:rPr lang="en-US" sz="1600" i="1" dirty="0"/>
              <a:t>Ref: Fig 5.15 p-191 Streetman</a:t>
            </a:r>
          </a:p>
        </p:txBody>
      </p:sp>
      <p:pic>
        <p:nvPicPr>
          <p:cNvPr id="3" name="Picture 2">
            <a:extLst>
              <a:ext uri="{FF2B5EF4-FFF2-40B4-BE49-F238E27FC236}">
                <a16:creationId xmlns:a16="http://schemas.microsoft.com/office/drawing/2014/main" id="{915E28D6-D5F4-7A01-88CD-FBCB8F8A22DE}"/>
              </a:ext>
            </a:extLst>
          </p:cNvPr>
          <p:cNvPicPr>
            <a:picLocks noChangeAspect="1"/>
          </p:cNvPicPr>
          <p:nvPr/>
        </p:nvPicPr>
        <p:blipFill>
          <a:blip r:embed="rId2"/>
          <a:stretch>
            <a:fillRect/>
          </a:stretch>
        </p:blipFill>
        <p:spPr>
          <a:xfrm>
            <a:off x="5039574" y="1218489"/>
            <a:ext cx="6085066" cy="4543074"/>
          </a:xfrm>
          <a:prstGeom prst="rect">
            <a:avLst/>
          </a:prstGeom>
        </p:spPr>
      </p:pic>
    </p:spTree>
    <p:extLst>
      <p:ext uri="{BB962C8B-B14F-4D97-AF65-F5344CB8AC3E}">
        <p14:creationId xmlns:p14="http://schemas.microsoft.com/office/powerpoint/2010/main" val="248262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0318F-673C-D76D-7489-A5FEC31CD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AD29E-FC26-537B-C652-50CC7FD4850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0046981B-80F4-CBA3-786D-367CAF813F3A}"/>
              </a:ext>
            </a:extLst>
          </p:cNvPr>
          <p:cNvSpPr>
            <a:spLocks noGrp="1"/>
          </p:cNvSpPr>
          <p:nvPr>
            <p:ph type="body" idx="1"/>
          </p:nvPr>
        </p:nvSpPr>
        <p:spPr/>
        <p:txBody>
          <a:bodyPr/>
          <a:lstStyle/>
          <a:p>
            <a:r>
              <a:rPr lang="en-US" dirty="0"/>
              <a:t>BJT</a:t>
            </a:r>
            <a:br>
              <a:rPr lang="en-US" dirty="0"/>
            </a:br>
            <a:endParaRPr lang="en-US" dirty="0"/>
          </a:p>
        </p:txBody>
      </p:sp>
    </p:spTree>
    <p:extLst>
      <p:ext uri="{BB962C8B-B14F-4D97-AF65-F5344CB8AC3E}">
        <p14:creationId xmlns:p14="http://schemas.microsoft.com/office/powerpoint/2010/main" val="417136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0E95-DD3B-42E9-A226-9269F3DF861C}"/>
              </a:ext>
            </a:extLst>
          </p:cNvPr>
          <p:cNvSpPr txBox="1"/>
          <p:nvPr/>
        </p:nvSpPr>
        <p:spPr>
          <a:xfrm>
            <a:off x="290649" y="637593"/>
            <a:ext cx="3706585" cy="2308324"/>
          </a:xfrm>
          <a:prstGeom prst="rect">
            <a:avLst/>
          </a:prstGeom>
          <a:noFill/>
        </p:spPr>
        <p:txBody>
          <a:bodyPr wrap="square">
            <a:spAutoFit/>
          </a:bodyPr>
          <a:lstStyle/>
          <a:p>
            <a:r>
              <a:rPr lang="en-US" dirty="0"/>
              <a:t>![Schematic depiction and circuit symbols for (a) _</a:t>
            </a:r>
            <a:r>
              <a:rPr lang="en-US" dirty="0" err="1"/>
              <a:t>npn</a:t>
            </a:r>
            <a:r>
              <a:rPr lang="en-US" dirty="0"/>
              <a:t>_ and (b) _</a:t>
            </a:r>
            <a:r>
              <a:rPr lang="en-US" dirty="0" err="1"/>
              <a:t>pnp</a:t>
            </a:r>
            <a:r>
              <a:rPr lang="en-US" dirty="0"/>
              <a:t>_ BJTs illustrating on the top the device areas, terminal labels, and on the bottom the </a:t>
            </a:r>
            <a:r>
              <a:rPr lang="en-US" dirty="0" err="1"/>
              <a:t>d.c.</a:t>
            </a:r>
            <a:r>
              <a:rPr lang="en-US" dirty="0"/>
              <a:t> terminal currents, voltages, and reference polarities.](figures/fig-semi-dev-</a:t>
            </a:r>
            <a:r>
              <a:rPr lang="en-US" dirty="0" err="1"/>
              <a:t>bjt</a:t>
            </a:r>
            <a:r>
              <a:rPr lang="en-US" dirty="0"/>
              <a:t>-sch){#fig-semi-dev-bjt-sch}</a:t>
            </a:r>
          </a:p>
        </p:txBody>
      </p:sp>
      <p:sp>
        <p:nvSpPr>
          <p:cNvPr id="3" name="TextBox 2">
            <a:extLst>
              <a:ext uri="{FF2B5EF4-FFF2-40B4-BE49-F238E27FC236}">
                <a16:creationId xmlns:a16="http://schemas.microsoft.com/office/drawing/2014/main" id="{E7305357-008F-9A93-0C19-4046E44F8143}"/>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FFBEF86A-B5CC-AAB5-E3E0-F9D6C5B6C8D5}"/>
              </a:ext>
            </a:extLst>
          </p:cNvPr>
          <p:cNvSpPr txBox="1"/>
          <p:nvPr/>
        </p:nvSpPr>
        <p:spPr>
          <a:xfrm>
            <a:off x="244431" y="6200278"/>
            <a:ext cx="2447208" cy="338554"/>
          </a:xfrm>
          <a:prstGeom prst="rect">
            <a:avLst/>
          </a:prstGeom>
          <a:noFill/>
        </p:spPr>
        <p:txBody>
          <a:bodyPr wrap="none" rtlCol="0">
            <a:spAutoFit/>
          </a:bodyPr>
          <a:lstStyle/>
          <a:p>
            <a:r>
              <a:rPr lang="en-US" sz="1600" i="1" dirty="0"/>
              <a:t>Ref: Fig 10.2 p-372 Pierret</a:t>
            </a:r>
          </a:p>
        </p:txBody>
      </p:sp>
      <p:grpSp>
        <p:nvGrpSpPr>
          <p:cNvPr id="11" name="Group 10">
            <a:extLst>
              <a:ext uri="{FF2B5EF4-FFF2-40B4-BE49-F238E27FC236}">
                <a16:creationId xmlns:a16="http://schemas.microsoft.com/office/drawing/2014/main" id="{51F22312-5A3F-FA7B-DD77-94A3222569C6}"/>
              </a:ext>
            </a:extLst>
          </p:cNvPr>
          <p:cNvGrpSpPr/>
          <p:nvPr/>
        </p:nvGrpSpPr>
        <p:grpSpPr>
          <a:xfrm>
            <a:off x="5940870" y="744287"/>
            <a:ext cx="5591175" cy="3753244"/>
            <a:chOff x="5940870" y="744287"/>
            <a:chExt cx="5591175" cy="3753244"/>
          </a:xfrm>
        </p:grpSpPr>
        <p:pic>
          <p:nvPicPr>
            <p:cNvPr id="6" name="Picture 5">
              <a:extLst>
                <a:ext uri="{FF2B5EF4-FFF2-40B4-BE49-F238E27FC236}">
                  <a16:creationId xmlns:a16="http://schemas.microsoft.com/office/drawing/2014/main" id="{782C2449-9C0B-966B-57D3-798C70C076B6}"/>
                </a:ext>
              </a:extLst>
            </p:cNvPr>
            <p:cNvPicPr>
              <a:picLocks noChangeAspect="1"/>
            </p:cNvPicPr>
            <p:nvPr/>
          </p:nvPicPr>
          <p:blipFill>
            <a:blip r:embed="rId2"/>
            <a:stretch>
              <a:fillRect/>
            </a:stretch>
          </p:blipFill>
          <p:spPr>
            <a:xfrm>
              <a:off x="5940870" y="744287"/>
              <a:ext cx="5591175" cy="1095375"/>
            </a:xfrm>
            <a:prstGeom prst="rect">
              <a:avLst/>
            </a:prstGeom>
          </p:spPr>
        </p:pic>
        <p:pic>
          <p:nvPicPr>
            <p:cNvPr id="8" name="Picture 7">
              <a:extLst>
                <a:ext uri="{FF2B5EF4-FFF2-40B4-BE49-F238E27FC236}">
                  <a16:creationId xmlns:a16="http://schemas.microsoft.com/office/drawing/2014/main" id="{BCECAAC2-9E67-F93A-1D45-64E64A8F206D}"/>
                </a:ext>
              </a:extLst>
            </p:cNvPr>
            <p:cNvPicPr>
              <a:picLocks noChangeAspect="1"/>
            </p:cNvPicPr>
            <p:nvPr/>
          </p:nvPicPr>
          <p:blipFill>
            <a:blip r:embed="rId3"/>
            <a:stretch>
              <a:fillRect/>
            </a:stretch>
          </p:blipFill>
          <p:spPr>
            <a:xfrm>
              <a:off x="6224481" y="2207252"/>
              <a:ext cx="5155352" cy="1738023"/>
            </a:xfrm>
            <a:prstGeom prst="rect">
              <a:avLst/>
            </a:prstGeom>
          </p:spPr>
        </p:pic>
        <p:sp>
          <p:nvSpPr>
            <p:cNvPr id="9" name="TextBox 8">
              <a:extLst>
                <a:ext uri="{FF2B5EF4-FFF2-40B4-BE49-F238E27FC236}">
                  <a16:creationId xmlns:a16="http://schemas.microsoft.com/office/drawing/2014/main" id="{E542972C-1A22-F683-4747-5B1DDA7B6F2C}"/>
                </a:ext>
              </a:extLst>
            </p:cNvPr>
            <p:cNvSpPr txBox="1"/>
            <p:nvPr/>
          </p:nvSpPr>
          <p:spPr>
            <a:xfrm>
              <a:off x="7006975" y="4128199"/>
              <a:ext cx="871777" cy="369332"/>
            </a:xfrm>
            <a:prstGeom prst="rect">
              <a:avLst/>
            </a:prstGeom>
            <a:noFill/>
          </p:spPr>
          <p:txBody>
            <a:bodyPr wrap="none" rtlCol="0">
              <a:spAutoFit/>
            </a:bodyPr>
            <a:lstStyle/>
            <a:p>
              <a:r>
                <a:rPr lang="en-US" dirty="0"/>
                <a:t>(a) </a:t>
              </a:r>
              <a:r>
                <a:rPr lang="en-US" dirty="0" err="1"/>
                <a:t>npn</a:t>
              </a:r>
              <a:endParaRPr lang="en-US" dirty="0"/>
            </a:p>
          </p:txBody>
        </p:sp>
        <p:sp>
          <p:nvSpPr>
            <p:cNvPr id="10" name="TextBox 9">
              <a:extLst>
                <a:ext uri="{FF2B5EF4-FFF2-40B4-BE49-F238E27FC236}">
                  <a16:creationId xmlns:a16="http://schemas.microsoft.com/office/drawing/2014/main" id="{8130741B-376B-926C-2A3F-FA0C7F1DC0DE}"/>
                </a:ext>
              </a:extLst>
            </p:cNvPr>
            <p:cNvSpPr txBox="1"/>
            <p:nvPr/>
          </p:nvSpPr>
          <p:spPr>
            <a:xfrm>
              <a:off x="9678256" y="4128199"/>
              <a:ext cx="874983" cy="369332"/>
            </a:xfrm>
            <a:prstGeom prst="rect">
              <a:avLst/>
            </a:prstGeom>
            <a:noFill/>
          </p:spPr>
          <p:txBody>
            <a:bodyPr wrap="none" rtlCol="0">
              <a:spAutoFit/>
            </a:bodyPr>
            <a:lstStyle/>
            <a:p>
              <a:r>
                <a:rPr lang="en-US" dirty="0"/>
                <a:t>(a) </a:t>
              </a:r>
              <a:r>
                <a:rPr lang="en-US" dirty="0" err="1"/>
                <a:t>pnp</a:t>
              </a:r>
              <a:endParaRPr lang="en-US" dirty="0"/>
            </a:p>
          </p:txBody>
        </p:sp>
      </p:grpSp>
    </p:spTree>
    <p:extLst>
      <p:ext uri="{BB962C8B-B14F-4D97-AF65-F5344CB8AC3E}">
        <p14:creationId xmlns:p14="http://schemas.microsoft.com/office/powerpoint/2010/main" val="186263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r>
              <a:rPr lang="en-US" dirty="0" err="1"/>
              <a:t>Pn</a:t>
            </a:r>
            <a:r>
              <a:rPr lang="en-US" dirty="0"/>
              <a:t>-junction</a:t>
            </a:r>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3998F-6016-1ABE-AEDE-37E50808C7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6B2E3A-28CD-E56E-183E-71E6AF0ACBBE}"/>
              </a:ext>
            </a:extLst>
          </p:cNvPr>
          <p:cNvSpPr txBox="1"/>
          <p:nvPr/>
        </p:nvSpPr>
        <p:spPr>
          <a:xfrm>
            <a:off x="171051" y="403939"/>
            <a:ext cx="5339443" cy="923330"/>
          </a:xfrm>
          <a:prstGeom prst="rect">
            <a:avLst/>
          </a:prstGeom>
          <a:noFill/>
        </p:spPr>
        <p:txBody>
          <a:bodyPr wrap="square">
            <a:spAutoFit/>
          </a:bodyPr>
          <a:lstStyle/>
          <a:p>
            <a:r>
              <a:rPr lang="en-US" dirty="0"/>
              <a:t>![Bandgap visualization of carrier activity in a </a:t>
            </a:r>
            <a:r>
              <a:rPr lang="en-US" dirty="0" err="1"/>
              <a:t>pnp</a:t>
            </a:r>
            <a:r>
              <a:rPr lang="en-US" dirty="0"/>
              <a:t> BJT in active mode. ](figures/fig-semi-dev-</a:t>
            </a:r>
            <a:r>
              <a:rPr lang="en-US" dirty="0" err="1"/>
              <a:t>bjt</a:t>
            </a:r>
            <a:r>
              <a:rPr lang="en-US" dirty="0"/>
              <a:t>-</a:t>
            </a:r>
            <a:r>
              <a:rPr lang="en-US" dirty="0" err="1"/>
              <a:t>iband</a:t>
            </a:r>
            <a:r>
              <a:rPr lang="en-US" dirty="0"/>
              <a:t>){#fig-semi-dev-bjt-iband}</a:t>
            </a:r>
          </a:p>
        </p:txBody>
      </p:sp>
      <p:sp>
        <p:nvSpPr>
          <p:cNvPr id="3" name="TextBox 2">
            <a:extLst>
              <a:ext uri="{FF2B5EF4-FFF2-40B4-BE49-F238E27FC236}">
                <a16:creationId xmlns:a16="http://schemas.microsoft.com/office/drawing/2014/main" id="{E7F9B07A-996C-95C7-5D68-05037623D4EF}"/>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15F012C0-100F-2734-0D6A-54303B738215}"/>
              </a:ext>
            </a:extLst>
          </p:cNvPr>
          <p:cNvSpPr txBox="1"/>
          <p:nvPr/>
        </p:nvSpPr>
        <p:spPr>
          <a:xfrm>
            <a:off x="244431" y="6200278"/>
            <a:ext cx="2447208" cy="338554"/>
          </a:xfrm>
          <a:prstGeom prst="rect">
            <a:avLst/>
          </a:prstGeom>
          <a:noFill/>
        </p:spPr>
        <p:txBody>
          <a:bodyPr wrap="none" rtlCol="0">
            <a:spAutoFit/>
          </a:bodyPr>
          <a:lstStyle/>
          <a:p>
            <a:r>
              <a:rPr lang="en-US" sz="1600" i="1" dirty="0"/>
              <a:t>Ref: Fig 10.8 p-380 Pierret</a:t>
            </a:r>
          </a:p>
        </p:txBody>
      </p:sp>
      <p:pic>
        <p:nvPicPr>
          <p:cNvPr id="6" name="Picture 5">
            <a:extLst>
              <a:ext uri="{FF2B5EF4-FFF2-40B4-BE49-F238E27FC236}">
                <a16:creationId xmlns:a16="http://schemas.microsoft.com/office/drawing/2014/main" id="{CECDE17A-303D-0E4B-9B77-959B738354E1}"/>
              </a:ext>
            </a:extLst>
          </p:cNvPr>
          <p:cNvPicPr>
            <a:picLocks noChangeAspect="1"/>
          </p:cNvPicPr>
          <p:nvPr/>
        </p:nvPicPr>
        <p:blipFill>
          <a:blip r:embed="rId2"/>
          <a:stretch>
            <a:fillRect/>
          </a:stretch>
        </p:blipFill>
        <p:spPr>
          <a:xfrm>
            <a:off x="5372100" y="1941058"/>
            <a:ext cx="5760008" cy="3403641"/>
          </a:xfrm>
          <a:prstGeom prst="rect">
            <a:avLst/>
          </a:prstGeom>
        </p:spPr>
      </p:pic>
    </p:spTree>
    <p:extLst>
      <p:ext uri="{BB962C8B-B14F-4D97-AF65-F5344CB8AC3E}">
        <p14:creationId xmlns:p14="http://schemas.microsoft.com/office/powerpoint/2010/main" val="426427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516C7-2575-2B1D-6814-7B29689E4C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1F5142-8BD0-FC71-764D-7F0A7E650BB3}"/>
              </a:ext>
            </a:extLst>
          </p:cNvPr>
          <p:cNvSpPr txBox="1"/>
          <p:nvPr/>
        </p:nvSpPr>
        <p:spPr>
          <a:xfrm>
            <a:off x="171051" y="403939"/>
            <a:ext cx="5339443" cy="923330"/>
          </a:xfrm>
          <a:prstGeom prst="rect">
            <a:avLst/>
          </a:prstGeom>
          <a:noFill/>
        </p:spPr>
        <p:txBody>
          <a:bodyPr wrap="square">
            <a:spAutoFit/>
          </a:bodyPr>
          <a:lstStyle/>
          <a:p>
            <a:r>
              <a:rPr lang="en-US" dirty="0"/>
              <a:t>![Spatial visualization of the diffusion currents flowing I](figures/fig-semi-dev-</a:t>
            </a:r>
            <a:r>
              <a:rPr lang="en-US" dirty="0" err="1"/>
              <a:t>bjt</a:t>
            </a:r>
            <a:r>
              <a:rPr lang="en-US" dirty="0"/>
              <a:t>-</a:t>
            </a:r>
            <a:r>
              <a:rPr lang="en-US" dirty="0" err="1"/>
              <a:t>curr</a:t>
            </a:r>
            <a:r>
              <a:rPr lang="en-US" dirty="0"/>
              <a:t>){#fig-semi-dev-bjt-curr}</a:t>
            </a:r>
          </a:p>
        </p:txBody>
      </p:sp>
      <p:sp>
        <p:nvSpPr>
          <p:cNvPr id="3" name="TextBox 2">
            <a:extLst>
              <a:ext uri="{FF2B5EF4-FFF2-40B4-BE49-F238E27FC236}">
                <a16:creationId xmlns:a16="http://schemas.microsoft.com/office/drawing/2014/main" id="{7AD0BA12-947E-78F1-19C2-A3D8E512B486}"/>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05C73435-714B-436A-743B-591D8C76B477}"/>
              </a:ext>
            </a:extLst>
          </p:cNvPr>
          <p:cNvSpPr txBox="1"/>
          <p:nvPr/>
        </p:nvSpPr>
        <p:spPr>
          <a:xfrm>
            <a:off x="244431" y="6200278"/>
            <a:ext cx="2447208" cy="338554"/>
          </a:xfrm>
          <a:prstGeom prst="rect">
            <a:avLst/>
          </a:prstGeom>
          <a:noFill/>
        </p:spPr>
        <p:txBody>
          <a:bodyPr wrap="none" rtlCol="0">
            <a:spAutoFit/>
          </a:bodyPr>
          <a:lstStyle/>
          <a:p>
            <a:r>
              <a:rPr lang="en-US" sz="1600" i="1" dirty="0"/>
              <a:t>Ref: Fig 10.9 p-381 Pierret</a:t>
            </a:r>
          </a:p>
        </p:txBody>
      </p:sp>
      <p:pic>
        <p:nvPicPr>
          <p:cNvPr id="7" name="Picture 6">
            <a:extLst>
              <a:ext uri="{FF2B5EF4-FFF2-40B4-BE49-F238E27FC236}">
                <a16:creationId xmlns:a16="http://schemas.microsoft.com/office/drawing/2014/main" id="{14DAB5D0-4159-D8C4-C994-1110F870FCC4}"/>
              </a:ext>
            </a:extLst>
          </p:cNvPr>
          <p:cNvPicPr>
            <a:picLocks noChangeAspect="1"/>
          </p:cNvPicPr>
          <p:nvPr/>
        </p:nvPicPr>
        <p:blipFill>
          <a:blip r:embed="rId2"/>
          <a:stretch>
            <a:fillRect/>
          </a:stretch>
        </p:blipFill>
        <p:spPr>
          <a:xfrm>
            <a:off x="5465308" y="1944801"/>
            <a:ext cx="5716435" cy="2968398"/>
          </a:xfrm>
          <a:prstGeom prst="rect">
            <a:avLst/>
          </a:prstGeom>
        </p:spPr>
      </p:pic>
    </p:spTree>
    <p:extLst>
      <p:ext uri="{BB962C8B-B14F-4D97-AF65-F5344CB8AC3E}">
        <p14:creationId xmlns:p14="http://schemas.microsoft.com/office/powerpoint/2010/main" val="32474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F22A-7B18-861B-2E13-6D032DC0FB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5CDF3-460C-2FAC-5AD6-7C3710FE2992}"/>
              </a:ext>
            </a:extLst>
          </p:cNvPr>
          <p:cNvSpPr txBox="1"/>
          <p:nvPr/>
        </p:nvSpPr>
        <p:spPr>
          <a:xfrm>
            <a:off x="171051" y="403939"/>
            <a:ext cx="5339443" cy="923330"/>
          </a:xfrm>
          <a:prstGeom prst="rect">
            <a:avLst/>
          </a:prstGeom>
          <a:noFill/>
        </p:spPr>
        <p:txBody>
          <a:bodyPr wrap="square">
            <a:spAutoFit/>
          </a:bodyPr>
          <a:lstStyle/>
          <a:p>
            <a:r>
              <a:rPr lang="en-US" dirty="0"/>
              <a:t>![Excess carrier distribution in the base for active-region operation.](figures/fig-semi-dev-</a:t>
            </a:r>
            <a:r>
              <a:rPr lang="en-US" dirty="0" err="1"/>
              <a:t>bjt</a:t>
            </a:r>
            <a:r>
              <a:rPr lang="en-US" dirty="0"/>
              <a:t>-base){#fig-semi-dev-bjt-base}</a:t>
            </a:r>
          </a:p>
        </p:txBody>
      </p:sp>
      <p:sp>
        <p:nvSpPr>
          <p:cNvPr id="3" name="TextBox 2">
            <a:extLst>
              <a:ext uri="{FF2B5EF4-FFF2-40B4-BE49-F238E27FC236}">
                <a16:creationId xmlns:a16="http://schemas.microsoft.com/office/drawing/2014/main" id="{280363C8-9DA6-C119-E667-818EBE37DF11}"/>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0E5DB3F6-659F-9DBE-EF85-2C514D9F62B0}"/>
              </a:ext>
            </a:extLst>
          </p:cNvPr>
          <p:cNvSpPr txBox="1"/>
          <p:nvPr/>
        </p:nvSpPr>
        <p:spPr>
          <a:xfrm>
            <a:off x="244431" y="6200278"/>
            <a:ext cx="2895473" cy="584775"/>
          </a:xfrm>
          <a:prstGeom prst="rect">
            <a:avLst/>
          </a:prstGeom>
          <a:noFill/>
        </p:spPr>
        <p:txBody>
          <a:bodyPr wrap="none" rtlCol="0">
            <a:spAutoFit/>
          </a:bodyPr>
          <a:lstStyle/>
          <a:p>
            <a:r>
              <a:rPr lang="en-US" sz="1600" i="1" dirty="0"/>
              <a:t>Ref: Fig 7-7 p-362  Streetman</a:t>
            </a:r>
          </a:p>
          <a:p>
            <a:r>
              <a:rPr lang="en-US" sz="1600" i="1" dirty="0"/>
              <a:t>Ref: Fig 7.7 p-253 Gray-Searles</a:t>
            </a:r>
          </a:p>
        </p:txBody>
      </p:sp>
      <p:pic>
        <p:nvPicPr>
          <p:cNvPr id="6" name="Picture 5">
            <a:extLst>
              <a:ext uri="{FF2B5EF4-FFF2-40B4-BE49-F238E27FC236}">
                <a16:creationId xmlns:a16="http://schemas.microsoft.com/office/drawing/2014/main" id="{DBFC7BE7-C712-379D-7E82-875A945F420D}"/>
              </a:ext>
            </a:extLst>
          </p:cNvPr>
          <p:cNvPicPr>
            <a:picLocks noChangeAspect="1"/>
          </p:cNvPicPr>
          <p:nvPr/>
        </p:nvPicPr>
        <p:blipFill>
          <a:blip r:embed="rId2"/>
          <a:stretch>
            <a:fillRect/>
          </a:stretch>
        </p:blipFill>
        <p:spPr>
          <a:xfrm>
            <a:off x="4130992" y="1327269"/>
            <a:ext cx="6771516" cy="472892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8468381-2EB0-1745-ADC0-9176E25E27C3}"/>
                  </a:ext>
                </a:extLst>
              </p:cNvPr>
              <p:cNvSpPr txBox="1"/>
              <p:nvPr/>
            </p:nvSpPr>
            <p:spPr>
              <a:xfrm>
                <a:off x="7174925" y="4686300"/>
                <a:ext cx="341825" cy="246221"/>
              </a:xfrm>
              <a:prstGeom prst="rect">
                <a:avLst/>
              </a:prstGeom>
              <a:solidFill>
                <a:schemeClr val="bg1"/>
              </a:solid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Sub>
                    </m:oMath>
                  </m:oMathPara>
                </a14:m>
                <a:endParaRPr lang="en-US" sz="1600" dirty="0"/>
              </a:p>
            </p:txBody>
          </p:sp>
        </mc:Choice>
        <mc:Fallback>
          <p:sp>
            <p:nvSpPr>
              <p:cNvPr id="8" name="TextBox 7">
                <a:extLst>
                  <a:ext uri="{FF2B5EF4-FFF2-40B4-BE49-F238E27FC236}">
                    <a16:creationId xmlns:a16="http://schemas.microsoft.com/office/drawing/2014/main" id="{08468381-2EB0-1745-ADC0-9176E25E27C3}"/>
                  </a:ext>
                </a:extLst>
              </p:cNvPr>
              <p:cNvSpPr txBox="1">
                <a:spLocks noRot="1" noChangeAspect="1" noMove="1" noResize="1" noEditPoints="1" noAdjustHandles="1" noChangeArrowheads="1" noChangeShapeType="1" noTextEdit="1"/>
              </p:cNvSpPr>
              <p:nvPr/>
            </p:nvSpPr>
            <p:spPr>
              <a:xfrm>
                <a:off x="7174925" y="4686300"/>
                <a:ext cx="341825" cy="246221"/>
              </a:xfrm>
              <a:prstGeom prst="rect">
                <a:avLst/>
              </a:prstGeom>
              <a:blipFill>
                <a:blip r:embed="rId3"/>
                <a:stretch>
                  <a:fillRect l="-14286" r="-5357" b="-25000"/>
                </a:stretch>
              </a:blipFill>
            </p:spPr>
            <p:txBody>
              <a:bodyPr/>
              <a:lstStyle/>
              <a:p>
                <a:r>
                  <a:rPr lang="en-US">
                    <a:noFill/>
                  </a:rPr>
                  <a:t> </a:t>
                </a:r>
              </a:p>
            </p:txBody>
          </p:sp>
        </mc:Fallback>
      </mc:AlternateContent>
    </p:spTree>
    <p:extLst>
      <p:ext uri="{BB962C8B-B14F-4D97-AF65-F5344CB8AC3E}">
        <p14:creationId xmlns:p14="http://schemas.microsoft.com/office/powerpoint/2010/main" val="290459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22891</TotalTime>
  <Words>1596</Words>
  <Application>Microsoft Office PowerPoint</Application>
  <PresentationFormat>Widescreen</PresentationFormat>
  <Paragraphs>296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Semi Devices</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20</cp:revision>
  <dcterms:created xsi:type="dcterms:W3CDTF">2025-01-08T16:01:12Z</dcterms:created>
  <dcterms:modified xsi:type="dcterms:W3CDTF">2025-04-17T16:42:24Z</dcterms:modified>
</cp:coreProperties>
</file>