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7" r:id="rId5"/>
    <p:sldId id="274" r:id="rId6"/>
    <p:sldId id="257" r:id="rId7"/>
    <p:sldId id="258" r:id="rId8"/>
    <p:sldId id="261" r:id="rId9"/>
    <p:sldId id="262" r:id="rId10"/>
    <p:sldId id="259" r:id="rId11"/>
    <p:sldId id="260" r:id="rId12"/>
    <p:sldId id="273"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234"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1015-6C31-67EC-C5FA-EC50FA370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BB442F-B93D-A415-3084-8C12856118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FE9D19-4A66-0639-F0A5-32BCFC6384D5}"/>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5" name="Footer Placeholder 4">
            <a:extLst>
              <a:ext uri="{FF2B5EF4-FFF2-40B4-BE49-F238E27FC236}">
                <a16:creationId xmlns:a16="http://schemas.microsoft.com/office/drawing/2014/main" id="{D9A7BAD8-63DD-D84E-42AD-BCE3A7E7D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2986E-B439-D94B-E383-08FCB95A3478}"/>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22115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9463-87F7-9456-7076-321AB1E478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410EEF-EFBC-1BA3-CF52-57CCB29F0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CDFA9-34C1-422E-D035-665D9D96A4E4}"/>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5" name="Footer Placeholder 4">
            <a:extLst>
              <a:ext uri="{FF2B5EF4-FFF2-40B4-BE49-F238E27FC236}">
                <a16:creationId xmlns:a16="http://schemas.microsoft.com/office/drawing/2014/main" id="{50684F97-79BD-929A-D2C9-FFF9BC37C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F3D18-4B01-0D64-6D1B-46D980AAFEF7}"/>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82004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0EE75-2A74-0653-031C-4E4A26A799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905B27-9A37-A91E-06B7-EB13CBD0D7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F6760-4E39-AFE2-8270-BA340AB64C87}"/>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5" name="Footer Placeholder 4">
            <a:extLst>
              <a:ext uri="{FF2B5EF4-FFF2-40B4-BE49-F238E27FC236}">
                <a16:creationId xmlns:a16="http://schemas.microsoft.com/office/drawing/2014/main" id="{3268F8AF-FA6E-EBDD-7350-5494DD5E8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F13EB-0F67-280D-4D6A-A4F8B5959425}"/>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3264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853F-5787-2A3A-4775-EB3F1DEA49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378D8E-67F5-86DC-9277-89D7D1D32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D7C1B-C809-443B-41CD-9A2124063AF8}"/>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5" name="Footer Placeholder 4">
            <a:extLst>
              <a:ext uri="{FF2B5EF4-FFF2-40B4-BE49-F238E27FC236}">
                <a16:creationId xmlns:a16="http://schemas.microsoft.com/office/drawing/2014/main" id="{E8019EC0-52A3-1AFC-B12E-A1810811B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CF1A0-C8AF-129A-E414-4D75948C5B00}"/>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938888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DA6E-C5AA-D88E-6D8D-7DF7B62A4B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361D6C-CBE5-6940-35D4-1C93EBC9CB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21E00-4C40-5FE1-7731-0CDD759D222F}"/>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5" name="Footer Placeholder 4">
            <a:extLst>
              <a:ext uri="{FF2B5EF4-FFF2-40B4-BE49-F238E27FC236}">
                <a16:creationId xmlns:a16="http://schemas.microsoft.com/office/drawing/2014/main" id="{C31530B3-99CF-F383-6E04-C86F46A8F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56659-8AEF-69DB-5595-9C9D0C8E061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285404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CE78-D33D-1B04-EBAB-E45240AB6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B77608-AB5B-7DA3-F81A-611F75BC1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C82B2C-493E-25AC-FFFD-D526491720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098183-93AF-D8CE-F342-210B2E97B935}"/>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6" name="Footer Placeholder 5">
            <a:extLst>
              <a:ext uri="{FF2B5EF4-FFF2-40B4-BE49-F238E27FC236}">
                <a16:creationId xmlns:a16="http://schemas.microsoft.com/office/drawing/2014/main" id="{96A362A7-D423-675B-F6FD-78384284A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E0CF2-7734-283A-87B8-4E28F2D01D6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68019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E9A6-7E74-3C44-963B-E8D94E6429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D2F946-1739-2DF2-B7D8-8F4EA1D125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D0EC5C-EE88-9842-07D9-49B35A92FD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7B73B1-5D71-1A7F-F02A-C2B01AFF0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6A4833-21F8-AE38-6B13-03C48E907D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887793-C74B-C988-BD8F-7CA32EF1FBD2}"/>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8" name="Footer Placeholder 7">
            <a:extLst>
              <a:ext uri="{FF2B5EF4-FFF2-40B4-BE49-F238E27FC236}">
                <a16:creationId xmlns:a16="http://schemas.microsoft.com/office/drawing/2014/main" id="{B1796416-D3B5-8364-7072-3B32666404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BD00B6-6CC6-7258-94E4-999583FEAD4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8750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BBE7-DD1A-4D01-E58C-1797013657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722E85-7924-2265-7F68-4D73568EC570}"/>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4" name="Footer Placeholder 3">
            <a:extLst>
              <a:ext uri="{FF2B5EF4-FFF2-40B4-BE49-F238E27FC236}">
                <a16:creationId xmlns:a16="http://schemas.microsoft.com/office/drawing/2014/main" id="{833A5864-06D7-9C15-1EDD-EFA3812E82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6CFF9-BB19-34B3-65F2-440869421114}"/>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55500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E6BF62-1478-56AD-1649-D622E0EA6994}"/>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3" name="Footer Placeholder 2">
            <a:extLst>
              <a:ext uri="{FF2B5EF4-FFF2-40B4-BE49-F238E27FC236}">
                <a16:creationId xmlns:a16="http://schemas.microsoft.com/office/drawing/2014/main" id="{72AFF3D2-2F9C-DD93-F4C5-E29F6442E1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F1A922-C840-94B5-9D66-B11F7D66FBD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16708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CD50-3ED1-8661-BA3F-97B4A76FE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784539-B055-8104-E029-226C743B6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238255-706C-D7A1-949B-971668F2E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47B582-2381-E232-87D1-D0609F5F6704}"/>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6" name="Footer Placeholder 5">
            <a:extLst>
              <a:ext uri="{FF2B5EF4-FFF2-40B4-BE49-F238E27FC236}">
                <a16:creationId xmlns:a16="http://schemas.microsoft.com/office/drawing/2014/main" id="{0B92ACFB-790A-214F-CDA2-26AA6A5125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C42E8-A7D9-AFF0-003C-46F7CB93F97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2771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8720-DD5A-E126-8CB9-397F4FCE5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3C6524-32C2-3681-623A-2ED9EDC7C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25C100-6A10-02B1-CC6D-33F551749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D31F4-B230-4FEB-35B2-7C7FC2126C4A}"/>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6" name="Footer Placeholder 5">
            <a:extLst>
              <a:ext uri="{FF2B5EF4-FFF2-40B4-BE49-F238E27FC236}">
                <a16:creationId xmlns:a16="http://schemas.microsoft.com/office/drawing/2014/main" id="{150BD88E-46B0-7517-99A3-BAC4FC187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2BE60-0CD7-AA42-7523-9435E72EA0A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41825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6FCA26-A843-4260-DF2D-C48E8CFD98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F9CE30-8367-EA3B-23D9-F44A7AECC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F4560-FC51-A787-C21A-3BD60F336F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5A1584-706A-4ABE-803B-792AD84DBA31}" type="datetimeFigureOut">
              <a:rPr lang="en-US" smtClean="0"/>
              <a:t>2/18/2025</a:t>
            </a:fld>
            <a:endParaRPr lang="en-US"/>
          </a:p>
        </p:txBody>
      </p:sp>
      <p:sp>
        <p:nvSpPr>
          <p:cNvPr id="5" name="Footer Placeholder 4">
            <a:extLst>
              <a:ext uri="{FF2B5EF4-FFF2-40B4-BE49-F238E27FC236}">
                <a16:creationId xmlns:a16="http://schemas.microsoft.com/office/drawing/2014/main" id="{EEEA0756-4EBB-2AE5-8C16-7DB2ADA32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FFEAB6-F884-A7AD-AA4B-277117B03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5A7FE0-7F7D-4B99-A9F8-6325C39FB1A6}" type="slidenum">
              <a:rPr lang="en-US" smtClean="0"/>
              <a:t>‹#›</a:t>
            </a:fld>
            <a:endParaRPr lang="en-US"/>
          </a:p>
        </p:txBody>
      </p:sp>
    </p:spTree>
    <p:extLst>
      <p:ext uri="{BB962C8B-B14F-4D97-AF65-F5344CB8AC3E}">
        <p14:creationId xmlns:p14="http://schemas.microsoft.com/office/powerpoint/2010/main" val="7739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8.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7.png"/><Relationship Id="rId5" Type="http://schemas.openxmlformats.org/officeDocument/2006/relationships/image" Target="../media/image28.png"/><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27.png"/><Relationship Id="rId9" Type="http://schemas.openxmlformats.org/officeDocument/2006/relationships/image" Target="../media/image35.png"/><Relationship Id="rId14" Type="http://schemas.openxmlformats.org/officeDocument/2006/relationships/image" Target="../media/image40.png"/></Relationships>
</file>

<file path=ppt/slides/_rels/slide11.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510.png"/><Relationship Id="rId5" Type="http://schemas.openxmlformats.org/officeDocument/2006/relationships/image" Target="../media/image410.png"/><Relationship Id="rId4" Type="http://schemas.openxmlformats.org/officeDocument/2006/relationships/image" Target="../media/image310.png"/></Relationships>
</file>

<file path=ppt/slides/_rels/slide7.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111.png"/><Relationship Id="rId5" Type="http://schemas.openxmlformats.org/officeDocument/2006/relationships/image" Target="../media/image100.png"/><Relationship Id="rId4" Type="http://schemas.openxmlformats.org/officeDocument/2006/relationships/image" Target="../media/image90.png"/></Relationships>
</file>

<file path=ppt/slides/_rels/slide8.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40.png"/><Relationship Id="rId7" Type="http://schemas.openxmlformats.org/officeDocument/2006/relationships/image" Target="../media/image20.png"/><Relationship Id="rId2" Type="http://schemas.openxmlformats.org/officeDocument/2006/relationships/image" Target="../media/image130.png"/><Relationship Id="rId1" Type="http://schemas.openxmlformats.org/officeDocument/2006/relationships/slideLayout" Target="../slideLayouts/slideLayout7.xml"/><Relationship Id="rId11" Type="http://schemas.openxmlformats.org/officeDocument/2006/relationships/image" Target="../media/image21.png"/><Relationship Id="rId5" Type="http://schemas.openxmlformats.org/officeDocument/2006/relationships/image" Target="../media/image160.png"/><Relationship Id="rId10" Type="http://schemas.openxmlformats.org/officeDocument/2006/relationships/image" Target="../media/image19.png"/><Relationship Id="rId4" Type="http://schemas.openxmlformats.org/officeDocument/2006/relationships/image" Target="../media/image150.png"/><Relationship Id="rId9" Type="http://schemas.openxmlformats.org/officeDocument/2006/relationships/image" Target="../media/image18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1" Type="http://schemas.openxmlformats.org/officeDocument/2006/relationships/image" Target="../media/image32.png"/><Relationship Id="rId2" Type="http://schemas.openxmlformats.org/officeDocument/2006/relationships/image" Target="../media/image22.png"/><Relationship Id="rId20" Type="http://schemas.openxmlformats.org/officeDocument/2006/relationships/image" Target="../media/image31.png"/><Relationship Id="rId1" Type="http://schemas.openxmlformats.org/officeDocument/2006/relationships/slideLayout" Target="../slideLayouts/slideLayout7.xml"/><Relationship Id="rId23" Type="http://schemas.openxmlformats.org/officeDocument/2006/relationships/image" Target="../media/image24.png"/><Relationship Id="rId22"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E81E-A87D-AB0E-B8CE-DB4944AD6EA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D77F961-1417-4896-BE6A-6A912ECD76A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451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E025202C-D2C0-B6D9-0AE6-4B6DAC2EA370}"/>
              </a:ext>
            </a:extLst>
          </p:cNvPr>
          <p:cNvGrpSpPr/>
          <p:nvPr/>
        </p:nvGrpSpPr>
        <p:grpSpPr>
          <a:xfrm>
            <a:off x="3757097" y="1359478"/>
            <a:ext cx="4062887" cy="3506672"/>
            <a:chOff x="3439597" y="1257878"/>
            <a:chExt cx="4062887" cy="3506672"/>
          </a:xfrm>
        </p:grpSpPr>
        <p:grpSp>
          <p:nvGrpSpPr>
            <p:cNvPr id="74" name="Group 73">
              <a:extLst>
                <a:ext uri="{FF2B5EF4-FFF2-40B4-BE49-F238E27FC236}">
                  <a16:creationId xmlns:a16="http://schemas.microsoft.com/office/drawing/2014/main" id="{75DC2B72-3DF2-DF10-9C4B-7FC0B3A176CD}"/>
                </a:ext>
              </a:extLst>
            </p:cNvPr>
            <p:cNvGrpSpPr/>
            <p:nvPr/>
          </p:nvGrpSpPr>
          <p:grpSpPr>
            <a:xfrm>
              <a:off x="3619636" y="1257878"/>
              <a:ext cx="3584981" cy="1874773"/>
              <a:chOff x="3619636" y="1257878"/>
              <a:chExt cx="3584981" cy="1874773"/>
            </a:xfrm>
          </p:grpSpPr>
          <p:grpSp>
            <p:nvGrpSpPr>
              <p:cNvPr id="20" name="Group 19">
                <a:extLst>
                  <a:ext uri="{FF2B5EF4-FFF2-40B4-BE49-F238E27FC236}">
                    <a16:creationId xmlns:a16="http://schemas.microsoft.com/office/drawing/2014/main" id="{1099F8B6-ECB1-A0EA-55F3-B8C599CB3C82}"/>
                  </a:ext>
                </a:extLst>
              </p:cNvPr>
              <p:cNvGrpSpPr/>
              <p:nvPr/>
            </p:nvGrpSpPr>
            <p:grpSpPr>
              <a:xfrm>
                <a:off x="4414346" y="1257878"/>
                <a:ext cx="2068647" cy="1863694"/>
                <a:chOff x="4414346" y="1257878"/>
                <a:chExt cx="2068647" cy="1863694"/>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9444F4E7-57C7-863A-E51B-C1CC4EFF053D}"/>
                    </a:ext>
                  </a:extLst>
                </p:cNvPr>
                <p:cNvCxnSpPr/>
                <p:nvPr/>
              </p:nvCxnSpPr>
              <p:spPr>
                <a:xfrm flipH="1">
                  <a:off x="4761185" y="2743199"/>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A5C119C4-A674-DF22-77D9-29342D973C00}"/>
                    </a:ext>
                  </a:extLst>
                </p:cNvPr>
                <p:cNvSpPr/>
                <p:nvPr/>
              </p:nvSpPr>
              <p:spPr>
                <a:xfrm>
                  <a:off x="4824249" y="1257878"/>
                  <a:ext cx="1642978" cy="1642978"/>
                </a:xfrm>
                <a:prstGeom prst="arc">
                  <a:avLst>
                    <a:gd name="adj1" fmla="val 9615740"/>
                    <a:gd name="adj2" fmla="val 7409857"/>
                  </a:avLst>
                </a:prstGeom>
                <a:pattFill prst="pct10">
                  <a:fgClr>
                    <a:schemeClr val="tx1"/>
                  </a:fgClr>
                  <a:bgClr>
                    <a:schemeClr val="bg1"/>
                  </a:bgClr>
                </a:patt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6832236-6137-6750-9658-3F09D67933DD}"/>
                    </a:ext>
                  </a:extLst>
                </p:cNvPr>
                <p:cNvCxnSpPr/>
                <p:nvPr/>
              </p:nvCxnSpPr>
              <p:spPr>
                <a:xfrm flipH="1">
                  <a:off x="4414346" y="2317530"/>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AB96C7B8-4BAC-C15F-6E64-4E07D3DE4762}"/>
                    </a:ext>
                  </a:extLst>
                </p:cNvPr>
                <p:cNvSpPr/>
                <p:nvPr/>
              </p:nvSpPr>
              <p:spPr>
                <a:xfrm>
                  <a:off x="6022430" y="1352471"/>
                  <a:ext cx="460563" cy="460563"/>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542D608F-B06B-1359-7362-0BEBE35522B2}"/>
                  </a:ext>
                </a:extLst>
              </p:cNvPr>
              <p:cNvSpPr txBox="1"/>
              <p:nvPr/>
            </p:nvSpPr>
            <p:spPr>
              <a:xfrm>
                <a:off x="4335148" y="2305332"/>
                <a:ext cx="349776" cy="461665"/>
              </a:xfrm>
              <a:prstGeom prst="rect">
                <a:avLst/>
              </a:prstGeom>
              <a:noFill/>
            </p:spPr>
            <p:txBody>
              <a:bodyPr wrap="none" rtlCol="0">
                <a:spAutoFit/>
              </a:bodyPr>
              <a:lstStyle/>
              <a:p>
                <a:r>
                  <a:rPr lang="en-US" sz="2400" b="1" dirty="0"/>
                  <a:t>+</a:t>
                </a:r>
                <a:endParaRPr lang="en-US" b="1" dirty="0"/>
              </a:p>
            </p:txBody>
          </p:sp>
          <p:sp>
            <p:nvSpPr>
              <p:cNvPr id="25" name="TextBox 24">
                <a:extLst>
                  <a:ext uri="{FF2B5EF4-FFF2-40B4-BE49-F238E27FC236}">
                    <a16:creationId xmlns:a16="http://schemas.microsoft.com/office/drawing/2014/main" id="{F1166E48-BAC5-8214-2A55-6CA4228953F2}"/>
                  </a:ext>
                </a:extLst>
              </p:cNvPr>
              <p:cNvSpPr txBox="1"/>
              <p:nvPr/>
            </p:nvSpPr>
            <p:spPr>
              <a:xfrm>
                <a:off x="4297208" y="1847324"/>
                <a:ext cx="288862" cy="461665"/>
              </a:xfrm>
              <a:prstGeom prst="rect">
                <a:avLst/>
              </a:prstGeom>
              <a:noFill/>
            </p:spPr>
            <p:txBody>
              <a:bodyPr wrap="none" rtlCol="0">
                <a:spAutoFit/>
              </a:bodyPr>
              <a:lstStyle/>
              <a:p>
                <a:r>
                  <a:rPr lang="en-US" sz="2400" b="1" dirty="0"/>
                  <a:t>-</a:t>
                </a:r>
                <a:endParaRPr lang="en-US" b="1" dirty="0"/>
              </a:p>
            </p:txBody>
          </p:sp>
          <p:cxnSp>
            <p:nvCxnSpPr>
              <p:cNvPr id="29" name="Straight Arrow Connector 28">
                <a:extLst>
                  <a:ext uri="{FF2B5EF4-FFF2-40B4-BE49-F238E27FC236}">
                    <a16:creationId xmlns:a16="http://schemas.microsoft.com/office/drawing/2014/main" id="{C5917310-4110-E1A8-1205-0B5FCBED5364}"/>
                  </a:ext>
                </a:extLst>
              </p:cNvPr>
              <p:cNvCxnSpPr/>
              <p:nvPr/>
            </p:nvCxnSpPr>
            <p:spPr>
              <a:xfrm flipV="1">
                <a:off x="4618756" y="2397919"/>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1688DD2A-53F2-862E-CA3A-23A7AFBD0E96}"/>
                  </a:ext>
                </a:extLst>
              </p:cNvPr>
              <p:cNvCxnSpPr>
                <a:cxnSpLocks/>
              </p:cNvCxnSpPr>
              <p:nvPr/>
            </p:nvCxnSpPr>
            <p:spPr>
              <a:xfrm flipH="1">
                <a:off x="4578882" y="2140491"/>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9A8C64C3-F911-3C4A-FF1F-B4444D0C0126}"/>
                  </a:ext>
                </a:extLst>
              </p:cNvPr>
              <p:cNvCxnSpPr>
                <a:cxnSpLocks/>
              </p:cNvCxnSpPr>
              <p:nvPr/>
            </p:nvCxnSpPr>
            <p:spPr>
              <a:xfrm flipH="1">
                <a:off x="5515916" y="1803510"/>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13D4FAA6-8953-C8D8-F804-8643A3A620F9}"/>
                  </a:ext>
                </a:extLst>
              </p:cNvPr>
              <p:cNvCxnSpPr>
                <a:cxnSpLocks/>
              </p:cNvCxnSpPr>
              <p:nvPr/>
            </p:nvCxnSpPr>
            <p:spPr>
              <a:xfrm>
                <a:off x="5585998" y="2570408"/>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34849999-42D2-1333-BD75-AC0C0F9400CF}"/>
                  </a:ext>
                </a:extLst>
              </p:cNvPr>
              <p:cNvSpPr txBox="1"/>
              <p:nvPr/>
            </p:nvSpPr>
            <p:spPr>
              <a:xfrm>
                <a:off x="6272050" y="1779589"/>
                <a:ext cx="288862" cy="461665"/>
              </a:xfrm>
              <a:prstGeom prst="rect">
                <a:avLst/>
              </a:prstGeom>
              <a:noFill/>
            </p:spPr>
            <p:txBody>
              <a:bodyPr wrap="none" rtlCol="0">
                <a:spAutoFit/>
              </a:bodyPr>
              <a:lstStyle/>
              <a:p>
                <a:r>
                  <a:rPr lang="en-US" sz="2400" b="1" dirty="0"/>
                  <a:t>-</a:t>
                </a:r>
                <a:endParaRPr lang="en-US" b="1" dirty="0"/>
              </a:p>
            </p:txBody>
          </p:sp>
          <p:sp>
            <p:nvSpPr>
              <p:cNvPr id="38" name="TextBox 37">
                <a:extLst>
                  <a:ext uri="{FF2B5EF4-FFF2-40B4-BE49-F238E27FC236}">
                    <a16:creationId xmlns:a16="http://schemas.microsoft.com/office/drawing/2014/main" id="{4E2955AA-9CB8-5F8E-329E-33841DE480ED}"/>
                  </a:ext>
                </a:extLst>
              </p:cNvPr>
              <p:cNvSpPr txBox="1"/>
              <p:nvPr/>
            </p:nvSpPr>
            <p:spPr>
              <a:xfrm>
                <a:off x="6333898" y="1938504"/>
                <a:ext cx="320922" cy="400110"/>
              </a:xfrm>
              <a:prstGeom prst="rect">
                <a:avLst/>
              </a:prstGeom>
              <a:noFill/>
            </p:spPr>
            <p:txBody>
              <a:bodyPr wrap="none" rtlCol="0">
                <a:spAutoFit/>
              </a:bodyPr>
              <a:lstStyle/>
              <a:p>
                <a:r>
                  <a:rPr lang="en-US" sz="2000" b="1" dirty="0"/>
                  <a:t>+</a:t>
                </a:r>
                <a:endParaRPr lang="en-US" sz="1600" b="1" dirty="0"/>
              </a:p>
            </p:txBody>
          </p:sp>
          <p:sp>
            <p:nvSpPr>
              <p:cNvPr id="45" name="Arrow: Down 44">
                <a:extLst>
                  <a:ext uri="{FF2B5EF4-FFF2-40B4-BE49-F238E27FC236}">
                    <a16:creationId xmlns:a16="http://schemas.microsoft.com/office/drawing/2014/main" id="{6E39E52C-4E7B-01F2-FCD8-1C9ADC9A633F}"/>
                  </a:ext>
                </a:extLst>
              </p:cNvPr>
              <p:cNvSpPr/>
              <p:nvPr/>
            </p:nvSpPr>
            <p:spPr>
              <a:xfrm>
                <a:off x="5573644" y="2825750"/>
                <a:ext cx="140701" cy="306901"/>
              </a:xfrm>
              <a:prstGeom prst="downArrow">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3CF7EE1-996B-BD1B-B274-84146ABE1435}"/>
                  </a:ext>
                </a:extLst>
              </p:cNvPr>
              <p:cNvSpPr/>
              <p:nvPr/>
            </p:nvSpPr>
            <p:spPr>
              <a:xfrm>
                <a:off x="5861050" y="2408634"/>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2F337952-0DF8-5B1F-9F6D-181B1D874FE0}"/>
                  </a:ext>
                </a:extLst>
              </p:cNvPr>
              <p:cNvCxnSpPr>
                <a:cxnSpLocks/>
              </p:cNvCxnSpPr>
              <p:nvPr/>
            </p:nvCxnSpPr>
            <p:spPr>
              <a:xfrm flipV="1">
                <a:off x="5787751" y="2552568"/>
                <a:ext cx="140701" cy="17537"/>
              </a:xfrm>
              <a:prstGeom prst="straightConnector1">
                <a:avLst/>
              </a:prstGeom>
              <a:ln w="2857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95B285C4-B904-E58A-30F2-061EE3424009}"/>
                  </a:ext>
                </a:extLst>
              </p:cNvPr>
              <p:cNvCxnSpPr>
                <a:cxnSpLocks/>
                <a:endCxn id="46" idx="1"/>
              </p:cNvCxnSpPr>
              <p:nvPr/>
            </p:nvCxnSpPr>
            <p:spPr>
              <a:xfrm flipV="1">
                <a:off x="5858101" y="2448395"/>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8D1B83B4-7241-7DE3-6A59-8D925EFCBDE0}"/>
                  </a:ext>
                </a:extLst>
              </p:cNvPr>
              <p:cNvCxnSpPr/>
              <p:nvPr/>
            </p:nvCxnSpPr>
            <p:spPr>
              <a:xfrm flipV="1">
                <a:off x="5391150"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D39E8D31-8E6D-26A5-B9FB-A3976EAD086E}"/>
                  </a:ext>
                </a:extLst>
              </p:cNvPr>
              <p:cNvCxnSpPr/>
              <p:nvPr/>
            </p:nvCxnSpPr>
            <p:spPr>
              <a:xfrm flipV="1">
                <a:off x="5928452"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C21E42B-DF60-D8AD-DBCC-3169A1312873}"/>
                      </a:ext>
                    </a:extLst>
                  </p:cNvPr>
                  <p:cNvSpPr txBox="1"/>
                  <p:nvPr/>
                </p:nvSpPr>
                <p:spPr>
                  <a:xfrm>
                    <a:off x="5544682" y="1258785"/>
                    <a:ext cx="204993"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oMath>
                      </m:oMathPara>
                    </a14:m>
                    <a:endParaRPr lang="en-US" dirty="0"/>
                  </a:p>
                </p:txBody>
              </p:sp>
            </mc:Choice>
            <mc:Fallback xmlns="">
              <p:sp>
                <p:nvSpPr>
                  <p:cNvPr id="60" name="TextBox 59">
                    <a:extLst>
                      <a:ext uri="{FF2B5EF4-FFF2-40B4-BE49-F238E27FC236}">
                        <a16:creationId xmlns:a16="http://schemas.microsoft.com/office/drawing/2014/main" id="{BC21E42B-DF60-D8AD-DBCC-3169A1312873}"/>
                      </a:ext>
                    </a:extLst>
                  </p:cNvPr>
                  <p:cNvSpPr txBox="1">
                    <a:spLocks noRot="1" noChangeAspect="1" noMove="1" noResize="1" noEditPoints="1" noAdjustHandles="1" noChangeArrowheads="1" noChangeShapeType="1" noTextEdit="1"/>
                  </p:cNvSpPr>
                  <p:nvPr/>
                </p:nvSpPr>
                <p:spPr>
                  <a:xfrm>
                    <a:off x="5544682" y="1258785"/>
                    <a:ext cx="204993" cy="310598"/>
                  </a:xfrm>
                  <a:prstGeom prst="rect">
                    <a:avLst/>
                  </a:prstGeom>
                  <a:blipFill>
                    <a:blip r:embed="rId2"/>
                    <a:stretch>
                      <a:fillRect l="-30303" r="-2727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9B4BD83-4B34-68D3-4268-7A99A5514CC7}"/>
                      </a:ext>
                    </a:extLst>
                  </p:cNvPr>
                  <p:cNvSpPr txBox="1"/>
                  <p:nvPr/>
                </p:nvSpPr>
                <p:spPr>
                  <a:xfrm>
                    <a:off x="5536361" y="1820984"/>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1" name="TextBox 60">
                    <a:extLst>
                      <a:ext uri="{FF2B5EF4-FFF2-40B4-BE49-F238E27FC236}">
                        <a16:creationId xmlns:a16="http://schemas.microsoft.com/office/drawing/2014/main" id="{99B4BD83-4B34-68D3-4268-7A99A5514CC7}"/>
                      </a:ext>
                    </a:extLst>
                  </p:cNvPr>
                  <p:cNvSpPr txBox="1">
                    <a:spLocks noRot="1" noChangeAspect="1" noMove="1" noResize="1" noEditPoints="1" noAdjustHandles="1" noChangeArrowheads="1" noChangeShapeType="1" noTextEdit="1"/>
                  </p:cNvSpPr>
                  <p:nvPr/>
                </p:nvSpPr>
                <p:spPr>
                  <a:xfrm>
                    <a:off x="5536361" y="1820984"/>
                    <a:ext cx="141962" cy="276999"/>
                  </a:xfrm>
                  <a:prstGeom prst="rect">
                    <a:avLst/>
                  </a:prstGeom>
                  <a:blipFill>
                    <a:blip r:embed="rId3"/>
                    <a:stretch>
                      <a:fillRect l="-37500" r="-3333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50615AE-B488-0335-9564-26422DE6C2AF}"/>
                      </a:ext>
                    </a:extLst>
                  </p:cNvPr>
                  <p:cNvSpPr txBox="1"/>
                  <p:nvPr/>
                </p:nvSpPr>
                <p:spPr>
                  <a:xfrm>
                    <a:off x="4649113" y="183995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2" name="TextBox 61">
                    <a:extLst>
                      <a:ext uri="{FF2B5EF4-FFF2-40B4-BE49-F238E27FC236}">
                        <a16:creationId xmlns:a16="http://schemas.microsoft.com/office/drawing/2014/main" id="{E50615AE-B488-0335-9564-26422DE6C2AF}"/>
                      </a:ext>
                    </a:extLst>
                  </p:cNvPr>
                  <p:cNvSpPr txBox="1">
                    <a:spLocks noRot="1" noChangeAspect="1" noMove="1" noResize="1" noEditPoints="1" noAdjustHandles="1" noChangeArrowheads="1" noChangeShapeType="1" noTextEdit="1"/>
                  </p:cNvSpPr>
                  <p:nvPr/>
                </p:nvSpPr>
                <p:spPr>
                  <a:xfrm>
                    <a:off x="4649113" y="1839952"/>
                    <a:ext cx="141962" cy="276999"/>
                  </a:xfrm>
                  <a:prstGeom prst="rect">
                    <a:avLst/>
                  </a:prstGeom>
                  <a:blipFill>
                    <a:blip r:embed="rId4"/>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DC942108-F012-5E0C-69F9-3C17BBFC57DF}"/>
                      </a:ext>
                    </a:extLst>
                  </p:cNvPr>
                  <p:cNvSpPr txBox="1"/>
                  <p:nvPr/>
                </p:nvSpPr>
                <p:spPr>
                  <a:xfrm>
                    <a:off x="4669423" y="243914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3" name="TextBox 62">
                    <a:extLst>
                      <a:ext uri="{FF2B5EF4-FFF2-40B4-BE49-F238E27FC236}">
                        <a16:creationId xmlns:a16="http://schemas.microsoft.com/office/drawing/2014/main" id="{DC942108-F012-5E0C-69F9-3C17BBFC57DF}"/>
                      </a:ext>
                    </a:extLst>
                  </p:cNvPr>
                  <p:cNvSpPr txBox="1">
                    <a:spLocks noRot="1" noChangeAspect="1" noMove="1" noResize="1" noEditPoints="1" noAdjustHandles="1" noChangeArrowheads="1" noChangeShapeType="1" noTextEdit="1"/>
                  </p:cNvSpPr>
                  <p:nvPr/>
                </p:nvSpPr>
                <p:spPr>
                  <a:xfrm>
                    <a:off x="4669423" y="2439149"/>
                    <a:ext cx="141962" cy="276999"/>
                  </a:xfrm>
                  <a:prstGeom prst="rect">
                    <a:avLst/>
                  </a:prstGeom>
                  <a:blipFill>
                    <a:blip r:embed="rId5"/>
                    <a:stretch>
                      <a:fillRect l="-39130" r="-3913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CDDE1B6-BD17-9C32-2301-478D5B989D6E}"/>
                      </a:ext>
                    </a:extLst>
                  </p:cNvPr>
                  <p:cNvSpPr txBox="1"/>
                  <p:nvPr/>
                </p:nvSpPr>
                <p:spPr>
                  <a:xfrm>
                    <a:off x="6035940" y="2110080"/>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7" name="TextBox 66">
                    <a:extLst>
                      <a:ext uri="{FF2B5EF4-FFF2-40B4-BE49-F238E27FC236}">
                        <a16:creationId xmlns:a16="http://schemas.microsoft.com/office/drawing/2014/main" id="{5CDDE1B6-BD17-9C32-2301-478D5B989D6E}"/>
                      </a:ext>
                    </a:extLst>
                  </p:cNvPr>
                  <p:cNvSpPr txBox="1">
                    <a:spLocks noRot="1" noChangeAspect="1" noMove="1" noResize="1" noEditPoints="1" noAdjustHandles="1" noChangeArrowheads="1" noChangeShapeType="1" noTextEdit="1"/>
                  </p:cNvSpPr>
                  <p:nvPr/>
                </p:nvSpPr>
                <p:spPr>
                  <a:xfrm>
                    <a:off x="6035940" y="2110080"/>
                    <a:ext cx="158633" cy="276999"/>
                  </a:xfrm>
                  <a:prstGeom prst="rect">
                    <a:avLst/>
                  </a:prstGeom>
                  <a:blipFill>
                    <a:blip r:embed="rId6"/>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18EE620-F524-D2B1-DA04-68334BB62CA4}"/>
                      </a:ext>
                    </a:extLst>
                  </p:cNvPr>
                  <p:cNvSpPr txBox="1"/>
                  <p:nvPr/>
                </p:nvSpPr>
                <p:spPr>
                  <a:xfrm>
                    <a:off x="6494359" y="2081752"/>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0" name="TextBox 69">
                    <a:extLst>
                      <a:ext uri="{FF2B5EF4-FFF2-40B4-BE49-F238E27FC236}">
                        <a16:creationId xmlns:a16="http://schemas.microsoft.com/office/drawing/2014/main" id="{A18EE620-F524-D2B1-DA04-68334BB62CA4}"/>
                      </a:ext>
                    </a:extLst>
                  </p:cNvPr>
                  <p:cNvSpPr txBox="1">
                    <a:spLocks noRot="1" noChangeAspect="1" noMove="1" noResize="1" noEditPoints="1" noAdjustHandles="1" noChangeArrowheads="1" noChangeShapeType="1" noTextEdit="1"/>
                  </p:cNvSpPr>
                  <p:nvPr/>
                </p:nvSpPr>
                <p:spPr>
                  <a:xfrm>
                    <a:off x="6494359" y="2081752"/>
                    <a:ext cx="710258"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3D5ED2D2-1CC4-E3A4-3C49-10C1D59544D1}"/>
                      </a:ext>
                    </a:extLst>
                  </p:cNvPr>
                  <p:cNvSpPr txBox="1"/>
                  <p:nvPr/>
                </p:nvSpPr>
                <p:spPr>
                  <a:xfrm>
                    <a:off x="3619636" y="2214645"/>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3D5ED2D2-1CC4-E3A4-3C49-10C1D59544D1}"/>
                      </a:ext>
                    </a:extLst>
                  </p:cNvPr>
                  <p:cNvSpPr txBox="1">
                    <a:spLocks noRot="1" noChangeAspect="1" noMove="1" noResize="1" noEditPoints="1" noAdjustHandles="1" noChangeArrowheads="1" noChangeShapeType="1" noTextEdit="1"/>
                  </p:cNvSpPr>
                  <p:nvPr/>
                </p:nvSpPr>
                <p:spPr>
                  <a:xfrm>
                    <a:off x="3619636" y="2214645"/>
                    <a:ext cx="710258" cy="467500"/>
                  </a:xfrm>
                  <a:prstGeom prst="rect">
                    <a:avLst/>
                  </a:prstGeom>
                  <a:blipFill>
                    <a:blip r:embed="rId8"/>
                    <a:stretch>
                      <a:fillRect/>
                    </a:stretch>
                  </a:blipFill>
                </p:spPr>
                <p:txBody>
                  <a:bodyPr/>
                  <a:lstStyle/>
                  <a:p>
                    <a:r>
                      <a:rPr lang="en-US">
                        <a:noFill/>
                      </a:rPr>
                      <a:t> </a:t>
                    </a:r>
                  </a:p>
                </p:txBody>
              </p:sp>
            </mc:Fallback>
          </mc:AlternateContent>
        </p:grpSp>
        <p:grpSp>
          <p:nvGrpSpPr>
            <p:cNvPr id="75" name="Group 74">
              <a:extLst>
                <a:ext uri="{FF2B5EF4-FFF2-40B4-BE49-F238E27FC236}">
                  <a16:creationId xmlns:a16="http://schemas.microsoft.com/office/drawing/2014/main" id="{299027DC-DEB4-0239-3E78-50BE4C477211}"/>
                </a:ext>
              </a:extLst>
            </p:cNvPr>
            <p:cNvGrpSpPr/>
            <p:nvPr/>
          </p:nvGrpSpPr>
          <p:grpSpPr>
            <a:xfrm>
              <a:off x="3439597" y="2900856"/>
              <a:ext cx="4062887" cy="1863694"/>
              <a:chOff x="3439597" y="2900856"/>
              <a:chExt cx="4062887" cy="1863694"/>
            </a:xfrm>
          </p:grpSpPr>
          <p:grpSp>
            <p:nvGrpSpPr>
              <p:cNvPr id="21" name="Group 20">
                <a:extLst>
                  <a:ext uri="{FF2B5EF4-FFF2-40B4-BE49-F238E27FC236}">
                    <a16:creationId xmlns:a16="http://schemas.microsoft.com/office/drawing/2014/main" id="{BD56A4DD-6556-BCAE-93AE-7C6E32BB9831}"/>
                  </a:ext>
                </a:extLst>
              </p:cNvPr>
              <p:cNvGrpSpPr/>
              <p:nvPr/>
            </p:nvGrpSpPr>
            <p:grpSpPr>
              <a:xfrm>
                <a:off x="4414346" y="2900856"/>
                <a:ext cx="2068647" cy="1863694"/>
                <a:chOff x="4414346" y="3785404"/>
                <a:chExt cx="2068647"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C143D2A1-2502-59B3-3447-92851BD165AD}"/>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D00FFCFF-6162-4E49-5785-FCAEF1DC4A29}"/>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81F535D-F2D2-345D-C91F-F67FC0EA5655}"/>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91C9A335-9B18-E1FD-251D-DD5F3C61F6D6}"/>
                    </a:ext>
                  </a:extLst>
                </p:cNvPr>
                <p:cNvSpPr/>
                <p:nvPr/>
              </p:nvSpPr>
              <p:spPr>
                <a:xfrm>
                  <a:off x="6022430" y="3879997"/>
                  <a:ext cx="460563" cy="460563"/>
                </a:xfrm>
                <a:prstGeom prst="ellipse">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FB3599E-4FE4-98C8-618E-73CF126E4013}"/>
                    </a:ext>
                  </a:extLst>
                </p:cNvPr>
                <p:cNvSpPr/>
                <p:nvPr/>
              </p:nvSpPr>
              <p:spPr>
                <a:xfrm>
                  <a:off x="6080158" y="3906191"/>
                  <a:ext cx="402835" cy="460118"/>
                </a:xfrm>
                <a:custGeom>
                  <a:avLst/>
                  <a:gdLst>
                    <a:gd name="connsiteX0" fmla="*/ 22907 w 402835"/>
                    <a:gd name="connsiteY0" fmla="*/ 48162 h 460118"/>
                    <a:gd name="connsiteX1" fmla="*/ 189595 w 402835"/>
                    <a:gd name="connsiteY1" fmla="*/ 19587 h 460118"/>
                    <a:gd name="connsiteX2" fmla="*/ 27670 w 402835"/>
                    <a:gd name="connsiteY2" fmla="*/ 305337 h 460118"/>
                    <a:gd name="connsiteX3" fmla="*/ 27670 w 402835"/>
                    <a:gd name="connsiteY3" fmla="*/ 179130 h 460118"/>
                    <a:gd name="connsiteX4" fmla="*/ 301513 w 402835"/>
                    <a:gd name="connsiteY4" fmla="*/ 112455 h 460118"/>
                    <a:gd name="connsiteX5" fmla="*/ 118157 w 402835"/>
                    <a:gd name="connsiteY5" fmla="*/ 395824 h 460118"/>
                    <a:gd name="connsiteX6" fmla="*/ 156257 w 402835"/>
                    <a:gd name="connsiteY6" fmla="*/ 248187 h 460118"/>
                    <a:gd name="connsiteX7" fmla="*/ 399145 w 402835"/>
                    <a:gd name="connsiteY7" fmla="*/ 176749 h 460118"/>
                    <a:gd name="connsiteX8" fmla="*/ 306276 w 402835"/>
                    <a:gd name="connsiteY8" fmla="*/ 379155 h 460118"/>
                    <a:gd name="connsiteX9" fmla="*/ 351520 w 402835"/>
                    <a:gd name="connsiteY9" fmla="*/ 460118 h 46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835" h="460118">
                      <a:moveTo>
                        <a:pt x="22907" y="48162"/>
                      </a:moveTo>
                      <a:cubicBezTo>
                        <a:pt x="105854" y="12443"/>
                        <a:pt x="188801" y="-23275"/>
                        <a:pt x="189595" y="19587"/>
                      </a:cubicBezTo>
                      <a:cubicBezTo>
                        <a:pt x="190389" y="62449"/>
                        <a:pt x="54658" y="278746"/>
                        <a:pt x="27670" y="305337"/>
                      </a:cubicBezTo>
                      <a:cubicBezTo>
                        <a:pt x="682" y="331928"/>
                        <a:pt x="-17970" y="211277"/>
                        <a:pt x="27670" y="179130"/>
                      </a:cubicBezTo>
                      <a:cubicBezTo>
                        <a:pt x="73310" y="146983"/>
                        <a:pt x="286432" y="76339"/>
                        <a:pt x="301513" y="112455"/>
                      </a:cubicBezTo>
                      <a:cubicBezTo>
                        <a:pt x="316594" y="148571"/>
                        <a:pt x="142366" y="373202"/>
                        <a:pt x="118157" y="395824"/>
                      </a:cubicBezTo>
                      <a:cubicBezTo>
                        <a:pt x="93948" y="418446"/>
                        <a:pt x="109426" y="284699"/>
                        <a:pt x="156257" y="248187"/>
                      </a:cubicBezTo>
                      <a:cubicBezTo>
                        <a:pt x="203088" y="211675"/>
                        <a:pt x="374142" y="154921"/>
                        <a:pt x="399145" y="176749"/>
                      </a:cubicBezTo>
                      <a:cubicBezTo>
                        <a:pt x="424148" y="198577"/>
                        <a:pt x="314214" y="331927"/>
                        <a:pt x="306276" y="379155"/>
                      </a:cubicBezTo>
                      <a:cubicBezTo>
                        <a:pt x="298338" y="426383"/>
                        <a:pt x="324929" y="443250"/>
                        <a:pt x="351520" y="460118"/>
                      </a:cubicBezTo>
                    </a:path>
                  </a:pathLst>
                </a:cu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AF1A4E1B-1610-4AE2-D17B-1EB9D65CF3DD}"/>
                  </a:ext>
                </a:extLst>
              </p:cNvPr>
              <p:cNvSpPr txBox="1"/>
              <p:nvPr/>
            </p:nvSpPr>
            <p:spPr>
              <a:xfrm>
                <a:off x="4342594" y="3960508"/>
                <a:ext cx="349776" cy="461665"/>
              </a:xfrm>
              <a:prstGeom prst="rect">
                <a:avLst/>
              </a:prstGeom>
              <a:noFill/>
            </p:spPr>
            <p:txBody>
              <a:bodyPr wrap="none" rtlCol="0">
                <a:spAutoFit/>
              </a:bodyPr>
              <a:lstStyle/>
              <a:p>
                <a:r>
                  <a:rPr lang="en-US" sz="2400" b="1" dirty="0"/>
                  <a:t>+</a:t>
                </a:r>
                <a:endParaRPr lang="en-US" b="1" dirty="0"/>
              </a:p>
            </p:txBody>
          </p:sp>
          <p:sp>
            <p:nvSpPr>
              <p:cNvPr id="24" name="TextBox 23">
                <a:extLst>
                  <a:ext uri="{FF2B5EF4-FFF2-40B4-BE49-F238E27FC236}">
                    <a16:creationId xmlns:a16="http://schemas.microsoft.com/office/drawing/2014/main" id="{8318B2AD-1392-C200-ADA7-A1D475FB7DD1}"/>
                  </a:ext>
                </a:extLst>
              </p:cNvPr>
              <p:cNvSpPr txBox="1"/>
              <p:nvPr/>
            </p:nvSpPr>
            <p:spPr>
              <a:xfrm>
                <a:off x="4329894" y="3481761"/>
                <a:ext cx="288862" cy="461665"/>
              </a:xfrm>
              <a:prstGeom prst="rect">
                <a:avLst/>
              </a:prstGeom>
              <a:noFill/>
            </p:spPr>
            <p:txBody>
              <a:bodyPr wrap="none" rtlCol="0">
                <a:spAutoFit/>
              </a:bodyPr>
              <a:lstStyle/>
              <a:p>
                <a:r>
                  <a:rPr lang="en-US" sz="2400" b="1" dirty="0"/>
                  <a:t>-</a:t>
                </a:r>
                <a:endParaRPr lang="en-US" b="1" dirty="0"/>
              </a:p>
            </p:txBody>
          </p:sp>
          <p:sp>
            <p:nvSpPr>
              <p:cNvPr id="39" name="TextBox 38">
                <a:extLst>
                  <a:ext uri="{FF2B5EF4-FFF2-40B4-BE49-F238E27FC236}">
                    <a16:creationId xmlns:a16="http://schemas.microsoft.com/office/drawing/2014/main" id="{11CB22F6-E15D-F25A-1026-57FCCD68D0F6}"/>
                  </a:ext>
                </a:extLst>
              </p:cNvPr>
              <p:cNvSpPr txBox="1"/>
              <p:nvPr/>
            </p:nvSpPr>
            <p:spPr>
              <a:xfrm>
                <a:off x="6416481" y="3749584"/>
                <a:ext cx="320922" cy="400110"/>
              </a:xfrm>
              <a:prstGeom prst="rect">
                <a:avLst/>
              </a:prstGeom>
              <a:noFill/>
            </p:spPr>
            <p:txBody>
              <a:bodyPr wrap="none" rtlCol="0">
                <a:spAutoFit/>
              </a:bodyPr>
              <a:lstStyle/>
              <a:p>
                <a:r>
                  <a:rPr lang="en-US" sz="2000" b="1" dirty="0"/>
                  <a:t>+</a:t>
                </a:r>
                <a:endParaRPr lang="en-US" sz="1600" b="1" dirty="0"/>
              </a:p>
            </p:txBody>
          </p:sp>
          <p:sp>
            <p:nvSpPr>
              <p:cNvPr id="40" name="TextBox 39">
                <a:extLst>
                  <a:ext uri="{FF2B5EF4-FFF2-40B4-BE49-F238E27FC236}">
                    <a16:creationId xmlns:a16="http://schemas.microsoft.com/office/drawing/2014/main" id="{A15CFB33-BB3B-7FE8-2E47-4D104F4EED41}"/>
                  </a:ext>
                </a:extLst>
              </p:cNvPr>
              <p:cNvSpPr txBox="1"/>
              <p:nvPr/>
            </p:nvSpPr>
            <p:spPr>
              <a:xfrm>
                <a:off x="6280888" y="3325194"/>
                <a:ext cx="288862" cy="461665"/>
              </a:xfrm>
              <a:prstGeom prst="rect">
                <a:avLst/>
              </a:prstGeom>
              <a:noFill/>
            </p:spPr>
            <p:txBody>
              <a:bodyPr wrap="none" rtlCol="0">
                <a:spAutoFit/>
              </a:bodyPr>
              <a:lstStyle/>
              <a:p>
                <a:r>
                  <a:rPr lang="en-US" sz="2400" b="1" dirty="0"/>
                  <a:t>-</a:t>
                </a:r>
                <a:endParaRPr lang="en-US" b="1" dirty="0"/>
              </a:p>
            </p:txBody>
          </p:sp>
          <p:cxnSp>
            <p:nvCxnSpPr>
              <p:cNvPr id="41" name="Straight Arrow Connector 40">
                <a:extLst>
                  <a:ext uri="{FF2B5EF4-FFF2-40B4-BE49-F238E27FC236}">
                    <a16:creationId xmlns:a16="http://schemas.microsoft.com/office/drawing/2014/main" id="{A5265BBD-E6D1-3BE8-FAB7-E4FB52E8812D}"/>
                  </a:ext>
                </a:extLst>
              </p:cNvPr>
              <p:cNvCxnSpPr>
                <a:cxnSpLocks/>
              </p:cNvCxnSpPr>
              <p:nvPr/>
            </p:nvCxnSpPr>
            <p:spPr>
              <a:xfrm flipH="1">
                <a:off x="5515916" y="34434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AC0DE548-3966-FBC4-2508-8068309178B1}"/>
                  </a:ext>
                </a:extLst>
              </p:cNvPr>
              <p:cNvCxnSpPr>
                <a:cxnSpLocks/>
              </p:cNvCxnSpPr>
              <p:nvPr/>
            </p:nvCxnSpPr>
            <p:spPr>
              <a:xfrm>
                <a:off x="5585998" y="42103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2D33E4B-7D91-35C9-BDDD-884A176C066B}"/>
                  </a:ext>
                </a:extLst>
              </p:cNvPr>
              <p:cNvCxnSpPr/>
              <p:nvPr/>
            </p:nvCxnSpPr>
            <p:spPr>
              <a:xfrm flipV="1">
                <a:off x="4618756" y="40379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54449912-A4BA-9F06-4055-520B2E047352}"/>
                  </a:ext>
                </a:extLst>
              </p:cNvPr>
              <p:cNvCxnSpPr>
                <a:cxnSpLocks/>
              </p:cNvCxnSpPr>
              <p:nvPr/>
            </p:nvCxnSpPr>
            <p:spPr>
              <a:xfrm flipH="1">
                <a:off x="4578882" y="37805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8BBFB822-639D-289F-1957-4CB8BC495BBB}"/>
                      </a:ext>
                    </a:extLst>
                  </p:cNvPr>
                  <p:cNvSpPr txBox="1"/>
                  <p:nvPr/>
                </p:nvSpPr>
                <p:spPr>
                  <a:xfrm>
                    <a:off x="4631601" y="3501885"/>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4" name="TextBox 63">
                    <a:extLst>
                      <a:ext uri="{FF2B5EF4-FFF2-40B4-BE49-F238E27FC236}">
                        <a16:creationId xmlns:a16="http://schemas.microsoft.com/office/drawing/2014/main" id="{8BBFB822-639D-289F-1957-4CB8BC495BBB}"/>
                      </a:ext>
                    </a:extLst>
                  </p:cNvPr>
                  <p:cNvSpPr txBox="1">
                    <a:spLocks noRot="1" noChangeAspect="1" noMove="1" noResize="1" noEditPoints="1" noAdjustHandles="1" noChangeArrowheads="1" noChangeShapeType="1" noTextEdit="1"/>
                  </p:cNvSpPr>
                  <p:nvPr/>
                </p:nvSpPr>
                <p:spPr>
                  <a:xfrm>
                    <a:off x="4631601" y="3501885"/>
                    <a:ext cx="141962" cy="276999"/>
                  </a:xfrm>
                  <a:prstGeom prst="rect">
                    <a:avLst/>
                  </a:prstGeom>
                  <a:blipFill>
                    <a:blip r:embed="rId9"/>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AEA6214-C59B-5471-944A-931C977E698F}"/>
                      </a:ext>
                    </a:extLst>
                  </p:cNvPr>
                  <p:cNvSpPr txBox="1"/>
                  <p:nvPr/>
                </p:nvSpPr>
                <p:spPr>
                  <a:xfrm>
                    <a:off x="4643564" y="406296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5" name="TextBox 64">
                    <a:extLst>
                      <a:ext uri="{FF2B5EF4-FFF2-40B4-BE49-F238E27FC236}">
                        <a16:creationId xmlns:a16="http://schemas.microsoft.com/office/drawing/2014/main" id="{FAEA6214-C59B-5471-944A-931C977E698F}"/>
                      </a:ext>
                    </a:extLst>
                  </p:cNvPr>
                  <p:cNvSpPr txBox="1">
                    <a:spLocks noRot="1" noChangeAspect="1" noMove="1" noResize="1" noEditPoints="1" noAdjustHandles="1" noChangeArrowheads="1" noChangeShapeType="1" noTextEdit="1"/>
                  </p:cNvSpPr>
                  <p:nvPr/>
                </p:nvSpPr>
                <p:spPr>
                  <a:xfrm>
                    <a:off x="4643564" y="4062969"/>
                    <a:ext cx="141962" cy="276999"/>
                  </a:xfrm>
                  <a:prstGeom prst="rect">
                    <a:avLst/>
                  </a:prstGeom>
                  <a:blipFill>
                    <a:blip r:embed="rId10"/>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778708E-0602-96DC-0279-BBE6707E6AA2}"/>
                      </a:ext>
                    </a:extLst>
                  </p:cNvPr>
                  <p:cNvSpPr txBox="1"/>
                  <p:nvPr/>
                </p:nvSpPr>
                <p:spPr>
                  <a:xfrm>
                    <a:off x="5747944" y="320476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6" name="TextBox 65">
                    <a:extLst>
                      <a:ext uri="{FF2B5EF4-FFF2-40B4-BE49-F238E27FC236}">
                        <a16:creationId xmlns:a16="http://schemas.microsoft.com/office/drawing/2014/main" id="{E778708E-0602-96DC-0279-BBE6707E6AA2}"/>
                      </a:ext>
                    </a:extLst>
                  </p:cNvPr>
                  <p:cNvSpPr txBox="1">
                    <a:spLocks noRot="1" noChangeAspect="1" noMove="1" noResize="1" noEditPoints="1" noAdjustHandles="1" noChangeArrowheads="1" noChangeShapeType="1" noTextEdit="1"/>
                  </p:cNvSpPr>
                  <p:nvPr/>
                </p:nvSpPr>
                <p:spPr>
                  <a:xfrm>
                    <a:off x="5747944" y="3204762"/>
                    <a:ext cx="141962" cy="276999"/>
                  </a:xfrm>
                  <a:prstGeom prst="rect">
                    <a:avLst/>
                  </a:prstGeom>
                  <a:blipFill>
                    <a:blip r:embed="rId11"/>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6627FF1D-B669-04B3-F083-8B8C12BC1DD8}"/>
                      </a:ext>
                    </a:extLst>
                  </p:cNvPr>
                  <p:cNvSpPr txBox="1"/>
                  <p:nvPr/>
                </p:nvSpPr>
                <p:spPr>
                  <a:xfrm>
                    <a:off x="5882790" y="3847652"/>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8" name="TextBox 67">
                    <a:extLst>
                      <a:ext uri="{FF2B5EF4-FFF2-40B4-BE49-F238E27FC236}">
                        <a16:creationId xmlns:a16="http://schemas.microsoft.com/office/drawing/2014/main" id="{6627FF1D-B669-04B3-F083-8B8C12BC1DD8}"/>
                      </a:ext>
                    </a:extLst>
                  </p:cNvPr>
                  <p:cNvSpPr txBox="1">
                    <a:spLocks noRot="1" noChangeAspect="1" noMove="1" noResize="1" noEditPoints="1" noAdjustHandles="1" noChangeArrowheads="1" noChangeShapeType="1" noTextEdit="1"/>
                  </p:cNvSpPr>
                  <p:nvPr/>
                </p:nvSpPr>
                <p:spPr>
                  <a:xfrm>
                    <a:off x="5882790" y="3847652"/>
                    <a:ext cx="158633" cy="276999"/>
                  </a:xfrm>
                  <a:prstGeom prst="rect">
                    <a:avLst/>
                  </a:prstGeom>
                  <a:blipFill>
                    <a:blip r:embed="rId12"/>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6825DA1E-FD8C-3DD1-D4CC-0743CF736C50}"/>
                      </a:ext>
                    </a:extLst>
                  </p:cNvPr>
                  <p:cNvSpPr txBox="1"/>
                  <p:nvPr/>
                </p:nvSpPr>
                <p:spPr>
                  <a:xfrm>
                    <a:off x="6705343" y="340663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69" name="TextBox 68">
                    <a:extLst>
                      <a:ext uri="{FF2B5EF4-FFF2-40B4-BE49-F238E27FC236}">
                        <a16:creationId xmlns:a16="http://schemas.microsoft.com/office/drawing/2014/main" id="{6825DA1E-FD8C-3DD1-D4CC-0743CF736C50}"/>
                      </a:ext>
                    </a:extLst>
                  </p:cNvPr>
                  <p:cNvSpPr txBox="1">
                    <a:spLocks noRot="1" noChangeAspect="1" noMove="1" noResize="1" noEditPoints="1" noAdjustHandles="1" noChangeArrowheads="1" noChangeShapeType="1" noTextEdit="1"/>
                  </p:cNvSpPr>
                  <p:nvPr/>
                </p:nvSpPr>
                <p:spPr>
                  <a:xfrm>
                    <a:off x="6705343" y="3406634"/>
                    <a:ext cx="797141" cy="46750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4E14595-E5F4-F338-2B8C-FFED8DF5C8CE}"/>
                      </a:ext>
                    </a:extLst>
                  </p:cNvPr>
                  <p:cNvSpPr txBox="1"/>
                  <p:nvPr/>
                </p:nvSpPr>
                <p:spPr>
                  <a:xfrm>
                    <a:off x="3439597" y="374958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72" name="TextBox 71">
                    <a:extLst>
                      <a:ext uri="{FF2B5EF4-FFF2-40B4-BE49-F238E27FC236}">
                        <a16:creationId xmlns:a16="http://schemas.microsoft.com/office/drawing/2014/main" id="{14E14595-E5F4-F338-2B8C-FFED8DF5C8CE}"/>
                      </a:ext>
                    </a:extLst>
                  </p:cNvPr>
                  <p:cNvSpPr txBox="1">
                    <a:spLocks noRot="1" noChangeAspect="1" noMove="1" noResize="1" noEditPoints="1" noAdjustHandles="1" noChangeArrowheads="1" noChangeShapeType="1" noTextEdit="1"/>
                  </p:cNvSpPr>
                  <p:nvPr/>
                </p:nvSpPr>
                <p:spPr>
                  <a:xfrm>
                    <a:off x="3439597" y="3749584"/>
                    <a:ext cx="797141" cy="46750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1C056AA-B451-9F0F-F816-44180ADC2199}"/>
                      </a:ext>
                    </a:extLst>
                  </p:cNvPr>
                  <p:cNvSpPr txBox="1"/>
                  <p:nvPr/>
                </p:nvSpPr>
                <p:spPr>
                  <a:xfrm>
                    <a:off x="6051740" y="3525210"/>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73" name="TextBox 72">
                    <a:extLst>
                      <a:ext uri="{FF2B5EF4-FFF2-40B4-BE49-F238E27FC236}">
                        <a16:creationId xmlns:a16="http://schemas.microsoft.com/office/drawing/2014/main" id="{21C056AA-B451-9F0F-F816-44180ADC2199}"/>
                      </a:ext>
                    </a:extLst>
                  </p:cNvPr>
                  <p:cNvSpPr txBox="1">
                    <a:spLocks noRot="1" noChangeAspect="1" noMove="1" noResize="1" noEditPoints="1" noAdjustHandles="1" noChangeArrowheads="1" noChangeShapeType="1" noTextEdit="1"/>
                  </p:cNvSpPr>
                  <p:nvPr/>
                </p:nvSpPr>
                <p:spPr>
                  <a:xfrm>
                    <a:off x="6051740" y="3525210"/>
                    <a:ext cx="174663" cy="276999"/>
                  </a:xfrm>
                  <a:prstGeom prst="rect">
                    <a:avLst/>
                  </a:prstGeom>
                  <a:blipFill>
                    <a:blip r:embed="rId15"/>
                    <a:stretch>
                      <a:fillRect l="-35714" r="-32143" b="-6667"/>
                    </a:stretch>
                  </a:blipFill>
                </p:spPr>
                <p:txBody>
                  <a:bodyPr/>
                  <a:lstStyle/>
                  <a:p>
                    <a:r>
                      <a:rPr lang="en-US">
                        <a:noFill/>
                      </a:rPr>
                      <a:t> </a:t>
                    </a:r>
                  </a:p>
                </p:txBody>
              </p:sp>
            </mc:Fallback>
          </mc:AlternateContent>
        </p:grpSp>
      </p:grpSp>
      <p:sp>
        <p:nvSpPr>
          <p:cNvPr id="77" name="TextBox 76">
            <a:extLst>
              <a:ext uri="{FF2B5EF4-FFF2-40B4-BE49-F238E27FC236}">
                <a16:creationId xmlns:a16="http://schemas.microsoft.com/office/drawing/2014/main" id="{73C57D14-28AD-8ABB-C40C-7EC06A78191A}"/>
              </a:ext>
            </a:extLst>
          </p:cNvPr>
          <p:cNvSpPr txBox="1"/>
          <p:nvPr/>
        </p:nvSpPr>
        <p:spPr>
          <a:xfrm>
            <a:off x="731708" y="5793450"/>
            <a:ext cx="3540456" cy="369332"/>
          </a:xfrm>
          <a:prstGeom prst="rect">
            <a:avLst/>
          </a:prstGeom>
          <a:noFill/>
        </p:spPr>
        <p:txBody>
          <a:bodyPr wrap="none" rtlCol="0">
            <a:spAutoFit/>
          </a:bodyPr>
          <a:lstStyle/>
          <a:p>
            <a:r>
              <a:rPr lang="en-US" dirty="0"/>
              <a:t>Fig-passives-ind.png  R0 01/09/25</a:t>
            </a:r>
          </a:p>
        </p:txBody>
      </p:sp>
    </p:spTree>
    <p:extLst>
      <p:ext uri="{BB962C8B-B14F-4D97-AF65-F5344CB8AC3E}">
        <p14:creationId xmlns:p14="http://schemas.microsoft.com/office/powerpoint/2010/main" val="4224679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8936D-7A6D-401F-6CD9-EE9A951293B0}"/>
            </a:ext>
          </a:extLst>
        </p:cNvPr>
        <p:cNvGrpSpPr/>
        <p:nvPr/>
      </p:nvGrpSpPr>
      <p:grpSpPr>
        <a:xfrm>
          <a:off x="0" y="0"/>
          <a:ext cx="0" cy="0"/>
          <a:chOff x="0" y="0"/>
          <a:chExt cx="0" cy="0"/>
        </a:xfrm>
      </p:grpSpPr>
      <p:sp>
        <p:nvSpPr>
          <p:cNvPr id="77" name="TextBox 76">
            <a:extLst>
              <a:ext uri="{FF2B5EF4-FFF2-40B4-BE49-F238E27FC236}">
                <a16:creationId xmlns:a16="http://schemas.microsoft.com/office/drawing/2014/main" id="{FE829A4A-D96D-91C8-9273-E11530DAA5E8}"/>
              </a:ext>
            </a:extLst>
          </p:cNvPr>
          <p:cNvSpPr txBox="1"/>
          <p:nvPr/>
        </p:nvSpPr>
        <p:spPr>
          <a:xfrm>
            <a:off x="731708" y="5793450"/>
            <a:ext cx="3663888" cy="369332"/>
          </a:xfrm>
          <a:prstGeom prst="rect">
            <a:avLst/>
          </a:prstGeom>
          <a:noFill/>
        </p:spPr>
        <p:txBody>
          <a:bodyPr wrap="none" rtlCol="0">
            <a:spAutoFit/>
          </a:bodyPr>
          <a:lstStyle/>
          <a:p>
            <a:r>
              <a:rPr lang="en-US" dirty="0"/>
              <a:t>Fig-passives-ind2.png  R0 01/09/25</a:t>
            </a:r>
          </a:p>
        </p:txBody>
      </p:sp>
      <p:grpSp>
        <p:nvGrpSpPr>
          <p:cNvPr id="83" name="Group 82">
            <a:extLst>
              <a:ext uri="{FF2B5EF4-FFF2-40B4-BE49-F238E27FC236}">
                <a16:creationId xmlns:a16="http://schemas.microsoft.com/office/drawing/2014/main" id="{BFCE75E9-74F3-C002-5ECF-7EC8522F15E6}"/>
              </a:ext>
            </a:extLst>
          </p:cNvPr>
          <p:cNvGrpSpPr/>
          <p:nvPr/>
        </p:nvGrpSpPr>
        <p:grpSpPr>
          <a:xfrm>
            <a:off x="3580838" y="1308043"/>
            <a:ext cx="3534391" cy="3558107"/>
            <a:chOff x="3580838" y="1308043"/>
            <a:chExt cx="3534391" cy="3558107"/>
          </a:xfrm>
        </p:grpSpPr>
        <p:sp>
          <p:nvSpPr>
            <p:cNvPr id="46" name="Oval 45">
              <a:extLst>
                <a:ext uri="{FF2B5EF4-FFF2-40B4-BE49-F238E27FC236}">
                  <a16:creationId xmlns:a16="http://schemas.microsoft.com/office/drawing/2014/main" id="{24FE27F0-E4E2-5C05-A0F3-9CD9F871A720}"/>
                </a:ext>
              </a:extLst>
            </p:cNvPr>
            <p:cNvSpPr/>
            <p:nvPr/>
          </p:nvSpPr>
          <p:spPr>
            <a:xfrm>
              <a:off x="6083264" y="4164340"/>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7491D0B1-9997-7463-4DB3-FD6A650A6F9B}"/>
                </a:ext>
              </a:extLst>
            </p:cNvPr>
            <p:cNvCxnSpPr>
              <a:cxnSpLocks/>
              <a:endCxn id="46" idx="1"/>
            </p:cNvCxnSpPr>
            <p:nvPr/>
          </p:nvCxnSpPr>
          <p:spPr>
            <a:xfrm flipV="1">
              <a:off x="6080315" y="4204101"/>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579C332E-037A-ED08-8DA9-B71DA4825122}"/>
                </a:ext>
              </a:extLst>
            </p:cNvPr>
            <p:cNvCxnSpPr>
              <a:cxnSpLocks/>
            </p:cNvCxnSpPr>
            <p:nvPr/>
          </p:nvCxnSpPr>
          <p:spPr>
            <a:xfrm flipV="1">
              <a:off x="6344642"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07A5767-105B-A8E7-496A-543F783A8E4F}"/>
                    </a:ext>
                  </a:extLst>
                </p:cNvPr>
                <p:cNvSpPr txBox="1"/>
                <p:nvPr/>
              </p:nvSpPr>
              <p:spPr>
                <a:xfrm>
                  <a:off x="6357915" y="3059250"/>
                  <a:ext cx="388440"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12</m:t>
                                </m:r>
                              </m:sub>
                            </m:sSub>
                          </m:e>
                        </m:acc>
                      </m:oMath>
                    </m:oMathPara>
                  </a14:m>
                  <a:endParaRPr lang="en-US" dirty="0"/>
                </a:p>
              </p:txBody>
            </p:sp>
          </mc:Choice>
          <mc:Fallback xmlns="">
            <p:sp>
              <p:nvSpPr>
                <p:cNvPr id="60" name="TextBox 59">
                  <a:extLst>
                    <a:ext uri="{FF2B5EF4-FFF2-40B4-BE49-F238E27FC236}">
                      <a16:creationId xmlns:a16="http://schemas.microsoft.com/office/drawing/2014/main" id="{B07A5767-105B-A8E7-496A-543F783A8E4F}"/>
                    </a:ext>
                  </a:extLst>
                </p:cNvPr>
                <p:cNvSpPr txBox="1">
                  <a:spLocks noRot="1" noChangeAspect="1" noMove="1" noResize="1" noEditPoints="1" noAdjustHandles="1" noChangeArrowheads="1" noChangeShapeType="1" noTextEdit="1"/>
                </p:cNvSpPr>
                <p:nvPr/>
              </p:nvSpPr>
              <p:spPr>
                <a:xfrm>
                  <a:off x="6357915" y="3059250"/>
                  <a:ext cx="388440" cy="310598"/>
                </a:xfrm>
                <a:prstGeom prst="rect">
                  <a:avLst/>
                </a:prstGeom>
                <a:blipFill>
                  <a:blip r:embed="rId2"/>
                  <a:stretch>
                    <a:fillRect l="-15625" r="-4688"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AFBC34C-D4F7-1AA0-5CAF-EC076F70284B}"/>
                    </a:ext>
                  </a:extLst>
                </p:cNvPr>
                <p:cNvSpPr txBox="1"/>
                <p:nvPr/>
              </p:nvSpPr>
              <p:spPr>
                <a:xfrm>
                  <a:off x="3580838" y="2476408"/>
                  <a:ext cx="808876"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2</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5AFBC34C-D4F7-1AA0-5CAF-EC076F70284B}"/>
                    </a:ext>
                  </a:extLst>
                </p:cNvPr>
                <p:cNvSpPr txBox="1">
                  <a:spLocks noRot="1" noChangeAspect="1" noMove="1" noResize="1" noEditPoints="1" noAdjustHandles="1" noChangeArrowheads="1" noChangeShapeType="1" noTextEdit="1"/>
                </p:cNvSpPr>
                <p:nvPr/>
              </p:nvSpPr>
              <p:spPr>
                <a:xfrm>
                  <a:off x="3580838" y="2476408"/>
                  <a:ext cx="808876" cy="467500"/>
                </a:xfrm>
                <a:prstGeom prst="rect">
                  <a:avLst/>
                </a:prstGeom>
                <a:blipFill>
                  <a:blip r:embed="rId3"/>
                  <a:stretch>
                    <a:fillRect/>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04FE0D56-231B-3F0B-E43F-17E449E11BC4}"/>
                </a:ext>
              </a:extLst>
            </p:cNvPr>
            <p:cNvGrpSpPr/>
            <p:nvPr/>
          </p:nvGrpSpPr>
          <p:grpSpPr>
            <a:xfrm>
              <a:off x="4731846" y="3002456"/>
              <a:ext cx="2052881" cy="1863694"/>
              <a:chOff x="4414346" y="3785404"/>
              <a:chExt cx="2052881"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77350FC2-9269-0EA7-BB3C-5CEBCEF326C1}"/>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F0BCF515-1157-F4D6-DB7D-9CE50953DBA3}"/>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A664D9E-DDB1-6BCC-E2B5-F02E2E68D2D6}"/>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Arrow Connector 40">
              <a:extLst>
                <a:ext uri="{FF2B5EF4-FFF2-40B4-BE49-F238E27FC236}">
                  <a16:creationId xmlns:a16="http://schemas.microsoft.com/office/drawing/2014/main" id="{152F5323-85CE-DFC8-55F3-6D643D3DDD1B}"/>
                </a:ext>
              </a:extLst>
            </p:cNvPr>
            <p:cNvCxnSpPr>
              <a:cxnSpLocks/>
            </p:cNvCxnSpPr>
            <p:nvPr/>
          </p:nvCxnSpPr>
          <p:spPr>
            <a:xfrm flipH="1">
              <a:off x="5833416" y="35450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B0AA9B7B-E8E0-0A39-C2FF-554C6F56E5DA}"/>
                </a:ext>
              </a:extLst>
            </p:cNvPr>
            <p:cNvCxnSpPr>
              <a:cxnSpLocks/>
            </p:cNvCxnSpPr>
            <p:nvPr/>
          </p:nvCxnSpPr>
          <p:spPr>
            <a:xfrm>
              <a:off x="5903498" y="43119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3E8D7706-9B45-C990-6867-E319DB3E05DF}"/>
                </a:ext>
              </a:extLst>
            </p:cNvPr>
            <p:cNvCxnSpPr/>
            <p:nvPr/>
          </p:nvCxnSpPr>
          <p:spPr>
            <a:xfrm flipV="1">
              <a:off x="4936256" y="41395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9E01D1D9-A78F-DA89-A0BE-3F2974645298}"/>
                </a:ext>
              </a:extLst>
            </p:cNvPr>
            <p:cNvCxnSpPr>
              <a:cxnSpLocks/>
            </p:cNvCxnSpPr>
            <p:nvPr/>
          </p:nvCxnSpPr>
          <p:spPr>
            <a:xfrm flipH="1">
              <a:off x="4896382" y="38821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0D31AC89-A73E-B246-516A-07358808AB59}"/>
                    </a:ext>
                  </a:extLst>
                </p:cNvPr>
                <p:cNvSpPr txBox="1"/>
                <p:nvPr/>
              </p:nvSpPr>
              <p:spPr>
                <a:xfrm>
                  <a:off x="4949101" y="3603485"/>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64" name="TextBox 63">
                  <a:extLst>
                    <a:ext uri="{FF2B5EF4-FFF2-40B4-BE49-F238E27FC236}">
                      <a16:creationId xmlns:a16="http://schemas.microsoft.com/office/drawing/2014/main" id="{0D31AC89-A73E-B246-516A-07358808AB59}"/>
                    </a:ext>
                  </a:extLst>
                </p:cNvPr>
                <p:cNvSpPr txBox="1">
                  <a:spLocks noRot="1" noChangeAspect="1" noMove="1" noResize="1" noEditPoints="1" noAdjustHandles="1" noChangeArrowheads="1" noChangeShapeType="1" noTextEdit="1"/>
                </p:cNvSpPr>
                <p:nvPr/>
              </p:nvSpPr>
              <p:spPr>
                <a:xfrm>
                  <a:off x="4949101" y="3603485"/>
                  <a:ext cx="223138" cy="276999"/>
                </a:xfrm>
                <a:prstGeom prst="rect">
                  <a:avLst/>
                </a:prstGeom>
                <a:blipFill>
                  <a:blip r:embed="rId4"/>
                  <a:stretch>
                    <a:fillRect l="-27778" r="-1111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4362C0B-3291-7F1E-0AAA-51C42D166148}"/>
                    </a:ext>
                  </a:extLst>
                </p:cNvPr>
                <p:cNvSpPr txBox="1"/>
                <p:nvPr/>
              </p:nvSpPr>
              <p:spPr>
                <a:xfrm>
                  <a:off x="6200290" y="3949252"/>
                  <a:ext cx="2502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68" name="TextBox 67">
                  <a:extLst>
                    <a:ext uri="{FF2B5EF4-FFF2-40B4-BE49-F238E27FC236}">
                      <a16:creationId xmlns:a16="http://schemas.microsoft.com/office/drawing/2014/main" id="{84362C0B-3291-7F1E-0AAA-51C42D166148}"/>
                    </a:ext>
                  </a:extLst>
                </p:cNvPr>
                <p:cNvSpPr txBox="1">
                  <a:spLocks noRot="1" noChangeAspect="1" noMove="1" noResize="1" noEditPoints="1" noAdjustHandles="1" noChangeArrowheads="1" noChangeShapeType="1" noTextEdit="1"/>
                </p:cNvSpPr>
                <p:nvPr/>
              </p:nvSpPr>
              <p:spPr>
                <a:xfrm>
                  <a:off x="6200290" y="3949252"/>
                  <a:ext cx="250261" cy="276999"/>
                </a:xfrm>
                <a:prstGeom prst="rect">
                  <a:avLst/>
                </a:prstGeom>
                <a:blipFill>
                  <a:blip r:embed="rId5"/>
                  <a:stretch>
                    <a:fillRect l="-14634" r="-12195" b="-15556"/>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233C9428-4A34-D928-5754-D10981393E5A}"/>
                </a:ext>
              </a:extLst>
            </p:cNvPr>
            <p:cNvGrpSpPr/>
            <p:nvPr/>
          </p:nvGrpSpPr>
          <p:grpSpPr>
            <a:xfrm>
              <a:off x="4579489" y="1308043"/>
              <a:ext cx="2535740" cy="2347321"/>
              <a:chOff x="4580895" y="1133794"/>
              <a:chExt cx="2535740" cy="2347321"/>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BE19425A-7B5F-C818-F11F-BFABE22555A2}"/>
                  </a:ext>
                </a:extLst>
              </p:cNvPr>
              <p:cNvCxnSpPr/>
              <p:nvPr/>
            </p:nvCxnSpPr>
            <p:spPr>
              <a:xfrm flipH="1">
                <a:off x="4580895" y="2537898"/>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FD108AFB-02A4-A162-7C01-A212C45A3F2B}"/>
                  </a:ext>
                </a:extLst>
              </p:cNvPr>
              <p:cNvSpPr/>
              <p:nvPr/>
            </p:nvSpPr>
            <p:spPr>
              <a:xfrm>
                <a:off x="4960446" y="1133794"/>
                <a:ext cx="2156189" cy="2156189"/>
              </a:xfrm>
              <a:prstGeom prst="arc">
                <a:avLst>
                  <a:gd name="adj1" fmla="val 9615740"/>
                  <a:gd name="adj2" fmla="val 7409857"/>
                </a:avLst>
              </a:prstGeom>
              <a:no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72726B58-0A94-D87D-46B7-1831D99EFB5F}"/>
                  </a:ext>
                </a:extLst>
              </p:cNvPr>
              <p:cNvCxnSpPr/>
              <p:nvPr/>
            </p:nvCxnSpPr>
            <p:spPr>
              <a:xfrm flipH="1">
                <a:off x="5013188" y="3102742"/>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 name="Straight Arrow Connector 4">
              <a:extLst>
                <a:ext uri="{FF2B5EF4-FFF2-40B4-BE49-F238E27FC236}">
                  <a16:creationId xmlns:a16="http://schemas.microsoft.com/office/drawing/2014/main" id="{EA101C69-D4A7-4AE0-4D7E-E7931CD721BE}"/>
                </a:ext>
              </a:extLst>
            </p:cNvPr>
            <p:cNvCxnSpPr/>
            <p:nvPr/>
          </p:nvCxnSpPr>
          <p:spPr>
            <a:xfrm flipV="1">
              <a:off x="6344642"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EB653F3-4CF6-F6BD-C404-5B4677DC4C8B}"/>
                </a:ext>
              </a:extLst>
            </p:cNvPr>
            <p:cNvCxnSpPr>
              <a:cxnSpLocks/>
            </p:cNvCxnSpPr>
            <p:nvPr/>
          </p:nvCxnSpPr>
          <p:spPr>
            <a:xfrm flipV="1">
              <a:off x="5833416"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850777E-2C11-942F-A920-4448B7051488}"/>
                </a:ext>
              </a:extLst>
            </p:cNvPr>
            <p:cNvCxnSpPr/>
            <p:nvPr/>
          </p:nvCxnSpPr>
          <p:spPr>
            <a:xfrm flipV="1">
              <a:off x="5833416"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234043B-0E8D-7F8F-F295-6DF961365C6A}"/>
                </a:ext>
              </a:extLst>
            </p:cNvPr>
            <p:cNvCxnSpPr>
              <a:cxnSpLocks/>
            </p:cNvCxnSpPr>
            <p:nvPr/>
          </p:nvCxnSpPr>
          <p:spPr>
            <a:xfrm flipV="1">
              <a:off x="6081834"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258F009F-008B-7BA2-AF5B-B7218CD5A9D0}"/>
                </a:ext>
              </a:extLst>
            </p:cNvPr>
            <p:cNvCxnSpPr/>
            <p:nvPr/>
          </p:nvCxnSpPr>
          <p:spPr>
            <a:xfrm flipV="1">
              <a:off x="6082260"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EF0262C9-538D-A260-EB43-39AC96293F76}"/>
                </a:ext>
              </a:extLst>
            </p:cNvPr>
            <p:cNvGrpSpPr/>
            <p:nvPr/>
          </p:nvGrpSpPr>
          <p:grpSpPr>
            <a:xfrm>
              <a:off x="4504677" y="3838857"/>
              <a:ext cx="385992" cy="454083"/>
              <a:chOff x="4097264" y="3780621"/>
              <a:chExt cx="385992" cy="454083"/>
            </a:xfrm>
            <a:scene3d>
              <a:camera prst="isometricOffAxis2Top">
                <a:rot lat="18448671" lon="2370244" rev="18834421"/>
              </a:camera>
              <a:lightRig rig="threePt" dir="t"/>
            </a:scene3d>
          </p:grpSpPr>
          <p:sp>
            <p:nvSpPr>
              <p:cNvPr id="13" name="Oval 12">
                <a:extLst>
                  <a:ext uri="{FF2B5EF4-FFF2-40B4-BE49-F238E27FC236}">
                    <a16:creationId xmlns:a16="http://schemas.microsoft.com/office/drawing/2014/main" id="{557758A2-4FE9-3EE9-5C69-520194D0399E}"/>
                  </a:ext>
                </a:extLst>
              </p:cNvPr>
              <p:cNvSpPr/>
              <p:nvPr/>
            </p:nvSpPr>
            <p:spPr>
              <a:xfrm>
                <a:off x="4141950" y="3851184"/>
                <a:ext cx="312957" cy="312957"/>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05633C51-B2C7-DF29-D6ED-B3CADBC1067C}"/>
                  </a:ext>
                </a:extLst>
              </p:cNvPr>
              <p:cNvCxnSpPr>
                <a:cxnSpLocks/>
              </p:cNvCxnSpPr>
              <p:nvPr/>
            </p:nvCxnSpPr>
            <p:spPr>
              <a:xfrm flipH="1" flipV="1">
                <a:off x="4097264" y="3780621"/>
                <a:ext cx="95021" cy="106721"/>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Freeform: Shape 30">
                <a:extLst>
                  <a:ext uri="{FF2B5EF4-FFF2-40B4-BE49-F238E27FC236}">
                    <a16:creationId xmlns:a16="http://schemas.microsoft.com/office/drawing/2014/main" id="{9D34C0E0-99D7-1B62-EC01-0EACFEBD476A}"/>
                  </a:ext>
                </a:extLst>
              </p:cNvPr>
              <p:cNvSpPr/>
              <p:nvPr/>
            </p:nvSpPr>
            <p:spPr>
              <a:xfrm>
                <a:off x="4191000" y="3941332"/>
                <a:ext cx="196850" cy="141932"/>
              </a:xfrm>
              <a:custGeom>
                <a:avLst/>
                <a:gdLst>
                  <a:gd name="connsiteX0" fmla="*/ 0 w 196850"/>
                  <a:gd name="connsiteY0" fmla="*/ 71868 h 141932"/>
                  <a:gd name="connsiteX1" fmla="*/ 57150 w 196850"/>
                  <a:gd name="connsiteY1" fmla="*/ 2018 h 141932"/>
                  <a:gd name="connsiteX2" fmla="*/ 120650 w 196850"/>
                  <a:gd name="connsiteY2" fmla="*/ 141718 h 141932"/>
                  <a:gd name="connsiteX3" fmla="*/ 196850 w 196850"/>
                  <a:gd name="connsiteY3" fmla="*/ 27418 h 141932"/>
                </a:gdLst>
                <a:ahLst/>
                <a:cxnLst>
                  <a:cxn ang="0">
                    <a:pos x="connsiteX0" y="connsiteY0"/>
                  </a:cxn>
                  <a:cxn ang="0">
                    <a:pos x="connsiteX1" y="connsiteY1"/>
                  </a:cxn>
                  <a:cxn ang="0">
                    <a:pos x="connsiteX2" y="connsiteY2"/>
                  </a:cxn>
                  <a:cxn ang="0">
                    <a:pos x="connsiteX3" y="connsiteY3"/>
                  </a:cxn>
                </a:cxnLst>
                <a:rect l="l" t="t" r="r" b="b"/>
                <a:pathLst>
                  <a:path w="196850" h="141932">
                    <a:moveTo>
                      <a:pt x="0" y="71868"/>
                    </a:moveTo>
                    <a:cubicBezTo>
                      <a:pt x="18521" y="31122"/>
                      <a:pt x="37042" y="-9624"/>
                      <a:pt x="57150" y="2018"/>
                    </a:cubicBezTo>
                    <a:cubicBezTo>
                      <a:pt x="77258" y="13660"/>
                      <a:pt x="97367" y="137485"/>
                      <a:pt x="120650" y="141718"/>
                    </a:cubicBezTo>
                    <a:cubicBezTo>
                      <a:pt x="143933" y="145951"/>
                      <a:pt x="170391" y="86684"/>
                      <a:pt x="196850" y="27418"/>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AC9A7898-A12C-8982-15AE-5B0C974D5098}"/>
                  </a:ext>
                </a:extLst>
              </p:cNvPr>
              <p:cNvCxnSpPr>
                <a:cxnSpLocks/>
              </p:cNvCxnSpPr>
              <p:nvPr/>
            </p:nvCxnSpPr>
            <p:spPr>
              <a:xfrm flipH="1" flipV="1">
                <a:off x="4393679" y="4138447"/>
                <a:ext cx="89577" cy="96257"/>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694FF0E7-F4E7-8CAF-FD85-457F4942242B}"/>
                    </a:ext>
                  </a:extLst>
                </p:cNvPr>
                <p:cNvSpPr txBox="1"/>
                <p:nvPr/>
              </p:nvSpPr>
              <p:spPr>
                <a:xfrm>
                  <a:off x="6504441" y="2571659"/>
                  <a:ext cx="2555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79" name="TextBox 78">
                  <a:extLst>
                    <a:ext uri="{FF2B5EF4-FFF2-40B4-BE49-F238E27FC236}">
                      <a16:creationId xmlns:a16="http://schemas.microsoft.com/office/drawing/2014/main" id="{694FF0E7-F4E7-8CAF-FD85-457F4942242B}"/>
                    </a:ext>
                  </a:extLst>
                </p:cNvPr>
                <p:cNvSpPr txBox="1">
                  <a:spLocks noRot="1" noChangeAspect="1" noMove="1" noResize="1" noEditPoints="1" noAdjustHandles="1" noChangeArrowheads="1" noChangeShapeType="1" noTextEdit="1"/>
                </p:cNvSpPr>
                <p:nvPr/>
              </p:nvSpPr>
              <p:spPr>
                <a:xfrm>
                  <a:off x="6504441" y="2571659"/>
                  <a:ext cx="255583" cy="276999"/>
                </a:xfrm>
                <a:prstGeom prst="rect">
                  <a:avLst/>
                </a:prstGeom>
                <a:blipFill>
                  <a:blip r:embed="rId6"/>
                  <a:stretch>
                    <a:fillRect l="-14286" r="-11905"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723A7A8-4CF8-C89C-D566-C13F48D3EE61}"/>
                    </a:ext>
                  </a:extLst>
                </p:cNvPr>
                <p:cNvSpPr txBox="1"/>
                <p:nvPr/>
              </p:nvSpPr>
              <p:spPr>
                <a:xfrm>
                  <a:off x="3770660" y="2900181"/>
                  <a:ext cx="908454"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12</m:t>
                            </m:r>
                          </m:sub>
                        </m:sSub>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1</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80" name="TextBox 79">
                  <a:extLst>
                    <a:ext uri="{FF2B5EF4-FFF2-40B4-BE49-F238E27FC236}">
                      <a16:creationId xmlns:a16="http://schemas.microsoft.com/office/drawing/2014/main" id="{9723A7A8-4CF8-C89C-D566-C13F48D3EE61}"/>
                    </a:ext>
                  </a:extLst>
                </p:cNvPr>
                <p:cNvSpPr txBox="1">
                  <a:spLocks noRot="1" noChangeAspect="1" noMove="1" noResize="1" noEditPoints="1" noAdjustHandles="1" noChangeArrowheads="1" noChangeShapeType="1" noTextEdit="1"/>
                </p:cNvSpPr>
                <p:nvPr/>
              </p:nvSpPr>
              <p:spPr>
                <a:xfrm>
                  <a:off x="3770660" y="2900181"/>
                  <a:ext cx="908454"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CCAA7353-C4B3-D30A-8515-075D4A0D04DA}"/>
                    </a:ext>
                  </a:extLst>
                </p:cNvPr>
                <p:cNvSpPr txBox="1"/>
                <p:nvPr/>
              </p:nvSpPr>
              <p:spPr>
                <a:xfrm>
                  <a:off x="4973247" y="4197631"/>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81" name="TextBox 80">
                  <a:extLst>
                    <a:ext uri="{FF2B5EF4-FFF2-40B4-BE49-F238E27FC236}">
                      <a16:creationId xmlns:a16="http://schemas.microsoft.com/office/drawing/2014/main" id="{CCAA7353-C4B3-D30A-8515-075D4A0D04DA}"/>
                    </a:ext>
                  </a:extLst>
                </p:cNvPr>
                <p:cNvSpPr txBox="1">
                  <a:spLocks noRot="1" noChangeAspect="1" noMove="1" noResize="1" noEditPoints="1" noAdjustHandles="1" noChangeArrowheads="1" noChangeShapeType="1" noTextEdit="1"/>
                </p:cNvSpPr>
                <p:nvPr/>
              </p:nvSpPr>
              <p:spPr>
                <a:xfrm>
                  <a:off x="4973247" y="4197631"/>
                  <a:ext cx="223138" cy="276999"/>
                </a:xfrm>
                <a:prstGeom prst="rect">
                  <a:avLst/>
                </a:prstGeom>
                <a:blipFill>
                  <a:blip r:embed="rId8"/>
                  <a:stretch>
                    <a:fillRect l="-27778" r="-11111" b="-15556"/>
                  </a:stretch>
                </a:blipFill>
              </p:spPr>
              <p:txBody>
                <a:bodyPr/>
                <a:lstStyle/>
                <a:p>
                  <a:r>
                    <a:rPr lang="en-US">
                      <a:noFill/>
                    </a:rPr>
                    <a:t> </a:t>
                  </a:r>
                </a:p>
              </p:txBody>
            </p:sp>
          </mc:Fallback>
        </mc:AlternateContent>
      </p:grpSp>
    </p:spTree>
    <p:extLst>
      <p:ext uri="{BB962C8B-B14F-4D97-AF65-F5344CB8AC3E}">
        <p14:creationId xmlns:p14="http://schemas.microsoft.com/office/powerpoint/2010/main" val="471652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A2E9-8009-5E29-D6CA-AB9C34D4C485}"/>
              </a:ext>
            </a:extLst>
          </p:cNvPr>
          <p:cNvSpPr>
            <a:spLocks noGrp="1"/>
          </p:cNvSpPr>
          <p:nvPr>
            <p:ph type="title"/>
          </p:nvPr>
        </p:nvSpPr>
        <p:spPr/>
        <p:txBody>
          <a:bodyPr/>
          <a:lstStyle/>
          <a:p>
            <a:r>
              <a:rPr lang="en-US" dirty="0"/>
              <a:t>Linear </a:t>
            </a:r>
            <a:r>
              <a:rPr lang="en-US" dirty="0" err="1"/>
              <a:t>Ckts</a:t>
            </a:r>
            <a:endParaRPr lang="en-US" dirty="0"/>
          </a:p>
        </p:txBody>
      </p:sp>
      <p:sp>
        <p:nvSpPr>
          <p:cNvPr id="3" name="Text Placeholder 2">
            <a:extLst>
              <a:ext uri="{FF2B5EF4-FFF2-40B4-BE49-F238E27FC236}">
                <a16:creationId xmlns:a16="http://schemas.microsoft.com/office/drawing/2014/main" id="{C206D654-6B08-4256-23D0-7661E1E588A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3223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218E3B-7DB7-D72B-6535-E6682DB791A5}"/>
              </a:ext>
            </a:extLst>
          </p:cNvPr>
          <p:cNvPicPr>
            <a:picLocks noChangeAspect="1"/>
          </p:cNvPicPr>
          <p:nvPr/>
        </p:nvPicPr>
        <p:blipFill>
          <a:blip r:embed="rId2"/>
          <a:stretch>
            <a:fillRect/>
          </a:stretch>
        </p:blipFill>
        <p:spPr>
          <a:xfrm>
            <a:off x="559217" y="1645068"/>
            <a:ext cx="4723761" cy="2421606"/>
          </a:xfrm>
          <a:prstGeom prst="rect">
            <a:avLst/>
          </a:prstGeom>
        </p:spPr>
      </p:pic>
      <p:sp>
        <p:nvSpPr>
          <p:cNvPr id="4" name="TextBox 3">
            <a:extLst>
              <a:ext uri="{FF2B5EF4-FFF2-40B4-BE49-F238E27FC236}">
                <a16:creationId xmlns:a16="http://schemas.microsoft.com/office/drawing/2014/main" id="{239D46CE-806B-6AA5-4817-DCF36D911A3C}"/>
              </a:ext>
            </a:extLst>
          </p:cNvPr>
          <p:cNvSpPr txBox="1"/>
          <p:nvPr/>
        </p:nvSpPr>
        <p:spPr>
          <a:xfrm>
            <a:off x="815929" y="4277471"/>
            <a:ext cx="3501151" cy="369332"/>
          </a:xfrm>
          <a:prstGeom prst="rect">
            <a:avLst/>
          </a:prstGeom>
          <a:noFill/>
        </p:spPr>
        <p:txBody>
          <a:bodyPr wrap="none" rtlCol="0">
            <a:spAutoFit/>
          </a:bodyPr>
          <a:lstStyle/>
          <a:p>
            <a:r>
              <a:rPr lang="en-US" dirty="0"/>
              <a:t>Fig-circuits-KCL.png  R0 01/12/25</a:t>
            </a:r>
          </a:p>
        </p:txBody>
      </p:sp>
    </p:spTree>
    <p:extLst>
      <p:ext uri="{BB962C8B-B14F-4D97-AF65-F5344CB8AC3E}">
        <p14:creationId xmlns:p14="http://schemas.microsoft.com/office/powerpoint/2010/main" val="2538798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9D134-5E5B-92C9-6FDC-9EECA08803F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BB24459-8C49-56FD-0B7B-AB6557ACE033}"/>
              </a:ext>
            </a:extLst>
          </p:cNvPr>
          <p:cNvSpPr txBox="1"/>
          <p:nvPr/>
        </p:nvSpPr>
        <p:spPr>
          <a:xfrm>
            <a:off x="815929" y="4277471"/>
            <a:ext cx="3482107" cy="369332"/>
          </a:xfrm>
          <a:prstGeom prst="rect">
            <a:avLst/>
          </a:prstGeom>
          <a:noFill/>
        </p:spPr>
        <p:txBody>
          <a:bodyPr wrap="none" rtlCol="0">
            <a:spAutoFit/>
          </a:bodyPr>
          <a:lstStyle/>
          <a:p>
            <a:r>
              <a:rPr lang="en-US" dirty="0"/>
              <a:t>Fig-circuits-KVL.png  R0 01/12/25</a:t>
            </a:r>
          </a:p>
        </p:txBody>
      </p:sp>
      <p:pic>
        <p:nvPicPr>
          <p:cNvPr id="5" name="Picture 4">
            <a:extLst>
              <a:ext uri="{FF2B5EF4-FFF2-40B4-BE49-F238E27FC236}">
                <a16:creationId xmlns:a16="http://schemas.microsoft.com/office/drawing/2014/main" id="{D688EEC3-1033-631B-A4D5-611235559257}"/>
              </a:ext>
            </a:extLst>
          </p:cNvPr>
          <p:cNvPicPr>
            <a:picLocks noChangeAspect="1"/>
          </p:cNvPicPr>
          <p:nvPr/>
        </p:nvPicPr>
        <p:blipFill>
          <a:blip r:embed="rId2"/>
          <a:stretch>
            <a:fillRect/>
          </a:stretch>
        </p:blipFill>
        <p:spPr>
          <a:xfrm>
            <a:off x="435644" y="2094993"/>
            <a:ext cx="4726818" cy="2182478"/>
          </a:xfrm>
          <a:prstGeom prst="rect">
            <a:avLst/>
          </a:prstGeom>
        </p:spPr>
      </p:pic>
    </p:spTree>
    <p:extLst>
      <p:ext uri="{BB962C8B-B14F-4D97-AF65-F5344CB8AC3E}">
        <p14:creationId xmlns:p14="http://schemas.microsoft.com/office/powerpoint/2010/main" val="3643633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F156F5-D9A0-F416-3625-C7FE7F11B473}"/>
              </a:ext>
            </a:extLst>
          </p:cNvPr>
          <p:cNvPicPr>
            <a:picLocks noChangeAspect="1"/>
          </p:cNvPicPr>
          <p:nvPr/>
        </p:nvPicPr>
        <p:blipFill>
          <a:blip r:embed="rId2"/>
          <a:stretch>
            <a:fillRect/>
          </a:stretch>
        </p:blipFill>
        <p:spPr>
          <a:xfrm>
            <a:off x="545327" y="2037750"/>
            <a:ext cx="3457575" cy="2209800"/>
          </a:xfrm>
          <a:prstGeom prst="rect">
            <a:avLst/>
          </a:prstGeom>
        </p:spPr>
      </p:pic>
      <p:sp>
        <p:nvSpPr>
          <p:cNvPr id="4" name="TextBox 3">
            <a:extLst>
              <a:ext uri="{FF2B5EF4-FFF2-40B4-BE49-F238E27FC236}">
                <a16:creationId xmlns:a16="http://schemas.microsoft.com/office/drawing/2014/main" id="{2A597447-C3A4-724A-AEE2-0D640135F051}"/>
              </a:ext>
            </a:extLst>
          </p:cNvPr>
          <p:cNvSpPr txBox="1"/>
          <p:nvPr/>
        </p:nvSpPr>
        <p:spPr>
          <a:xfrm>
            <a:off x="545327" y="4854987"/>
            <a:ext cx="3694729" cy="369332"/>
          </a:xfrm>
          <a:prstGeom prst="rect">
            <a:avLst/>
          </a:prstGeom>
          <a:noFill/>
        </p:spPr>
        <p:txBody>
          <a:bodyPr wrap="none" rtlCol="0">
            <a:spAutoFit/>
          </a:bodyPr>
          <a:lstStyle/>
          <a:p>
            <a:r>
              <a:rPr lang="en-US" dirty="0"/>
              <a:t>Fig-circuits-nodev.png  R0 01/12/25</a:t>
            </a:r>
          </a:p>
        </p:txBody>
      </p:sp>
    </p:spTree>
    <p:extLst>
      <p:ext uri="{BB962C8B-B14F-4D97-AF65-F5344CB8AC3E}">
        <p14:creationId xmlns:p14="http://schemas.microsoft.com/office/powerpoint/2010/main" val="510399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EF27B2-94D7-AF53-B7D7-C505D891C611}"/>
              </a:ext>
            </a:extLst>
          </p:cNvPr>
          <p:cNvPicPr>
            <a:picLocks noChangeAspect="1"/>
          </p:cNvPicPr>
          <p:nvPr/>
        </p:nvPicPr>
        <p:blipFill>
          <a:blip r:embed="rId2"/>
          <a:stretch>
            <a:fillRect/>
          </a:stretch>
        </p:blipFill>
        <p:spPr>
          <a:xfrm>
            <a:off x="985837" y="1772431"/>
            <a:ext cx="4390535" cy="2349864"/>
          </a:xfrm>
          <a:prstGeom prst="rect">
            <a:avLst/>
          </a:prstGeom>
        </p:spPr>
      </p:pic>
      <p:sp>
        <p:nvSpPr>
          <p:cNvPr id="4" name="TextBox 3">
            <a:extLst>
              <a:ext uri="{FF2B5EF4-FFF2-40B4-BE49-F238E27FC236}">
                <a16:creationId xmlns:a16="http://schemas.microsoft.com/office/drawing/2014/main" id="{DD1D81B7-1164-AE0F-D97B-844610076921}"/>
              </a:ext>
            </a:extLst>
          </p:cNvPr>
          <p:cNvSpPr txBox="1"/>
          <p:nvPr/>
        </p:nvSpPr>
        <p:spPr>
          <a:xfrm>
            <a:off x="545327" y="4854987"/>
            <a:ext cx="3714991" cy="369332"/>
          </a:xfrm>
          <a:prstGeom prst="rect">
            <a:avLst/>
          </a:prstGeom>
          <a:noFill/>
        </p:spPr>
        <p:txBody>
          <a:bodyPr wrap="none" rtlCol="0">
            <a:spAutoFit/>
          </a:bodyPr>
          <a:lstStyle/>
          <a:p>
            <a:r>
              <a:rPr lang="en-US" dirty="0"/>
              <a:t>Fig-circuits-meshi.png  R0 01/14/25</a:t>
            </a:r>
          </a:p>
        </p:txBody>
      </p:sp>
    </p:spTree>
    <p:extLst>
      <p:ext uri="{BB962C8B-B14F-4D97-AF65-F5344CB8AC3E}">
        <p14:creationId xmlns:p14="http://schemas.microsoft.com/office/powerpoint/2010/main" val="903642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0EBED-C1B9-C616-3C01-E0E579E5066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C18ED12-B7D5-1794-EC55-D56B716A978E}"/>
              </a:ext>
            </a:extLst>
          </p:cNvPr>
          <p:cNvSpPr txBox="1"/>
          <p:nvPr/>
        </p:nvSpPr>
        <p:spPr>
          <a:xfrm>
            <a:off x="155583" y="5946420"/>
            <a:ext cx="4021165" cy="369332"/>
          </a:xfrm>
          <a:prstGeom prst="rect">
            <a:avLst/>
          </a:prstGeom>
          <a:noFill/>
        </p:spPr>
        <p:txBody>
          <a:bodyPr wrap="none" rtlCol="0">
            <a:spAutoFit/>
          </a:bodyPr>
          <a:lstStyle/>
          <a:p>
            <a:r>
              <a:rPr lang="en-US" dirty="0"/>
              <a:t>Fig-circuits-sposition.png  R0 01/18/25</a:t>
            </a:r>
          </a:p>
        </p:txBody>
      </p:sp>
      <p:pic>
        <p:nvPicPr>
          <p:cNvPr id="3" name="Picture 2">
            <a:extLst>
              <a:ext uri="{FF2B5EF4-FFF2-40B4-BE49-F238E27FC236}">
                <a16:creationId xmlns:a16="http://schemas.microsoft.com/office/drawing/2014/main" id="{B248C840-095A-6C16-AF28-89087A80140F}"/>
              </a:ext>
            </a:extLst>
          </p:cNvPr>
          <p:cNvPicPr>
            <a:picLocks noChangeAspect="1"/>
          </p:cNvPicPr>
          <p:nvPr/>
        </p:nvPicPr>
        <p:blipFill>
          <a:blip r:embed="rId2"/>
          <a:stretch>
            <a:fillRect/>
          </a:stretch>
        </p:blipFill>
        <p:spPr>
          <a:xfrm>
            <a:off x="359921" y="1131648"/>
            <a:ext cx="3387620" cy="4526732"/>
          </a:xfrm>
          <a:prstGeom prst="rect">
            <a:avLst/>
          </a:prstGeom>
        </p:spPr>
      </p:pic>
    </p:spTree>
    <p:extLst>
      <p:ext uri="{BB962C8B-B14F-4D97-AF65-F5344CB8AC3E}">
        <p14:creationId xmlns:p14="http://schemas.microsoft.com/office/powerpoint/2010/main" val="2436477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AE8EB-5E62-8955-E410-EF83CA56AB06}"/>
              </a:ext>
            </a:extLst>
          </p:cNvPr>
          <p:cNvPicPr>
            <a:picLocks noChangeAspect="1"/>
          </p:cNvPicPr>
          <p:nvPr/>
        </p:nvPicPr>
        <p:blipFill>
          <a:blip r:embed="rId2"/>
          <a:stretch>
            <a:fillRect/>
          </a:stretch>
        </p:blipFill>
        <p:spPr>
          <a:xfrm>
            <a:off x="407962" y="2467643"/>
            <a:ext cx="3914775" cy="1495425"/>
          </a:xfrm>
          <a:prstGeom prst="rect">
            <a:avLst/>
          </a:prstGeom>
        </p:spPr>
      </p:pic>
      <p:sp>
        <p:nvSpPr>
          <p:cNvPr id="4" name="TextBox 3">
            <a:extLst>
              <a:ext uri="{FF2B5EF4-FFF2-40B4-BE49-F238E27FC236}">
                <a16:creationId xmlns:a16="http://schemas.microsoft.com/office/drawing/2014/main" id="{A8282026-CCDC-E776-02D3-164D6D01621B}"/>
              </a:ext>
            </a:extLst>
          </p:cNvPr>
          <p:cNvSpPr txBox="1"/>
          <p:nvPr/>
        </p:nvSpPr>
        <p:spPr>
          <a:xfrm>
            <a:off x="407962" y="5949334"/>
            <a:ext cx="10579828" cy="646331"/>
          </a:xfrm>
          <a:prstGeom prst="rect">
            <a:avLst/>
          </a:prstGeom>
          <a:noFill/>
        </p:spPr>
        <p:txBody>
          <a:bodyPr wrap="square" rtlCol="0">
            <a:spAutoFit/>
          </a:bodyPr>
          <a:lstStyle/>
          <a:p>
            <a:r>
              <a:rPr lang="en-US" dirty="0"/>
              <a:t>A linear circuit with resistors and both dependent and independent sources is connected to a linear or non-linear load</a:t>
            </a:r>
          </a:p>
        </p:txBody>
      </p:sp>
      <p:sp>
        <p:nvSpPr>
          <p:cNvPr id="5" name="TextBox 4">
            <a:extLst>
              <a:ext uri="{FF2B5EF4-FFF2-40B4-BE49-F238E27FC236}">
                <a16:creationId xmlns:a16="http://schemas.microsoft.com/office/drawing/2014/main" id="{6E28CE42-32E2-07B4-98E8-721849E7D74A}"/>
              </a:ext>
            </a:extLst>
          </p:cNvPr>
          <p:cNvSpPr txBox="1"/>
          <p:nvPr/>
        </p:nvSpPr>
        <p:spPr>
          <a:xfrm>
            <a:off x="407962" y="4586869"/>
            <a:ext cx="3650999" cy="369332"/>
          </a:xfrm>
          <a:prstGeom prst="rect">
            <a:avLst/>
          </a:prstGeom>
          <a:noFill/>
        </p:spPr>
        <p:txBody>
          <a:bodyPr wrap="none" rtlCol="0">
            <a:spAutoFit/>
          </a:bodyPr>
          <a:lstStyle/>
          <a:p>
            <a:r>
              <a:rPr lang="en-US" dirty="0"/>
              <a:t>Fig-circuits-linckt.png  R0 01/19/25</a:t>
            </a:r>
          </a:p>
        </p:txBody>
      </p:sp>
    </p:spTree>
    <p:extLst>
      <p:ext uri="{BB962C8B-B14F-4D97-AF65-F5344CB8AC3E}">
        <p14:creationId xmlns:p14="http://schemas.microsoft.com/office/powerpoint/2010/main" val="2898292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F0F6D-4BF9-D53E-9FFC-92363D446F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FD6F168-59DF-4F49-310E-1ED7C365EC38}"/>
              </a:ext>
            </a:extLst>
          </p:cNvPr>
          <p:cNvSpPr txBox="1"/>
          <p:nvPr/>
        </p:nvSpPr>
        <p:spPr>
          <a:xfrm>
            <a:off x="273935" y="5445847"/>
            <a:ext cx="11644130" cy="923330"/>
          </a:xfrm>
          <a:prstGeom prst="rect">
            <a:avLst/>
          </a:prstGeom>
          <a:noFill/>
        </p:spPr>
        <p:txBody>
          <a:bodyPr wrap="square" rtlCol="0">
            <a:spAutoFit/>
          </a:bodyPr>
          <a:lstStyle/>
          <a:p>
            <a:r>
              <a:rPr lang="en-US" dirty="0"/>
              <a:t>Thevenin Equivalent: (a) Disconnect the load and measure the open-circuit voltage. (b) Zero all independent sources to find the equivalent resistance. (c) The </a:t>
            </a:r>
            <a:r>
              <a:rPr lang="en-US" dirty="0" err="1"/>
              <a:t>Thévenin</a:t>
            </a:r>
            <a:r>
              <a:rPr lang="en-US" dirty="0"/>
              <a:t> circuit combines the open-circuit voltage in series with the equivalent resistance.</a:t>
            </a:r>
          </a:p>
        </p:txBody>
      </p:sp>
      <p:sp>
        <p:nvSpPr>
          <p:cNvPr id="5" name="TextBox 4">
            <a:extLst>
              <a:ext uri="{FF2B5EF4-FFF2-40B4-BE49-F238E27FC236}">
                <a16:creationId xmlns:a16="http://schemas.microsoft.com/office/drawing/2014/main" id="{B6CF9A34-3EC7-26D6-C826-B1A6E8D50C16}"/>
              </a:ext>
            </a:extLst>
          </p:cNvPr>
          <p:cNvSpPr txBox="1"/>
          <p:nvPr/>
        </p:nvSpPr>
        <p:spPr>
          <a:xfrm>
            <a:off x="273935" y="4955560"/>
            <a:ext cx="3957750" cy="369332"/>
          </a:xfrm>
          <a:prstGeom prst="rect">
            <a:avLst/>
          </a:prstGeom>
          <a:noFill/>
        </p:spPr>
        <p:txBody>
          <a:bodyPr wrap="none" rtlCol="0">
            <a:spAutoFit/>
          </a:bodyPr>
          <a:lstStyle/>
          <a:p>
            <a:r>
              <a:rPr lang="en-US" dirty="0"/>
              <a:t>Fig-circuits-thevenin.png  R0 01/19/25</a:t>
            </a:r>
          </a:p>
        </p:txBody>
      </p:sp>
      <p:pic>
        <p:nvPicPr>
          <p:cNvPr id="6" name="Picture 5">
            <a:extLst>
              <a:ext uri="{FF2B5EF4-FFF2-40B4-BE49-F238E27FC236}">
                <a16:creationId xmlns:a16="http://schemas.microsoft.com/office/drawing/2014/main" id="{254078C1-84E5-A79C-93FF-04A6092950FD}"/>
              </a:ext>
            </a:extLst>
          </p:cNvPr>
          <p:cNvPicPr>
            <a:picLocks noChangeAspect="1"/>
          </p:cNvPicPr>
          <p:nvPr/>
        </p:nvPicPr>
        <p:blipFill>
          <a:blip r:embed="rId2"/>
          <a:stretch>
            <a:fillRect/>
          </a:stretch>
        </p:blipFill>
        <p:spPr>
          <a:xfrm>
            <a:off x="725226" y="100680"/>
            <a:ext cx="2466975" cy="4733925"/>
          </a:xfrm>
          <a:prstGeom prst="rect">
            <a:avLst/>
          </a:prstGeom>
        </p:spPr>
      </p:pic>
    </p:spTree>
    <p:extLst>
      <p:ext uri="{BB962C8B-B14F-4D97-AF65-F5344CB8AC3E}">
        <p14:creationId xmlns:p14="http://schemas.microsoft.com/office/powerpoint/2010/main" val="2602897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B683-2009-BF16-0C1B-AC844D596F87}"/>
              </a:ext>
            </a:extLst>
          </p:cNvPr>
          <p:cNvSpPr>
            <a:spLocks noGrp="1"/>
          </p:cNvSpPr>
          <p:nvPr>
            <p:ph type="title"/>
          </p:nvPr>
        </p:nvSpPr>
        <p:spPr/>
        <p:txBody>
          <a:bodyPr/>
          <a:lstStyle/>
          <a:p>
            <a:r>
              <a:rPr lang="en-US" dirty="0"/>
              <a:t>Semi Devices</a:t>
            </a:r>
          </a:p>
        </p:txBody>
      </p:sp>
      <p:sp>
        <p:nvSpPr>
          <p:cNvPr id="3" name="Text Placeholder 2">
            <a:extLst>
              <a:ext uri="{FF2B5EF4-FFF2-40B4-BE49-F238E27FC236}">
                <a16:creationId xmlns:a16="http://schemas.microsoft.com/office/drawing/2014/main" id="{81A4FB93-3AC6-259F-CA72-B3115BD73EE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04473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98928-B4ED-D72B-56C2-0F53528FBC2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327C984-D9DB-6B6B-F3E4-9564B39A5CF6}"/>
              </a:ext>
            </a:extLst>
          </p:cNvPr>
          <p:cNvSpPr txBox="1"/>
          <p:nvPr/>
        </p:nvSpPr>
        <p:spPr>
          <a:xfrm>
            <a:off x="273935" y="5625728"/>
            <a:ext cx="11644130" cy="923330"/>
          </a:xfrm>
          <a:prstGeom prst="rect">
            <a:avLst/>
          </a:prstGeom>
          <a:noFill/>
        </p:spPr>
        <p:txBody>
          <a:bodyPr wrap="square" rtlCol="0">
            <a:spAutoFit/>
          </a:bodyPr>
          <a:lstStyle/>
          <a:p>
            <a:r>
              <a:rPr lang="en-US" dirty="0"/>
              <a:t>(a) To determine the short circuit current at the output, we short the load and measure its current. (b) To determine the equivalent resistance, we zero all the independent sources inside the block. (c) The Norton equivalent circuit is formed by putting the short circuit current  in parallel with the equivalent resistance, as determined in (a) and (b).</a:t>
            </a:r>
          </a:p>
        </p:txBody>
      </p:sp>
      <p:sp>
        <p:nvSpPr>
          <p:cNvPr id="5" name="TextBox 4">
            <a:extLst>
              <a:ext uri="{FF2B5EF4-FFF2-40B4-BE49-F238E27FC236}">
                <a16:creationId xmlns:a16="http://schemas.microsoft.com/office/drawing/2014/main" id="{3172ACA9-65E7-5ED4-C652-21FE9ADBC4EC}"/>
              </a:ext>
            </a:extLst>
          </p:cNvPr>
          <p:cNvSpPr txBox="1"/>
          <p:nvPr/>
        </p:nvSpPr>
        <p:spPr>
          <a:xfrm>
            <a:off x="273935" y="5105978"/>
            <a:ext cx="3760325" cy="369332"/>
          </a:xfrm>
          <a:prstGeom prst="rect">
            <a:avLst/>
          </a:prstGeom>
          <a:noFill/>
        </p:spPr>
        <p:txBody>
          <a:bodyPr wrap="none" rtlCol="0">
            <a:spAutoFit/>
          </a:bodyPr>
          <a:lstStyle/>
          <a:p>
            <a:r>
              <a:rPr lang="en-US" dirty="0"/>
              <a:t>Fig-circuits-norton.png  R0 01/19/25</a:t>
            </a:r>
          </a:p>
        </p:txBody>
      </p:sp>
      <p:pic>
        <p:nvPicPr>
          <p:cNvPr id="3" name="Picture 2">
            <a:extLst>
              <a:ext uri="{FF2B5EF4-FFF2-40B4-BE49-F238E27FC236}">
                <a16:creationId xmlns:a16="http://schemas.microsoft.com/office/drawing/2014/main" id="{3DB93653-6427-83C9-C9EE-426CFC09CB3A}"/>
              </a:ext>
            </a:extLst>
          </p:cNvPr>
          <p:cNvPicPr>
            <a:picLocks noChangeAspect="1"/>
          </p:cNvPicPr>
          <p:nvPr/>
        </p:nvPicPr>
        <p:blipFill>
          <a:blip r:embed="rId2"/>
          <a:stretch>
            <a:fillRect/>
          </a:stretch>
        </p:blipFill>
        <p:spPr>
          <a:xfrm>
            <a:off x="638800" y="308942"/>
            <a:ext cx="2609850" cy="4752975"/>
          </a:xfrm>
          <a:prstGeom prst="rect">
            <a:avLst/>
          </a:prstGeom>
        </p:spPr>
      </p:pic>
    </p:spTree>
    <p:extLst>
      <p:ext uri="{BB962C8B-B14F-4D97-AF65-F5344CB8AC3E}">
        <p14:creationId xmlns:p14="http://schemas.microsoft.com/office/powerpoint/2010/main" val="3823938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6BED7B3-404E-F909-337B-2D5E2EECECAD}"/>
              </a:ext>
            </a:extLst>
          </p:cNvPr>
          <p:cNvGrpSpPr/>
          <p:nvPr/>
        </p:nvGrpSpPr>
        <p:grpSpPr>
          <a:xfrm>
            <a:off x="544644" y="2794004"/>
            <a:ext cx="7962431" cy="2571201"/>
            <a:chOff x="544644" y="2910196"/>
            <a:chExt cx="7962431" cy="2571201"/>
          </a:xfrm>
        </p:grpSpPr>
        <p:pic>
          <p:nvPicPr>
            <p:cNvPr id="3" name="Picture 2">
              <a:extLst>
                <a:ext uri="{FF2B5EF4-FFF2-40B4-BE49-F238E27FC236}">
                  <a16:creationId xmlns:a16="http://schemas.microsoft.com/office/drawing/2014/main" id="{EB3AA168-E145-799E-D9F2-600006C6AFBA}"/>
                </a:ext>
              </a:extLst>
            </p:cNvPr>
            <p:cNvPicPr>
              <a:picLocks noChangeAspect="1"/>
            </p:cNvPicPr>
            <p:nvPr/>
          </p:nvPicPr>
          <p:blipFill>
            <a:blip r:embed="rId2"/>
            <a:stretch>
              <a:fillRect/>
            </a:stretch>
          </p:blipFill>
          <p:spPr>
            <a:xfrm>
              <a:off x="544645" y="2910196"/>
              <a:ext cx="3705224" cy="2571201"/>
            </a:xfrm>
            <a:prstGeom prst="rect">
              <a:avLst/>
            </a:prstGeom>
          </p:spPr>
        </p:pic>
        <p:pic>
          <p:nvPicPr>
            <p:cNvPr id="5" name="Picture 4">
              <a:extLst>
                <a:ext uri="{FF2B5EF4-FFF2-40B4-BE49-F238E27FC236}">
                  <a16:creationId xmlns:a16="http://schemas.microsoft.com/office/drawing/2014/main" id="{751C139A-1196-9B92-1891-D47E93450C33}"/>
                </a:ext>
              </a:extLst>
            </p:cNvPr>
            <p:cNvPicPr>
              <a:picLocks noChangeAspect="1"/>
            </p:cNvPicPr>
            <p:nvPr/>
          </p:nvPicPr>
          <p:blipFill>
            <a:blip r:embed="rId3"/>
            <a:stretch>
              <a:fillRect/>
            </a:stretch>
          </p:blipFill>
          <p:spPr>
            <a:xfrm>
              <a:off x="4801850" y="3069680"/>
              <a:ext cx="3705225" cy="2295525"/>
            </a:xfrm>
            <a:prstGeom prst="rect">
              <a:avLst/>
            </a:prstGeom>
          </p:spPr>
        </p:pic>
        <p:sp>
          <p:nvSpPr>
            <p:cNvPr id="6" name="TextBox 5">
              <a:extLst>
                <a:ext uri="{FF2B5EF4-FFF2-40B4-BE49-F238E27FC236}">
                  <a16:creationId xmlns:a16="http://schemas.microsoft.com/office/drawing/2014/main" id="{C902FCFB-0168-E2BE-6C16-831B54755504}"/>
                </a:ext>
              </a:extLst>
            </p:cNvPr>
            <p:cNvSpPr txBox="1"/>
            <p:nvPr/>
          </p:nvSpPr>
          <p:spPr>
            <a:xfrm>
              <a:off x="544644" y="4789521"/>
              <a:ext cx="460382" cy="400110"/>
            </a:xfrm>
            <a:prstGeom prst="rect">
              <a:avLst/>
            </a:prstGeom>
            <a:noFill/>
          </p:spPr>
          <p:txBody>
            <a:bodyPr wrap="none" rtlCol="0">
              <a:spAutoFit/>
            </a:bodyPr>
            <a:lstStyle/>
            <a:p>
              <a:r>
                <a:rPr lang="en-US" b="1" dirty="0"/>
                <a:t>(</a:t>
              </a:r>
              <a:r>
                <a:rPr lang="en-US" sz="2000" b="1" dirty="0"/>
                <a:t>a</a:t>
              </a:r>
              <a:r>
                <a:rPr lang="en-US" b="1" dirty="0"/>
                <a:t>)</a:t>
              </a:r>
            </a:p>
          </p:txBody>
        </p:sp>
        <p:sp>
          <p:nvSpPr>
            <p:cNvPr id="8" name="TextBox 7">
              <a:extLst>
                <a:ext uri="{FF2B5EF4-FFF2-40B4-BE49-F238E27FC236}">
                  <a16:creationId xmlns:a16="http://schemas.microsoft.com/office/drawing/2014/main" id="{C912DCC6-32D0-2F1C-7822-A0157D509D23}"/>
                </a:ext>
              </a:extLst>
            </p:cNvPr>
            <p:cNvSpPr txBox="1"/>
            <p:nvPr/>
          </p:nvSpPr>
          <p:spPr>
            <a:xfrm>
              <a:off x="4801850" y="4615339"/>
              <a:ext cx="470000" cy="400110"/>
            </a:xfrm>
            <a:prstGeom prst="rect">
              <a:avLst/>
            </a:prstGeom>
            <a:noFill/>
          </p:spPr>
          <p:txBody>
            <a:bodyPr wrap="none" rtlCol="0">
              <a:spAutoFit/>
            </a:bodyPr>
            <a:lstStyle/>
            <a:p>
              <a:r>
                <a:rPr lang="en-US" b="1" dirty="0"/>
                <a:t>(</a:t>
              </a:r>
              <a:r>
                <a:rPr lang="en-US" sz="2000" b="1" dirty="0"/>
                <a:t>b</a:t>
              </a:r>
              <a:r>
                <a:rPr lang="en-US" b="1" dirty="0"/>
                <a:t>)</a:t>
              </a:r>
            </a:p>
          </p:txBody>
        </p:sp>
      </p:grpSp>
      <p:sp>
        <p:nvSpPr>
          <p:cNvPr id="9" name="TextBox 8">
            <a:extLst>
              <a:ext uri="{FF2B5EF4-FFF2-40B4-BE49-F238E27FC236}">
                <a16:creationId xmlns:a16="http://schemas.microsoft.com/office/drawing/2014/main" id="{E37F5C56-D43C-A057-AA1E-36AE18CC352A}"/>
              </a:ext>
            </a:extLst>
          </p:cNvPr>
          <p:cNvSpPr txBox="1"/>
          <p:nvPr/>
        </p:nvSpPr>
        <p:spPr>
          <a:xfrm>
            <a:off x="544644" y="5481397"/>
            <a:ext cx="4124847" cy="369332"/>
          </a:xfrm>
          <a:prstGeom prst="rect">
            <a:avLst/>
          </a:prstGeom>
          <a:noFill/>
        </p:spPr>
        <p:txBody>
          <a:bodyPr wrap="none" rtlCol="0">
            <a:spAutoFit/>
          </a:bodyPr>
          <a:lstStyle/>
          <a:p>
            <a:r>
              <a:rPr lang="en-US" dirty="0"/>
              <a:t>Fig-circuits-maxpower.png  R0 01/21/25</a:t>
            </a:r>
          </a:p>
        </p:txBody>
      </p:sp>
      <p:sp>
        <p:nvSpPr>
          <p:cNvPr id="11" name="TextBox 10">
            <a:extLst>
              <a:ext uri="{FF2B5EF4-FFF2-40B4-BE49-F238E27FC236}">
                <a16:creationId xmlns:a16="http://schemas.microsoft.com/office/drawing/2014/main" id="{E57E9174-8835-7805-8F49-B95575465680}"/>
              </a:ext>
            </a:extLst>
          </p:cNvPr>
          <p:cNvSpPr txBox="1"/>
          <p:nvPr/>
        </p:nvSpPr>
        <p:spPr>
          <a:xfrm>
            <a:off x="334832" y="6083113"/>
            <a:ext cx="11120480" cy="369332"/>
          </a:xfrm>
          <a:prstGeom prst="rect">
            <a:avLst/>
          </a:prstGeom>
          <a:noFill/>
        </p:spPr>
        <p:txBody>
          <a:bodyPr wrap="none" rtlCol="0">
            <a:spAutoFit/>
          </a:bodyPr>
          <a:lstStyle/>
          <a:p>
            <a:r>
              <a:rPr lang="en-US" dirty="0"/>
              <a:t>(a) Circuit used for max power transfer analysis. (b) Sketch of power delivered to the load as a function of $R_L$</a:t>
            </a:r>
          </a:p>
        </p:txBody>
      </p:sp>
    </p:spTree>
    <p:extLst>
      <p:ext uri="{BB962C8B-B14F-4D97-AF65-F5344CB8AC3E}">
        <p14:creationId xmlns:p14="http://schemas.microsoft.com/office/powerpoint/2010/main" val="25785238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50A68-A0DD-BA5E-91B2-24DB3F14E23E}"/>
              </a:ext>
            </a:extLst>
          </p:cNvPr>
          <p:cNvPicPr>
            <a:picLocks noChangeAspect="1"/>
          </p:cNvPicPr>
          <p:nvPr/>
        </p:nvPicPr>
        <p:blipFill>
          <a:blip r:embed="rId2"/>
          <a:stretch>
            <a:fillRect/>
          </a:stretch>
        </p:blipFill>
        <p:spPr>
          <a:xfrm>
            <a:off x="334832" y="2103557"/>
            <a:ext cx="6786269" cy="2575576"/>
          </a:xfrm>
          <a:prstGeom prst="rect">
            <a:avLst/>
          </a:prstGeom>
        </p:spPr>
      </p:pic>
      <p:sp>
        <p:nvSpPr>
          <p:cNvPr id="4" name="TextBox 3">
            <a:extLst>
              <a:ext uri="{FF2B5EF4-FFF2-40B4-BE49-F238E27FC236}">
                <a16:creationId xmlns:a16="http://schemas.microsoft.com/office/drawing/2014/main" id="{E2E93786-2806-872F-035D-A416670198B3}"/>
              </a:ext>
            </a:extLst>
          </p:cNvPr>
          <p:cNvSpPr txBox="1"/>
          <p:nvPr/>
        </p:nvSpPr>
        <p:spPr>
          <a:xfrm>
            <a:off x="544644" y="5481397"/>
            <a:ext cx="3981603" cy="369332"/>
          </a:xfrm>
          <a:prstGeom prst="rect">
            <a:avLst/>
          </a:prstGeom>
          <a:noFill/>
        </p:spPr>
        <p:txBody>
          <a:bodyPr wrap="none" rtlCol="0">
            <a:spAutoFit/>
          </a:bodyPr>
          <a:lstStyle/>
          <a:p>
            <a:r>
              <a:rPr lang="en-US" dirty="0"/>
              <a:t>Fig-circuits-interface.png  R0 01/22/25</a:t>
            </a:r>
          </a:p>
        </p:txBody>
      </p:sp>
      <p:sp>
        <p:nvSpPr>
          <p:cNvPr id="5" name="TextBox 4">
            <a:extLst>
              <a:ext uri="{FF2B5EF4-FFF2-40B4-BE49-F238E27FC236}">
                <a16:creationId xmlns:a16="http://schemas.microsoft.com/office/drawing/2014/main" id="{3A0CC8F5-FD51-D136-F391-D5E6C83AF451}"/>
              </a:ext>
            </a:extLst>
          </p:cNvPr>
          <p:cNvSpPr txBox="1"/>
          <p:nvPr/>
        </p:nvSpPr>
        <p:spPr>
          <a:xfrm>
            <a:off x="139960" y="6006662"/>
            <a:ext cx="11117653" cy="646331"/>
          </a:xfrm>
          <a:prstGeom prst="rect">
            <a:avLst/>
          </a:prstGeom>
          <a:noFill/>
        </p:spPr>
        <p:txBody>
          <a:bodyPr wrap="square" rtlCol="0">
            <a:spAutoFit/>
          </a:bodyPr>
          <a:lstStyle/>
          <a:p>
            <a:r>
              <a:rPr lang="en-US" dirty="0"/>
              <a:t>A general interface circuit and a few examples: (a) Simple pass-through (often omitted), (b) series resistor, (c) parallel resistor, (d) L-pad left, (e) L-pad right</a:t>
            </a:r>
          </a:p>
        </p:txBody>
      </p:sp>
    </p:spTree>
    <p:extLst>
      <p:ext uri="{BB962C8B-B14F-4D97-AF65-F5344CB8AC3E}">
        <p14:creationId xmlns:p14="http://schemas.microsoft.com/office/powerpoint/2010/main" val="22142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Group 127">
            <a:extLst>
              <a:ext uri="{FF2B5EF4-FFF2-40B4-BE49-F238E27FC236}">
                <a16:creationId xmlns:a16="http://schemas.microsoft.com/office/drawing/2014/main" id="{6AD0D0A2-E67D-4056-08A9-42909DA4813D}"/>
              </a:ext>
            </a:extLst>
          </p:cNvPr>
          <p:cNvGrpSpPr/>
          <p:nvPr/>
        </p:nvGrpSpPr>
        <p:grpSpPr>
          <a:xfrm>
            <a:off x="4747709" y="423599"/>
            <a:ext cx="6355962" cy="6010802"/>
            <a:chOff x="1517474" y="478226"/>
            <a:chExt cx="6355962" cy="6010802"/>
          </a:xfrm>
        </p:grpSpPr>
        <p:grpSp>
          <p:nvGrpSpPr>
            <p:cNvPr id="127" name="Group 126">
              <a:extLst>
                <a:ext uri="{FF2B5EF4-FFF2-40B4-BE49-F238E27FC236}">
                  <a16:creationId xmlns:a16="http://schemas.microsoft.com/office/drawing/2014/main" id="{8C5B5AE0-AE27-ECD6-F3DC-52B8C394E04C}"/>
                </a:ext>
              </a:extLst>
            </p:cNvPr>
            <p:cNvGrpSpPr/>
            <p:nvPr/>
          </p:nvGrpSpPr>
          <p:grpSpPr>
            <a:xfrm>
              <a:off x="1517474" y="3484193"/>
              <a:ext cx="4093709" cy="3004835"/>
              <a:chOff x="1517474" y="3484193"/>
              <a:chExt cx="4093709" cy="3004835"/>
            </a:xfrm>
          </p:grpSpPr>
          <p:pic>
            <p:nvPicPr>
              <p:cNvPr id="3" name="Picture 2">
                <a:extLst>
                  <a:ext uri="{FF2B5EF4-FFF2-40B4-BE49-F238E27FC236}">
                    <a16:creationId xmlns:a16="http://schemas.microsoft.com/office/drawing/2014/main" id="{EB62401B-4828-784B-0D7E-AE9ACDEB5033}"/>
                  </a:ext>
                </a:extLst>
              </p:cNvPr>
              <p:cNvPicPr>
                <a:picLocks noChangeAspect="1"/>
              </p:cNvPicPr>
              <p:nvPr/>
            </p:nvPicPr>
            <p:blipFill>
              <a:blip r:embed="rId2"/>
              <a:stretch>
                <a:fillRect/>
              </a:stretch>
            </p:blipFill>
            <p:spPr>
              <a:xfrm>
                <a:off x="1835220" y="3484193"/>
                <a:ext cx="3735122" cy="2147317"/>
              </a:xfrm>
              <a:prstGeom prst="rect">
                <a:avLst/>
              </a:prstGeom>
            </p:spPr>
          </p:pic>
          <p:cxnSp>
            <p:nvCxnSpPr>
              <p:cNvPr id="5" name="Straight Arrow Connector 4">
                <a:extLst>
                  <a:ext uri="{FF2B5EF4-FFF2-40B4-BE49-F238E27FC236}">
                    <a16:creationId xmlns:a16="http://schemas.microsoft.com/office/drawing/2014/main" id="{DF457D99-9AF5-7300-5E4F-CD83C02F4947}"/>
                  </a:ext>
                </a:extLst>
              </p:cNvPr>
              <p:cNvCxnSpPr>
                <a:cxnSpLocks/>
              </p:cNvCxnSpPr>
              <p:nvPr/>
            </p:nvCxnSpPr>
            <p:spPr>
              <a:xfrm>
                <a:off x="2031559" y="5961563"/>
                <a:ext cx="35796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3F82C24C-C7BD-FFCD-8FC7-50FB8985CB2B}"/>
                  </a:ext>
                </a:extLst>
              </p:cNvPr>
              <p:cNvSpPr txBox="1"/>
              <p:nvPr/>
            </p:nvSpPr>
            <p:spPr>
              <a:xfrm>
                <a:off x="2031559" y="5965808"/>
                <a:ext cx="923577" cy="523220"/>
              </a:xfrm>
              <a:prstGeom prst="rect">
                <a:avLst/>
              </a:prstGeom>
              <a:noFill/>
            </p:spPr>
            <p:txBody>
              <a:bodyPr wrap="square" rtlCol="0">
                <a:spAutoFit/>
              </a:bodyPr>
              <a:lstStyle/>
              <a:p>
                <a:r>
                  <a:rPr lang="en-US" sz="1400" dirty="0"/>
                  <a:t>Isolated Si atoms</a:t>
                </a:r>
              </a:p>
            </p:txBody>
          </p:sp>
          <p:sp>
            <p:nvSpPr>
              <p:cNvPr id="8" name="TextBox 7">
                <a:extLst>
                  <a:ext uri="{FF2B5EF4-FFF2-40B4-BE49-F238E27FC236}">
                    <a16:creationId xmlns:a16="http://schemas.microsoft.com/office/drawing/2014/main" id="{90569606-88B8-6362-A363-5F5049A94795}"/>
                  </a:ext>
                </a:extLst>
              </p:cNvPr>
              <p:cNvSpPr txBox="1"/>
              <p:nvPr/>
            </p:nvSpPr>
            <p:spPr>
              <a:xfrm>
                <a:off x="2983444" y="5704198"/>
                <a:ext cx="1704162" cy="523220"/>
              </a:xfrm>
              <a:prstGeom prst="rect">
                <a:avLst/>
              </a:prstGeom>
              <a:noFill/>
            </p:spPr>
            <p:txBody>
              <a:bodyPr wrap="square" rtlCol="0">
                <a:spAutoFit/>
              </a:bodyPr>
              <a:lstStyle/>
              <a:p>
                <a:r>
                  <a:rPr lang="en-US" sz="1400" dirty="0"/>
                  <a:t>decreasing </a:t>
                </a:r>
              </a:p>
              <a:p>
                <a:r>
                  <a:rPr lang="en-US" sz="1400" dirty="0"/>
                  <a:t>atom spacing</a:t>
                </a:r>
              </a:p>
            </p:txBody>
          </p:sp>
          <p:sp>
            <p:nvSpPr>
              <p:cNvPr id="9" name="TextBox 8">
                <a:extLst>
                  <a:ext uri="{FF2B5EF4-FFF2-40B4-BE49-F238E27FC236}">
                    <a16:creationId xmlns:a16="http://schemas.microsoft.com/office/drawing/2014/main" id="{BBE3D9BC-0190-BBBA-8169-5AF915B59D25}"/>
                  </a:ext>
                </a:extLst>
              </p:cNvPr>
              <p:cNvSpPr txBox="1"/>
              <p:nvPr/>
            </p:nvSpPr>
            <p:spPr>
              <a:xfrm>
                <a:off x="4687606" y="5965808"/>
                <a:ext cx="923577" cy="523220"/>
              </a:xfrm>
              <a:prstGeom prst="rect">
                <a:avLst/>
              </a:prstGeom>
              <a:noFill/>
            </p:spPr>
            <p:txBody>
              <a:bodyPr wrap="square" rtlCol="0">
                <a:spAutoFit/>
              </a:bodyPr>
              <a:lstStyle/>
              <a:p>
                <a:r>
                  <a:rPr lang="en-US" sz="1400" dirty="0"/>
                  <a:t>Si lattice spacing</a:t>
                </a:r>
              </a:p>
            </p:txBody>
          </p:sp>
          <p:cxnSp>
            <p:nvCxnSpPr>
              <p:cNvPr id="11" name="Straight Arrow Connector 10">
                <a:extLst>
                  <a:ext uri="{FF2B5EF4-FFF2-40B4-BE49-F238E27FC236}">
                    <a16:creationId xmlns:a16="http://schemas.microsoft.com/office/drawing/2014/main" id="{A53968FE-EE89-08B3-1D31-4BB4BD44B316}"/>
                  </a:ext>
                </a:extLst>
              </p:cNvPr>
              <p:cNvCxnSpPr/>
              <p:nvPr/>
            </p:nvCxnSpPr>
            <p:spPr>
              <a:xfrm flipV="1">
                <a:off x="1825251" y="4222420"/>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0E58B66F-6762-A9BD-293A-8B5C238AC0C4}"/>
                  </a:ext>
                </a:extLst>
              </p:cNvPr>
              <p:cNvSpPr txBox="1"/>
              <p:nvPr/>
            </p:nvSpPr>
            <p:spPr>
              <a:xfrm rot="16200000">
                <a:off x="819282" y="4821339"/>
                <a:ext cx="1704162" cy="307777"/>
              </a:xfrm>
              <a:prstGeom prst="rect">
                <a:avLst/>
              </a:prstGeom>
              <a:noFill/>
            </p:spPr>
            <p:txBody>
              <a:bodyPr wrap="square" rtlCol="0">
                <a:spAutoFit/>
              </a:bodyPr>
              <a:lstStyle/>
              <a:p>
                <a:r>
                  <a:rPr lang="en-US" sz="1400" dirty="0"/>
                  <a:t>Electron energy</a:t>
                </a:r>
              </a:p>
            </p:txBody>
          </p:sp>
          <p:cxnSp>
            <p:nvCxnSpPr>
              <p:cNvPr id="14" name="Straight Connector 13">
                <a:extLst>
                  <a:ext uri="{FF2B5EF4-FFF2-40B4-BE49-F238E27FC236}">
                    <a16:creationId xmlns:a16="http://schemas.microsoft.com/office/drawing/2014/main" id="{FEE86C1C-273D-AB81-043F-342C408CA654}"/>
                  </a:ext>
                </a:extLst>
              </p:cNvPr>
              <p:cNvCxnSpPr>
                <a:cxnSpLocks/>
              </p:cNvCxnSpPr>
              <p:nvPr/>
            </p:nvCxnSpPr>
            <p:spPr>
              <a:xfrm flipV="1">
                <a:off x="2441576" y="4208312"/>
                <a:ext cx="0" cy="1846762"/>
              </a:xfrm>
              <a:prstGeom prst="line">
                <a:avLst/>
              </a:prstGeom>
            </p:spPr>
            <p:style>
              <a:lnRef idx="2">
                <a:schemeClr val="dk1"/>
              </a:lnRef>
              <a:fillRef idx="0">
                <a:schemeClr val="dk1"/>
              </a:fillRef>
              <a:effectRef idx="1">
                <a:schemeClr val="dk1"/>
              </a:effectRef>
              <a:fontRef idx="minor">
                <a:schemeClr val="tx1"/>
              </a:fontRef>
            </p:style>
          </p:cxnSp>
        </p:grpSp>
        <p:grpSp>
          <p:nvGrpSpPr>
            <p:cNvPr id="122" name="Group 121">
              <a:extLst>
                <a:ext uri="{FF2B5EF4-FFF2-40B4-BE49-F238E27FC236}">
                  <a16:creationId xmlns:a16="http://schemas.microsoft.com/office/drawing/2014/main" id="{9AD5EC65-E5C8-31E8-FD27-D574816AFC70}"/>
                </a:ext>
              </a:extLst>
            </p:cNvPr>
            <p:cNvGrpSpPr/>
            <p:nvPr/>
          </p:nvGrpSpPr>
          <p:grpSpPr>
            <a:xfrm>
              <a:off x="5947198" y="3651093"/>
              <a:ext cx="1926238" cy="2310470"/>
              <a:chOff x="8061378" y="923260"/>
              <a:chExt cx="1926238" cy="2310470"/>
            </a:xfrm>
          </p:grpSpPr>
          <p:sp>
            <p:nvSpPr>
              <p:cNvPr id="81" name="TextBox 80">
                <a:extLst>
                  <a:ext uri="{FF2B5EF4-FFF2-40B4-BE49-F238E27FC236}">
                    <a16:creationId xmlns:a16="http://schemas.microsoft.com/office/drawing/2014/main" id="{08F803B8-7166-7420-83A3-7A19A3AAA12A}"/>
                  </a:ext>
                </a:extLst>
              </p:cNvPr>
              <p:cNvSpPr txBox="1"/>
              <p:nvPr/>
            </p:nvSpPr>
            <p:spPr>
              <a:xfrm rot="16200000">
                <a:off x="7363186" y="1850718"/>
                <a:ext cx="1704162" cy="307777"/>
              </a:xfrm>
              <a:prstGeom prst="rect">
                <a:avLst/>
              </a:prstGeom>
              <a:noFill/>
            </p:spPr>
            <p:txBody>
              <a:bodyPr wrap="square" rtlCol="0">
                <a:spAutoFit/>
              </a:bodyPr>
              <a:lstStyle/>
              <a:p>
                <a:r>
                  <a:rPr lang="en-US" sz="1400" dirty="0"/>
                  <a:t>Electron energy</a:t>
                </a:r>
              </a:p>
            </p:txBody>
          </p:sp>
          <p:sp>
            <p:nvSpPr>
              <p:cNvPr id="82" name="TextBox 81">
                <a:extLst>
                  <a:ext uri="{FF2B5EF4-FFF2-40B4-BE49-F238E27FC236}">
                    <a16:creationId xmlns:a16="http://schemas.microsoft.com/office/drawing/2014/main" id="{B8CE9C50-5F8F-D2BF-4C47-B089EF8E3E52}"/>
                  </a:ext>
                </a:extLst>
              </p:cNvPr>
              <p:cNvSpPr txBox="1"/>
              <p:nvPr/>
            </p:nvSpPr>
            <p:spPr>
              <a:xfrm>
                <a:off x="8160668" y="923260"/>
                <a:ext cx="312906" cy="369332"/>
              </a:xfrm>
              <a:prstGeom prst="rect">
                <a:avLst/>
              </a:prstGeom>
              <a:noFill/>
            </p:spPr>
            <p:txBody>
              <a:bodyPr wrap="none" rtlCol="0">
                <a:spAutoFit/>
              </a:bodyPr>
              <a:lstStyle/>
              <a:p>
                <a:r>
                  <a:rPr lang="en-US" dirty="0"/>
                  <a:t>E</a:t>
                </a:r>
              </a:p>
            </p:txBody>
          </p:sp>
          <p:cxnSp>
            <p:nvCxnSpPr>
              <p:cNvPr id="83" name="Straight Arrow Connector 82">
                <a:extLst>
                  <a:ext uri="{FF2B5EF4-FFF2-40B4-BE49-F238E27FC236}">
                    <a16:creationId xmlns:a16="http://schemas.microsoft.com/office/drawing/2014/main" id="{E4DB9E99-DE8D-B149-F382-1B30DDE5CC2D}"/>
                  </a:ext>
                </a:extLst>
              </p:cNvPr>
              <p:cNvCxnSpPr/>
              <p:nvPr/>
            </p:nvCxnSpPr>
            <p:spPr>
              <a:xfrm flipV="1">
                <a:off x="8369156"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ACF8EA36-5197-EBCC-DB32-9A2AC2BA5DAC}"/>
                  </a:ext>
                </a:extLst>
              </p:cNvPr>
              <p:cNvCxnSpPr>
                <a:cxnSpLocks/>
              </p:cNvCxnSpPr>
              <p:nvPr/>
            </p:nvCxnSpPr>
            <p:spPr>
              <a:xfrm>
                <a:off x="8701088" y="1231900"/>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29B14F6B-AE48-DA2D-E4F7-C1C032450C74}"/>
                  </a:ext>
                </a:extLst>
              </p:cNvPr>
              <p:cNvCxnSpPr>
                <a:cxnSpLocks/>
              </p:cNvCxnSpPr>
              <p:nvPr/>
            </p:nvCxnSpPr>
            <p:spPr>
              <a:xfrm>
                <a:off x="8701088" y="1747335"/>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B6CB3A88-B0B4-4225-2189-7C982A0B3D55}"/>
                  </a:ext>
                </a:extLst>
              </p:cNvPr>
              <p:cNvCxnSpPr>
                <a:cxnSpLocks/>
              </p:cNvCxnSpPr>
              <p:nvPr/>
            </p:nvCxnSpPr>
            <p:spPr>
              <a:xfrm>
                <a:off x="8701088" y="2341251"/>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B0B653FF-1A25-40F8-6F19-D3B722292221}"/>
                  </a:ext>
                </a:extLst>
              </p:cNvPr>
              <p:cNvCxnSpPr>
                <a:cxnSpLocks/>
              </p:cNvCxnSpPr>
              <p:nvPr/>
            </p:nvCxnSpPr>
            <p:spPr>
              <a:xfrm>
                <a:off x="8701088" y="2856686"/>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Arrow Connector 103">
                <a:extLst>
                  <a:ext uri="{FF2B5EF4-FFF2-40B4-BE49-F238E27FC236}">
                    <a16:creationId xmlns:a16="http://schemas.microsoft.com/office/drawing/2014/main" id="{1A5336AA-ADCB-0704-9E2F-433D738F1971}"/>
                  </a:ext>
                </a:extLst>
              </p:cNvPr>
              <p:cNvCxnSpPr>
                <a:cxnSpLocks/>
              </p:cNvCxnSpPr>
              <p:nvPr/>
            </p:nvCxnSpPr>
            <p:spPr>
              <a:xfrm>
                <a:off x="8838159" y="1790761"/>
                <a:ext cx="0" cy="53479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7" name="TextBox 106">
                <a:extLst>
                  <a:ext uri="{FF2B5EF4-FFF2-40B4-BE49-F238E27FC236}">
                    <a16:creationId xmlns:a16="http://schemas.microsoft.com/office/drawing/2014/main" id="{F0401A80-4464-0537-6849-B898B9AA2BB3}"/>
                  </a:ext>
                </a:extLst>
              </p:cNvPr>
              <p:cNvSpPr txBox="1"/>
              <p:nvPr/>
            </p:nvSpPr>
            <p:spPr>
              <a:xfrm>
                <a:off x="8742056" y="1190286"/>
                <a:ext cx="811825" cy="584775"/>
              </a:xfrm>
              <a:prstGeom prst="rect">
                <a:avLst/>
              </a:prstGeom>
              <a:noFill/>
            </p:spPr>
            <p:txBody>
              <a:bodyPr wrap="none" rtlCol="0">
                <a:spAutoFit/>
              </a:bodyPr>
              <a:lstStyle/>
              <a:p>
                <a:r>
                  <a:rPr lang="en-US" sz="1600" dirty="0"/>
                  <a:t>Mostly </a:t>
                </a:r>
              </a:p>
              <a:p>
                <a:r>
                  <a:rPr lang="en-US" sz="1600" dirty="0"/>
                  <a:t>empty</a:t>
                </a:r>
              </a:p>
            </p:txBody>
          </p:sp>
          <p:sp>
            <p:nvSpPr>
              <p:cNvPr id="108" name="TextBox 107">
                <a:extLst>
                  <a:ext uri="{FF2B5EF4-FFF2-40B4-BE49-F238E27FC236}">
                    <a16:creationId xmlns:a16="http://schemas.microsoft.com/office/drawing/2014/main" id="{12484F34-FAC2-4326-2DB0-12298249E732}"/>
                  </a:ext>
                </a:extLst>
              </p:cNvPr>
              <p:cNvSpPr txBox="1"/>
              <p:nvPr/>
            </p:nvSpPr>
            <p:spPr>
              <a:xfrm>
                <a:off x="8742056" y="2290495"/>
                <a:ext cx="811825" cy="584775"/>
              </a:xfrm>
              <a:prstGeom prst="rect">
                <a:avLst/>
              </a:prstGeom>
              <a:noFill/>
            </p:spPr>
            <p:txBody>
              <a:bodyPr wrap="none" rtlCol="0">
                <a:spAutoFit/>
              </a:bodyPr>
              <a:lstStyle/>
              <a:p>
                <a:r>
                  <a:rPr lang="en-US" sz="1600" dirty="0"/>
                  <a:t>Mostly </a:t>
                </a:r>
              </a:p>
              <a:p>
                <a:r>
                  <a:rPr lang="en-US" sz="1600" dirty="0"/>
                  <a:t>filled</a:t>
                </a:r>
              </a:p>
            </p:txBody>
          </p:sp>
          <mc:AlternateContent xmlns:mc="http://schemas.openxmlformats.org/markup-compatibility/2006">
            <mc:Choice xmlns:a14="http://schemas.microsoft.com/office/drawing/2010/main" Requires="a14">
              <p:sp>
                <p:nvSpPr>
                  <p:cNvPr id="109" name="TextBox 108">
                    <a:extLst>
                      <a:ext uri="{FF2B5EF4-FFF2-40B4-BE49-F238E27FC236}">
                        <a16:creationId xmlns:a16="http://schemas.microsoft.com/office/drawing/2014/main" id="{12AB2AFE-654A-297B-4DAF-761A4C6A875B}"/>
                      </a:ext>
                    </a:extLst>
                  </p:cNvPr>
                  <p:cNvSpPr txBox="1"/>
                  <p:nvPr/>
                </p:nvSpPr>
                <p:spPr>
                  <a:xfrm>
                    <a:off x="9569938" y="1107925"/>
                    <a:ext cx="417678" cy="26520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𝑡𝑜𝑝</m:t>
                              </m:r>
                            </m:sub>
                          </m:sSub>
                        </m:oMath>
                      </m:oMathPara>
                    </a14:m>
                    <a:endParaRPr lang="en-US" dirty="0"/>
                  </a:p>
                </p:txBody>
              </p:sp>
            </mc:Choice>
            <mc:Fallback>
              <p:sp>
                <p:nvSpPr>
                  <p:cNvPr id="109" name="TextBox 108">
                    <a:extLst>
                      <a:ext uri="{FF2B5EF4-FFF2-40B4-BE49-F238E27FC236}">
                        <a16:creationId xmlns:a16="http://schemas.microsoft.com/office/drawing/2014/main" id="{12AB2AFE-654A-297B-4DAF-761A4C6A875B}"/>
                      </a:ext>
                    </a:extLst>
                  </p:cNvPr>
                  <p:cNvSpPr txBox="1">
                    <a:spLocks noRot="1" noChangeAspect="1" noMove="1" noResize="1" noEditPoints="1" noAdjustHandles="1" noChangeArrowheads="1" noChangeShapeType="1" noTextEdit="1"/>
                  </p:cNvSpPr>
                  <p:nvPr/>
                </p:nvSpPr>
                <p:spPr>
                  <a:xfrm>
                    <a:off x="9569938" y="1107925"/>
                    <a:ext cx="417678" cy="265201"/>
                  </a:xfrm>
                  <a:prstGeom prst="rect">
                    <a:avLst/>
                  </a:prstGeom>
                  <a:blipFill>
                    <a:blip r:embed="rId3"/>
                    <a:stretch>
                      <a:fillRect l="-11765" r="-7353" b="-2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0" name="TextBox 109">
                    <a:extLst>
                      <a:ext uri="{FF2B5EF4-FFF2-40B4-BE49-F238E27FC236}">
                        <a16:creationId xmlns:a16="http://schemas.microsoft.com/office/drawing/2014/main" id="{76884A33-7C8F-2E9F-5C53-152314F37746}"/>
                      </a:ext>
                    </a:extLst>
                  </p:cNvPr>
                  <p:cNvSpPr txBox="1"/>
                  <p:nvPr/>
                </p:nvSpPr>
                <p:spPr>
                  <a:xfrm>
                    <a:off x="9569938" y="1614734"/>
                    <a:ext cx="247504"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𝑐</m:t>
                              </m:r>
                            </m:sub>
                          </m:sSub>
                        </m:oMath>
                      </m:oMathPara>
                    </a14:m>
                    <a:endParaRPr lang="en-US" dirty="0"/>
                  </a:p>
                </p:txBody>
              </p:sp>
            </mc:Choice>
            <mc:Fallback>
              <p:sp>
                <p:nvSpPr>
                  <p:cNvPr id="110" name="TextBox 109">
                    <a:extLst>
                      <a:ext uri="{FF2B5EF4-FFF2-40B4-BE49-F238E27FC236}">
                        <a16:creationId xmlns:a16="http://schemas.microsoft.com/office/drawing/2014/main" id="{76884A33-7C8F-2E9F-5C53-152314F37746}"/>
                      </a:ext>
                    </a:extLst>
                  </p:cNvPr>
                  <p:cNvSpPr txBox="1">
                    <a:spLocks noRot="1" noChangeAspect="1" noMove="1" noResize="1" noEditPoints="1" noAdjustHandles="1" noChangeArrowheads="1" noChangeShapeType="1" noTextEdit="1"/>
                  </p:cNvSpPr>
                  <p:nvPr/>
                </p:nvSpPr>
                <p:spPr>
                  <a:xfrm>
                    <a:off x="9569938" y="1614734"/>
                    <a:ext cx="247504" cy="246221"/>
                  </a:xfrm>
                  <a:prstGeom prst="rect">
                    <a:avLst/>
                  </a:prstGeom>
                  <a:blipFill>
                    <a:blip r:embed="rId4"/>
                    <a:stretch>
                      <a:fillRect l="-21951" b="-97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1" name="TextBox 110">
                    <a:extLst>
                      <a:ext uri="{FF2B5EF4-FFF2-40B4-BE49-F238E27FC236}">
                        <a16:creationId xmlns:a16="http://schemas.microsoft.com/office/drawing/2014/main" id="{1C8C098F-F99A-46A7-D88C-2F151B8052D2}"/>
                      </a:ext>
                    </a:extLst>
                  </p:cNvPr>
                  <p:cNvSpPr txBox="1"/>
                  <p:nvPr/>
                </p:nvSpPr>
                <p:spPr>
                  <a:xfrm>
                    <a:off x="9569938" y="2209798"/>
                    <a:ext cx="256159"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𝑣</m:t>
                              </m:r>
                            </m:sub>
                          </m:sSub>
                        </m:oMath>
                      </m:oMathPara>
                    </a14:m>
                    <a:endParaRPr lang="en-US" dirty="0"/>
                  </a:p>
                </p:txBody>
              </p:sp>
            </mc:Choice>
            <mc:Fallback>
              <p:sp>
                <p:nvSpPr>
                  <p:cNvPr id="111" name="TextBox 110">
                    <a:extLst>
                      <a:ext uri="{FF2B5EF4-FFF2-40B4-BE49-F238E27FC236}">
                        <a16:creationId xmlns:a16="http://schemas.microsoft.com/office/drawing/2014/main" id="{1C8C098F-F99A-46A7-D88C-2F151B8052D2}"/>
                      </a:ext>
                    </a:extLst>
                  </p:cNvPr>
                  <p:cNvSpPr txBox="1">
                    <a:spLocks noRot="1" noChangeAspect="1" noMove="1" noResize="1" noEditPoints="1" noAdjustHandles="1" noChangeArrowheads="1" noChangeShapeType="1" noTextEdit="1"/>
                  </p:cNvSpPr>
                  <p:nvPr/>
                </p:nvSpPr>
                <p:spPr>
                  <a:xfrm>
                    <a:off x="9569938" y="2209798"/>
                    <a:ext cx="256159" cy="246221"/>
                  </a:xfrm>
                  <a:prstGeom prst="rect">
                    <a:avLst/>
                  </a:prstGeom>
                  <a:blipFill>
                    <a:blip r:embed="rId5"/>
                    <a:stretch>
                      <a:fillRect l="-19048" r="-2381" b="-1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2" name="TextBox 111">
                    <a:extLst>
                      <a:ext uri="{FF2B5EF4-FFF2-40B4-BE49-F238E27FC236}">
                        <a16:creationId xmlns:a16="http://schemas.microsoft.com/office/drawing/2014/main" id="{63879BB8-A966-7C67-4F7B-293837FA7ECB}"/>
                      </a:ext>
                    </a:extLst>
                  </p:cNvPr>
                  <p:cNvSpPr txBox="1"/>
                  <p:nvPr/>
                </p:nvSpPr>
                <p:spPr>
                  <a:xfrm>
                    <a:off x="9569938" y="2742669"/>
                    <a:ext cx="415114"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𝑏𝑜𝑡</m:t>
                              </m:r>
                            </m:sub>
                          </m:sSub>
                        </m:oMath>
                      </m:oMathPara>
                    </a14:m>
                    <a:endParaRPr lang="en-US" dirty="0"/>
                  </a:p>
                </p:txBody>
              </p:sp>
            </mc:Choice>
            <mc:Fallback>
              <p:sp>
                <p:nvSpPr>
                  <p:cNvPr id="112" name="TextBox 111">
                    <a:extLst>
                      <a:ext uri="{FF2B5EF4-FFF2-40B4-BE49-F238E27FC236}">
                        <a16:creationId xmlns:a16="http://schemas.microsoft.com/office/drawing/2014/main" id="{63879BB8-A966-7C67-4F7B-293837FA7ECB}"/>
                      </a:ext>
                    </a:extLst>
                  </p:cNvPr>
                  <p:cNvSpPr txBox="1">
                    <a:spLocks noRot="1" noChangeAspect="1" noMove="1" noResize="1" noEditPoints="1" noAdjustHandles="1" noChangeArrowheads="1" noChangeShapeType="1" noTextEdit="1"/>
                  </p:cNvSpPr>
                  <p:nvPr/>
                </p:nvSpPr>
                <p:spPr>
                  <a:xfrm>
                    <a:off x="9569938" y="2742669"/>
                    <a:ext cx="415114" cy="246221"/>
                  </a:xfrm>
                  <a:prstGeom prst="rect">
                    <a:avLst/>
                  </a:prstGeom>
                  <a:blipFill>
                    <a:blip r:embed="rId6"/>
                    <a:stretch>
                      <a:fillRect l="-11765" r="-2941" b="-146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3" name="TextBox 112">
                    <a:extLst>
                      <a:ext uri="{FF2B5EF4-FFF2-40B4-BE49-F238E27FC236}">
                        <a16:creationId xmlns:a16="http://schemas.microsoft.com/office/drawing/2014/main" id="{1D1204D1-3831-FE05-AEE0-4B3E37C4AEAC}"/>
                      </a:ext>
                    </a:extLst>
                  </p:cNvPr>
                  <p:cNvSpPr txBox="1"/>
                  <p:nvPr/>
                </p:nvSpPr>
                <p:spPr>
                  <a:xfrm>
                    <a:off x="8858098" y="1890698"/>
                    <a:ext cx="271741"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oMath>
                      </m:oMathPara>
                    </a14:m>
                    <a:endParaRPr lang="en-US" dirty="0"/>
                  </a:p>
                </p:txBody>
              </p:sp>
            </mc:Choice>
            <mc:Fallback>
              <p:sp>
                <p:nvSpPr>
                  <p:cNvPr id="113" name="TextBox 112">
                    <a:extLst>
                      <a:ext uri="{FF2B5EF4-FFF2-40B4-BE49-F238E27FC236}">
                        <a16:creationId xmlns:a16="http://schemas.microsoft.com/office/drawing/2014/main" id="{1D1204D1-3831-FE05-AEE0-4B3E37C4AEAC}"/>
                      </a:ext>
                    </a:extLst>
                  </p:cNvPr>
                  <p:cNvSpPr txBox="1">
                    <a:spLocks noRot="1" noChangeAspect="1" noMove="1" noResize="1" noEditPoints="1" noAdjustHandles="1" noChangeArrowheads="1" noChangeShapeType="1" noTextEdit="1"/>
                  </p:cNvSpPr>
                  <p:nvPr/>
                </p:nvSpPr>
                <p:spPr>
                  <a:xfrm>
                    <a:off x="8858098" y="1890698"/>
                    <a:ext cx="271741" cy="246221"/>
                  </a:xfrm>
                  <a:prstGeom prst="rect">
                    <a:avLst/>
                  </a:prstGeom>
                  <a:blipFill>
                    <a:blip r:embed="rId7"/>
                    <a:stretch>
                      <a:fillRect l="-15556" r="-4444" b="-15000"/>
                    </a:stretch>
                  </a:blipFill>
                </p:spPr>
                <p:txBody>
                  <a:bodyPr/>
                  <a:lstStyle/>
                  <a:p>
                    <a:r>
                      <a:rPr lang="en-US">
                        <a:noFill/>
                      </a:rPr>
                      <a:t> </a:t>
                    </a:r>
                  </a:p>
                </p:txBody>
              </p:sp>
            </mc:Fallback>
          </mc:AlternateContent>
          <p:cxnSp>
            <p:nvCxnSpPr>
              <p:cNvPr id="114" name="Straight Arrow Connector 113">
                <a:extLst>
                  <a:ext uri="{FF2B5EF4-FFF2-40B4-BE49-F238E27FC236}">
                    <a16:creationId xmlns:a16="http://schemas.microsoft.com/office/drawing/2014/main" id="{F491956F-510D-1BA5-59BF-3065367D3361}"/>
                  </a:ext>
                </a:extLst>
              </p:cNvPr>
              <p:cNvCxnSpPr>
                <a:cxnSpLocks/>
              </p:cNvCxnSpPr>
              <p:nvPr/>
            </p:nvCxnSpPr>
            <p:spPr>
              <a:xfrm>
                <a:off x="8620913" y="3110620"/>
                <a:ext cx="8355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17" name="TextBox 116">
                    <a:extLst>
                      <a:ext uri="{FF2B5EF4-FFF2-40B4-BE49-F238E27FC236}">
                        <a16:creationId xmlns:a16="http://schemas.microsoft.com/office/drawing/2014/main" id="{FE7AE9D8-92E8-CCA6-CC35-5B0CD3940C56}"/>
                      </a:ext>
                    </a:extLst>
                  </p:cNvPr>
                  <p:cNvSpPr txBox="1"/>
                  <p:nvPr/>
                </p:nvSpPr>
                <p:spPr>
                  <a:xfrm>
                    <a:off x="9553881" y="2987509"/>
                    <a:ext cx="156902"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en-US" dirty="0"/>
                  </a:p>
                </p:txBody>
              </p:sp>
            </mc:Choice>
            <mc:Fallback>
              <p:sp>
                <p:nvSpPr>
                  <p:cNvPr id="117" name="TextBox 116">
                    <a:extLst>
                      <a:ext uri="{FF2B5EF4-FFF2-40B4-BE49-F238E27FC236}">
                        <a16:creationId xmlns:a16="http://schemas.microsoft.com/office/drawing/2014/main" id="{FE7AE9D8-92E8-CCA6-CC35-5B0CD3940C56}"/>
                      </a:ext>
                    </a:extLst>
                  </p:cNvPr>
                  <p:cNvSpPr txBox="1">
                    <a:spLocks noRot="1" noChangeAspect="1" noMove="1" noResize="1" noEditPoints="1" noAdjustHandles="1" noChangeArrowheads="1" noChangeShapeType="1" noTextEdit="1"/>
                  </p:cNvSpPr>
                  <p:nvPr/>
                </p:nvSpPr>
                <p:spPr>
                  <a:xfrm>
                    <a:off x="9553881" y="2987509"/>
                    <a:ext cx="156902" cy="246221"/>
                  </a:xfrm>
                  <a:prstGeom prst="rect">
                    <a:avLst/>
                  </a:prstGeom>
                  <a:blipFill>
                    <a:blip r:embed="rId8"/>
                    <a:stretch>
                      <a:fillRect l="-19231" r="-15385"/>
                    </a:stretch>
                  </a:blipFill>
                </p:spPr>
                <p:txBody>
                  <a:bodyPr/>
                  <a:lstStyle/>
                  <a:p>
                    <a:r>
                      <a:rPr lang="en-US">
                        <a:noFill/>
                      </a:rPr>
                      <a:t> </a:t>
                    </a:r>
                  </a:p>
                </p:txBody>
              </p:sp>
            </mc:Fallback>
          </mc:AlternateContent>
        </p:grpSp>
        <p:grpSp>
          <p:nvGrpSpPr>
            <p:cNvPr id="120" name="Group 119">
              <a:extLst>
                <a:ext uri="{FF2B5EF4-FFF2-40B4-BE49-F238E27FC236}">
                  <a16:creationId xmlns:a16="http://schemas.microsoft.com/office/drawing/2014/main" id="{5981F696-31A1-1568-4D49-EC1D484BD9A8}"/>
                </a:ext>
              </a:extLst>
            </p:cNvPr>
            <p:cNvGrpSpPr/>
            <p:nvPr/>
          </p:nvGrpSpPr>
          <p:grpSpPr>
            <a:xfrm>
              <a:off x="1756913" y="478226"/>
              <a:ext cx="2389076" cy="2539674"/>
              <a:chOff x="1690007" y="637895"/>
              <a:chExt cx="2389076" cy="2539674"/>
            </a:xfrm>
          </p:grpSpPr>
          <p:sp>
            <p:nvSpPr>
              <p:cNvPr id="16" name="Oval 15">
                <a:extLst>
                  <a:ext uri="{FF2B5EF4-FFF2-40B4-BE49-F238E27FC236}">
                    <a16:creationId xmlns:a16="http://schemas.microsoft.com/office/drawing/2014/main" id="{96970E7F-13D0-1F27-54E2-B42F23FC1A93}"/>
                  </a:ext>
                </a:extLst>
              </p:cNvPr>
              <p:cNvSpPr/>
              <p:nvPr/>
            </p:nvSpPr>
            <p:spPr>
              <a:xfrm>
                <a:off x="2259110"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6FC018A-E7E2-37B5-F6C4-68E072B295E9}"/>
                  </a:ext>
                </a:extLst>
              </p:cNvPr>
              <p:cNvSpPr/>
              <p:nvPr/>
            </p:nvSpPr>
            <p:spPr>
              <a:xfrm>
                <a:off x="239292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9E97199-9FC0-0E2F-E185-8D745A4D94A9}"/>
                  </a:ext>
                </a:extLst>
              </p:cNvPr>
              <p:cNvSpPr/>
              <p:nvPr/>
            </p:nvSpPr>
            <p:spPr>
              <a:xfrm>
                <a:off x="253198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FC1466D-134D-0A6E-9534-D9902C0FF3B5}"/>
                  </a:ext>
                </a:extLst>
              </p:cNvPr>
              <p:cNvSpPr/>
              <p:nvPr/>
            </p:nvSpPr>
            <p:spPr>
              <a:xfrm>
                <a:off x="2672475"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D9859E9-AEB6-4638-5F59-D0A2A95E9C65}"/>
                  </a:ext>
                </a:extLst>
              </p:cNvPr>
              <p:cNvSpPr/>
              <p:nvPr/>
            </p:nvSpPr>
            <p:spPr>
              <a:xfrm>
                <a:off x="2259110"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08555C4-F8A3-538E-1DB9-C782E6A8C2E1}"/>
                  </a:ext>
                </a:extLst>
              </p:cNvPr>
              <p:cNvSpPr/>
              <p:nvPr/>
            </p:nvSpPr>
            <p:spPr>
              <a:xfrm>
                <a:off x="239292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AC1E904-1786-5043-7BEB-5A65FDCB67C5}"/>
                  </a:ext>
                </a:extLst>
              </p:cNvPr>
              <p:cNvSpPr/>
              <p:nvPr/>
            </p:nvSpPr>
            <p:spPr>
              <a:xfrm>
                <a:off x="253198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A03758D-A35C-4E58-26AA-2A9C4762B0C7}"/>
                  </a:ext>
                </a:extLst>
              </p:cNvPr>
              <p:cNvSpPr/>
              <p:nvPr/>
            </p:nvSpPr>
            <p:spPr>
              <a:xfrm>
                <a:off x="2672475"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4C9CA185-D7B4-6E65-867C-15F51493FE84}"/>
                  </a:ext>
                </a:extLst>
              </p:cNvPr>
              <p:cNvCxnSpPr>
                <a:cxnSpLocks/>
              </p:cNvCxnSpPr>
              <p:nvPr/>
            </p:nvCxnSpPr>
            <p:spPr>
              <a:xfrm>
                <a:off x="2854712" y="1677023"/>
                <a:ext cx="38378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Oval 28">
                <a:extLst>
                  <a:ext uri="{FF2B5EF4-FFF2-40B4-BE49-F238E27FC236}">
                    <a16:creationId xmlns:a16="http://schemas.microsoft.com/office/drawing/2014/main" id="{8D338BED-AA01-9E78-E8CB-D4E8E50C3D8F}"/>
                  </a:ext>
                </a:extLst>
              </p:cNvPr>
              <p:cNvSpPr/>
              <p:nvPr/>
            </p:nvSpPr>
            <p:spPr>
              <a:xfrm>
                <a:off x="3297138"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DAA2C40-DEA0-0F13-1700-0337821E9F4D}"/>
                  </a:ext>
                </a:extLst>
              </p:cNvPr>
              <p:cNvSpPr/>
              <p:nvPr/>
            </p:nvSpPr>
            <p:spPr>
              <a:xfrm>
                <a:off x="3430951"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ABFAE2D-5145-DE55-C246-883C619EDDE2}"/>
                  </a:ext>
                </a:extLst>
              </p:cNvPr>
              <p:cNvSpPr/>
              <p:nvPr/>
            </p:nvSpPr>
            <p:spPr>
              <a:xfrm>
                <a:off x="3297138"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951742D-95BC-A660-AB52-100029D40289}"/>
                  </a:ext>
                </a:extLst>
              </p:cNvPr>
              <p:cNvSpPr/>
              <p:nvPr/>
            </p:nvSpPr>
            <p:spPr>
              <a:xfrm>
                <a:off x="3430951"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AB378C0-9032-DCCA-0126-2CA47E5287AA}"/>
                  </a:ext>
                </a:extLst>
              </p:cNvPr>
              <p:cNvSpPr txBox="1"/>
              <p:nvPr/>
            </p:nvSpPr>
            <p:spPr>
              <a:xfrm>
                <a:off x="3522356" y="1386159"/>
                <a:ext cx="314510" cy="369332"/>
              </a:xfrm>
              <a:prstGeom prst="rect">
                <a:avLst/>
              </a:prstGeom>
              <a:noFill/>
            </p:spPr>
            <p:txBody>
              <a:bodyPr wrap="none" rtlCol="0">
                <a:spAutoFit/>
              </a:bodyPr>
              <a:lstStyle/>
              <a:p>
                <a:r>
                  <a:rPr lang="en-US" dirty="0"/>
                  <a:t>p</a:t>
                </a:r>
              </a:p>
            </p:txBody>
          </p:sp>
          <p:sp>
            <p:nvSpPr>
              <p:cNvPr id="34" name="TextBox 33">
                <a:extLst>
                  <a:ext uri="{FF2B5EF4-FFF2-40B4-BE49-F238E27FC236}">
                    <a16:creationId xmlns:a16="http://schemas.microsoft.com/office/drawing/2014/main" id="{69D61A0E-21C1-0118-F0E0-BB001D840905}"/>
                  </a:ext>
                </a:extLst>
              </p:cNvPr>
              <p:cNvSpPr txBox="1"/>
              <p:nvPr/>
            </p:nvSpPr>
            <p:spPr>
              <a:xfrm>
                <a:off x="3548996" y="1635272"/>
                <a:ext cx="296876" cy="369332"/>
              </a:xfrm>
              <a:prstGeom prst="rect">
                <a:avLst/>
              </a:prstGeom>
              <a:noFill/>
            </p:spPr>
            <p:txBody>
              <a:bodyPr wrap="none" rtlCol="0">
                <a:spAutoFit/>
              </a:bodyPr>
              <a:lstStyle/>
              <a:p>
                <a:r>
                  <a:rPr lang="en-US" dirty="0"/>
                  <a:t>s</a:t>
                </a:r>
              </a:p>
            </p:txBody>
          </p:sp>
          <p:sp>
            <p:nvSpPr>
              <p:cNvPr id="35" name="TextBox 34">
                <a:extLst>
                  <a:ext uri="{FF2B5EF4-FFF2-40B4-BE49-F238E27FC236}">
                    <a16:creationId xmlns:a16="http://schemas.microsoft.com/office/drawing/2014/main" id="{F8DF2E00-CE6A-F457-F60B-948A1AAA9EF1}"/>
                  </a:ext>
                </a:extLst>
              </p:cNvPr>
              <p:cNvSpPr txBox="1"/>
              <p:nvPr/>
            </p:nvSpPr>
            <p:spPr>
              <a:xfrm>
                <a:off x="3397259" y="1048960"/>
                <a:ext cx="558166" cy="369332"/>
              </a:xfrm>
              <a:prstGeom prst="rect">
                <a:avLst/>
              </a:prstGeom>
              <a:noFill/>
            </p:spPr>
            <p:txBody>
              <a:bodyPr wrap="none" rtlCol="0">
                <a:spAutoFit/>
              </a:bodyPr>
              <a:lstStyle/>
              <a:p>
                <a:r>
                  <a:rPr lang="en-US" dirty="0"/>
                  <a:t>n=3</a:t>
                </a:r>
              </a:p>
            </p:txBody>
          </p:sp>
          <p:sp>
            <p:nvSpPr>
              <p:cNvPr id="36" name="TextBox 35">
                <a:extLst>
                  <a:ext uri="{FF2B5EF4-FFF2-40B4-BE49-F238E27FC236}">
                    <a16:creationId xmlns:a16="http://schemas.microsoft.com/office/drawing/2014/main" id="{56FB4E5E-7885-B474-74BC-E42052658BA5}"/>
                  </a:ext>
                </a:extLst>
              </p:cNvPr>
              <p:cNvSpPr txBox="1"/>
              <p:nvPr/>
            </p:nvSpPr>
            <p:spPr>
              <a:xfrm>
                <a:off x="2196708" y="1967642"/>
                <a:ext cx="1654299" cy="338554"/>
              </a:xfrm>
              <a:prstGeom prst="rect">
                <a:avLst/>
              </a:prstGeom>
              <a:noFill/>
            </p:spPr>
            <p:txBody>
              <a:bodyPr wrap="none" rtlCol="0">
                <a:spAutoFit/>
              </a:bodyPr>
              <a:lstStyle/>
              <a:p>
                <a:r>
                  <a:rPr lang="en-US" sz="1600" dirty="0"/>
                  <a:t>6N p-states total</a:t>
                </a:r>
              </a:p>
            </p:txBody>
          </p:sp>
          <p:sp>
            <p:nvSpPr>
              <p:cNvPr id="37" name="TextBox 36">
                <a:extLst>
                  <a:ext uri="{FF2B5EF4-FFF2-40B4-BE49-F238E27FC236}">
                    <a16:creationId xmlns:a16="http://schemas.microsoft.com/office/drawing/2014/main" id="{8DB61002-8DFD-200E-8307-A82B1C3B54F3}"/>
                  </a:ext>
                </a:extLst>
              </p:cNvPr>
              <p:cNvSpPr txBox="1"/>
              <p:nvPr/>
            </p:nvSpPr>
            <p:spPr>
              <a:xfrm>
                <a:off x="2196708" y="2271059"/>
                <a:ext cx="1638269" cy="338554"/>
              </a:xfrm>
              <a:prstGeom prst="rect">
                <a:avLst/>
              </a:prstGeom>
              <a:noFill/>
            </p:spPr>
            <p:txBody>
              <a:bodyPr wrap="none" rtlCol="0">
                <a:spAutoFit/>
              </a:bodyPr>
              <a:lstStyle/>
              <a:p>
                <a:r>
                  <a:rPr lang="en-US" sz="1600" dirty="0"/>
                  <a:t>2N s-states total</a:t>
                </a:r>
              </a:p>
            </p:txBody>
          </p:sp>
          <p:sp>
            <p:nvSpPr>
              <p:cNvPr id="38" name="TextBox 37">
                <a:extLst>
                  <a:ext uri="{FF2B5EF4-FFF2-40B4-BE49-F238E27FC236}">
                    <a16:creationId xmlns:a16="http://schemas.microsoft.com/office/drawing/2014/main" id="{5BFA4C2A-B3D1-6EA4-6D64-D676EB0D5FFC}"/>
                  </a:ext>
                </a:extLst>
              </p:cNvPr>
              <p:cNvSpPr txBox="1"/>
              <p:nvPr/>
            </p:nvSpPr>
            <p:spPr>
              <a:xfrm>
                <a:off x="2196708" y="2638566"/>
                <a:ext cx="1882375" cy="338554"/>
              </a:xfrm>
              <a:prstGeom prst="rect">
                <a:avLst/>
              </a:prstGeom>
              <a:noFill/>
            </p:spPr>
            <p:txBody>
              <a:bodyPr wrap="none" rtlCol="0">
                <a:spAutoFit/>
              </a:bodyPr>
              <a:lstStyle/>
              <a:p>
                <a:r>
                  <a:rPr lang="en-US" sz="1600" dirty="0"/>
                  <a:t>(4N electrons total)</a:t>
                </a:r>
              </a:p>
            </p:txBody>
          </p:sp>
          <p:sp>
            <p:nvSpPr>
              <p:cNvPr id="39" name="TextBox 38">
                <a:extLst>
                  <a:ext uri="{FF2B5EF4-FFF2-40B4-BE49-F238E27FC236}">
                    <a16:creationId xmlns:a16="http://schemas.microsoft.com/office/drawing/2014/main" id="{C21C1D4D-A888-0DFD-8BBC-B3AB5CDB4BA2}"/>
                  </a:ext>
                </a:extLst>
              </p:cNvPr>
              <p:cNvSpPr txBox="1"/>
              <p:nvPr/>
            </p:nvSpPr>
            <p:spPr>
              <a:xfrm>
                <a:off x="2448104" y="708680"/>
                <a:ext cx="1100892" cy="523220"/>
              </a:xfrm>
              <a:prstGeom prst="rect">
                <a:avLst/>
              </a:prstGeom>
              <a:noFill/>
            </p:spPr>
            <p:txBody>
              <a:bodyPr wrap="square" rtlCol="0">
                <a:spAutoFit/>
              </a:bodyPr>
              <a:lstStyle/>
              <a:p>
                <a:r>
                  <a:rPr lang="en-US" sz="1400" b="1" u="sng" dirty="0"/>
                  <a:t>N Isolated Si atoms</a:t>
                </a:r>
              </a:p>
            </p:txBody>
          </p:sp>
          <p:cxnSp>
            <p:nvCxnSpPr>
              <p:cNvPr id="40" name="Straight Arrow Connector 39">
                <a:extLst>
                  <a:ext uri="{FF2B5EF4-FFF2-40B4-BE49-F238E27FC236}">
                    <a16:creationId xmlns:a16="http://schemas.microsoft.com/office/drawing/2014/main" id="{A2515EBC-C5D0-7568-0026-FE638631CF36}"/>
                  </a:ext>
                </a:extLst>
              </p:cNvPr>
              <p:cNvCxnSpPr/>
              <p:nvPr/>
            </p:nvCxnSpPr>
            <p:spPr>
              <a:xfrm flipV="1">
                <a:off x="2096870" y="1251797"/>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9A669CA6-CC63-DBC6-7927-2633128E2457}"/>
                  </a:ext>
                </a:extLst>
              </p:cNvPr>
              <p:cNvSpPr txBox="1"/>
              <p:nvPr/>
            </p:nvSpPr>
            <p:spPr>
              <a:xfrm rot="16200000">
                <a:off x="1090901" y="1850716"/>
                <a:ext cx="1704162" cy="307777"/>
              </a:xfrm>
              <a:prstGeom prst="rect">
                <a:avLst/>
              </a:prstGeom>
              <a:noFill/>
            </p:spPr>
            <p:txBody>
              <a:bodyPr wrap="square" rtlCol="0">
                <a:spAutoFit/>
              </a:bodyPr>
              <a:lstStyle/>
              <a:p>
                <a:r>
                  <a:rPr lang="en-US" sz="1400" dirty="0"/>
                  <a:t>Electron energy</a:t>
                </a:r>
              </a:p>
            </p:txBody>
          </p:sp>
          <p:sp>
            <p:nvSpPr>
              <p:cNvPr id="66" name="TextBox 65">
                <a:extLst>
                  <a:ext uri="{FF2B5EF4-FFF2-40B4-BE49-F238E27FC236}">
                    <a16:creationId xmlns:a16="http://schemas.microsoft.com/office/drawing/2014/main" id="{9400CA0D-6565-DF06-2FC1-C9BF1C3D46E1}"/>
                  </a:ext>
                </a:extLst>
              </p:cNvPr>
              <p:cNvSpPr txBox="1"/>
              <p:nvPr/>
            </p:nvSpPr>
            <p:spPr>
              <a:xfrm>
                <a:off x="1911145" y="923259"/>
                <a:ext cx="312906" cy="369332"/>
              </a:xfrm>
              <a:prstGeom prst="rect">
                <a:avLst/>
              </a:prstGeom>
              <a:noFill/>
            </p:spPr>
            <p:txBody>
              <a:bodyPr wrap="none" rtlCol="0">
                <a:spAutoFit/>
              </a:bodyPr>
              <a:lstStyle/>
              <a:p>
                <a:r>
                  <a:rPr lang="en-US" dirty="0"/>
                  <a:t>E</a:t>
                </a:r>
              </a:p>
            </p:txBody>
          </p:sp>
          <p:sp>
            <p:nvSpPr>
              <p:cNvPr id="118" name="Rectangle 117">
                <a:extLst>
                  <a:ext uri="{FF2B5EF4-FFF2-40B4-BE49-F238E27FC236}">
                    <a16:creationId xmlns:a16="http://schemas.microsoft.com/office/drawing/2014/main" id="{E56F0A2E-5554-2251-F8A0-B5FE0F55DDB5}"/>
                  </a:ext>
                </a:extLst>
              </p:cNvPr>
              <p:cNvSpPr/>
              <p:nvPr/>
            </p:nvSpPr>
            <p:spPr>
              <a:xfrm>
                <a:off x="1690007" y="637895"/>
                <a:ext cx="2372590"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B200FDE9-EFCE-075B-9EC4-B878C9672F96}"/>
                </a:ext>
              </a:extLst>
            </p:cNvPr>
            <p:cNvGrpSpPr/>
            <p:nvPr/>
          </p:nvGrpSpPr>
          <p:grpSpPr>
            <a:xfrm>
              <a:off x="4415304" y="478226"/>
              <a:ext cx="2724984" cy="2539674"/>
              <a:chOff x="4872646" y="637895"/>
              <a:chExt cx="2724984" cy="2539674"/>
            </a:xfrm>
          </p:grpSpPr>
          <p:cxnSp>
            <p:nvCxnSpPr>
              <p:cNvPr id="64" name="Straight Arrow Connector 63">
                <a:extLst>
                  <a:ext uri="{FF2B5EF4-FFF2-40B4-BE49-F238E27FC236}">
                    <a16:creationId xmlns:a16="http://schemas.microsoft.com/office/drawing/2014/main" id="{DB57A34F-87BE-20E7-BD5F-86136D78D130}"/>
                  </a:ext>
                </a:extLst>
              </p:cNvPr>
              <p:cNvCxnSpPr/>
              <p:nvPr/>
            </p:nvCxnSpPr>
            <p:spPr>
              <a:xfrm flipV="1">
                <a:off x="5224049"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7BC3CC36-0978-793A-CB30-AA03258CC64F}"/>
                  </a:ext>
                </a:extLst>
              </p:cNvPr>
              <p:cNvSpPr txBox="1"/>
              <p:nvPr/>
            </p:nvSpPr>
            <p:spPr>
              <a:xfrm rot="16200000">
                <a:off x="4218080" y="1850717"/>
                <a:ext cx="1704162" cy="307777"/>
              </a:xfrm>
              <a:prstGeom prst="rect">
                <a:avLst/>
              </a:prstGeom>
              <a:noFill/>
            </p:spPr>
            <p:txBody>
              <a:bodyPr wrap="square" rtlCol="0">
                <a:spAutoFit/>
              </a:bodyPr>
              <a:lstStyle/>
              <a:p>
                <a:r>
                  <a:rPr lang="en-US" sz="1400" dirty="0"/>
                  <a:t>Electron energy</a:t>
                </a:r>
              </a:p>
            </p:txBody>
          </p:sp>
          <p:sp>
            <p:nvSpPr>
              <p:cNvPr id="67" name="TextBox 66">
                <a:extLst>
                  <a:ext uri="{FF2B5EF4-FFF2-40B4-BE49-F238E27FC236}">
                    <a16:creationId xmlns:a16="http://schemas.microsoft.com/office/drawing/2014/main" id="{BFB0B45D-C950-1B28-DBCB-856222EEE42F}"/>
                  </a:ext>
                </a:extLst>
              </p:cNvPr>
              <p:cNvSpPr txBox="1"/>
              <p:nvPr/>
            </p:nvSpPr>
            <p:spPr>
              <a:xfrm>
                <a:off x="5015562" y="923259"/>
                <a:ext cx="312906" cy="369332"/>
              </a:xfrm>
              <a:prstGeom prst="rect">
                <a:avLst/>
              </a:prstGeom>
              <a:noFill/>
            </p:spPr>
            <p:txBody>
              <a:bodyPr wrap="none" rtlCol="0">
                <a:spAutoFit/>
              </a:bodyPr>
              <a:lstStyle/>
              <a:p>
                <a:r>
                  <a:rPr lang="en-US" dirty="0"/>
                  <a:t>E</a:t>
                </a:r>
              </a:p>
            </p:txBody>
          </p:sp>
          <p:cxnSp>
            <p:nvCxnSpPr>
              <p:cNvPr id="69" name="Straight Arrow Connector 68">
                <a:extLst>
                  <a:ext uri="{FF2B5EF4-FFF2-40B4-BE49-F238E27FC236}">
                    <a16:creationId xmlns:a16="http://schemas.microsoft.com/office/drawing/2014/main" id="{867BDDAD-56D3-0305-DF39-B2EFCD20A3BC}"/>
                  </a:ext>
                </a:extLst>
              </p:cNvPr>
              <p:cNvCxnSpPr/>
              <p:nvPr/>
            </p:nvCxnSpPr>
            <p:spPr>
              <a:xfrm>
                <a:off x="5510759" y="1231900"/>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2C04D775-A350-5727-717D-8E2EB44A5E60}"/>
                  </a:ext>
                </a:extLst>
              </p:cNvPr>
              <p:cNvCxnSpPr/>
              <p:nvPr/>
            </p:nvCxnSpPr>
            <p:spPr>
              <a:xfrm>
                <a:off x="5329238" y="1231900"/>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79A2E58C-440F-337E-7B07-EFDF6466D974}"/>
                  </a:ext>
                </a:extLst>
              </p:cNvPr>
              <p:cNvCxnSpPr/>
              <p:nvPr/>
            </p:nvCxnSpPr>
            <p:spPr>
              <a:xfrm>
                <a:off x="5329238" y="1747335"/>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42F2C75C-4D1F-F12D-83C5-B84C2DFFA1FE}"/>
                  </a:ext>
                </a:extLst>
              </p:cNvPr>
              <p:cNvCxnSpPr/>
              <p:nvPr/>
            </p:nvCxnSpPr>
            <p:spPr>
              <a:xfrm>
                <a:off x="5510759" y="2341251"/>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79EF31A9-B841-2679-DE90-D8C21D3FFD53}"/>
                  </a:ext>
                </a:extLst>
              </p:cNvPr>
              <p:cNvCxnSpPr/>
              <p:nvPr/>
            </p:nvCxnSpPr>
            <p:spPr>
              <a:xfrm>
                <a:off x="5329238" y="2341251"/>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01E03F6C-0D52-160A-17D5-28C2372EFC6B}"/>
                  </a:ext>
                </a:extLst>
              </p:cNvPr>
              <p:cNvCxnSpPr/>
              <p:nvPr/>
            </p:nvCxnSpPr>
            <p:spPr>
              <a:xfrm>
                <a:off x="5329238" y="2856686"/>
                <a:ext cx="347662" cy="0"/>
              </a:xfrm>
              <a:prstGeom prst="line">
                <a:avLst/>
              </a:prstGeom>
            </p:spPr>
            <p:style>
              <a:lnRef idx="2">
                <a:schemeClr val="dk1"/>
              </a:lnRef>
              <a:fillRef idx="0">
                <a:schemeClr val="dk1"/>
              </a:fillRef>
              <a:effectRef idx="1">
                <a:schemeClr val="dk1"/>
              </a:effectRef>
              <a:fontRef idx="minor">
                <a:schemeClr val="tx1"/>
              </a:fontRef>
            </p:style>
          </p:cxnSp>
          <p:sp>
            <p:nvSpPr>
              <p:cNvPr id="76" name="TextBox 75">
                <a:extLst>
                  <a:ext uri="{FF2B5EF4-FFF2-40B4-BE49-F238E27FC236}">
                    <a16:creationId xmlns:a16="http://schemas.microsoft.com/office/drawing/2014/main" id="{5A92A366-E767-5785-CE73-08BE619CB36C}"/>
                  </a:ext>
                </a:extLst>
              </p:cNvPr>
              <p:cNvSpPr txBox="1"/>
              <p:nvPr/>
            </p:nvSpPr>
            <p:spPr>
              <a:xfrm>
                <a:off x="5779504" y="1170716"/>
                <a:ext cx="1818126" cy="584775"/>
              </a:xfrm>
              <a:prstGeom prst="rect">
                <a:avLst/>
              </a:prstGeom>
              <a:noFill/>
            </p:spPr>
            <p:txBody>
              <a:bodyPr wrap="none" rtlCol="0">
                <a:spAutoFit/>
              </a:bodyPr>
              <a:lstStyle/>
              <a:p>
                <a:r>
                  <a:rPr lang="en-US" sz="1600" dirty="0"/>
                  <a:t>4N allowed states</a:t>
                </a:r>
              </a:p>
              <a:p>
                <a:r>
                  <a:rPr lang="en-US" sz="1600" dirty="0"/>
                  <a:t>(conduction band)</a:t>
                </a:r>
              </a:p>
            </p:txBody>
          </p:sp>
          <p:sp>
            <p:nvSpPr>
              <p:cNvPr id="77" name="TextBox 76">
                <a:extLst>
                  <a:ext uri="{FF2B5EF4-FFF2-40B4-BE49-F238E27FC236}">
                    <a16:creationId xmlns:a16="http://schemas.microsoft.com/office/drawing/2014/main" id="{2532E835-23C7-E833-5329-A7F37B0418F1}"/>
                  </a:ext>
                </a:extLst>
              </p:cNvPr>
              <p:cNvSpPr txBox="1"/>
              <p:nvPr/>
            </p:nvSpPr>
            <p:spPr>
              <a:xfrm>
                <a:off x="5779504" y="2325551"/>
                <a:ext cx="1818126" cy="584775"/>
              </a:xfrm>
              <a:prstGeom prst="rect">
                <a:avLst/>
              </a:prstGeom>
              <a:noFill/>
            </p:spPr>
            <p:txBody>
              <a:bodyPr wrap="none" rtlCol="0">
                <a:spAutoFit/>
              </a:bodyPr>
              <a:lstStyle/>
              <a:p>
                <a:r>
                  <a:rPr lang="en-US" sz="1600" dirty="0"/>
                  <a:t>4N allowed states</a:t>
                </a:r>
              </a:p>
              <a:p>
                <a:r>
                  <a:rPr lang="en-US" sz="1600" dirty="0"/>
                  <a:t>(valence band)</a:t>
                </a:r>
              </a:p>
            </p:txBody>
          </p:sp>
          <p:sp>
            <p:nvSpPr>
              <p:cNvPr id="78" name="Right Brace 77">
                <a:extLst>
                  <a:ext uri="{FF2B5EF4-FFF2-40B4-BE49-F238E27FC236}">
                    <a16:creationId xmlns:a16="http://schemas.microsoft.com/office/drawing/2014/main" id="{E6B4C6B0-2F92-ABA5-9B63-DFF72FE4E1AB}"/>
                  </a:ext>
                </a:extLst>
              </p:cNvPr>
              <p:cNvSpPr/>
              <p:nvPr/>
            </p:nvSpPr>
            <p:spPr>
              <a:xfrm>
                <a:off x="5719762" y="1755490"/>
                <a:ext cx="189095" cy="584769"/>
              </a:xfrm>
              <a:prstGeom prst="rightBrace">
                <a:avLst>
                  <a:gd name="adj1" fmla="val 43593"/>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83282B36-5CDF-AB12-61CF-218EA4E9E842}"/>
                  </a:ext>
                </a:extLst>
              </p:cNvPr>
              <p:cNvSpPr txBox="1"/>
              <p:nvPr/>
            </p:nvSpPr>
            <p:spPr>
              <a:xfrm>
                <a:off x="5852184" y="1871244"/>
                <a:ext cx="1672766" cy="338554"/>
              </a:xfrm>
              <a:prstGeom prst="rect">
                <a:avLst/>
              </a:prstGeom>
              <a:noFill/>
            </p:spPr>
            <p:txBody>
              <a:bodyPr wrap="none" rtlCol="0">
                <a:spAutoFit/>
              </a:bodyPr>
              <a:lstStyle/>
              <a:p>
                <a:r>
                  <a:rPr lang="en-US" sz="1600" dirty="0"/>
                  <a:t>Forbidden states</a:t>
                </a:r>
              </a:p>
            </p:txBody>
          </p:sp>
          <p:sp>
            <p:nvSpPr>
              <p:cNvPr id="80" name="TextBox 79">
                <a:extLst>
                  <a:ext uri="{FF2B5EF4-FFF2-40B4-BE49-F238E27FC236}">
                    <a16:creationId xmlns:a16="http://schemas.microsoft.com/office/drawing/2014/main" id="{6BA3BCD9-3A8A-6026-260D-9330FD8B60C2}"/>
                  </a:ext>
                </a:extLst>
              </p:cNvPr>
              <p:cNvSpPr txBox="1"/>
              <p:nvPr/>
            </p:nvSpPr>
            <p:spPr>
              <a:xfrm>
                <a:off x="6001378" y="637895"/>
                <a:ext cx="1100892" cy="523220"/>
              </a:xfrm>
              <a:prstGeom prst="rect">
                <a:avLst/>
              </a:prstGeom>
              <a:noFill/>
            </p:spPr>
            <p:txBody>
              <a:bodyPr wrap="square" rtlCol="0">
                <a:spAutoFit/>
              </a:bodyPr>
              <a:lstStyle/>
              <a:p>
                <a:r>
                  <a:rPr lang="en-US" sz="1400" b="1" u="sng" dirty="0" err="1"/>
                  <a:t>CrystallineSi</a:t>
                </a:r>
                <a:r>
                  <a:rPr lang="en-US" sz="1400" b="1" u="sng" dirty="0"/>
                  <a:t> N-atoms</a:t>
                </a:r>
              </a:p>
            </p:txBody>
          </p:sp>
          <p:sp>
            <p:nvSpPr>
              <p:cNvPr id="119" name="Rectangle 118">
                <a:extLst>
                  <a:ext uri="{FF2B5EF4-FFF2-40B4-BE49-F238E27FC236}">
                    <a16:creationId xmlns:a16="http://schemas.microsoft.com/office/drawing/2014/main" id="{9A274FA0-549D-3869-0EBD-FD068DCD3BC8}"/>
                  </a:ext>
                </a:extLst>
              </p:cNvPr>
              <p:cNvSpPr/>
              <p:nvPr/>
            </p:nvSpPr>
            <p:spPr>
              <a:xfrm>
                <a:off x="4872646" y="637895"/>
                <a:ext cx="2683826"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4" name="Straight Arrow Connector 123">
              <a:extLst>
                <a:ext uri="{FF2B5EF4-FFF2-40B4-BE49-F238E27FC236}">
                  <a16:creationId xmlns:a16="http://schemas.microsoft.com/office/drawing/2014/main" id="{CD9024B8-0C66-D396-39C0-C706B8FD1AEA}"/>
                </a:ext>
              </a:extLst>
            </p:cNvPr>
            <p:cNvCxnSpPr/>
            <p:nvPr/>
          </p:nvCxnSpPr>
          <p:spPr>
            <a:xfrm flipV="1">
              <a:off x="2408415" y="3127022"/>
              <a:ext cx="413365" cy="973937"/>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Straight Arrow Connector 124">
              <a:extLst>
                <a:ext uri="{FF2B5EF4-FFF2-40B4-BE49-F238E27FC236}">
                  <a16:creationId xmlns:a16="http://schemas.microsoft.com/office/drawing/2014/main" id="{4DF89D63-1196-522C-9F78-B95E35D801BF}"/>
                </a:ext>
              </a:extLst>
            </p:cNvPr>
            <p:cNvCxnSpPr>
              <a:cxnSpLocks/>
            </p:cNvCxnSpPr>
            <p:nvPr/>
          </p:nvCxnSpPr>
          <p:spPr>
            <a:xfrm flipV="1">
              <a:off x="4735859" y="3017900"/>
              <a:ext cx="349973" cy="824579"/>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29" name="TextBox 128">
            <a:extLst>
              <a:ext uri="{FF2B5EF4-FFF2-40B4-BE49-F238E27FC236}">
                <a16:creationId xmlns:a16="http://schemas.microsoft.com/office/drawing/2014/main" id="{9D52739E-6BC8-C5B4-D426-F0363B82F2C5}"/>
              </a:ext>
            </a:extLst>
          </p:cNvPr>
          <p:cNvSpPr txBox="1"/>
          <p:nvPr/>
        </p:nvSpPr>
        <p:spPr>
          <a:xfrm>
            <a:off x="244431" y="5597444"/>
            <a:ext cx="2537361" cy="646331"/>
          </a:xfrm>
          <a:prstGeom prst="rect">
            <a:avLst/>
          </a:prstGeom>
          <a:noFill/>
        </p:spPr>
        <p:txBody>
          <a:bodyPr wrap="none" rtlCol="0">
            <a:spAutoFit/>
          </a:bodyPr>
          <a:lstStyle/>
          <a:p>
            <a:r>
              <a:rPr lang="en-US" dirty="0"/>
              <a:t>Fig-semi-dev-band.png </a:t>
            </a:r>
          </a:p>
          <a:p>
            <a:r>
              <a:rPr lang="en-US" dirty="0"/>
              <a:t> R0 02/19/25</a:t>
            </a:r>
          </a:p>
        </p:txBody>
      </p:sp>
      <p:sp>
        <p:nvSpPr>
          <p:cNvPr id="130" name="TextBox 129">
            <a:extLst>
              <a:ext uri="{FF2B5EF4-FFF2-40B4-BE49-F238E27FC236}">
                <a16:creationId xmlns:a16="http://schemas.microsoft.com/office/drawing/2014/main" id="{87F059B9-88B3-C69C-9F22-FDCCA7C8293D}"/>
              </a:ext>
            </a:extLst>
          </p:cNvPr>
          <p:cNvSpPr txBox="1"/>
          <p:nvPr/>
        </p:nvSpPr>
        <p:spPr>
          <a:xfrm>
            <a:off x="244431" y="6434401"/>
            <a:ext cx="2229200" cy="338554"/>
          </a:xfrm>
          <a:prstGeom prst="rect">
            <a:avLst/>
          </a:prstGeom>
          <a:noFill/>
        </p:spPr>
        <p:txBody>
          <a:bodyPr wrap="none" rtlCol="0">
            <a:spAutoFit/>
          </a:bodyPr>
          <a:lstStyle/>
          <a:p>
            <a:r>
              <a:rPr lang="en-US" sz="1600" i="1" dirty="0"/>
              <a:t>Ref: Fig 2.5 p-28 Pierret</a:t>
            </a:r>
          </a:p>
        </p:txBody>
      </p:sp>
      <p:sp>
        <p:nvSpPr>
          <p:cNvPr id="132" name="TextBox 131">
            <a:extLst>
              <a:ext uri="{FF2B5EF4-FFF2-40B4-BE49-F238E27FC236}">
                <a16:creationId xmlns:a16="http://schemas.microsoft.com/office/drawing/2014/main" id="{DC5A13CA-84D4-C633-B5EA-682DEF8F4CC9}"/>
              </a:ext>
            </a:extLst>
          </p:cNvPr>
          <p:cNvSpPr txBox="1"/>
          <p:nvPr/>
        </p:nvSpPr>
        <p:spPr>
          <a:xfrm>
            <a:off x="278731" y="387033"/>
            <a:ext cx="3793071" cy="1569660"/>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Conceptual development of the energy band model starting with N isolated Si atoms on the top left, then showing the split bands for Crystalline SI N-atoms and concluding, at bottom right, with the popular version of the energy band model.</a:t>
            </a:r>
          </a:p>
        </p:txBody>
      </p:sp>
    </p:spTree>
    <p:extLst>
      <p:ext uri="{BB962C8B-B14F-4D97-AF65-F5344CB8AC3E}">
        <p14:creationId xmlns:p14="http://schemas.microsoft.com/office/powerpoint/2010/main" val="2317606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0EF68500-D357-3618-EFE6-AE8DD5017D1B}"/>
              </a:ext>
            </a:extLst>
          </p:cNvPr>
          <p:cNvGrpSpPr/>
          <p:nvPr/>
        </p:nvGrpSpPr>
        <p:grpSpPr>
          <a:xfrm>
            <a:off x="5818480" y="422744"/>
            <a:ext cx="4384838" cy="5470739"/>
            <a:chOff x="5818480" y="422744"/>
            <a:chExt cx="4384838" cy="5470739"/>
          </a:xfrm>
        </p:grpSpPr>
        <p:grpSp>
          <p:nvGrpSpPr>
            <p:cNvPr id="61" name="Group 60">
              <a:extLst>
                <a:ext uri="{FF2B5EF4-FFF2-40B4-BE49-F238E27FC236}">
                  <a16:creationId xmlns:a16="http://schemas.microsoft.com/office/drawing/2014/main" id="{2B2EE00F-9311-E32B-A154-2547FD9E47D6}"/>
                </a:ext>
              </a:extLst>
            </p:cNvPr>
            <p:cNvGrpSpPr/>
            <p:nvPr/>
          </p:nvGrpSpPr>
          <p:grpSpPr>
            <a:xfrm>
              <a:off x="5964330" y="422744"/>
              <a:ext cx="4238988" cy="1771231"/>
              <a:chOff x="830355" y="422744"/>
              <a:chExt cx="4238988" cy="1771231"/>
            </a:xfrm>
          </p:grpSpPr>
          <p:cxnSp>
            <p:nvCxnSpPr>
              <p:cNvPr id="5" name="Straight Connector 4">
                <a:extLst>
                  <a:ext uri="{FF2B5EF4-FFF2-40B4-BE49-F238E27FC236}">
                    <a16:creationId xmlns:a16="http://schemas.microsoft.com/office/drawing/2014/main" id="{E08A925C-666C-DA61-BD18-E3D9B75FBCB7}"/>
                  </a:ext>
                </a:extLst>
              </p:cNvPr>
              <p:cNvCxnSpPr/>
              <p:nvPr/>
            </p:nvCxnSpPr>
            <p:spPr>
              <a:xfrm>
                <a:off x="966158" y="882761"/>
                <a:ext cx="1966823"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D9372D79-A4CA-AAC9-4726-83B514C6E44A}"/>
                  </a:ext>
                </a:extLst>
              </p:cNvPr>
              <p:cNvCxnSpPr/>
              <p:nvPr/>
            </p:nvCxnSpPr>
            <p:spPr>
              <a:xfrm>
                <a:off x="966158" y="1702271"/>
                <a:ext cx="1966823" cy="0"/>
              </a:xfrm>
              <a:prstGeom prst="line">
                <a:avLst/>
              </a:prstGeom>
            </p:spPr>
            <p:style>
              <a:lnRef idx="2">
                <a:schemeClr val="dk1"/>
              </a:lnRef>
              <a:fillRef idx="0">
                <a:schemeClr val="dk1"/>
              </a:fillRef>
              <a:effectRef idx="1">
                <a:schemeClr val="dk1"/>
              </a:effectRef>
              <a:fontRef idx="minor">
                <a:schemeClr val="tx1"/>
              </a:fontRef>
            </p:style>
          </p:cxnSp>
          <p:sp>
            <p:nvSpPr>
              <p:cNvPr id="7" name="Freeform: Shape 6">
                <a:extLst>
                  <a:ext uri="{FF2B5EF4-FFF2-40B4-BE49-F238E27FC236}">
                    <a16:creationId xmlns:a16="http://schemas.microsoft.com/office/drawing/2014/main" id="{80858FE8-44B3-8BBF-67EF-DC809B2C6759}"/>
                  </a:ext>
                </a:extLst>
              </p:cNvPr>
              <p:cNvSpPr/>
              <p:nvPr/>
            </p:nvSpPr>
            <p:spPr>
              <a:xfrm>
                <a:off x="1396465" y="684354"/>
                <a:ext cx="423709" cy="1138687"/>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F3CC226-EAD6-B898-EBBF-C2980D2E0FC5}"/>
                  </a:ext>
                </a:extLst>
              </p:cNvPr>
              <p:cNvCxnSpPr/>
              <p:nvPr/>
            </p:nvCxnSpPr>
            <p:spPr>
              <a:xfrm>
                <a:off x="2553419" y="882761"/>
                <a:ext cx="0" cy="8195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FAFEB8F3-73DE-24AF-CAE5-02847D4E479D}"/>
                  </a:ext>
                </a:extLst>
              </p:cNvPr>
              <p:cNvSpPr txBox="1"/>
              <p:nvPr/>
            </p:nvSpPr>
            <p:spPr>
              <a:xfrm>
                <a:off x="1725008" y="422744"/>
                <a:ext cx="923577" cy="523220"/>
              </a:xfrm>
              <a:prstGeom prst="rect">
                <a:avLst/>
              </a:prstGeom>
              <a:noFill/>
            </p:spPr>
            <p:txBody>
              <a:bodyPr wrap="square" rtlCol="0">
                <a:spAutoFit/>
              </a:bodyPr>
              <a:lstStyle/>
              <a:p>
                <a:r>
                  <a:rPr lang="en-US" sz="1400" dirty="0"/>
                  <a:t>Few electrons</a:t>
                </a:r>
              </a:p>
            </p:txBody>
          </p:sp>
          <p:sp>
            <p:nvSpPr>
              <p:cNvPr id="11" name="TextBox 10">
                <a:extLst>
                  <a:ext uri="{FF2B5EF4-FFF2-40B4-BE49-F238E27FC236}">
                    <a16:creationId xmlns:a16="http://schemas.microsoft.com/office/drawing/2014/main" id="{1F601465-C5E7-34EE-6E8C-467F0345979C}"/>
                  </a:ext>
                </a:extLst>
              </p:cNvPr>
              <p:cNvSpPr txBox="1"/>
              <p:nvPr/>
            </p:nvSpPr>
            <p:spPr>
              <a:xfrm>
                <a:off x="2009404" y="1099808"/>
                <a:ext cx="923577" cy="307777"/>
              </a:xfrm>
              <a:prstGeom prst="rect">
                <a:avLst/>
              </a:prstGeom>
              <a:noFill/>
            </p:spPr>
            <p:txBody>
              <a:bodyPr wrap="square" rtlCol="0">
                <a:spAutoFit/>
              </a:bodyPr>
              <a:lstStyle/>
              <a:p>
                <a:r>
                  <a:rPr lang="en-US" sz="1400" dirty="0"/>
                  <a:t>Wide</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E199ABFA-9F6A-B656-84E2-E5FD43825EF9}"/>
                      </a:ext>
                    </a:extLst>
                  </p:cNvPr>
                  <p:cNvSpPr txBox="1"/>
                  <p:nvPr/>
                </p:nvSpPr>
                <p:spPr>
                  <a:xfrm>
                    <a:off x="3151061" y="1054337"/>
                    <a:ext cx="1465401"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8 </m:t>
                          </m:r>
                          <m:r>
                            <a:rPr lang="en-US" sz="1600" b="0" i="1" smtClean="0">
                              <a:latin typeface="Cambria Math" panose="02040503050406030204" pitchFamily="18" charset="0"/>
                            </a:rPr>
                            <m:t>𝑒𝑉</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𝑖</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𝑂</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m:oMathPara>
                    </a14:m>
                    <a:endParaRPr lang="en-US" dirty="0"/>
                  </a:p>
                </p:txBody>
              </p:sp>
            </mc:Choice>
            <mc:Fallback>
              <p:sp>
                <p:nvSpPr>
                  <p:cNvPr id="12" name="TextBox 11">
                    <a:extLst>
                      <a:ext uri="{FF2B5EF4-FFF2-40B4-BE49-F238E27FC236}">
                        <a16:creationId xmlns:a16="http://schemas.microsoft.com/office/drawing/2014/main" id="{E199ABFA-9F6A-B656-84E2-E5FD43825EF9}"/>
                      </a:ext>
                    </a:extLst>
                  </p:cNvPr>
                  <p:cNvSpPr txBox="1">
                    <a:spLocks noRot="1" noChangeAspect="1" noMove="1" noResize="1" noEditPoints="1" noAdjustHandles="1" noChangeArrowheads="1" noChangeShapeType="1" noTextEdit="1"/>
                  </p:cNvSpPr>
                  <p:nvPr/>
                </p:nvSpPr>
                <p:spPr>
                  <a:xfrm>
                    <a:off x="3151061" y="1054337"/>
                    <a:ext cx="1465401" cy="246221"/>
                  </a:xfrm>
                  <a:prstGeom prst="rect">
                    <a:avLst/>
                  </a:prstGeom>
                  <a:blipFill>
                    <a:blip r:embed="rId2"/>
                    <a:stretch>
                      <a:fillRect l="-2500" r="-5000" b="-3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8B6EE59-2E84-9C39-1024-7E08BDD5411D}"/>
                      </a:ext>
                    </a:extLst>
                  </p:cNvPr>
                  <p:cNvSpPr txBox="1"/>
                  <p:nvPr/>
                </p:nvSpPr>
                <p:spPr>
                  <a:xfrm>
                    <a:off x="3151061" y="1308706"/>
                    <a:ext cx="1918282"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5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𝐷𝑖𝑎𝑚𝑜𝑛𝑑</m:t>
                          </m:r>
                          <m:r>
                            <a:rPr lang="en-US" sz="1600" b="0" i="1" smtClean="0">
                              <a:latin typeface="Cambria Math" panose="02040503050406030204" pitchFamily="18" charset="0"/>
                            </a:rPr>
                            <m:t>)</m:t>
                          </m:r>
                        </m:oMath>
                      </m:oMathPara>
                    </a14:m>
                    <a:endParaRPr lang="en-US" dirty="0"/>
                  </a:p>
                </p:txBody>
              </p:sp>
            </mc:Choice>
            <mc:Fallback>
              <p:sp>
                <p:nvSpPr>
                  <p:cNvPr id="13" name="TextBox 12">
                    <a:extLst>
                      <a:ext uri="{FF2B5EF4-FFF2-40B4-BE49-F238E27FC236}">
                        <a16:creationId xmlns:a16="http://schemas.microsoft.com/office/drawing/2014/main" id="{78B6EE59-2E84-9C39-1024-7E08BDD5411D}"/>
                      </a:ext>
                    </a:extLst>
                  </p:cNvPr>
                  <p:cNvSpPr txBox="1">
                    <a:spLocks noRot="1" noChangeAspect="1" noMove="1" noResize="1" noEditPoints="1" noAdjustHandles="1" noChangeArrowheads="1" noChangeShapeType="1" noTextEdit="1"/>
                  </p:cNvSpPr>
                  <p:nvPr/>
                </p:nvSpPr>
                <p:spPr>
                  <a:xfrm>
                    <a:off x="3151061" y="1308706"/>
                    <a:ext cx="1918282" cy="246221"/>
                  </a:xfrm>
                  <a:prstGeom prst="rect">
                    <a:avLst/>
                  </a:prstGeom>
                  <a:blipFill>
                    <a:blip r:embed="rId3"/>
                    <a:stretch>
                      <a:fillRect l="-1905" r="-3492" b="-3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140F8796-8000-D2DA-0D90-2A15E01D444D}"/>
                      </a:ext>
                    </a:extLst>
                  </p:cNvPr>
                  <p:cNvSpPr txBox="1"/>
                  <p:nvPr/>
                </p:nvSpPr>
                <p:spPr>
                  <a:xfrm>
                    <a:off x="2942514" y="722328"/>
                    <a:ext cx="265329"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p:sp>
                <p:nvSpPr>
                  <p:cNvPr id="14" name="TextBox 13">
                    <a:extLst>
                      <a:ext uri="{FF2B5EF4-FFF2-40B4-BE49-F238E27FC236}">
                        <a16:creationId xmlns:a16="http://schemas.microsoft.com/office/drawing/2014/main" id="{140F8796-8000-D2DA-0D90-2A15E01D444D}"/>
                      </a:ext>
                    </a:extLst>
                  </p:cNvPr>
                  <p:cNvSpPr txBox="1">
                    <a:spLocks noRot="1" noChangeAspect="1" noMove="1" noResize="1" noEditPoints="1" noAdjustHandles="1" noChangeArrowheads="1" noChangeShapeType="1" noTextEdit="1"/>
                  </p:cNvSpPr>
                  <p:nvPr/>
                </p:nvSpPr>
                <p:spPr>
                  <a:xfrm>
                    <a:off x="2942514" y="722328"/>
                    <a:ext cx="265329" cy="246221"/>
                  </a:xfrm>
                  <a:prstGeom prst="rect">
                    <a:avLst/>
                  </a:prstGeom>
                  <a:blipFill>
                    <a:blip r:embed="rId4"/>
                    <a:stretch>
                      <a:fillRect l="-18605" r="-6977" b="-121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A565D60B-5011-C7AA-9804-4ECA9F6CC59E}"/>
                      </a:ext>
                    </a:extLst>
                  </p:cNvPr>
                  <p:cNvSpPr txBox="1"/>
                  <p:nvPr/>
                </p:nvSpPr>
                <p:spPr>
                  <a:xfrm>
                    <a:off x="2942514" y="1576820"/>
                    <a:ext cx="269753"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p:sp>
                <p:nvSpPr>
                  <p:cNvPr id="15" name="TextBox 14">
                    <a:extLst>
                      <a:ext uri="{FF2B5EF4-FFF2-40B4-BE49-F238E27FC236}">
                        <a16:creationId xmlns:a16="http://schemas.microsoft.com/office/drawing/2014/main" id="{A565D60B-5011-C7AA-9804-4ECA9F6CC59E}"/>
                      </a:ext>
                    </a:extLst>
                  </p:cNvPr>
                  <p:cNvSpPr txBox="1">
                    <a:spLocks noRot="1" noChangeAspect="1" noMove="1" noResize="1" noEditPoints="1" noAdjustHandles="1" noChangeArrowheads="1" noChangeShapeType="1" noTextEdit="1"/>
                  </p:cNvSpPr>
                  <p:nvPr/>
                </p:nvSpPr>
                <p:spPr>
                  <a:xfrm>
                    <a:off x="2942514" y="1576820"/>
                    <a:ext cx="269753" cy="246221"/>
                  </a:xfrm>
                  <a:prstGeom prst="rect">
                    <a:avLst/>
                  </a:prstGeom>
                  <a:blipFill>
                    <a:blip r:embed="rId5"/>
                    <a:stretch>
                      <a:fillRect l="-20455" r="-4545" b="-1500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0A564C61-FA31-8755-9D99-090CF56ECD86}"/>
                  </a:ext>
                </a:extLst>
              </p:cNvPr>
              <p:cNvSpPr txBox="1"/>
              <p:nvPr/>
            </p:nvSpPr>
            <p:spPr>
              <a:xfrm>
                <a:off x="830355" y="1886198"/>
                <a:ext cx="1406889" cy="307777"/>
              </a:xfrm>
              <a:prstGeom prst="rect">
                <a:avLst/>
              </a:prstGeom>
              <a:noFill/>
            </p:spPr>
            <p:txBody>
              <a:bodyPr wrap="square" rtlCol="0">
                <a:spAutoFit/>
              </a:bodyPr>
              <a:lstStyle/>
              <a:p>
                <a:r>
                  <a:rPr lang="en-US" sz="1400" i="1" dirty="0"/>
                  <a:t>(a) Insulator</a:t>
                </a:r>
              </a:p>
            </p:txBody>
          </p:sp>
        </p:grpSp>
        <p:grpSp>
          <p:nvGrpSpPr>
            <p:cNvPr id="62" name="Group 61">
              <a:extLst>
                <a:ext uri="{FF2B5EF4-FFF2-40B4-BE49-F238E27FC236}">
                  <a16:creationId xmlns:a16="http://schemas.microsoft.com/office/drawing/2014/main" id="{044A2E01-5C11-4DE7-745E-62AAC7BD61C5}"/>
                </a:ext>
              </a:extLst>
            </p:cNvPr>
            <p:cNvGrpSpPr/>
            <p:nvPr/>
          </p:nvGrpSpPr>
          <p:grpSpPr>
            <a:xfrm>
              <a:off x="5919738" y="2464661"/>
              <a:ext cx="4234637" cy="1754821"/>
              <a:chOff x="785763" y="2739541"/>
              <a:chExt cx="4234637" cy="1754821"/>
            </a:xfrm>
          </p:grpSpPr>
          <p:cxnSp>
            <p:nvCxnSpPr>
              <p:cNvPr id="17" name="Straight Connector 16">
                <a:extLst>
                  <a:ext uri="{FF2B5EF4-FFF2-40B4-BE49-F238E27FC236}">
                    <a16:creationId xmlns:a16="http://schemas.microsoft.com/office/drawing/2014/main" id="{8C09BEA7-343C-5EA7-9C6E-D417704252EB}"/>
                  </a:ext>
                </a:extLst>
              </p:cNvPr>
              <p:cNvCxnSpPr>
                <a:cxnSpLocks/>
              </p:cNvCxnSpPr>
              <p:nvPr/>
            </p:nvCxnSpPr>
            <p:spPr>
              <a:xfrm>
                <a:off x="966158" y="3354724"/>
                <a:ext cx="1682427"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B81080B1-E52E-223D-E8EC-9896CE3429A9}"/>
                  </a:ext>
                </a:extLst>
              </p:cNvPr>
              <p:cNvCxnSpPr>
                <a:cxnSpLocks/>
              </p:cNvCxnSpPr>
              <p:nvPr/>
            </p:nvCxnSpPr>
            <p:spPr>
              <a:xfrm>
                <a:off x="966158" y="4002658"/>
                <a:ext cx="1682427" cy="0"/>
              </a:xfrm>
              <a:prstGeom prst="line">
                <a:avLst/>
              </a:prstGeom>
            </p:spPr>
            <p:style>
              <a:lnRef idx="2">
                <a:schemeClr val="dk1"/>
              </a:lnRef>
              <a:fillRef idx="0">
                <a:schemeClr val="dk1"/>
              </a:fillRef>
              <a:effectRef idx="1">
                <a:schemeClr val="dk1"/>
              </a:effectRef>
              <a:fontRef idx="minor">
                <a:schemeClr val="tx1"/>
              </a:fontRef>
            </p:style>
          </p:cxnSp>
          <p:sp>
            <p:nvSpPr>
              <p:cNvPr id="19" name="Freeform: Shape 18">
                <a:extLst>
                  <a:ext uri="{FF2B5EF4-FFF2-40B4-BE49-F238E27FC236}">
                    <a16:creationId xmlns:a16="http://schemas.microsoft.com/office/drawing/2014/main" id="{2CB36BC4-C63D-B881-4101-8C79E66E48D1}"/>
                  </a:ext>
                </a:extLst>
              </p:cNvPr>
              <p:cNvSpPr/>
              <p:nvPr/>
            </p:nvSpPr>
            <p:spPr>
              <a:xfrm>
                <a:off x="1019464" y="3215791"/>
                <a:ext cx="269753" cy="877077"/>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B4C2C08-434D-EFF1-A438-0466E0C6CDD7}"/>
                  </a:ext>
                </a:extLst>
              </p:cNvPr>
              <p:cNvSpPr txBox="1"/>
              <p:nvPr/>
            </p:nvSpPr>
            <p:spPr>
              <a:xfrm>
                <a:off x="805249" y="2739541"/>
                <a:ext cx="1966823" cy="523220"/>
              </a:xfrm>
              <a:prstGeom prst="rect">
                <a:avLst/>
              </a:prstGeom>
              <a:noFill/>
            </p:spPr>
            <p:txBody>
              <a:bodyPr wrap="square" rtlCol="0">
                <a:spAutoFit/>
              </a:bodyPr>
              <a:lstStyle/>
              <a:p>
                <a:r>
                  <a:rPr lang="en-US" sz="1400" dirty="0"/>
                  <a:t>Thermal excitation moderately easy</a:t>
                </a: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DBCCA708-9107-3FC4-4FD2-1549994FB5CA}"/>
                      </a:ext>
                    </a:extLst>
                  </p:cNvPr>
                  <p:cNvSpPr txBox="1"/>
                  <p:nvPr/>
                </p:nvSpPr>
                <p:spPr>
                  <a:xfrm>
                    <a:off x="3131485" y="3115265"/>
                    <a:ext cx="1888915"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≈1.42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𝐺𝑎𝐴𝑠</m:t>
                          </m:r>
                          <m:r>
                            <a:rPr lang="en-US" sz="1600" b="0" i="1" smtClean="0">
                              <a:latin typeface="Cambria Math" panose="02040503050406030204" pitchFamily="18" charset="0"/>
                            </a:rPr>
                            <m:t>)</m:t>
                          </m:r>
                        </m:oMath>
                      </m:oMathPara>
                    </a14:m>
                    <a:endParaRPr lang="en-US" dirty="0"/>
                  </a:p>
                </p:txBody>
              </p:sp>
            </mc:Choice>
            <mc:Fallback>
              <p:sp>
                <p:nvSpPr>
                  <p:cNvPr id="23" name="TextBox 22">
                    <a:extLst>
                      <a:ext uri="{FF2B5EF4-FFF2-40B4-BE49-F238E27FC236}">
                        <a16:creationId xmlns:a16="http://schemas.microsoft.com/office/drawing/2014/main" id="{DBCCA708-9107-3FC4-4FD2-1549994FB5CA}"/>
                      </a:ext>
                    </a:extLst>
                  </p:cNvPr>
                  <p:cNvSpPr txBox="1">
                    <a:spLocks noRot="1" noChangeAspect="1" noMove="1" noResize="1" noEditPoints="1" noAdjustHandles="1" noChangeArrowheads="1" noChangeShapeType="1" noTextEdit="1"/>
                  </p:cNvSpPr>
                  <p:nvPr/>
                </p:nvSpPr>
                <p:spPr>
                  <a:xfrm>
                    <a:off x="3131485" y="3115265"/>
                    <a:ext cx="1888915" cy="246221"/>
                  </a:xfrm>
                  <a:prstGeom prst="rect">
                    <a:avLst/>
                  </a:prstGeom>
                  <a:blipFill>
                    <a:blip r:embed="rId6"/>
                    <a:stretch>
                      <a:fillRect l="-2258" r="-3226" b="-3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50DC83DD-DD22-E501-47E5-0E4F66FDC924}"/>
                      </a:ext>
                    </a:extLst>
                  </p:cNvPr>
                  <p:cNvSpPr txBox="1"/>
                  <p:nvPr/>
                </p:nvSpPr>
                <p:spPr>
                  <a:xfrm>
                    <a:off x="2648585" y="3231613"/>
                    <a:ext cx="265329"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p:sp>
                <p:nvSpPr>
                  <p:cNvPr id="25" name="TextBox 24">
                    <a:extLst>
                      <a:ext uri="{FF2B5EF4-FFF2-40B4-BE49-F238E27FC236}">
                        <a16:creationId xmlns:a16="http://schemas.microsoft.com/office/drawing/2014/main" id="{50DC83DD-DD22-E501-47E5-0E4F66FDC924}"/>
                      </a:ext>
                    </a:extLst>
                  </p:cNvPr>
                  <p:cNvSpPr txBox="1">
                    <a:spLocks noRot="1" noChangeAspect="1" noMove="1" noResize="1" noEditPoints="1" noAdjustHandles="1" noChangeArrowheads="1" noChangeShapeType="1" noTextEdit="1"/>
                  </p:cNvSpPr>
                  <p:nvPr/>
                </p:nvSpPr>
                <p:spPr>
                  <a:xfrm>
                    <a:off x="2648585" y="3231613"/>
                    <a:ext cx="265329" cy="246221"/>
                  </a:xfrm>
                  <a:prstGeom prst="rect">
                    <a:avLst/>
                  </a:prstGeom>
                  <a:blipFill>
                    <a:blip r:embed="rId7"/>
                    <a:stretch>
                      <a:fillRect l="-18605" r="-6977" b="-1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12420D3D-5B59-B76E-F58E-84AA293BBF0E}"/>
                      </a:ext>
                    </a:extLst>
                  </p:cNvPr>
                  <p:cNvSpPr txBox="1"/>
                  <p:nvPr/>
                </p:nvSpPr>
                <p:spPr>
                  <a:xfrm>
                    <a:off x="2701891" y="3846795"/>
                    <a:ext cx="269753"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p:sp>
                <p:nvSpPr>
                  <p:cNvPr id="26" name="TextBox 25">
                    <a:extLst>
                      <a:ext uri="{FF2B5EF4-FFF2-40B4-BE49-F238E27FC236}">
                        <a16:creationId xmlns:a16="http://schemas.microsoft.com/office/drawing/2014/main" id="{12420D3D-5B59-B76E-F58E-84AA293BBF0E}"/>
                      </a:ext>
                    </a:extLst>
                  </p:cNvPr>
                  <p:cNvSpPr txBox="1">
                    <a:spLocks noRot="1" noChangeAspect="1" noMove="1" noResize="1" noEditPoints="1" noAdjustHandles="1" noChangeArrowheads="1" noChangeShapeType="1" noTextEdit="1"/>
                  </p:cNvSpPr>
                  <p:nvPr/>
                </p:nvSpPr>
                <p:spPr>
                  <a:xfrm>
                    <a:off x="2701891" y="3846795"/>
                    <a:ext cx="269753" cy="246221"/>
                  </a:xfrm>
                  <a:prstGeom prst="rect">
                    <a:avLst/>
                  </a:prstGeom>
                  <a:blipFill>
                    <a:blip r:embed="rId8"/>
                    <a:stretch>
                      <a:fillRect l="-17778" r="-2222" b="-15000"/>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51068FEB-7AB8-10F7-45F9-FE2FCD6723C8}"/>
                  </a:ext>
                </a:extLst>
              </p:cNvPr>
              <p:cNvSpPr txBox="1"/>
              <p:nvPr/>
            </p:nvSpPr>
            <p:spPr>
              <a:xfrm>
                <a:off x="785763" y="4186585"/>
                <a:ext cx="1918282" cy="307777"/>
              </a:xfrm>
              <a:prstGeom prst="rect">
                <a:avLst/>
              </a:prstGeom>
              <a:noFill/>
            </p:spPr>
            <p:txBody>
              <a:bodyPr wrap="square" rtlCol="0">
                <a:spAutoFit/>
              </a:bodyPr>
              <a:lstStyle/>
              <a:p>
                <a:r>
                  <a:rPr lang="en-US" sz="1400" i="1" dirty="0"/>
                  <a:t>(b) Semiconductor</a:t>
                </a:r>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9B4C6C11-645B-52BE-BDAC-CA6116DFF41C}"/>
                      </a:ext>
                    </a:extLst>
                  </p:cNvPr>
                  <p:cNvSpPr txBox="1"/>
                  <p:nvPr/>
                </p:nvSpPr>
                <p:spPr>
                  <a:xfrm>
                    <a:off x="3131485" y="3435851"/>
                    <a:ext cx="1597873"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≈1.12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𝑆𝑖</m:t>
                          </m:r>
                          <m:r>
                            <a:rPr lang="en-US" sz="1600" b="0" i="1" smtClean="0">
                              <a:latin typeface="Cambria Math" panose="02040503050406030204" pitchFamily="18" charset="0"/>
                            </a:rPr>
                            <m:t>)</m:t>
                          </m:r>
                        </m:oMath>
                      </m:oMathPara>
                    </a14:m>
                    <a:endParaRPr lang="en-US" dirty="0"/>
                  </a:p>
                </p:txBody>
              </p:sp>
            </mc:Choice>
            <mc:Fallback>
              <p:sp>
                <p:nvSpPr>
                  <p:cNvPr id="28" name="TextBox 27">
                    <a:extLst>
                      <a:ext uri="{FF2B5EF4-FFF2-40B4-BE49-F238E27FC236}">
                        <a16:creationId xmlns:a16="http://schemas.microsoft.com/office/drawing/2014/main" id="{9B4C6C11-645B-52BE-BDAC-CA6116DFF41C}"/>
                      </a:ext>
                    </a:extLst>
                  </p:cNvPr>
                  <p:cNvSpPr txBox="1">
                    <a:spLocks noRot="1" noChangeAspect="1" noMove="1" noResize="1" noEditPoints="1" noAdjustHandles="1" noChangeArrowheads="1" noChangeShapeType="1" noTextEdit="1"/>
                  </p:cNvSpPr>
                  <p:nvPr/>
                </p:nvSpPr>
                <p:spPr>
                  <a:xfrm>
                    <a:off x="3131485" y="3435851"/>
                    <a:ext cx="1597873" cy="246221"/>
                  </a:xfrm>
                  <a:prstGeom prst="rect">
                    <a:avLst/>
                  </a:prstGeom>
                  <a:blipFill>
                    <a:blip r:embed="rId9"/>
                    <a:stretch>
                      <a:fillRect l="-2672" r="-4198" b="-3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48E2E1D2-1B53-5B43-5B64-19F364AA7712}"/>
                      </a:ext>
                    </a:extLst>
                  </p:cNvPr>
                  <p:cNvSpPr txBox="1"/>
                  <p:nvPr/>
                </p:nvSpPr>
                <p:spPr>
                  <a:xfrm>
                    <a:off x="3131485" y="3756437"/>
                    <a:ext cx="1653530"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≈0.66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𝐺𝑒</m:t>
                          </m:r>
                          <m:r>
                            <a:rPr lang="en-US" sz="1600" b="0" i="1" smtClean="0">
                              <a:latin typeface="Cambria Math" panose="02040503050406030204" pitchFamily="18" charset="0"/>
                            </a:rPr>
                            <m:t>)</m:t>
                          </m:r>
                        </m:oMath>
                      </m:oMathPara>
                    </a14:m>
                    <a:endParaRPr lang="en-US" dirty="0"/>
                  </a:p>
                </p:txBody>
              </p:sp>
            </mc:Choice>
            <mc:Fallback>
              <p:sp>
                <p:nvSpPr>
                  <p:cNvPr id="31" name="TextBox 30">
                    <a:extLst>
                      <a:ext uri="{FF2B5EF4-FFF2-40B4-BE49-F238E27FC236}">
                        <a16:creationId xmlns:a16="http://schemas.microsoft.com/office/drawing/2014/main" id="{48E2E1D2-1B53-5B43-5B64-19F364AA7712}"/>
                      </a:ext>
                    </a:extLst>
                  </p:cNvPr>
                  <p:cNvSpPr txBox="1">
                    <a:spLocks noRot="1" noChangeAspect="1" noMove="1" noResize="1" noEditPoints="1" noAdjustHandles="1" noChangeArrowheads="1" noChangeShapeType="1" noTextEdit="1"/>
                  </p:cNvSpPr>
                  <p:nvPr/>
                </p:nvSpPr>
                <p:spPr>
                  <a:xfrm>
                    <a:off x="3131485" y="3756437"/>
                    <a:ext cx="1653530" cy="246221"/>
                  </a:xfrm>
                  <a:prstGeom prst="rect">
                    <a:avLst/>
                  </a:prstGeom>
                  <a:blipFill>
                    <a:blip r:embed="rId10"/>
                    <a:stretch>
                      <a:fillRect l="-2583" r="-4059" b="-31707"/>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9FD11414-403A-7EA5-E564-0D5A8AADFBA9}"/>
                  </a:ext>
                </a:extLst>
              </p:cNvPr>
              <p:cNvSpPr txBox="1"/>
              <p:nvPr/>
            </p:nvSpPr>
            <p:spPr>
              <a:xfrm>
                <a:off x="3102118" y="4002658"/>
                <a:ext cx="1918282" cy="307777"/>
              </a:xfrm>
              <a:prstGeom prst="rect">
                <a:avLst/>
              </a:prstGeom>
              <a:noFill/>
            </p:spPr>
            <p:txBody>
              <a:bodyPr wrap="square" rtlCol="0">
                <a:spAutoFit/>
              </a:bodyPr>
              <a:lstStyle/>
              <a:p>
                <a:r>
                  <a:rPr lang="en-US" sz="1400" i="1" dirty="0"/>
                  <a:t>(Room temperature)</a:t>
                </a:r>
              </a:p>
            </p:txBody>
          </p:sp>
        </p:grpSp>
        <p:grpSp>
          <p:nvGrpSpPr>
            <p:cNvPr id="63" name="Group 62">
              <a:extLst>
                <a:ext uri="{FF2B5EF4-FFF2-40B4-BE49-F238E27FC236}">
                  <a16:creationId xmlns:a16="http://schemas.microsoft.com/office/drawing/2014/main" id="{3D9AC9E4-FA03-032D-E7B7-30B897EF87A1}"/>
                </a:ext>
              </a:extLst>
            </p:cNvPr>
            <p:cNvGrpSpPr/>
            <p:nvPr/>
          </p:nvGrpSpPr>
          <p:grpSpPr>
            <a:xfrm>
              <a:off x="5818480" y="4612277"/>
              <a:ext cx="3737827" cy="1281206"/>
              <a:chOff x="4816779" y="4706634"/>
              <a:chExt cx="3737827" cy="1281206"/>
            </a:xfrm>
          </p:grpSpPr>
          <p:sp>
            <p:nvSpPr>
              <p:cNvPr id="33" name="Rectangle 32">
                <a:extLst>
                  <a:ext uri="{FF2B5EF4-FFF2-40B4-BE49-F238E27FC236}">
                    <a16:creationId xmlns:a16="http://schemas.microsoft.com/office/drawing/2014/main" id="{E5049EBD-14CB-8F2B-D78F-AB5D9DECD991}"/>
                  </a:ext>
                </a:extLst>
              </p:cNvPr>
              <p:cNvSpPr/>
              <p:nvPr/>
            </p:nvSpPr>
            <p:spPr>
              <a:xfrm>
                <a:off x="5666074" y="5080087"/>
                <a:ext cx="1205782" cy="424786"/>
              </a:xfrm>
              <a:prstGeom prst="rect">
                <a:avLst/>
              </a:prstGeom>
              <a:pattFill prst="ltUpDiag">
                <a:fgClr>
                  <a:schemeClr val="dk1"/>
                </a:fgClr>
                <a:bgClr>
                  <a:schemeClr val="bg1"/>
                </a:bgClr>
              </a:patt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D9D0EE7D-743C-DAF2-D23D-2E8CEBCA7579}"/>
                  </a:ext>
                </a:extLst>
              </p:cNvPr>
              <p:cNvCxnSpPr>
                <a:cxnSpLocks/>
              </p:cNvCxnSpPr>
              <p:nvPr/>
            </p:nvCxnSpPr>
            <p:spPr>
              <a:xfrm>
                <a:off x="5568950" y="5082011"/>
                <a:ext cx="1302906"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0AC68907-6049-D458-8D6C-A371C390580E}"/>
                  </a:ext>
                </a:extLst>
              </p:cNvPr>
              <p:cNvCxnSpPr>
                <a:cxnSpLocks/>
              </p:cNvCxnSpPr>
              <p:nvPr/>
            </p:nvCxnSpPr>
            <p:spPr>
              <a:xfrm>
                <a:off x="5568950" y="4923261"/>
                <a:ext cx="1302906" cy="0"/>
              </a:xfrm>
              <a:prstGeom prst="line">
                <a:avLst/>
              </a:prstGeom>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B48BA8E0-0342-82DA-41EC-3B8CE4642B49}"/>
                  </a:ext>
                </a:extLst>
              </p:cNvPr>
              <p:cNvSpPr/>
              <p:nvPr/>
            </p:nvSpPr>
            <p:spPr>
              <a:xfrm>
                <a:off x="7348824" y="4923261"/>
                <a:ext cx="1205782" cy="581612"/>
              </a:xfrm>
              <a:prstGeom prst="rect">
                <a:avLst/>
              </a:prstGeom>
              <a:pattFill prst="ltUpDiag">
                <a:fgClr>
                  <a:schemeClr val="dk1"/>
                </a:fgClr>
                <a:bgClr>
                  <a:schemeClr val="bg1"/>
                </a:bgClr>
              </a:patt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78154F6A-29A2-3FD9-4E72-64FB42416664}"/>
                  </a:ext>
                </a:extLst>
              </p:cNvPr>
              <p:cNvCxnSpPr>
                <a:cxnSpLocks/>
              </p:cNvCxnSpPr>
              <p:nvPr/>
            </p:nvCxnSpPr>
            <p:spPr>
              <a:xfrm>
                <a:off x="7348824" y="5082011"/>
                <a:ext cx="1184356"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7076640E-61BF-EBA3-266D-B9D40F44D055}"/>
                  </a:ext>
                </a:extLst>
              </p:cNvPr>
              <p:cNvCxnSpPr>
                <a:cxnSpLocks/>
              </p:cNvCxnSpPr>
              <p:nvPr/>
            </p:nvCxnSpPr>
            <p:spPr>
              <a:xfrm>
                <a:off x="7348824" y="4923261"/>
                <a:ext cx="1184356"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78E9530A-D630-EA90-9EBA-CC4AC79F553E}"/>
                  </a:ext>
                </a:extLst>
              </p:cNvPr>
              <p:cNvCxnSpPr>
                <a:cxnSpLocks/>
              </p:cNvCxnSpPr>
              <p:nvPr/>
            </p:nvCxnSpPr>
            <p:spPr>
              <a:xfrm>
                <a:off x="5568950" y="4724400"/>
                <a:ext cx="0" cy="198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396ED038-7982-D347-A41B-E63483F89642}"/>
                  </a:ext>
                </a:extLst>
              </p:cNvPr>
              <p:cNvCxnSpPr>
                <a:cxnSpLocks/>
              </p:cNvCxnSpPr>
              <p:nvPr/>
            </p:nvCxnSpPr>
            <p:spPr>
              <a:xfrm flipV="1">
                <a:off x="5568950" y="5080087"/>
                <a:ext cx="0" cy="1777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7" name="Freeform: Shape 46">
                <a:extLst>
                  <a:ext uri="{FF2B5EF4-FFF2-40B4-BE49-F238E27FC236}">
                    <a16:creationId xmlns:a16="http://schemas.microsoft.com/office/drawing/2014/main" id="{AC3DC568-4F17-FC6A-844F-679B4481B715}"/>
                  </a:ext>
                </a:extLst>
              </p:cNvPr>
              <p:cNvSpPr/>
              <p:nvPr/>
            </p:nvSpPr>
            <p:spPr>
              <a:xfrm>
                <a:off x="5822950"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Freeform: Shape 47">
                <a:extLst>
                  <a:ext uri="{FF2B5EF4-FFF2-40B4-BE49-F238E27FC236}">
                    <a16:creationId xmlns:a16="http://schemas.microsoft.com/office/drawing/2014/main" id="{FE0EA99F-B2B3-35ED-F106-6373A0E4A1EF}"/>
                  </a:ext>
                </a:extLst>
              </p:cNvPr>
              <p:cNvSpPr/>
              <p:nvPr/>
            </p:nvSpPr>
            <p:spPr>
              <a:xfrm>
                <a:off x="5971293"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 name="Freeform: Shape 48">
                <a:extLst>
                  <a:ext uri="{FF2B5EF4-FFF2-40B4-BE49-F238E27FC236}">
                    <a16:creationId xmlns:a16="http://schemas.microsoft.com/office/drawing/2014/main" id="{03B2B5F5-DE4D-376B-6F75-3435F043E97A}"/>
                  </a:ext>
                </a:extLst>
              </p:cNvPr>
              <p:cNvSpPr/>
              <p:nvPr/>
            </p:nvSpPr>
            <p:spPr>
              <a:xfrm>
                <a:off x="6079242"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0" name="Freeform: Shape 49">
                <a:extLst>
                  <a:ext uri="{FF2B5EF4-FFF2-40B4-BE49-F238E27FC236}">
                    <a16:creationId xmlns:a16="http://schemas.microsoft.com/office/drawing/2014/main" id="{0DF88C2D-B6A2-65A2-C7E5-EC4BEFF72021}"/>
                  </a:ext>
                </a:extLst>
              </p:cNvPr>
              <p:cNvSpPr/>
              <p:nvPr/>
            </p:nvSpPr>
            <p:spPr>
              <a:xfrm>
                <a:off x="6209776"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1" name="Freeform: Shape 50">
                <a:extLst>
                  <a:ext uri="{FF2B5EF4-FFF2-40B4-BE49-F238E27FC236}">
                    <a16:creationId xmlns:a16="http://schemas.microsoft.com/office/drawing/2014/main" id="{EF5C1667-88B3-58D0-7ACB-3350AC8995C7}"/>
                  </a:ext>
                </a:extLst>
              </p:cNvPr>
              <p:cNvSpPr/>
              <p:nvPr/>
            </p:nvSpPr>
            <p:spPr>
              <a:xfrm>
                <a:off x="6359027"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Oval 51">
                <a:extLst>
                  <a:ext uri="{FF2B5EF4-FFF2-40B4-BE49-F238E27FC236}">
                    <a16:creationId xmlns:a16="http://schemas.microsoft.com/office/drawing/2014/main" id="{46787E9C-DF94-D36A-32BE-CF886AE5CA91}"/>
                  </a:ext>
                </a:extLst>
              </p:cNvPr>
              <p:cNvSpPr/>
              <p:nvPr/>
            </p:nvSpPr>
            <p:spPr>
              <a:xfrm>
                <a:off x="5955620"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B4048FD-5AED-E3FB-CC20-E6FEB2A4A677}"/>
                  </a:ext>
                </a:extLst>
              </p:cNvPr>
              <p:cNvSpPr/>
              <p:nvPr/>
            </p:nvSpPr>
            <p:spPr>
              <a:xfrm>
                <a:off x="6089433"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9D63101-ADA6-9B3C-3055-25D1E967FC2C}"/>
                  </a:ext>
                </a:extLst>
              </p:cNvPr>
              <p:cNvSpPr/>
              <p:nvPr/>
            </p:nvSpPr>
            <p:spPr>
              <a:xfrm>
                <a:off x="6228493"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135FC54-FDC4-D584-D5BC-D0ABD95335CF}"/>
                  </a:ext>
                </a:extLst>
              </p:cNvPr>
              <p:cNvSpPr/>
              <p:nvPr/>
            </p:nvSpPr>
            <p:spPr>
              <a:xfrm>
                <a:off x="6368985"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725E668-9740-2CC1-3CCF-60BDED091075}"/>
                  </a:ext>
                </a:extLst>
              </p:cNvPr>
              <p:cNvSpPr txBox="1"/>
              <p:nvPr/>
            </p:nvSpPr>
            <p:spPr>
              <a:xfrm>
                <a:off x="4816779" y="4727815"/>
                <a:ext cx="781630" cy="523220"/>
              </a:xfrm>
              <a:prstGeom prst="rect">
                <a:avLst/>
              </a:prstGeom>
              <a:noFill/>
            </p:spPr>
            <p:txBody>
              <a:bodyPr wrap="square" rtlCol="0">
                <a:spAutoFit/>
              </a:bodyPr>
              <a:lstStyle/>
              <a:p>
                <a:r>
                  <a:rPr lang="en-US" sz="1400" i="1" dirty="0"/>
                  <a:t>Very</a:t>
                </a:r>
              </a:p>
              <a:p>
                <a:r>
                  <a:rPr lang="en-US" sz="1400" i="1" dirty="0"/>
                  <a:t>narrow</a:t>
                </a:r>
              </a:p>
            </p:txBody>
          </p: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7F97FA20-1347-9823-A877-A033694B9CFE}"/>
                      </a:ext>
                    </a:extLst>
                  </p:cNvPr>
                  <p:cNvSpPr txBox="1"/>
                  <p:nvPr/>
                </p:nvSpPr>
                <p:spPr>
                  <a:xfrm>
                    <a:off x="6934244" y="4743204"/>
                    <a:ext cx="265329"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p:sp>
                <p:nvSpPr>
                  <p:cNvPr id="57" name="TextBox 56">
                    <a:extLst>
                      <a:ext uri="{FF2B5EF4-FFF2-40B4-BE49-F238E27FC236}">
                        <a16:creationId xmlns:a16="http://schemas.microsoft.com/office/drawing/2014/main" id="{7F97FA20-1347-9823-A877-A033694B9CFE}"/>
                      </a:ext>
                    </a:extLst>
                  </p:cNvPr>
                  <p:cNvSpPr txBox="1">
                    <a:spLocks noRot="1" noChangeAspect="1" noMove="1" noResize="1" noEditPoints="1" noAdjustHandles="1" noChangeArrowheads="1" noChangeShapeType="1" noTextEdit="1"/>
                  </p:cNvSpPr>
                  <p:nvPr/>
                </p:nvSpPr>
                <p:spPr>
                  <a:xfrm>
                    <a:off x="6934244" y="4743204"/>
                    <a:ext cx="265329" cy="246221"/>
                  </a:xfrm>
                  <a:prstGeom prst="rect">
                    <a:avLst/>
                  </a:prstGeom>
                  <a:blipFill>
                    <a:blip r:embed="rId11"/>
                    <a:stretch>
                      <a:fillRect l="-18605" r="-6977" b="-1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97F7242B-75D9-CD3A-EDF6-6104D834325E}"/>
                      </a:ext>
                    </a:extLst>
                  </p:cNvPr>
                  <p:cNvSpPr txBox="1"/>
                  <p:nvPr/>
                </p:nvSpPr>
                <p:spPr>
                  <a:xfrm>
                    <a:off x="6929901" y="4972891"/>
                    <a:ext cx="269753"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p:sp>
                <p:nvSpPr>
                  <p:cNvPr id="58" name="TextBox 57">
                    <a:extLst>
                      <a:ext uri="{FF2B5EF4-FFF2-40B4-BE49-F238E27FC236}">
                        <a16:creationId xmlns:a16="http://schemas.microsoft.com/office/drawing/2014/main" id="{97F7242B-75D9-CD3A-EDF6-6104D834325E}"/>
                      </a:ext>
                    </a:extLst>
                  </p:cNvPr>
                  <p:cNvSpPr txBox="1">
                    <a:spLocks noRot="1" noChangeAspect="1" noMove="1" noResize="1" noEditPoints="1" noAdjustHandles="1" noChangeArrowheads="1" noChangeShapeType="1" noTextEdit="1"/>
                  </p:cNvSpPr>
                  <p:nvPr/>
                </p:nvSpPr>
                <p:spPr>
                  <a:xfrm>
                    <a:off x="6929901" y="4972891"/>
                    <a:ext cx="269753" cy="246221"/>
                  </a:xfrm>
                  <a:prstGeom prst="rect">
                    <a:avLst/>
                  </a:prstGeom>
                  <a:blipFill>
                    <a:blip r:embed="rId12"/>
                    <a:stretch>
                      <a:fillRect l="-18182" r="-4545" b="-12195"/>
                    </a:stretch>
                  </a:blipFill>
                </p:spPr>
                <p:txBody>
                  <a:bodyPr/>
                  <a:lstStyle/>
                  <a:p>
                    <a:r>
                      <a:rPr lang="en-US">
                        <a:noFill/>
                      </a:rPr>
                      <a:t> </a:t>
                    </a:r>
                  </a:p>
                </p:txBody>
              </p:sp>
            </mc:Fallback>
          </mc:AlternateContent>
          <p:sp>
            <p:nvSpPr>
              <p:cNvPr id="59" name="TextBox 58">
                <a:extLst>
                  <a:ext uri="{FF2B5EF4-FFF2-40B4-BE49-F238E27FC236}">
                    <a16:creationId xmlns:a16="http://schemas.microsoft.com/office/drawing/2014/main" id="{C01C300B-7DC5-72B3-CD51-D5DEA143FB37}"/>
                  </a:ext>
                </a:extLst>
              </p:cNvPr>
              <p:cNvSpPr txBox="1"/>
              <p:nvPr/>
            </p:nvSpPr>
            <p:spPr>
              <a:xfrm>
                <a:off x="6915426" y="5257800"/>
                <a:ext cx="414463" cy="307777"/>
              </a:xfrm>
              <a:prstGeom prst="rect">
                <a:avLst/>
              </a:prstGeom>
              <a:noFill/>
            </p:spPr>
            <p:txBody>
              <a:bodyPr wrap="square" rtlCol="0">
                <a:spAutoFit/>
              </a:bodyPr>
              <a:lstStyle/>
              <a:p>
                <a:r>
                  <a:rPr lang="en-US" sz="1400" i="1" dirty="0"/>
                  <a:t>or</a:t>
                </a:r>
              </a:p>
            </p:txBody>
          </p:sp>
          <p:sp>
            <p:nvSpPr>
              <p:cNvPr id="60" name="TextBox 59">
                <a:extLst>
                  <a:ext uri="{FF2B5EF4-FFF2-40B4-BE49-F238E27FC236}">
                    <a16:creationId xmlns:a16="http://schemas.microsoft.com/office/drawing/2014/main" id="{7AE355B2-2F82-8346-837D-ABA7D6D4CEA9}"/>
                  </a:ext>
                </a:extLst>
              </p:cNvPr>
              <p:cNvSpPr txBox="1"/>
              <p:nvPr/>
            </p:nvSpPr>
            <p:spPr>
              <a:xfrm>
                <a:off x="4937523" y="5680063"/>
                <a:ext cx="900563" cy="307777"/>
              </a:xfrm>
              <a:prstGeom prst="rect">
                <a:avLst/>
              </a:prstGeom>
              <a:noFill/>
            </p:spPr>
            <p:txBody>
              <a:bodyPr wrap="square" rtlCol="0">
                <a:spAutoFit/>
              </a:bodyPr>
              <a:lstStyle/>
              <a:p>
                <a:r>
                  <a:rPr lang="en-US" sz="1400" i="1" dirty="0"/>
                  <a:t>(c) Metal</a:t>
                </a:r>
              </a:p>
            </p:txBody>
          </p:sp>
        </p:grpSp>
      </p:grpSp>
      <p:sp>
        <p:nvSpPr>
          <p:cNvPr id="65" name="TextBox 64">
            <a:extLst>
              <a:ext uri="{FF2B5EF4-FFF2-40B4-BE49-F238E27FC236}">
                <a16:creationId xmlns:a16="http://schemas.microsoft.com/office/drawing/2014/main" id="{F8B36548-7F8D-1437-5AD2-577B3C44985A}"/>
              </a:ext>
            </a:extLst>
          </p:cNvPr>
          <p:cNvSpPr txBox="1"/>
          <p:nvPr/>
        </p:nvSpPr>
        <p:spPr>
          <a:xfrm>
            <a:off x="244431" y="5597444"/>
            <a:ext cx="2553456" cy="646331"/>
          </a:xfrm>
          <a:prstGeom prst="rect">
            <a:avLst/>
          </a:prstGeom>
          <a:noFill/>
        </p:spPr>
        <p:txBody>
          <a:bodyPr wrap="none" rtlCol="0">
            <a:spAutoFit/>
          </a:bodyPr>
          <a:lstStyle/>
          <a:p>
            <a:r>
              <a:rPr lang="en-US" dirty="0"/>
              <a:t>Fig-semi-dev-class.png </a:t>
            </a:r>
          </a:p>
          <a:p>
            <a:r>
              <a:rPr lang="en-US" dirty="0"/>
              <a:t> R0 02/19/25</a:t>
            </a:r>
          </a:p>
        </p:txBody>
      </p:sp>
      <p:sp>
        <p:nvSpPr>
          <p:cNvPr id="66" name="TextBox 65">
            <a:extLst>
              <a:ext uri="{FF2B5EF4-FFF2-40B4-BE49-F238E27FC236}">
                <a16:creationId xmlns:a16="http://schemas.microsoft.com/office/drawing/2014/main" id="{25F2AA07-72EE-F0D3-009C-5F15616D7E1A}"/>
              </a:ext>
            </a:extLst>
          </p:cNvPr>
          <p:cNvSpPr txBox="1"/>
          <p:nvPr/>
        </p:nvSpPr>
        <p:spPr>
          <a:xfrm>
            <a:off x="244431" y="6434401"/>
            <a:ext cx="2229200" cy="338554"/>
          </a:xfrm>
          <a:prstGeom prst="rect">
            <a:avLst/>
          </a:prstGeom>
          <a:noFill/>
        </p:spPr>
        <p:txBody>
          <a:bodyPr wrap="none" rtlCol="0">
            <a:spAutoFit/>
          </a:bodyPr>
          <a:lstStyle/>
          <a:p>
            <a:r>
              <a:rPr lang="en-US" sz="1600" i="1" dirty="0"/>
              <a:t>Ref: Fig 2.8 p-31 Pierret</a:t>
            </a:r>
          </a:p>
        </p:txBody>
      </p:sp>
      <p:sp>
        <p:nvSpPr>
          <p:cNvPr id="67" name="TextBox 66">
            <a:extLst>
              <a:ext uri="{FF2B5EF4-FFF2-40B4-BE49-F238E27FC236}">
                <a16:creationId xmlns:a16="http://schemas.microsoft.com/office/drawing/2014/main" id="{1BFFCEAF-EA36-9F7A-15EA-5B0462F44A38}"/>
              </a:ext>
            </a:extLst>
          </p:cNvPr>
          <p:cNvSpPr txBox="1"/>
          <p:nvPr/>
        </p:nvSpPr>
        <p:spPr>
          <a:xfrm>
            <a:off x="150211" y="3147641"/>
            <a:ext cx="3793071" cy="830997"/>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Illustration of the distinction between (a) insulator, (b) semiconductor, and (c ) metal.</a:t>
            </a:r>
          </a:p>
        </p:txBody>
      </p:sp>
    </p:spTree>
    <p:extLst>
      <p:ext uri="{BB962C8B-B14F-4D97-AF65-F5344CB8AC3E}">
        <p14:creationId xmlns:p14="http://schemas.microsoft.com/office/powerpoint/2010/main" val="331694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73B1-1F62-87AA-AACB-BC3054013749}"/>
              </a:ext>
            </a:extLst>
          </p:cNvPr>
          <p:cNvSpPr>
            <a:spLocks noGrp="1"/>
          </p:cNvSpPr>
          <p:nvPr>
            <p:ph type="title"/>
          </p:nvPr>
        </p:nvSpPr>
        <p:spPr/>
        <p:txBody>
          <a:bodyPr/>
          <a:lstStyle/>
          <a:p>
            <a:r>
              <a:rPr lang="en-US" dirty="0"/>
              <a:t>Passives</a:t>
            </a:r>
          </a:p>
        </p:txBody>
      </p:sp>
      <p:sp>
        <p:nvSpPr>
          <p:cNvPr id="3" name="Text Placeholder 2">
            <a:extLst>
              <a:ext uri="{FF2B5EF4-FFF2-40B4-BE49-F238E27FC236}">
                <a16:creationId xmlns:a16="http://schemas.microsoft.com/office/drawing/2014/main" id="{467ECDD7-AA66-9C16-689C-559D8DD2729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0843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FCCB265C-53F8-CBB9-74E0-5CBD0A686868}"/>
              </a:ext>
            </a:extLst>
          </p:cNvPr>
          <p:cNvGrpSpPr/>
          <p:nvPr/>
        </p:nvGrpSpPr>
        <p:grpSpPr>
          <a:xfrm>
            <a:off x="3968272" y="794729"/>
            <a:ext cx="3597389" cy="2069036"/>
            <a:chOff x="3777772" y="779489"/>
            <a:chExt cx="3597389" cy="2069036"/>
          </a:xfrm>
        </p:grpSpPr>
        <p:sp>
          <p:nvSpPr>
            <p:cNvPr id="2" name="Cube 1">
              <a:extLst>
                <a:ext uri="{FF2B5EF4-FFF2-40B4-BE49-F238E27FC236}">
                  <a16:creationId xmlns:a16="http://schemas.microsoft.com/office/drawing/2014/main" id="{B9232B02-FE6E-4BBD-7B3E-D9394283E983}"/>
                </a:ext>
              </a:extLst>
            </p:cNvPr>
            <p:cNvSpPr/>
            <p:nvPr/>
          </p:nvSpPr>
          <p:spPr>
            <a:xfrm>
              <a:off x="3837482" y="1693889"/>
              <a:ext cx="3537679" cy="1154242"/>
            </a:xfrm>
            <a:prstGeom prst="cube">
              <a:avLst>
                <a:gd name="adj" fmla="val 3539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1C0B418C-C960-E650-6263-7C8CC7D9A270}"/>
                </a:ext>
              </a:extLst>
            </p:cNvPr>
            <p:cNvSpPr/>
            <p:nvPr/>
          </p:nvSpPr>
          <p:spPr>
            <a:xfrm>
              <a:off x="5426440" y="779489"/>
              <a:ext cx="539646" cy="53964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8161C3A7-F391-9FF3-5CB6-B7889995D8B3}"/>
                </a:ext>
              </a:extLst>
            </p:cNvPr>
            <p:cNvCxnSpPr>
              <a:stCxn id="3" idx="2"/>
              <a:endCxn id="2" idx="2"/>
            </p:cNvCxnSpPr>
            <p:nvPr/>
          </p:nvCxnSpPr>
          <p:spPr>
            <a:xfrm rot="10800000" flipV="1">
              <a:off x="3837482" y="1049311"/>
              <a:ext cx="1588958" cy="1425941"/>
            </a:xfrm>
            <a:prstGeom prst="bentConnector3">
              <a:avLst>
                <a:gd name="adj1" fmla="val 125896"/>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4565F2F6-496B-C831-ECDE-30327D6A0959}"/>
                </a:ext>
              </a:extLst>
            </p:cNvPr>
            <p:cNvSpPr/>
            <p:nvPr/>
          </p:nvSpPr>
          <p:spPr>
            <a:xfrm>
              <a:off x="7162800" y="2217420"/>
              <a:ext cx="60960" cy="68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EFFCF39A-0708-CFA5-38CC-A75BBCA1E95D}"/>
                </a:ext>
              </a:extLst>
            </p:cNvPr>
            <p:cNvCxnSpPr>
              <a:stCxn id="3" idx="6"/>
              <a:endCxn id="10" idx="6"/>
            </p:cNvCxnSpPr>
            <p:nvPr/>
          </p:nvCxnSpPr>
          <p:spPr>
            <a:xfrm>
              <a:off x="5966086" y="1049312"/>
              <a:ext cx="1257674" cy="1202398"/>
            </a:xfrm>
            <a:prstGeom prst="bentConnector3">
              <a:avLst>
                <a:gd name="adj1" fmla="val 136352"/>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Cube 15">
              <a:extLst>
                <a:ext uri="{FF2B5EF4-FFF2-40B4-BE49-F238E27FC236}">
                  <a16:creationId xmlns:a16="http://schemas.microsoft.com/office/drawing/2014/main" id="{A8C6D8EF-BB60-1217-ACD4-658A6AB9717B}"/>
                </a:ext>
              </a:extLst>
            </p:cNvPr>
            <p:cNvSpPr/>
            <p:nvPr/>
          </p:nvSpPr>
          <p:spPr>
            <a:xfrm>
              <a:off x="5186848" y="1693889"/>
              <a:ext cx="779237" cy="1154242"/>
            </a:xfrm>
            <a:prstGeom prst="cube">
              <a:avLst>
                <a:gd name="adj" fmla="val 5386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3EDC180-A4AB-7709-6C93-EAC0471F5380}"/>
                </a:ext>
              </a:extLst>
            </p:cNvPr>
            <p:cNvCxnSpPr>
              <a:cxnSpLocks/>
            </p:cNvCxnSpPr>
            <p:nvPr/>
          </p:nvCxnSpPr>
          <p:spPr>
            <a:xfrm flipH="1" flipV="1">
              <a:off x="5550982" y="2095150"/>
              <a:ext cx="459147" cy="797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02911BF-BD65-A6F5-F3FA-7FB247061042}"/>
                    </a:ext>
                  </a:extLst>
                </p:cNvPr>
                <p:cNvSpPr txBox="1"/>
                <p:nvPr/>
              </p:nvSpPr>
              <p:spPr>
                <a:xfrm>
                  <a:off x="5224113" y="2208901"/>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19" name="TextBox 18">
                  <a:extLst>
                    <a:ext uri="{FF2B5EF4-FFF2-40B4-BE49-F238E27FC236}">
                      <a16:creationId xmlns:a16="http://schemas.microsoft.com/office/drawing/2014/main" id="{A02911BF-BD65-A6F5-F3FA-7FB247061042}"/>
                    </a:ext>
                  </a:extLst>
                </p:cNvPr>
                <p:cNvSpPr txBox="1">
                  <a:spLocks noRot="1" noChangeAspect="1" noMove="1" noResize="1" noEditPoints="1" noAdjustHandles="1" noChangeArrowheads="1" noChangeShapeType="1" noTextEdit="1"/>
                </p:cNvSpPr>
                <p:nvPr/>
              </p:nvSpPr>
              <p:spPr>
                <a:xfrm>
                  <a:off x="5224113" y="2208901"/>
                  <a:ext cx="314766" cy="276999"/>
                </a:xfrm>
                <a:prstGeom prst="rect">
                  <a:avLst/>
                </a:prstGeom>
                <a:blipFill>
                  <a:blip r:embed="rId2"/>
                  <a:stretch>
                    <a:fillRect l="-17308" r="-961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09A9A52-8879-116D-94C7-598C6C47243D}"/>
                    </a:ext>
                  </a:extLst>
                </p:cNvPr>
                <p:cNvSpPr txBox="1"/>
                <p:nvPr/>
              </p:nvSpPr>
              <p:spPr>
                <a:xfrm>
                  <a:off x="5553595" y="910811"/>
                  <a:ext cx="2853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m:t>
                            </m:r>
                          </m:sub>
                        </m:sSub>
                      </m:oMath>
                    </m:oMathPara>
                  </a14:m>
                  <a:endParaRPr lang="en-US" dirty="0"/>
                </a:p>
              </p:txBody>
            </p:sp>
          </mc:Choice>
          <mc:Fallback xmlns="">
            <p:sp>
              <p:nvSpPr>
                <p:cNvPr id="20" name="TextBox 19">
                  <a:extLst>
                    <a:ext uri="{FF2B5EF4-FFF2-40B4-BE49-F238E27FC236}">
                      <a16:creationId xmlns:a16="http://schemas.microsoft.com/office/drawing/2014/main" id="{709A9A52-8879-116D-94C7-598C6C47243D}"/>
                    </a:ext>
                  </a:extLst>
                </p:cNvPr>
                <p:cNvSpPr txBox="1">
                  <a:spLocks noRot="1" noChangeAspect="1" noMove="1" noResize="1" noEditPoints="1" noAdjustHandles="1" noChangeArrowheads="1" noChangeShapeType="1" noTextEdit="1"/>
                </p:cNvSpPr>
                <p:nvPr/>
              </p:nvSpPr>
              <p:spPr>
                <a:xfrm>
                  <a:off x="5553595" y="910811"/>
                  <a:ext cx="285335" cy="276999"/>
                </a:xfrm>
                <a:prstGeom prst="rect">
                  <a:avLst/>
                </a:prstGeom>
                <a:blipFill>
                  <a:blip r:embed="rId3"/>
                  <a:stretch>
                    <a:fillRect l="-19149" r="-851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E7F20C-80DB-AC5A-3EE2-2305C594E732}"/>
                    </a:ext>
                  </a:extLst>
                </p:cNvPr>
                <p:cNvSpPr txBox="1"/>
                <p:nvPr/>
              </p:nvSpPr>
              <p:spPr>
                <a:xfrm>
                  <a:off x="5224113" y="2504605"/>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𝑣</m:t>
                        </m:r>
                      </m:oMath>
                    </m:oMathPara>
                  </a14:m>
                  <a:endParaRPr lang="en-US" dirty="0"/>
                </a:p>
              </p:txBody>
            </p:sp>
          </mc:Choice>
          <mc:Fallback xmlns="">
            <p:sp>
              <p:nvSpPr>
                <p:cNvPr id="21" name="TextBox 20">
                  <a:extLst>
                    <a:ext uri="{FF2B5EF4-FFF2-40B4-BE49-F238E27FC236}">
                      <a16:creationId xmlns:a16="http://schemas.microsoft.com/office/drawing/2014/main" id="{80E7F20C-80DB-AC5A-3EE2-2305C594E732}"/>
                    </a:ext>
                  </a:extLst>
                </p:cNvPr>
                <p:cNvSpPr txBox="1">
                  <a:spLocks noRot="1" noChangeAspect="1" noMove="1" noResize="1" noEditPoints="1" noAdjustHandles="1" noChangeArrowheads="1" noChangeShapeType="1" noTextEdit="1"/>
                </p:cNvSpPr>
                <p:nvPr/>
              </p:nvSpPr>
              <p:spPr>
                <a:xfrm>
                  <a:off x="5224113" y="2504605"/>
                  <a:ext cx="314766" cy="276999"/>
                </a:xfrm>
                <a:prstGeom prst="rect">
                  <a:avLst/>
                </a:prstGeom>
                <a:blipFill>
                  <a:blip r:embed="rId4"/>
                  <a:stretch>
                    <a:fillRect l="-17308" r="-11538" b="-6522"/>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A6E25C9C-EDBB-79D8-4F5D-CC75C392AAB6}"/>
                </a:ext>
              </a:extLst>
            </p:cNvPr>
            <p:cNvCxnSpPr/>
            <p:nvPr/>
          </p:nvCxnSpPr>
          <p:spPr>
            <a:xfrm>
              <a:off x="4251959" y="1638691"/>
              <a:ext cx="3123201" cy="0"/>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9FA9E66-2404-904A-58E9-AFE00E8E2A9F}"/>
                    </a:ext>
                  </a:extLst>
                </p:cNvPr>
                <p:cNvSpPr txBox="1"/>
                <p:nvPr/>
              </p:nvSpPr>
              <p:spPr>
                <a:xfrm>
                  <a:off x="5598326" y="1372341"/>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24" name="TextBox 23">
                  <a:extLst>
                    <a:ext uri="{FF2B5EF4-FFF2-40B4-BE49-F238E27FC236}">
                      <a16:creationId xmlns:a16="http://schemas.microsoft.com/office/drawing/2014/main" id="{69FA9E66-2404-904A-58E9-AFE00E8E2A9F}"/>
                    </a:ext>
                  </a:extLst>
                </p:cNvPr>
                <p:cNvSpPr txBox="1">
                  <a:spLocks noRot="1" noChangeAspect="1" noMove="1" noResize="1" noEditPoints="1" noAdjustHandles="1" noChangeArrowheads="1" noChangeShapeType="1" noTextEdit="1"/>
                </p:cNvSpPr>
                <p:nvPr/>
              </p:nvSpPr>
              <p:spPr>
                <a:xfrm>
                  <a:off x="5598326" y="1372341"/>
                  <a:ext cx="174663" cy="276999"/>
                </a:xfrm>
                <a:prstGeom prst="rect">
                  <a:avLst/>
                </a:prstGeom>
                <a:blipFill>
                  <a:blip r:embed="rId5"/>
                  <a:stretch>
                    <a:fillRect l="-35714" r="-32143" b="-6667"/>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3E8713C-A97C-6F57-2AB1-D322936DFB68}"/>
                </a:ext>
              </a:extLst>
            </p:cNvPr>
            <p:cNvCxnSpPr>
              <a:cxnSpLocks/>
            </p:cNvCxnSpPr>
            <p:nvPr/>
          </p:nvCxnSpPr>
          <p:spPr>
            <a:xfrm flipV="1">
              <a:off x="3777772" y="1683241"/>
              <a:ext cx="405608" cy="41190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76D16A-CE2B-407F-23F8-C387305D4A56}"/>
                    </a:ext>
                  </a:extLst>
                </p:cNvPr>
                <p:cNvSpPr txBox="1"/>
                <p:nvPr/>
              </p:nvSpPr>
              <p:spPr>
                <a:xfrm>
                  <a:off x="3837482" y="1612196"/>
                  <a:ext cx="275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US" dirty="0"/>
                </a:p>
              </p:txBody>
            </p:sp>
          </mc:Choice>
          <mc:Fallback xmlns="">
            <p:sp>
              <p:nvSpPr>
                <p:cNvPr id="29" name="TextBox 28">
                  <a:extLst>
                    <a:ext uri="{FF2B5EF4-FFF2-40B4-BE49-F238E27FC236}">
                      <a16:creationId xmlns:a16="http://schemas.microsoft.com/office/drawing/2014/main" id="{E476D16A-CE2B-407F-23F8-C387305D4A56}"/>
                    </a:ext>
                  </a:extLst>
                </p:cNvPr>
                <p:cNvSpPr txBox="1">
                  <a:spLocks noRot="1" noChangeAspect="1" noMove="1" noResize="1" noEditPoints="1" noAdjustHandles="1" noChangeArrowheads="1" noChangeShapeType="1" noTextEdit="1"/>
                </p:cNvSpPr>
                <p:nvPr/>
              </p:nvSpPr>
              <p:spPr>
                <a:xfrm>
                  <a:off x="3837482" y="1612196"/>
                  <a:ext cx="275140" cy="276999"/>
                </a:xfrm>
                <a:prstGeom prst="rect">
                  <a:avLst/>
                </a:prstGeom>
                <a:blipFill>
                  <a:blip r:embed="rId6"/>
                  <a:stretch>
                    <a:fillRect l="-22222" r="-17778" b="-6667"/>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0EC9F2B5-32BC-C639-76C1-4E1D6782AC01}"/>
                </a:ext>
              </a:extLst>
            </p:cNvPr>
            <p:cNvCxnSpPr>
              <a:cxnSpLocks/>
            </p:cNvCxnSpPr>
            <p:nvPr/>
          </p:nvCxnSpPr>
          <p:spPr>
            <a:xfrm flipH="1" flipV="1">
              <a:off x="3948764" y="2110556"/>
              <a:ext cx="1" cy="73796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221FCAF-D3A5-D231-9EC1-CDF0997EE86F}"/>
                    </a:ext>
                  </a:extLst>
                </p:cNvPr>
                <p:cNvSpPr txBox="1"/>
                <p:nvPr/>
              </p:nvSpPr>
              <p:spPr>
                <a:xfrm>
                  <a:off x="3986030" y="2388303"/>
                  <a:ext cx="1787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p:txBody>
            </p:sp>
          </mc:Choice>
          <mc:Fallback xmlns="">
            <p:sp>
              <p:nvSpPr>
                <p:cNvPr id="36" name="TextBox 35">
                  <a:extLst>
                    <a:ext uri="{FF2B5EF4-FFF2-40B4-BE49-F238E27FC236}">
                      <a16:creationId xmlns:a16="http://schemas.microsoft.com/office/drawing/2014/main" id="{D221FCAF-D3A5-D231-9EC1-CDF0997EE86F}"/>
                    </a:ext>
                  </a:extLst>
                </p:cNvPr>
                <p:cNvSpPr txBox="1">
                  <a:spLocks noRot="1" noChangeAspect="1" noMove="1" noResize="1" noEditPoints="1" noAdjustHandles="1" noChangeArrowheads="1" noChangeShapeType="1" noTextEdit="1"/>
                </p:cNvSpPr>
                <p:nvPr/>
              </p:nvSpPr>
              <p:spPr>
                <a:xfrm>
                  <a:off x="3986030" y="2388303"/>
                  <a:ext cx="178702" cy="276999"/>
                </a:xfrm>
                <a:prstGeom prst="rect">
                  <a:avLst/>
                </a:prstGeom>
                <a:blipFill>
                  <a:blip r:embed="rId7"/>
                  <a:stretch>
                    <a:fillRect l="-34483" r="-34483" b="-6522"/>
                  </a:stretch>
                </a:blipFill>
              </p:spPr>
              <p:txBody>
                <a:bodyPr/>
                <a:lstStyle/>
                <a:p>
                  <a:r>
                    <a:rPr lang="en-US">
                      <a:noFill/>
                    </a:rPr>
                    <a:t> </a:t>
                  </a:r>
                </a:p>
              </p:txBody>
            </p:sp>
          </mc:Fallback>
        </mc:AlternateContent>
      </p:grpSp>
      <p:sp>
        <p:nvSpPr>
          <p:cNvPr id="40" name="TextBox 39">
            <a:extLst>
              <a:ext uri="{FF2B5EF4-FFF2-40B4-BE49-F238E27FC236}">
                <a16:creationId xmlns:a16="http://schemas.microsoft.com/office/drawing/2014/main" id="{2F151BFE-35F5-6CE9-3FE7-5722158C14F7}"/>
              </a:ext>
            </a:extLst>
          </p:cNvPr>
          <p:cNvSpPr txBox="1"/>
          <p:nvPr/>
        </p:nvSpPr>
        <p:spPr>
          <a:xfrm>
            <a:off x="731708" y="5793450"/>
            <a:ext cx="3534173" cy="369332"/>
          </a:xfrm>
          <a:prstGeom prst="rect">
            <a:avLst/>
          </a:prstGeom>
          <a:noFill/>
        </p:spPr>
        <p:txBody>
          <a:bodyPr wrap="none" rtlCol="0">
            <a:spAutoFit/>
          </a:bodyPr>
          <a:lstStyle/>
          <a:p>
            <a:r>
              <a:rPr lang="en-US" dirty="0"/>
              <a:t>Fig-passives-res.png  R0 01/08/25</a:t>
            </a:r>
          </a:p>
        </p:txBody>
      </p:sp>
    </p:spTree>
    <p:extLst>
      <p:ext uri="{BB962C8B-B14F-4D97-AF65-F5344CB8AC3E}">
        <p14:creationId xmlns:p14="http://schemas.microsoft.com/office/powerpoint/2010/main" val="4036697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7B043C84-3FD7-953E-E8CA-EBD6C09074BE}"/>
              </a:ext>
            </a:extLst>
          </p:cNvPr>
          <p:cNvGrpSpPr/>
          <p:nvPr/>
        </p:nvGrpSpPr>
        <p:grpSpPr>
          <a:xfrm>
            <a:off x="966481" y="2325469"/>
            <a:ext cx="2670206" cy="1103531"/>
            <a:chOff x="4437758" y="1733788"/>
            <a:chExt cx="2670206" cy="1103531"/>
          </a:xfrm>
        </p:grpSpPr>
        <p:sp>
          <p:nvSpPr>
            <p:cNvPr id="2" name="Cube 1">
              <a:extLst>
                <a:ext uri="{FF2B5EF4-FFF2-40B4-BE49-F238E27FC236}">
                  <a16:creationId xmlns:a16="http://schemas.microsoft.com/office/drawing/2014/main" id="{AD67F03C-2851-1A05-2DEC-57380E4AB899}"/>
                </a:ext>
              </a:extLst>
            </p:cNvPr>
            <p:cNvSpPr/>
            <p:nvPr/>
          </p:nvSpPr>
          <p:spPr>
            <a:xfrm>
              <a:off x="4781006" y="2090057"/>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C38E99E-775D-26D7-6CA4-E8ABD6D79B34}"/>
                </a:ext>
              </a:extLst>
            </p:cNvPr>
            <p:cNvCxnSpPr>
              <a:stCxn id="4" idx="2"/>
              <a:endCxn id="2" idx="2"/>
            </p:cNvCxnSpPr>
            <p:nvPr/>
          </p:nvCxnSpPr>
          <p:spPr>
            <a:xfrm>
              <a:off x="4781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12238B54-570F-5D3F-798C-8B92927F7ED9}"/>
                </a:ext>
              </a:extLst>
            </p:cNvPr>
            <p:cNvCxnSpPr/>
            <p:nvPr/>
          </p:nvCxnSpPr>
          <p:spPr>
            <a:xfrm>
              <a:off x="49715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62176D3-AEE8-AD98-B933-53786B2F27F7}"/>
                </a:ext>
              </a:extLst>
            </p:cNvPr>
            <p:cNvCxnSpPr/>
            <p:nvPr/>
          </p:nvCxnSpPr>
          <p:spPr>
            <a:xfrm>
              <a:off x="51143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3B1D4E08-3BD0-9AEE-127B-3420189674E1}"/>
                </a:ext>
              </a:extLst>
            </p:cNvPr>
            <p:cNvCxnSpPr/>
            <p:nvPr/>
          </p:nvCxnSpPr>
          <p:spPr>
            <a:xfrm>
              <a:off x="52620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C1A2A41-9DD0-6A23-CD43-396EDBD61AEF}"/>
                </a:ext>
              </a:extLst>
            </p:cNvPr>
            <p:cNvCxnSpPr/>
            <p:nvPr/>
          </p:nvCxnSpPr>
          <p:spPr>
            <a:xfrm>
              <a:off x="54144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0153CAB-DC5D-4C90-94E6-3E76C7582249}"/>
                </a:ext>
              </a:extLst>
            </p:cNvPr>
            <p:cNvCxnSpPr/>
            <p:nvPr/>
          </p:nvCxnSpPr>
          <p:spPr>
            <a:xfrm>
              <a:off x="5557293"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7E78B82-ACDA-FF66-4EBC-2F16BA2A82E4}"/>
                </a:ext>
              </a:extLst>
            </p:cNvPr>
            <p:cNvCxnSpPr/>
            <p:nvPr/>
          </p:nvCxnSpPr>
          <p:spPr>
            <a:xfrm>
              <a:off x="5704930"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8EEF89C-2EEB-9517-D2E5-535E3D9F9364}"/>
                </a:ext>
              </a:extLst>
            </p:cNvPr>
            <p:cNvCxnSpPr/>
            <p:nvPr/>
          </p:nvCxnSpPr>
          <p:spPr>
            <a:xfrm>
              <a:off x="5862094"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7838BF4-4124-4328-C5E7-DFAD84B7A9FF}"/>
                </a:ext>
              </a:extLst>
            </p:cNvPr>
            <p:cNvCxnSpPr/>
            <p:nvPr/>
          </p:nvCxnSpPr>
          <p:spPr>
            <a:xfrm>
              <a:off x="6004969"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3A3575D-E4AB-59A5-707E-9F07E6AB9000}"/>
                </a:ext>
              </a:extLst>
            </p:cNvPr>
            <p:cNvCxnSpPr/>
            <p:nvPr/>
          </p:nvCxnSpPr>
          <p:spPr>
            <a:xfrm>
              <a:off x="61526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1025B92-8DAF-4819-BCF4-77C386B65F7B}"/>
                </a:ext>
              </a:extLst>
            </p:cNvPr>
            <p:cNvCxnSpPr/>
            <p:nvPr/>
          </p:nvCxnSpPr>
          <p:spPr>
            <a:xfrm>
              <a:off x="6305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48870F9-97ED-B2EC-CD24-EC9E7F116480}"/>
                </a:ext>
              </a:extLst>
            </p:cNvPr>
            <p:cNvCxnSpPr/>
            <p:nvPr/>
          </p:nvCxnSpPr>
          <p:spPr>
            <a:xfrm>
              <a:off x="64478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5228195-1EEF-375F-2980-A548BBE3449D}"/>
                </a:ext>
              </a:extLst>
            </p:cNvPr>
            <p:cNvCxnSpPr/>
            <p:nvPr/>
          </p:nvCxnSpPr>
          <p:spPr>
            <a:xfrm>
              <a:off x="65955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EA522CC-9727-E486-9398-79CB569D49E5}"/>
                    </a:ext>
                  </a:extLst>
                </p:cNvPr>
                <p:cNvSpPr txBox="1"/>
                <p:nvPr/>
              </p:nvSpPr>
              <p:spPr>
                <a:xfrm>
                  <a:off x="5227602" y="2551046"/>
                  <a:ext cx="2856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21" name="TextBox 20">
                  <a:extLst>
                    <a:ext uri="{FF2B5EF4-FFF2-40B4-BE49-F238E27FC236}">
                      <a16:creationId xmlns:a16="http://schemas.microsoft.com/office/drawing/2014/main" id="{CEA522CC-9727-E486-9398-79CB569D49E5}"/>
                    </a:ext>
                  </a:extLst>
                </p:cNvPr>
                <p:cNvSpPr txBox="1">
                  <a:spLocks noRot="1" noChangeAspect="1" noMove="1" noResize="1" noEditPoints="1" noAdjustHandles="1" noChangeArrowheads="1" noChangeShapeType="1" noTextEdit="1"/>
                </p:cNvSpPr>
                <p:nvPr/>
              </p:nvSpPr>
              <p:spPr>
                <a:xfrm>
                  <a:off x="5227602" y="2551046"/>
                  <a:ext cx="285656" cy="276999"/>
                </a:xfrm>
                <a:prstGeom prst="rect">
                  <a:avLst/>
                </a:prstGeom>
                <a:blipFill>
                  <a:blip r:embed="rId2"/>
                  <a:stretch>
                    <a:fillRect l="-4348" r="-30435"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B0DB056-7A99-1382-FBF9-1B988CB1DEDE}"/>
                    </a:ext>
                  </a:extLst>
                </p:cNvPr>
                <p:cNvSpPr txBox="1"/>
                <p:nvPr/>
              </p:nvSpPr>
              <p:spPr>
                <a:xfrm>
                  <a:off x="5808729" y="2560320"/>
                  <a:ext cx="2674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oMath>
                    </m:oMathPara>
                  </a14:m>
                  <a:endParaRPr lang="en-US" dirty="0"/>
                </a:p>
              </p:txBody>
            </p:sp>
          </mc:Choice>
          <mc:Fallback xmlns="">
            <p:sp>
              <p:nvSpPr>
                <p:cNvPr id="22" name="TextBox 21">
                  <a:extLst>
                    <a:ext uri="{FF2B5EF4-FFF2-40B4-BE49-F238E27FC236}">
                      <a16:creationId xmlns:a16="http://schemas.microsoft.com/office/drawing/2014/main" id="{EB0DB056-7A99-1382-FBF9-1B988CB1DEDE}"/>
                    </a:ext>
                  </a:extLst>
                </p:cNvPr>
                <p:cNvSpPr txBox="1">
                  <a:spLocks noRot="1" noChangeAspect="1" noMove="1" noResize="1" noEditPoints="1" noAdjustHandles="1" noChangeArrowheads="1" noChangeShapeType="1" noTextEdit="1"/>
                </p:cNvSpPr>
                <p:nvPr/>
              </p:nvSpPr>
              <p:spPr>
                <a:xfrm>
                  <a:off x="5808729" y="2560320"/>
                  <a:ext cx="267445" cy="276999"/>
                </a:xfrm>
                <a:prstGeom prst="rect">
                  <a:avLst/>
                </a:prstGeom>
                <a:blipFill>
                  <a:blip r:embed="rId3"/>
                  <a:stretch>
                    <a:fillRect l="-22727" r="-909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7B5ABFA-5CDB-3320-F936-270FF5619800}"/>
                    </a:ext>
                  </a:extLst>
                </p:cNvPr>
                <p:cNvSpPr txBox="1"/>
                <p:nvPr/>
              </p:nvSpPr>
              <p:spPr>
                <a:xfrm>
                  <a:off x="4437758" y="2252371"/>
                  <a:ext cx="199798"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p:txBody>
            </p:sp>
          </mc:Choice>
          <mc:Fallback xmlns="">
            <p:sp>
              <p:nvSpPr>
                <p:cNvPr id="26" name="TextBox 25">
                  <a:extLst>
                    <a:ext uri="{FF2B5EF4-FFF2-40B4-BE49-F238E27FC236}">
                      <a16:creationId xmlns:a16="http://schemas.microsoft.com/office/drawing/2014/main" id="{67B5ABFA-5CDB-3320-F936-270FF5619800}"/>
                    </a:ext>
                  </a:extLst>
                </p:cNvPr>
                <p:cNvSpPr txBox="1">
                  <a:spLocks noRot="1" noChangeAspect="1" noMove="1" noResize="1" noEditPoints="1" noAdjustHandles="1" noChangeArrowheads="1" noChangeShapeType="1" noTextEdit="1"/>
                </p:cNvSpPr>
                <p:nvPr/>
              </p:nvSpPr>
              <p:spPr>
                <a:xfrm>
                  <a:off x="4437758" y="2252371"/>
                  <a:ext cx="199798" cy="310598"/>
                </a:xfrm>
                <a:prstGeom prst="rect">
                  <a:avLst/>
                </a:prstGeom>
                <a:blipFill>
                  <a:blip r:embed="rId4"/>
                  <a:stretch>
                    <a:fillRect l="-30303" r="-24242" b="-5882"/>
                  </a:stretch>
                </a:blipFill>
              </p:spPr>
              <p:txBody>
                <a:bodyPr/>
                <a:lstStyle/>
                <a:p>
                  <a:r>
                    <a:rPr lang="en-US">
                      <a:noFill/>
                    </a:rPr>
                    <a:t> </a:t>
                  </a:r>
                </a:p>
              </p:txBody>
            </p:sp>
          </mc:Fallback>
        </mc:AlternateContent>
        <p:sp>
          <p:nvSpPr>
            <p:cNvPr id="4" name="Cube 3">
              <a:extLst>
                <a:ext uri="{FF2B5EF4-FFF2-40B4-BE49-F238E27FC236}">
                  <a16:creationId xmlns:a16="http://schemas.microsoft.com/office/drawing/2014/main" id="{B58BEA02-61AE-3FFD-3389-0F9D3D0AEBE7}"/>
                </a:ext>
              </a:extLst>
            </p:cNvPr>
            <p:cNvSpPr/>
            <p:nvPr/>
          </p:nvSpPr>
          <p:spPr>
            <a:xfrm>
              <a:off x="4781006" y="1854925"/>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B5DDE78-249D-8071-07EB-081C23A9037B}"/>
                    </a:ext>
                  </a:extLst>
                </p:cNvPr>
                <p:cNvSpPr txBox="1"/>
                <p:nvPr/>
              </p:nvSpPr>
              <p:spPr>
                <a:xfrm>
                  <a:off x="5179513" y="1896891"/>
                  <a:ext cx="3818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19" name="TextBox 18">
                  <a:extLst>
                    <a:ext uri="{FF2B5EF4-FFF2-40B4-BE49-F238E27FC236}">
                      <a16:creationId xmlns:a16="http://schemas.microsoft.com/office/drawing/2014/main" id="{AB5DDE78-249D-8071-07EB-081C23A9037B}"/>
                    </a:ext>
                  </a:extLst>
                </p:cNvPr>
                <p:cNvSpPr txBox="1">
                  <a:spLocks noRot="1" noChangeAspect="1" noMove="1" noResize="1" noEditPoints="1" noAdjustHandles="1" noChangeArrowheads="1" noChangeShapeType="1" noTextEdit="1"/>
                </p:cNvSpPr>
                <p:nvPr/>
              </p:nvSpPr>
              <p:spPr>
                <a:xfrm>
                  <a:off x="5179513" y="1896891"/>
                  <a:ext cx="381835" cy="276999"/>
                </a:xfrm>
                <a:prstGeom prst="rect">
                  <a:avLst/>
                </a:prstGeom>
                <a:blipFill>
                  <a:blip r:embed="rId5"/>
                  <a:stretch>
                    <a:fillRect l="-14516" r="-20968"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15DAA38-3271-28C2-78AE-D6DF0AC2E555}"/>
                    </a:ext>
                  </a:extLst>
                </p:cNvPr>
                <p:cNvSpPr txBox="1"/>
                <p:nvPr/>
              </p:nvSpPr>
              <p:spPr>
                <a:xfrm>
                  <a:off x="5814051" y="1896891"/>
                  <a:ext cx="2621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C15DAA38-3271-28C2-78AE-D6DF0AC2E555}"/>
                    </a:ext>
                  </a:extLst>
                </p:cNvPr>
                <p:cNvSpPr txBox="1">
                  <a:spLocks noRot="1" noChangeAspect="1" noMove="1" noResize="1" noEditPoints="1" noAdjustHandles="1" noChangeArrowheads="1" noChangeShapeType="1" noTextEdit="1"/>
                </p:cNvSpPr>
                <p:nvPr/>
              </p:nvSpPr>
              <p:spPr>
                <a:xfrm>
                  <a:off x="5814051" y="1896891"/>
                  <a:ext cx="262123" cy="276999"/>
                </a:xfrm>
                <a:prstGeom prst="rect">
                  <a:avLst/>
                </a:prstGeom>
                <a:blipFill>
                  <a:blip r:embed="rId6"/>
                  <a:stretch>
                    <a:fillRect l="-23256" r="-930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EE100C4-6821-758C-C621-AE7C7C977D1E}"/>
                    </a:ext>
                  </a:extLst>
                </p:cNvPr>
                <p:cNvSpPr txBox="1"/>
                <p:nvPr/>
              </p:nvSpPr>
              <p:spPr>
                <a:xfrm>
                  <a:off x="6328877" y="1901353"/>
                  <a:ext cx="1946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5" name="TextBox 24">
                  <a:extLst>
                    <a:ext uri="{FF2B5EF4-FFF2-40B4-BE49-F238E27FC236}">
                      <a16:creationId xmlns:a16="http://schemas.microsoft.com/office/drawing/2014/main" id="{1EE100C4-6821-758C-C621-AE7C7C977D1E}"/>
                    </a:ext>
                  </a:extLst>
                </p:cNvPr>
                <p:cNvSpPr txBox="1">
                  <a:spLocks noRot="1" noChangeAspect="1" noMove="1" noResize="1" noEditPoints="1" noAdjustHandles="1" noChangeArrowheads="1" noChangeShapeType="1" noTextEdit="1"/>
                </p:cNvSpPr>
                <p:nvPr/>
              </p:nvSpPr>
              <p:spPr>
                <a:xfrm>
                  <a:off x="6328877" y="1901353"/>
                  <a:ext cx="194604" cy="276999"/>
                </a:xfrm>
                <a:prstGeom prst="rect">
                  <a:avLst/>
                </a:prstGeom>
                <a:blipFill>
                  <a:blip r:embed="rId7"/>
                  <a:stretch>
                    <a:fillRect l="-28125" r="-31250" b="-6667"/>
                  </a:stretch>
                </a:blipFill>
              </p:spPr>
              <p:txBody>
                <a:bodyPr/>
                <a:lstStyle/>
                <a:p>
                  <a:r>
                    <a:rPr lang="en-US">
                      <a:noFill/>
                    </a:rPr>
                    <a:t> </a:t>
                  </a:r>
                </a:p>
              </p:txBody>
            </p:sp>
          </mc:Fallback>
        </mc:AlternateContent>
        <p:sp>
          <p:nvSpPr>
            <p:cNvPr id="24" name="Cube 23">
              <a:extLst>
                <a:ext uri="{FF2B5EF4-FFF2-40B4-BE49-F238E27FC236}">
                  <a16:creationId xmlns:a16="http://schemas.microsoft.com/office/drawing/2014/main" id="{A324108A-801B-3673-1751-0D82ADD33061}"/>
                </a:ext>
              </a:extLst>
            </p:cNvPr>
            <p:cNvSpPr/>
            <p:nvPr/>
          </p:nvSpPr>
          <p:spPr>
            <a:xfrm>
              <a:off x="4666026" y="1733788"/>
              <a:ext cx="2441938" cy="681038"/>
            </a:xfrm>
            <a:prstGeom prst="cube">
              <a:avLst>
                <a:gd name="adj" fmla="val 48447"/>
              </a:avLst>
            </a:prstGeom>
            <a:solidFill>
              <a:schemeClr val="bg1">
                <a:lumMod val="85000"/>
                <a:alpha val="20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03CC14AE-B075-8E90-DE1B-6D89D69D5A80}"/>
              </a:ext>
            </a:extLst>
          </p:cNvPr>
          <p:cNvSpPr txBox="1"/>
          <p:nvPr/>
        </p:nvSpPr>
        <p:spPr>
          <a:xfrm>
            <a:off x="503464" y="5784213"/>
            <a:ext cx="3596241" cy="369332"/>
          </a:xfrm>
          <a:prstGeom prst="rect">
            <a:avLst/>
          </a:prstGeom>
          <a:noFill/>
        </p:spPr>
        <p:txBody>
          <a:bodyPr wrap="none" rtlCol="0">
            <a:spAutoFit/>
          </a:bodyPr>
          <a:lstStyle/>
          <a:p>
            <a:r>
              <a:rPr lang="en-US" dirty="0"/>
              <a:t>Fig-passives-cap.png  R0 01/09/25</a:t>
            </a:r>
          </a:p>
        </p:txBody>
      </p:sp>
    </p:spTree>
    <p:extLst>
      <p:ext uri="{BB962C8B-B14F-4D97-AF65-F5344CB8AC3E}">
        <p14:creationId xmlns:p14="http://schemas.microsoft.com/office/powerpoint/2010/main" val="2071056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23796-7346-9CDC-7656-16DA72C874A7}"/>
            </a:ext>
          </a:extLst>
        </p:cNvPr>
        <p:cNvGrpSpPr/>
        <p:nvPr/>
      </p:nvGrpSpPr>
      <p:grpSpPr>
        <a:xfrm>
          <a:off x="0" y="0"/>
          <a:ext cx="0" cy="0"/>
          <a:chOff x="0" y="0"/>
          <a:chExt cx="0" cy="0"/>
        </a:xfrm>
      </p:grpSpPr>
      <p:sp>
        <p:nvSpPr>
          <p:cNvPr id="28" name="TextBox 27">
            <a:extLst>
              <a:ext uri="{FF2B5EF4-FFF2-40B4-BE49-F238E27FC236}">
                <a16:creationId xmlns:a16="http://schemas.microsoft.com/office/drawing/2014/main" id="{08B8AF83-E06E-94BF-E6EC-05B200921E6F}"/>
              </a:ext>
            </a:extLst>
          </p:cNvPr>
          <p:cNvSpPr txBox="1"/>
          <p:nvPr/>
        </p:nvSpPr>
        <p:spPr>
          <a:xfrm>
            <a:off x="503464" y="5784213"/>
            <a:ext cx="3596241" cy="369332"/>
          </a:xfrm>
          <a:prstGeom prst="rect">
            <a:avLst/>
          </a:prstGeom>
          <a:noFill/>
        </p:spPr>
        <p:txBody>
          <a:bodyPr wrap="none" rtlCol="0">
            <a:spAutoFit/>
          </a:bodyPr>
          <a:lstStyle/>
          <a:p>
            <a:r>
              <a:rPr lang="en-US" dirty="0"/>
              <a:t>Fig-passives-cap.png  R1 01/10/25</a:t>
            </a:r>
          </a:p>
        </p:txBody>
      </p:sp>
      <p:grpSp>
        <p:nvGrpSpPr>
          <p:cNvPr id="98" name="Group 97">
            <a:extLst>
              <a:ext uri="{FF2B5EF4-FFF2-40B4-BE49-F238E27FC236}">
                <a16:creationId xmlns:a16="http://schemas.microsoft.com/office/drawing/2014/main" id="{086E3B13-BBFC-2433-C509-2AC5332E52D5}"/>
              </a:ext>
            </a:extLst>
          </p:cNvPr>
          <p:cNvGrpSpPr/>
          <p:nvPr/>
        </p:nvGrpSpPr>
        <p:grpSpPr>
          <a:xfrm>
            <a:off x="1229421" y="2208668"/>
            <a:ext cx="5248502" cy="1851055"/>
            <a:chOff x="1229421" y="2208668"/>
            <a:chExt cx="5248502" cy="1851055"/>
          </a:xfrm>
        </p:grpSpPr>
        <p:sp>
          <p:nvSpPr>
            <p:cNvPr id="3" name="Rectangle 2">
              <a:extLst>
                <a:ext uri="{FF2B5EF4-FFF2-40B4-BE49-F238E27FC236}">
                  <a16:creationId xmlns:a16="http://schemas.microsoft.com/office/drawing/2014/main" id="{DE6E236A-BDA9-2099-7C55-99886F022A75}"/>
                </a:ext>
              </a:extLst>
            </p:cNvPr>
            <p:cNvSpPr/>
            <p:nvPr/>
          </p:nvSpPr>
          <p:spPr>
            <a:xfrm>
              <a:off x="2498578" y="286512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0CC2C7-7E23-763D-6773-2EE3CB76C936}"/>
                </a:ext>
              </a:extLst>
            </p:cNvPr>
            <p:cNvSpPr/>
            <p:nvPr/>
          </p:nvSpPr>
          <p:spPr>
            <a:xfrm>
              <a:off x="2480798" y="331724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8BBB20A-875E-A1F3-B3F5-1198A1CA7A1C}"/>
                </a:ext>
              </a:extLst>
            </p:cNvPr>
            <p:cNvSpPr txBox="1"/>
            <p:nvPr/>
          </p:nvSpPr>
          <p:spPr>
            <a:xfrm>
              <a:off x="2429998" y="2593062"/>
              <a:ext cx="333746" cy="369332"/>
            </a:xfrm>
            <a:prstGeom prst="rect">
              <a:avLst/>
            </a:prstGeom>
            <a:noFill/>
          </p:spPr>
          <p:txBody>
            <a:bodyPr wrap="none" rtlCol="0">
              <a:spAutoFit/>
            </a:bodyPr>
            <a:lstStyle/>
            <a:p>
              <a:r>
                <a:rPr lang="en-US" dirty="0"/>
                <a:t>+</a:t>
              </a:r>
            </a:p>
          </p:txBody>
        </p:sp>
        <p:sp>
          <p:nvSpPr>
            <p:cNvPr id="30" name="TextBox 29">
              <a:extLst>
                <a:ext uri="{FF2B5EF4-FFF2-40B4-BE49-F238E27FC236}">
                  <a16:creationId xmlns:a16="http://schemas.microsoft.com/office/drawing/2014/main" id="{B28E5224-FF27-3710-3653-BD23062B2F5C}"/>
                </a:ext>
              </a:extLst>
            </p:cNvPr>
            <p:cNvSpPr txBox="1"/>
            <p:nvPr/>
          </p:nvSpPr>
          <p:spPr>
            <a:xfrm>
              <a:off x="2763744" y="2593062"/>
              <a:ext cx="333746" cy="369332"/>
            </a:xfrm>
            <a:prstGeom prst="rect">
              <a:avLst/>
            </a:prstGeom>
            <a:noFill/>
          </p:spPr>
          <p:txBody>
            <a:bodyPr wrap="none" rtlCol="0">
              <a:spAutoFit/>
            </a:bodyPr>
            <a:lstStyle/>
            <a:p>
              <a:r>
                <a:rPr lang="en-US" dirty="0"/>
                <a:t>+</a:t>
              </a:r>
            </a:p>
          </p:txBody>
        </p:sp>
        <p:sp>
          <p:nvSpPr>
            <p:cNvPr id="31" name="TextBox 30">
              <a:extLst>
                <a:ext uri="{FF2B5EF4-FFF2-40B4-BE49-F238E27FC236}">
                  <a16:creationId xmlns:a16="http://schemas.microsoft.com/office/drawing/2014/main" id="{AE91793F-6CEE-C399-B16A-FE06419B7395}"/>
                </a:ext>
              </a:extLst>
            </p:cNvPr>
            <p:cNvSpPr txBox="1"/>
            <p:nvPr/>
          </p:nvSpPr>
          <p:spPr>
            <a:xfrm>
              <a:off x="3079615" y="2593062"/>
              <a:ext cx="333746" cy="369332"/>
            </a:xfrm>
            <a:prstGeom prst="rect">
              <a:avLst/>
            </a:prstGeom>
            <a:noFill/>
          </p:spPr>
          <p:txBody>
            <a:bodyPr wrap="none" rtlCol="0">
              <a:spAutoFit/>
            </a:bodyPr>
            <a:lstStyle/>
            <a:p>
              <a:r>
                <a:rPr lang="en-US" dirty="0"/>
                <a:t>+</a:t>
              </a:r>
            </a:p>
          </p:txBody>
        </p:sp>
        <p:sp>
          <p:nvSpPr>
            <p:cNvPr id="32" name="TextBox 31">
              <a:extLst>
                <a:ext uri="{FF2B5EF4-FFF2-40B4-BE49-F238E27FC236}">
                  <a16:creationId xmlns:a16="http://schemas.microsoft.com/office/drawing/2014/main" id="{7584C64A-6F49-1B45-5CBF-9A1FF37512AA}"/>
                </a:ext>
              </a:extLst>
            </p:cNvPr>
            <p:cNvSpPr txBox="1"/>
            <p:nvPr/>
          </p:nvSpPr>
          <p:spPr>
            <a:xfrm>
              <a:off x="3413361" y="2593062"/>
              <a:ext cx="333746" cy="369332"/>
            </a:xfrm>
            <a:prstGeom prst="rect">
              <a:avLst/>
            </a:prstGeom>
            <a:noFill/>
          </p:spPr>
          <p:txBody>
            <a:bodyPr wrap="none" rtlCol="0">
              <a:spAutoFit/>
            </a:bodyPr>
            <a:lstStyle/>
            <a:p>
              <a:r>
                <a:rPr lang="en-US" dirty="0"/>
                <a:t>+</a:t>
              </a:r>
            </a:p>
          </p:txBody>
        </p:sp>
        <p:sp>
          <p:nvSpPr>
            <p:cNvPr id="33" name="TextBox 32">
              <a:extLst>
                <a:ext uri="{FF2B5EF4-FFF2-40B4-BE49-F238E27FC236}">
                  <a16:creationId xmlns:a16="http://schemas.microsoft.com/office/drawing/2014/main" id="{39CB1D30-6C21-43F1-8B95-2BC02596691A}"/>
                </a:ext>
              </a:extLst>
            </p:cNvPr>
            <p:cNvSpPr txBox="1"/>
            <p:nvPr/>
          </p:nvSpPr>
          <p:spPr>
            <a:xfrm>
              <a:off x="3761868" y="2593062"/>
              <a:ext cx="333746" cy="369332"/>
            </a:xfrm>
            <a:prstGeom prst="rect">
              <a:avLst/>
            </a:prstGeom>
            <a:noFill/>
          </p:spPr>
          <p:txBody>
            <a:bodyPr wrap="none" rtlCol="0">
              <a:spAutoFit/>
            </a:bodyPr>
            <a:lstStyle/>
            <a:p>
              <a:r>
                <a:rPr lang="en-US" dirty="0"/>
                <a:t>+</a:t>
              </a:r>
            </a:p>
          </p:txBody>
        </p:sp>
        <p:sp>
          <p:nvSpPr>
            <p:cNvPr id="34" name="TextBox 33">
              <a:extLst>
                <a:ext uri="{FF2B5EF4-FFF2-40B4-BE49-F238E27FC236}">
                  <a16:creationId xmlns:a16="http://schemas.microsoft.com/office/drawing/2014/main" id="{AA8240E1-0BEF-A4D2-99B7-2DA7F78F7B0C}"/>
                </a:ext>
              </a:extLst>
            </p:cNvPr>
            <p:cNvSpPr txBox="1"/>
            <p:nvPr/>
          </p:nvSpPr>
          <p:spPr>
            <a:xfrm>
              <a:off x="4095614" y="2593062"/>
              <a:ext cx="333746" cy="369332"/>
            </a:xfrm>
            <a:prstGeom prst="rect">
              <a:avLst/>
            </a:prstGeom>
            <a:noFill/>
          </p:spPr>
          <p:txBody>
            <a:bodyPr wrap="none" rtlCol="0">
              <a:spAutoFit/>
            </a:bodyPr>
            <a:lstStyle/>
            <a:p>
              <a:r>
                <a:rPr lang="en-US" dirty="0"/>
                <a:t>+</a:t>
              </a:r>
            </a:p>
          </p:txBody>
        </p:sp>
        <p:sp>
          <p:nvSpPr>
            <p:cNvPr id="35" name="TextBox 34">
              <a:extLst>
                <a:ext uri="{FF2B5EF4-FFF2-40B4-BE49-F238E27FC236}">
                  <a16:creationId xmlns:a16="http://schemas.microsoft.com/office/drawing/2014/main" id="{08A683ED-6349-7289-366C-C5C2EBECB896}"/>
                </a:ext>
              </a:extLst>
            </p:cNvPr>
            <p:cNvSpPr txBox="1"/>
            <p:nvPr/>
          </p:nvSpPr>
          <p:spPr>
            <a:xfrm>
              <a:off x="4411485" y="2593062"/>
              <a:ext cx="333746" cy="369332"/>
            </a:xfrm>
            <a:prstGeom prst="rect">
              <a:avLst/>
            </a:prstGeom>
            <a:noFill/>
          </p:spPr>
          <p:txBody>
            <a:bodyPr wrap="none" rtlCol="0">
              <a:spAutoFit/>
            </a:bodyPr>
            <a:lstStyle/>
            <a:p>
              <a:r>
                <a:rPr lang="en-US" dirty="0"/>
                <a:t>+</a:t>
              </a:r>
            </a:p>
          </p:txBody>
        </p:sp>
        <p:sp>
          <p:nvSpPr>
            <p:cNvPr id="36" name="TextBox 35">
              <a:extLst>
                <a:ext uri="{FF2B5EF4-FFF2-40B4-BE49-F238E27FC236}">
                  <a16:creationId xmlns:a16="http://schemas.microsoft.com/office/drawing/2014/main" id="{3F2519FA-BFDA-BBF4-4563-4C6B3D521541}"/>
                </a:ext>
              </a:extLst>
            </p:cNvPr>
            <p:cNvSpPr txBox="1"/>
            <p:nvPr/>
          </p:nvSpPr>
          <p:spPr>
            <a:xfrm>
              <a:off x="4745231" y="2593062"/>
              <a:ext cx="333746"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35AF36D8-99F1-EB8E-C1DA-CCB142A2837C}"/>
                </a:ext>
              </a:extLst>
            </p:cNvPr>
            <p:cNvSpPr txBox="1"/>
            <p:nvPr/>
          </p:nvSpPr>
          <p:spPr>
            <a:xfrm>
              <a:off x="5117174" y="2593062"/>
              <a:ext cx="333746" cy="369332"/>
            </a:xfrm>
            <a:prstGeom prst="rect">
              <a:avLst/>
            </a:prstGeom>
            <a:noFill/>
          </p:spPr>
          <p:txBody>
            <a:bodyPr wrap="none" rtlCol="0">
              <a:spAutoFit/>
            </a:bodyPr>
            <a:lstStyle/>
            <a:p>
              <a:r>
                <a:rPr lang="en-US" dirty="0"/>
                <a:t>+</a:t>
              </a:r>
            </a:p>
          </p:txBody>
        </p:sp>
        <p:sp>
          <p:nvSpPr>
            <p:cNvPr id="38" name="TextBox 37">
              <a:extLst>
                <a:ext uri="{FF2B5EF4-FFF2-40B4-BE49-F238E27FC236}">
                  <a16:creationId xmlns:a16="http://schemas.microsoft.com/office/drawing/2014/main" id="{818E5714-8139-5888-3F1E-C2735BF47AFE}"/>
                </a:ext>
              </a:extLst>
            </p:cNvPr>
            <p:cNvSpPr txBox="1"/>
            <p:nvPr/>
          </p:nvSpPr>
          <p:spPr>
            <a:xfrm>
              <a:off x="5433045" y="2593062"/>
              <a:ext cx="333746"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8833CB74-0ECD-F93D-E344-A9C5654866DA}"/>
                </a:ext>
              </a:extLst>
            </p:cNvPr>
            <p:cNvSpPr txBox="1"/>
            <p:nvPr/>
          </p:nvSpPr>
          <p:spPr>
            <a:xfrm>
              <a:off x="2429998" y="3253264"/>
              <a:ext cx="333746" cy="369332"/>
            </a:xfrm>
            <a:prstGeom prst="rect">
              <a:avLst/>
            </a:prstGeom>
            <a:noFill/>
          </p:spPr>
          <p:txBody>
            <a:bodyPr wrap="none" rtlCol="0">
              <a:spAutoFit/>
            </a:bodyPr>
            <a:lstStyle/>
            <a:p>
              <a:r>
                <a:rPr lang="en-US" dirty="0"/>
                <a:t>_</a:t>
              </a:r>
            </a:p>
          </p:txBody>
        </p:sp>
        <p:sp>
          <p:nvSpPr>
            <p:cNvPr id="40" name="TextBox 39">
              <a:extLst>
                <a:ext uri="{FF2B5EF4-FFF2-40B4-BE49-F238E27FC236}">
                  <a16:creationId xmlns:a16="http://schemas.microsoft.com/office/drawing/2014/main" id="{01326B63-7F4C-EBA6-75E8-A762285745FE}"/>
                </a:ext>
              </a:extLst>
            </p:cNvPr>
            <p:cNvSpPr txBox="1"/>
            <p:nvPr/>
          </p:nvSpPr>
          <p:spPr>
            <a:xfrm>
              <a:off x="2763744" y="3253264"/>
              <a:ext cx="333746" cy="369332"/>
            </a:xfrm>
            <a:prstGeom prst="rect">
              <a:avLst/>
            </a:prstGeom>
            <a:noFill/>
          </p:spPr>
          <p:txBody>
            <a:bodyPr wrap="none" rtlCol="0">
              <a:spAutoFit/>
            </a:bodyPr>
            <a:lstStyle/>
            <a:p>
              <a:r>
                <a:rPr lang="en-US" dirty="0"/>
                <a:t>_</a:t>
              </a:r>
            </a:p>
          </p:txBody>
        </p:sp>
        <p:sp>
          <p:nvSpPr>
            <p:cNvPr id="41" name="TextBox 40">
              <a:extLst>
                <a:ext uri="{FF2B5EF4-FFF2-40B4-BE49-F238E27FC236}">
                  <a16:creationId xmlns:a16="http://schemas.microsoft.com/office/drawing/2014/main" id="{9A5DE79C-DF51-B7DB-78FC-2F04F1CB8FBC}"/>
                </a:ext>
              </a:extLst>
            </p:cNvPr>
            <p:cNvSpPr txBox="1"/>
            <p:nvPr/>
          </p:nvSpPr>
          <p:spPr>
            <a:xfrm>
              <a:off x="3079615" y="3253264"/>
              <a:ext cx="333746" cy="369332"/>
            </a:xfrm>
            <a:prstGeom prst="rect">
              <a:avLst/>
            </a:prstGeom>
            <a:noFill/>
          </p:spPr>
          <p:txBody>
            <a:bodyPr wrap="none" rtlCol="0">
              <a:spAutoFit/>
            </a:bodyPr>
            <a:lstStyle/>
            <a:p>
              <a:r>
                <a:rPr lang="en-US" dirty="0"/>
                <a:t>_</a:t>
              </a:r>
            </a:p>
          </p:txBody>
        </p:sp>
        <p:sp>
          <p:nvSpPr>
            <p:cNvPr id="42" name="TextBox 41">
              <a:extLst>
                <a:ext uri="{FF2B5EF4-FFF2-40B4-BE49-F238E27FC236}">
                  <a16:creationId xmlns:a16="http://schemas.microsoft.com/office/drawing/2014/main" id="{1163F240-2596-1E99-E108-73427E417B44}"/>
                </a:ext>
              </a:extLst>
            </p:cNvPr>
            <p:cNvSpPr txBox="1"/>
            <p:nvPr/>
          </p:nvSpPr>
          <p:spPr>
            <a:xfrm>
              <a:off x="3413361" y="3253264"/>
              <a:ext cx="333746" cy="369332"/>
            </a:xfrm>
            <a:prstGeom prst="rect">
              <a:avLst/>
            </a:prstGeom>
            <a:noFill/>
          </p:spPr>
          <p:txBody>
            <a:bodyPr wrap="none" rtlCol="0">
              <a:spAutoFit/>
            </a:bodyPr>
            <a:lstStyle/>
            <a:p>
              <a:r>
                <a:rPr lang="en-US" dirty="0"/>
                <a:t>_</a:t>
              </a:r>
            </a:p>
          </p:txBody>
        </p:sp>
        <p:sp>
          <p:nvSpPr>
            <p:cNvPr id="43" name="TextBox 42">
              <a:extLst>
                <a:ext uri="{FF2B5EF4-FFF2-40B4-BE49-F238E27FC236}">
                  <a16:creationId xmlns:a16="http://schemas.microsoft.com/office/drawing/2014/main" id="{EB50CB32-CB95-B71C-C388-D3918900D62D}"/>
                </a:ext>
              </a:extLst>
            </p:cNvPr>
            <p:cNvSpPr txBox="1"/>
            <p:nvPr/>
          </p:nvSpPr>
          <p:spPr>
            <a:xfrm>
              <a:off x="3761868" y="3253264"/>
              <a:ext cx="333746" cy="369332"/>
            </a:xfrm>
            <a:prstGeom prst="rect">
              <a:avLst/>
            </a:prstGeom>
            <a:noFill/>
          </p:spPr>
          <p:txBody>
            <a:bodyPr wrap="none" rtlCol="0">
              <a:spAutoFit/>
            </a:bodyPr>
            <a:lstStyle/>
            <a:p>
              <a:r>
                <a:rPr lang="en-US" dirty="0"/>
                <a:t>_</a:t>
              </a:r>
            </a:p>
          </p:txBody>
        </p:sp>
        <p:sp>
          <p:nvSpPr>
            <p:cNvPr id="44" name="TextBox 43">
              <a:extLst>
                <a:ext uri="{FF2B5EF4-FFF2-40B4-BE49-F238E27FC236}">
                  <a16:creationId xmlns:a16="http://schemas.microsoft.com/office/drawing/2014/main" id="{D2481072-DA52-5BC7-9530-D0C5CC2D15ED}"/>
                </a:ext>
              </a:extLst>
            </p:cNvPr>
            <p:cNvSpPr txBox="1"/>
            <p:nvPr/>
          </p:nvSpPr>
          <p:spPr>
            <a:xfrm>
              <a:off x="4095614" y="3253264"/>
              <a:ext cx="333746" cy="369332"/>
            </a:xfrm>
            <a:prstGeom prst="rect">
              <a:avLst/>
            </a:prstGeom>
            <a:noFill/>
          </p:spPr>
          <p:txBody>
            <a:bodyPr wrap="none" rtlCol="0">
              <a:spAutoFit/>
            </a:bodyPr>
            <a:lstStyle/>
            <a:p>
              <a:r>
                <a:rPr lang="en-US" dirty="0"/>
                <a:t>_</a:t>
              </a:r>
            </a:p>
          </p:txBody>
        </p:sp>
        <p:sp>
          <p:nvSpPr>
            <p:cNvPr id="45" name="TextBox 44">
              <a:extLst>
                <a:ext uri="{FF2B5EF4-FFF2-40B4-BE49-F238E27FC236}">
                  <a16:creationId xmlns:a16="http://schemas.microsoft.com/office/drawing/2014/main" id="{A4F57D9B-3873-5B10-0106-E2919F3D8E5A}"/>
                </a:ext>
              </a:extLst>
            </p:cNvPr>
            <p:cNvSpPr txBox="1"/>
            <p:nvPr/>
          </p:nvSpPr>
          <p:spPr>
            <a:xfrm>
              <a:off x="4411485" y="3253264"/>
              <a:ext cx="333746" cy="369332"/>
            </a:xfrm>
            <a:prstGeom prst="rect">
              <a:avLst/>
            </a:prstGeom>
            <a:noFill/>
          </p:spPr>
          <p:txBody>
            <a:bodyPr wrap="none" rtlCol="0">
              <a:spAutoFit/>
            </a:bodyPr>
            <a:lstStyle/>
            <a:p>
              <a:r>
                <a:rPr lang="en-US" dirty="0"/>
                <a:t>_</a:t>
              </a:r>
            </a:p>
          </p:txBody>
        </p:sp>
        <p:sp>
          <p:nvSpPr>
            <p:cNvPr id="46" name="TextBox 45">
              <a:extLst>
                <a:ext uri="{FF2B5EF4-FFF2-40B4-BE49-F238E27FC236}">
                  <a16:creationId xmlns:a16="http://schemas.microsoft.com/office/drawing/2014/main" id="{93F0261A-BD4F-C10A-23E3-4B9A99E764B4}"/>
                </a:ext>
              </a:extLst>
            </p:cNvPr>
            <p:cNvSpPr txBox="1"/>
            <p:nvPr/>
          </p:nvSpPr>
          <p:spPr>
            <a:xfrm>
              <a:off x="4745231" y="3253264"/>
              <a:ext cx="333746" cy="369332"/>
            </a:xfrm>
            <a:prstGeom prst="rect">
              <a:avLst/>
            </a:prstGeom>
            <a:noFill/>
          </p:spPr>
          <p:txBody>
            <a:bodyPr wrap="none" rtlCol="0">
              <a:spAutoFit/>
            </a:bodyPr>
            <a:lstStyle/>
            <a:p>
              <a:r>
                <a:rPr lang="en-US" dirty="0"/>
                <a:t>_</a:t>
              </a:r>
            </a:p>
          </p:txBody>
        </p:sp>
        <p:sp>
          <p:nvSpPr>
            <p:cNvPr id="47" name="TextBox 46">
              <a:extLst>
                <a:ext uri="{FF2B5EF4-FFF2-40B4-BE49-F238E27FC236}">
                  <a16:creationId xmlns:a16="http://schemas.microsoft.com/office/drawing/2014/main" id="{86575A33-6931-F3F9-53A2-7D611C09999B}"/>
                </a:ext>
              </a:extLst>
            </p:cNvPr>
            <p:cNvSpPr txBox="1"/>
            <p:nvPr/>
          </p:nvSpPr>
          <p:spPr>
            <a:xfrm>
              <a:off x="5117174" y="3253264"/>
              <a:ext cx="333746" cy="369332"/>
            </a:xfrm>
            <a:prstGeom prst="rect">
              <a:avLst/>
            </a:prstGeom>
            <a:noFill/>
          </p:spPr>
          <p:txBody>
            <a:bodyPr wrap="none" rtlCol="0">
              <a:spAutoFit/>
            </a:bodyPr>
            <a:lstStyle/>
            <a:p>
              <a:r>
                <a:rPr lang="en-US" dirty="0"/>
                <a:t>_</a:t>
              </a:r>
            </a:p>
          </p:txBody>
        </p:sp>
        <p:sp>
          <p:nvSpPr>
            <p:cNvPr id="48" name="TextBox 47">
              <a:extLst>
                <a:ext uri="{FF2B5EF4-FFF2-40B4-BE49-F238E27FC236}">
                  <a16:creationId xmlns:a16="http://schemas.microsoft.com/office/drawing/2014/main" id="{E9B01D50-CE1F-73F3-3492-E4717E36C62C}"/>
                </a:ext>
              </a:extLst>
            </p:cNvPr>
            <p:cNvSpPr txBox="1"/>
            <p:nvPr/>
          </p:nvSpPr>
          <p:spPr>
            <a:xfrm>
              <a:off x="5433045" y="3253264"/>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CE94399-CC54-820A-4FC4-29DF1C093780}"/>
                    </a:ext>
                  </a:extLst>
                </p:cNvPr>
                <p:cNvSpPr txBox="1"/>
                <p:nvPr/>
              </p:nvSpPr>
              <p:spPr>
                <a:xfrm>
                  <a:off x="1661998" y="2619890"/>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49" name="TextBox 48">
                  <a:extLst>
                    <a:ext uri="{FF2B5EF4-FFF2-40B4-BE49-F238E27FC236}">
                      <a16:creationId xmlns:a16="http://schemas.microsoft.com/office/drawing/2014/main" id="{0CE94399-CC54-820A-4FC4-29DF1C093780}"/>
                    </a:ext>
                  </a:extLst>
                </p:cNvPr>
                <p:cNvSpPr txBox="1">
                  <a:spLocks noRot="1" noChangeAspect="1" noMove="1" noResize="1" noEditPoints="1" noAdjustHandles="1" noChangeArrowheads="1" noChangeShapeType="1" noTextEdit="1"/>
                </p:cNvSpPr>
                <p:nvPr/>
              </p:nvSpPr>
              <p:spPr>
                <a:xfrm>
                  <a:off x="1661998" y="2619890"/>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B0901FD-E65E-9D71-A43E-35C455878C02}"/>
                    </a:ext>
                  </a:extLst>
                </p:cNvPr>
                <p:cNvSpPr txBox="1"/>
                <p:nvPr/>
              </p:nvSpPr>
              <p:spPr>
                <a:xfrm>
                  <a:off x="1661999" y="3377634"/>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50" name="TextBox 49">
                  <a:extLst>
                    <a:ext uri="{FF2B5EF4-FFF2-40B4-BE49-F238E27FC236}">
                      <a16:creationId xmlns:a16="http://schemas.microsoft.com/office/drawing/2014/main" id="{FB0901FD-E65E-9D71-A43E-35C455878C02}"/>
                    </a:ext>
                  </a:extLst>
                </p:cNvPr>
                <p:cNvSpPr txBox="1">
                  <a:spLocks noRot="1" noChangeAspect="1" noMove="1" noResize="1" noEditPoints="1" noAdjustHandles="1" noChangeArrowheads="1" noChangeShapeType="1" noTextEdit="1"/>
                </p:cNvSpPr>
                <p:nvPr/>
              </p:nvSpPr>
              <p:spPr>
                <a:xfrm>
                  <a:off x="1661999" y="3377634"/>
                  <a:ext cx="425886" cy="307777"/>
                </a:xfrm>
                <a:prstGeom prst="rect">
                  <a:avLst/>
                </a:prstGeom>
                <a:blipFill>
                  <a:blip r:embed="rId3"/>
                  <a:stretch>
                    <a:fillRect l="-4286" r="-17143" b="-25490"/>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82B863F9-8883-CAAB-3C75-D9B73B917870}"/>
                </a:ext>
              </a:extLst>
            </p:cNvPr>
            <p:cNvCxnSpPr>
              <a:stCxn id="49" idx="3"/>
              <a:endCxn id="29" idx="1"/>
            </p:cNvCxnSpPr>
            <p:nvPr/>
          </p:nvCxnSpPr>
          <p:spPr>
            <a:xfrm>
              <a:off x="2087884" y="2773779"/>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6136874-432D-C2FA-FB9F-1BBBD9910571}"/>
                </a:ext>
              </a:extLst>
            </p:cNvPr>
            <p:cNvCxnSpPr/>
            <p:nvPr/>
          </p:nvCxnSpPr>
          <p:spPr>
            <a:xfrm>
              <a:off x="2062749" y="3527573"/>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DE57E75-7953-E92E-8FB4-456DFE0EE02E}"/>
                    </a:ext>
                  </a:extLst>
                </p:cNvPr>
                <p:cNvSpPr txBox="1"/>
                <p:nvPr/>
              </p:nvSpPr>
              <p:spPr>
                <a:xfrm>
                  <a:off x="1661998" y="3751946"/>
                  <a:ext cx="11210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𝐴𝑟𝑒𝑎</m:t>
                        </m:r>
                        <m:r>
                          <a:rPr lang="en-US" sz="2000" b="0" i="1" smtClean="0">
                            <a:latin typeface="Cambria Math" panose="02040503050406030204" pitchFamily="18" charset="0"/>
                          </a:rPr>
                          <m:t>=</m:t>
                        </m:r>
                        <m:r>
                          <a:rPr lang="en-US" sz="2000" b="0" i="1" smtClean="0">
                            <a:latin typeface="Cambria Math" panose="02040503050406030204" pitchFamily="18" charset="0"/>
                          </a:rPr>
                          <m:t>𝐴</m:t>
                        </m:r>
                      </m:oMath>
                    </m:oMathPara>
                  </a14:m>
                  <a:endParaRPr lang="en-US" sz="2000" b="0" dirty="0"/>
                </a:p>
              </p:txBody>
            </p:sp>
          </mc:Choice>
          <mc:Fallback xmlns="">
            <p:sp>
              <p:nvSpPr>
                <p:cNvPr id="53" name="TextBox 52">
                  <a:extLst>
                    <a:ext uri="{FF2B5EF4-FFF2-40B4-BE49-F238E27FC236}">
                      <a16:creationId xmlns:a16="http://schemas.microsoft.com/office/drawing/2014/main" id="{4DE57E75-7953-E92E-8FB4-456DFE0EE02E}"/>
                    </a:ext>
                  </a:extLst>
                </p:cNvPr>
                <p:cNvSpPr txBox="1">
                  <a:spLocks noRot="1" noChangeAspect="1" noMove="1" noResize="1" noEditPoints="1" noAdjustHandles="1" noChangeArrowheads="1" noChangeShapeType="1" noTextEdit="1"/>
                </p:cNvSpPr>
                <p:nvPr/>
              </p:nvSpPr>
              <p:spPr>
                <a:xfrm>
                  <a:off x="1661998" y="3751946"/>
                  <a:ext cx="1121076" cy="307777"/>
                </a:xfrm>
                <a:prstGeom prst="rect">
                  <a:avLst/>
                </a:prstGeom>
                <a:blipFill>
                  <a:blip r:embed="rId4"/>
                  <a:stretch>
                    <a:fillRect l="-4891" r="-4348" b="-5882"/>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03301269-1A06-6617-6044-E1947D02A969}"/>
                </a:ext>
              </a:extLst>
            </p:cNvPr>
            <p:cNvCxnSpPr>
              <a:cxnSpLocks/>
              <a:endCxn id="40" idx="1"/>
            </p:cNvCxnSpPr>
            <p:nvPr/>
          </p:nvCxnSpPr>
          <p:spPr>
            <a:xfrm flipV="1">
              <a:off x="2345736" y="3437930"/>
              <a:ext cx="418008" cy="378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BB0F3846-5693-1542-FE62-6C10F5D88CBB}"/>
                </a:ext>
              </a:extLst>
            </p:cNvPr>
            <p:cNvCxnSpPr>
              <a:cxnSpLocks/>
            </p:cNvCxnSpPr>
            <p:nvPr/>
          </p:nvCxnSpPr>
          <p:spPr>
            <a:xfrm>
              <a:off x="6098452" y="2962394"/>
              <a:ext cx="0" cy="3548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674B2509-8CA0-0F65-AD0D-C6850FFEF69A}"/>
                </a:ext>
              </a:extLst>
            </p:cNvPr>
            <p:cNvCxnSpPr>
              <a:cxnSpLocks/>
            </p:cNvCxnSpPr>
            <p:nvPr/>
          </p:nvCxnSpPr>
          <p:spPr>
            <a:xfrm>
              <a:off x="5958832" y="3320534"/>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44145FB-4244-E0DF-F651-3CA08C8DC7A2}"/>
                </a:ext>
              </a:extLst>
            </p:cNvPr>
            <p:cNvCxnSpPr>
              <a:cxnSpLocks/>
            </p:cNvCxnSpPr>
            <p:nvPr/>
          </p:nvCxnSpPr>
          <p:spPr>
            <a:xfrm>
              <a:off x="5958832" y="2962394"/>
              <a:ext cx="224287"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93F31C1-3A17-ED15-7A05-A5E83AD564F0}"/>
                    </a:ext>
                  </a:extLst>
                </p:cNvPr>
                <p:cNvSpPr txBox="1"/>
                <p:nvPr/>
              </p:nvSpPr>
              <p:spPr>
                <a:xfrm>
                  <a:off x="6169381" y="2973928"/>
                  <a:ext cx="21973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58" name="TextBox 57">
                  <a:extLst>
                    <a:ext uri="{FF2B5EF4-FFF2-40B4-BE49-F238E27FC236}">
                      <a16:creationId xmlns:a16="http://schemas.microsoft.com/office/drawing/2014/main" id="{A93F31C1-3A17-ED15-7A05-A5E83AD564F0}"/>
                    </a:ext>
                  </a:extLst>
                </p:cNvPr>
                <p:cNvSpPr txBox="1">
                  <a:spLocks noRot="1" noChangeAspect="1" noMove="1" noResize="1" noEditPoints="1" noAdjustHandles="1" noChangeArrowheads="1" noChangeShapeType="1" noTextEdit="1"/>
                </p:cNvSpPr>
                <p:nvPr/>
              </p:nvSpPr>
              <p:spPr>
                <a:xfrm>
                  <a:off x="6169381" y="2973928"/>
                  <a:ext cx="219739" cy="307777"/>
                </a:xfrm>
                <a:prstGeom prst="rect">
                  <a:avLst/>
                </a:prstGeom>
                <a:blipFill>
                  <a:blip r:embed="rId5"/>
                  <a:stretch>
                    <a:fillRect l="-27778" r="-22222" b="-8000"/>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3A40C1CA-03B8-B335-BC76-CAB6CCF7B04A}"/>
                </a:ext>
              </a:extLst>
            </p:cNvPr>
            <p:cNvGrpSpPr/>
            <p:nvPr/>
          </p:nvGrpSpPr>
          <p:grpSpPr>
            <a:xfrm>
              <a:off x="2592638" y="2974481"/>
              <a:ext cx="3014133" cy="345159"/>
              <a:chOff x="1364060" y="2974481"/>
              <a:chExt cx="3014133" cy="345159"/>
            </a:xfrm>
          </p:grpSpPr>
          <p:cxnSp>
            <p:nvCxnSpPr>
              <p:cNvPr id="60" name="Straight Arrow Connector 59">
                <a:extLst>
                  <a:ext uri="{FF2B5EF4-FFF2-40B4-BE49-F238E27FC236}">
                    <a16:creationId xmlns:a16="http://schemas.microsoft.com/office/drawing/2014/main" id="{2F87DB13-E40A-5672-7763-D5E0B9A4AE59}"/>
                  </a:ext>
                </a:extLst>
              </p:cNvPr>
              <p:cNvCxnSpPr>
                <a:cxnSpLocks/>
              </p:cNvCxnSpPr>
              <p:nvPr/>
            </p:nvCxnSpPr>
            <p:spPr>
              <a:xfrm>
                <a:off x="13640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DB770DEC-64DA-8D9F-302F-B1091222BBD1}"/>
                  </a:ext>
                </a:extLst>
              </p:cNvPr>
              <p:cNvCxnSpPr>
                <a:cxnSpLocks/>
              </p:cNvCxnSpPr>
              <p:nvPr/>
            </p:nvCxnSpPr>
            <p:spPr>
              <a:xfrm>
                <a:off x="1706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43D87E7-4425-CCC3-30DA-0C3593796011}"/>
                  </a:ext>
                </a:extLst>
              </p:cNvPr>
              <p:cNvCxnSpPr>
                <a:cxnSpLocks/>
              </p:cNvCxnSpPr>
              <p:nvPr/>
            </p:nvCxnSpPr>
            <p:spPr>
              <a:xfrm>
                <a:off x="2024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CCB5FCD-13B0-A91A-F070-C60E5C6931AF}"/>
                  </a:ext>
                </a:extLst>
              </p:cNvPr>
              <p:cNvCxnSpPr>
                <a:cxnSpLocks/>
              </p:cNvCxnSpPr>
              <p:nvPr/>
            </p:nvCxnSpPr>
            <p:spPr>
              <a:xfrm>
                <a:off x="23588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7AA6BAF7-4E38-D327-3A4A-29C5DB298917}"/>
                  </a:ext>
                </a:extLst>
              </p:cNvPr>
              <p:cNvCxnSpPr>
                <a:cxnSpLocks/>
              </p:cNvCxnSpPr>
              <p:nvPr/>
            </p:nvCxnSpPr>
            <p:spPr>
              <a:xfrm>
                <a:off x="27017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FF79D70-6872-8B64-D6B0-D990FD167A85}"/>
                  </a:ext>
                </a:extLst>
              </p:cNvPr>
              <p:cNvCxnSpPr>
                <a:cxnSpLocks/>
              </p:cNvCxnSpPr>
              <p:nvPr/>
            </p:nvCxnSpPr>
            <p:spPr>
              <a:xfrm>
                <a:off x="3040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F5BC0360-CB67-F72C-5A3B-01E4C3F8E298}"/>
                  </a:ext>
                </a:extLst>
              </p:cNvPr>
              <p:cNvCxnSpPr>
                <a:cxnSpLocks/>
              </p:cNvCxnSpPr>
              <p:nvPr/>
            </p:nvCxnSpPr>
            <p:spPr>
              <a:xfrm>
                <a:off x="3357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B5696D54-BFAA-00C9-DB60-A68B8EC94659}"/>
                  </a:ext>
                </a:extLst>
              </p:cNvPr>
              <p:cNvCxnSpPr>
                <a:cxnSpLocks/>
              </p:cNvCxnSpPr>
              <p:nvPr/>
            </p:nvCxnSpPr>
            <p:spPr>
              <a:xfrm>
                <a:off x="36796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C8E32EAC-9BD9-99BF-BBC3-E3BC5D6EEB92}"/>
                  </a:ext>
                </a:extLst>
              </p:cNvPr>
              <p:cNvCxnSpPr>
                <a:cxnSpLocks/>
              </p:cNvCxnSpPr>
              <p:nvPr/>
            </p:nvCxnSpPr>
            <p:spPr>
              <a:xfrm>
                <a:off x="4052226"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3A951ED5-8BC5-3E58-E36E-1009BAD07190}"/>
                  </a:ext>
                </a:extLst>
              </p:cNvPr>
              <p:cNvCxnSpPr>
                <a:cxnSpLocks/>
              </p:cNvCxnSpPr>
              <p:nvPr/>
            </p:nvCxnSpPr>
            <p:spPr>
              <a:xfrm>
                <a:off x="43781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67A7420-BC87-B0E4-3B5A-C9E1BA6FBD0D}"/>
                      </a:ext>
                    </a:extLst>
                  </p:cNvPr>
                  <p:cNvSpPr txBox="1"/>
                  <p:nvPr/>
                </p:nvSpPr>
                <p:spPr>
                  <a:xfrm>
                    <a:off x="2761040" y="2974481"/>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62" name="TextBox 61">
                    <a:extLst>
                      <a:ext uri="{FF2B5EF4-FFF2-40B4-BE49-F238E27FC236}">
                        <a16:creationId xmlns:a16="http://schemas.microsoft.com/office/drawing/2014/main" id="{547F1C11-EE44-4ED4-B5E7-A0BB835295B3}"/>
                      </a:ext>
                    </a:extLst>
                  </p:cNvPr>
                  <p:cNvSpPr txBox="1">
                    <a:spLocks noRot="1" noChangeAspect="1" noMove="1" noResize="1" noEditPoints="1" noAdjustHandles="1" noChangeArrowheads="1" noChangeShapeType="1" noTextEdit="1"/>
                  </p:cNvSpPr>
                  <p:nvPr/>
                </p:nvSpPr>
                <p:spPr>
                  <a:xfrm>
                    <a:off x="2761040" y="2974481"/>
                    <a:ext cx="232821" cy="345159"/>
                  </a:xfrm>
                  <a:prstGeom prst="rect">
                    <a:avLst/>
                  </a:prstGeom>
                  <a:blipFill>
                    <a:blip r:embed="rId7"/>
                    <a:stretch>
                      <a:fillRect l="-26316" r="-18421" b="-526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933FFA57-ED44-7B3D-C1C0-D2235087EE6C}"/>
                    </a:ext>
                  </a:extLst>
                </p:cNvPr>
                <p:cNvSpPr txBox="1"/>
                <p:nvPr/>
              </p:nvSpPr>
              <p:spPr>
                <a:xfrm>
                  <a:off x="6175468" y="2497281"/>
                  <a:ext cx="3024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oMath>
                    </m:oMathPara>
                  </a14:m>
                  <a:endParaRPr lang="en-US" sz="2000" b="0" dirty="0"/>
                </a:p>
              </p:txBody>
            </p:sp>
          </mc:Choice>
          <mc:Fallback xmlns="">
            <p:sp>
              <p:nvSpPr>
                <p:cNvPr id="72" name="TextBox 71">
                  <a:extLst>
                    <a:ext uri="{FF2B5EF4-FFF2-40B4-BE49-F238E27FC236}">
                      <a16:creationId xmlns:a16="http://schemas.microsoft.com/office/drawing/2014/main" id="{933FFA57-ED44-7B3D-C1C0-D2235087EE6C}"/>
                    </a:ext>
                  </a:extLst>
                </p:cNvPr>
                <p:cNvSpPr txBox="1">
                  <a:spLocks noRot="1" noChangeAspect="1" noMove="1" noResize="1" noEditPoints="1" noAdjustHandles="1" noChangeArrowheads="1" noChangeShapeType="1" noTextEdit="1"/>
                </p:cNvSpPr>
                <p:nvPr/>
              </p:nvSpPr>
              <p:spPr>
                <a:xfrm>
                  <a:off x="6175468" y="2497281"/>
                  <a:ext cx="302455" cy="307777"/>
                </a:xfrm>
                <a:prstGeom prst="rect">
                  <a:avLst/>
                </a:prstGeom>
                <a:blipFill>
                  <a:blip r:embed="rId8"/>
                  <a:stretch>
                    <a:fillRect l="-18000" r="-4000"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7DB5DE0-57A0-113D-11ED-F24F417BEE6D}"/>
                    </a:ext>
                  </a:extLst>
                </p:cNvPr>
                <p:cNvSpPr txBox="1"/>
                <p:nvPr/>
              </p:nvSpPr>
              <p:spPr>
                <a:xfrm>
                  <a:off x="6107650" y="3482389"/>
                  <a:ext cx="30841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2</m:t>
                            </m:r>
                          </m:sub>
                        </m:sSub>
                      </m:oMath>
                    </m:oMathPara>
                  </a14:m>
                  <a:endParaRPr lang="en-US" sz="2000" b="0" dirty="0"/>
                </a:p>
              </p:txBody>
            </p:sp>
          </mc:Choice>
          <mc:Fallback xmlns="">
            <p:sp>
              <p:nvSpPr>
                <p:cNvPr id="73" name="TextBox 72">
                  <a:extLst>
                    <a:ext uri="{FF2B5EF4-FFF2-40B4-BE49-F238E27FC236}">
                      <a16:creationId xmlns:a16="http://schemas.microsoft.com/office/drawing/2014/main" id="{67DB5DE0-57A0-113D-11ED-F24F417BEE6D}"/>
                    </a:ext>
                  </a:extLst>
                </p:cNvPr>
                <p:cNvSpPr txBox="1">
                  <a:spLocks noRot="1" noChangeAspect="1" noMove="1" noResize="1" noEditPoints="1" noAdjustHandles="1" noChangeArrowheads="1" noChangeShapeType="1" noTextEdit="1"/>
                </p:cNvSpPr>
                <p:nvPr/>
              </p:nvSpPr>
              <p:spPr>
                <a:xfrm>
                  <a:off x="6107650" y="3482389"/>
                  <a:ext cx="308418" cy="307777"/>
                </a:xfrm>
                <a:prstGeom prst="rect">
                  <a:avLst/>
                </a:prstGeom>
                <a:blipFill>
                  <a:blip r:embed="rId9"/>
                  <a:stretch>
                    <a:fillRect l="-19608" r="-3922" b="-15686"/>
                  </a:stretch>
                </a:blipFill>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97B6AD89-0EAC-3C8A-800B-1C16EC46C463}"/>
                </a:ext>
              </a:extLst>
            </p:cNvPr>
            <p:cNvCxnSpPr>
              <a:cxnSpLocks/>
              <a:stCxn id="72" idx="1"/>
            </p:cNvCxnSpPr>
            <p:nvPr/>
          </p:nvCxnSpPr>
          <p:spPr>
            <a:xfrm flipH="1">
              <a:off x="5719501" y="2651170"/>
              <a:ext cx="455967" cy="252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CD223560-FA0C-0FEC-D707-86BFE1070BCD}"/>
                </a:ext>
              </a:extLst>
            </p:cNvPr>
            <p:cNvCxnSpPr>
              <a:cxnSpLocks/>
            </p:cNvCxnSpPr>
            <p:nvPr/>
          </p:nvCxnSpPr>
          <p:spPr>
            <a:xfrm flipV="1">
              <a:off x="1753385" y="3109298"/>
              <a:ext cx="380392" cy="40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Rectangle 76">
              <a:extLst>
                <a:ext uri="{FF2B5EF4-FFF2-40B4-BE49-F238E27FC236}">
                  <a16:creationId xmlns:a16="http://schemas.microsoft.com/office/drawing/2014/main" id="{A2144A18-A798-7256-3625-A7AA466217F8}"/>
                </a:ext>
              </a:extLst>
            </p:cNvPr>
            <p:cNvSpPr/>
            <p:nvPr/>
          </p:nvSpPr>
          <p:spPr>
            <a:xfrm>
              <a:off x="2387523" y="2632670"/>
              <a:ext cx="3383816" cy="503754"/>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71F14089-9288-4C88-AD15-BA6FE07924E4}"/>
                </a:ext>
              </a:extLst>
            </p:cNvPr>
            <p:cNvCxnSpPr>
              <a:cxnSpLocks/>
              <a:endCxn id="29" idx="0"/>
            </p:cNvCxnSpPr>
            <p:nvPr/>
          </p:nvCxnSpPr>
          <p:spPr>
            <a:xfrm flipH="1">
              <a:off x="2596871" y="2387806"/>
              <a:ext cx="508987" cy="205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Freeform: Shape 84">
              <a:extLst>
                <a:ext uri="{FF2B5EF4-FFF2-40B4-BE49-F238E27FC236}">
                  <a16:creationId xmlns:a16="http://schemas.microsoft.com/office/drawing/2014/main" id="{74209C3D-2D47-26C9-41F6-3F4AAFBBD039}"/>
                </a:ext>
              </a:extLst>
            </p:cNvPr>
            <p:cNvSpPr/>
            <p:nvPr/>
          </p:nvSpPr>
          <p:spPr>
            <a:xfrm>
              <a:off x="2304882" y="2914650"/>
              <a:ext cx="180996"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EC7F9FDD-1C55-65B1-F5F7-9ED68C5AB185}"/>
                </a:ext>
              </a:extLst>
            </p:cNvPr>
            <p:cNvSpPr/>
            <p:nvPr/>
          </p:nvSpPr>
          <p:spPr>
            <a:xfrm>
              <a:off x="2152186" y="2905125"/>
              <a:ext cx="324167"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1F89E125-3E88-DA93-F665-FA3332751319}"/>
                </a:ext>
              </a:extLst>
            </p:cNvPr>
            <p:cNvSpPr/>
            <p:nvPr/>
          </p:nvSpPr>
          <p:spPr>
            <a:xfrm flipH="1">
              <a:off x="5600610" y="2914650"/>
              <a:ext cx="186342"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938EC1ED-E248-76D8-85CB-136C36B42F12}"/>
                </a:ext>
              </a:extLst>
            </p:cNvPr>
            <p:cNvSpPr/>
            <p:nvPr/>
          </p:nvSpPr>
          <p:spPr>
            <a:xfrm flipH="1">
              <a:off x="5591085" y="2905125"/>
              <a:ext cx="333741"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034D1D5A-D8E3-0EF2-AF8C-806E81474847}"/>
                    </a:ext>
                  </a:extLst>
                </p:cNvPr>
                <p:cNvSpPr txBox="1"/>
                <p:nvPr/>
              </p:nvSpPr>
              <p:spPr>
                <a:xfrm>
                  <a:off x="1229421" y="2958450"/>
                  <a:ext cx="823751" cy="377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e>
                          <m:sub>
                            <m:r>
                              <a:rPr lang="en-US" sz="2000" b="0" i="1" smtClean="0">
                                <a:latin typeface="Cambria Math" panose="02040503050406030204" pitchFamily="18" charset="0"/>
                              </a:rPr>
                              <m:t>𝑓𝑟𝑖𝑛𝑔𝑒</m:t>
                            </m:r>
                          </m:sub>
                        </m:sSub>
                      </m:oMath>
                    </m:oMathPara>
                  </a14:m>
                  <a:endParaRPr lang="en-US" sz="2000" b="0" dirty="0"/>
                </a:p>
              </p:txBody>
            </p:sp>
          </mc:Choice>
          <mc:Fallback xmlns="">
            <p:sp>
              <p:nvSpPr>
                <p:cNvPr id="96" name="TextBox 95">
                  <a:extLst>
                    <a:ext uri="{FF2B5EF4-FFF2-40B4-BE49-F238E27FC236}">
                      <a16:creationId xmlns:a16="http://schemas.microsoft.com/office/drawing/2014/main" id="{034D1D5A-D8E3-0EF2-AF8C-806E81474847}"/>
                    </a:ext>
                  </a:extLst>
                </p:cNvPr>
                <p:cNvSpPr txBox="1">
                  <a:spLocks noRot="1" noChangeAspect="1" noMove="1" noResize="1" noEditPoints="1" noAdjustHandles="1" noChangeArrowheads="1" noChangeShapeType="1" noTextEdit="1"/>
                </p:cNvSpPr>
                <p:nvPr/>
              </p:nvSpPr>
              <p:spPr>
                <a:xfrm>
                  <a:off x="1229421" y="2958450"/>
                  <a:ext cx="823751" cy="377219"/>
                </a:xfrm>
                <a:prstGeom prst="rect">
                  <a:avLst/>
                </a:prstGeom>
                <a:blipFill>
                  <a:blip r:embed="rId10"/>
                  <a:stretch>
                    <a:fillRect l="-7407" r="-5185"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A3FF0113-FBBC-2989-8081-1DE9BFF95E53}"/>
                    </a:ext>
                  </a:extLst>
                </p:cNvPr>
                <p:cNvSpPr txBox="1"/>
                <p:nvPr/>
              </p:nvSpPr>
              <p:spPr>
                <a:xfrm>
                  <a:off x="3101363" y="2208668"/>
                  <a:ext cx="21147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𝐺𝑎𝑢𝑠𝑠𝑖𝑎𝑛</m:t>
                        </m:r>
                        <m:r>
                          <a:rPr lang="en-US" sz="2000" b="0" i="1" smtClean="0">
                            <a:latin typeface="Cambria Math" panose="02040503050406030204" pitchFamily="18" charset="0"/>
                          </a:rPr>
                          <m:t> </m:t>
                        </m:r>
                        <m:r>
                          <a:rPr lang="en-US" sz="2000" b="0" i="1" smtClean="0">
                            <a:latin typeface="Cambria Math" panose="02040503050406030204" pitchFamily="18" charset="0"/>
                          </a:rPr>
                          <m:t>𝑆𝑢𝑟𝑓𝑎𝑐𝑒</m:t>
                        </m:r>
                      </m:oMath>
                    </m:oMathPara>
                  </a14:m>
                  <a:endParaRPr lang="en-US" sz="2000" b="0" dirty="0"/>
                </a:p>
              </p:txBody>
            </p:sp>
          </mc:Choice>
          <mc:Fallback xmlns="">
            <p:sp>
              <p:nvSpPr>
                <p:cNvPr id="97" name="TextBox 96">
                  <a:extLst>
                    <a:ext uri="{FF2B5EF4-FFF2-40B4-BE49-F238E27FC236}">
                      <a16:creationId xmlns:a16="http://schemas.microsoft.com/office/drawing/2014/main" id="{A3FF0113-FBBC-2989-8081-1DE9BFF95E53}"/>
                    </a:ext>
                  </a:extLst>
                </p:cNvPr>
                <p:cNvSpPr txBox="1">
                  <a:spLocks noRot="1" noChangeAspect="1" noMove="1" noResize="1" noEditPoints="1" noAdjustHandles="1" noChangeArrowheads="1" noChangeShapeType="1" noTextEdit="1"/>
                </p:cNvSpPr>
                <p:nvPr/>
              </p:nvSpPr>
              <p:spPr>
                <a:xfrm>
                  <a:off x="3101363" y="2208668"/>
                  <a:ext cx="2114746" cy="307777"/>
                </a:xfrm>
                <a:prstGeom prst="rect">
                  <a:avLst/>
                </a:prstGeom>
                <a:blipFill>
                  <a:blip r:embed="rId11"/>
                  <a:stretch>
                    <a:fillRect l="-2594" r="-3458"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49558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546670-881B-F8ED-2E10-52BCE30E4946}"/>
              </a:ext>
            </a:extLst>
          </p:cNvPr>
          <p:cNvGrpSpPr/>
          <p:nvPr/>
        </p:nvGrpSpPr>
        <p:grpSpPr>
          <a:xfrm>
            <a:off x="2996290" y="1471536"/>
            <a:ext cx="5341912" cy="1770351"/>
            <a:chOff x="6415765" y="3119361"/>
            <a:chExt cx="5341912" cy="1770351"/>
          </a:xfrm>
        </p:grpSpPr>
        <p:grpSp>
          <p:nvGrpSpPr>
            <p:cNvPr id="3" name="Group 2">
              <a:extLst>
                <a:ext uri="{FF2B5EF4-FFF2-40B4-BE49-F238E27FC236}">
                  <a16:creationId xmlns:a16="http://schemas.microsoft.com/office/drawing/2014/main" id="{861DAFE7-1A81-B21C-9E0A-6F255C4FECFE}"/>
                </a:ext>
              </a:extLst>
            </p:cNvPr>
            <p:cNvGrpSpPr/>
            <p:nvPr/>
          </p:nvGrpSpPr>
          <p:grpSpPr>
            <a:xfrm>
              <a:off x="7261751" y="3429000"/>
              <a:ext cx="4495926" cy="1460712"/>
              <a:chOff x="6413856" y="3468521"/>
              <a:chExt cx="4495926" cy="1460712"/>
            </a:xfrm>
          </p:grpSpPr>
          <p:sp>
            <p:nvSpPr>
              <p:cNvPr id="6" name="Rectangle 5">
                <a:extLst>
                  <a:ext uri="{FF2B5EF4-FFF2-40B4-BE49-F238E27FC236}">
                    <a16:creationId xmlns:a16="http://schemas.microsoft.com/office/drawing/2014/main" id="{5A839F55-1CE5-AACC-4C89-86B54C97BA1F}"/>
                  </a:ext>
                </a:extLst>
              </p:cNvPr>
              <p:cNvSpPr/>
              <p:nvPr/>
            </p:nvSpPr>
            <p:spPr>
              <a:xfrm>
                <a:off x="7250436" y="4018280"/>
                <a:ext cx="3169918" cy="41352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C374BBA-F7B2-D44E-F173-C7F13F09F976}"/>
                  </a:ext>
                </a:extLst>
              </p:cNvPr>
              <p:cNvSpPr/>
              <p:nvPr/>
            </p:nvSpPr>
            <p:spPr>
              <a:xfrm>
                <a:off x="7250436" y="3780313"/>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22B6E92-D08C-A8EE-6400-6832CC9C3B91}"/>
                  </a:ext>
                </a:extLst>
              </p:cNvPr>
              <p:cNvSpPr/>
              <p:nvPr/>
            </p:nvSpPr>
            <p:spPr>
              <a:xfrm>
                <a:off x="7232656" y="4561062"/>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8AA6CD-0DCD-2739-0FFC-FA383065AD98}"/>
                  </a:ext>
                </a:extLst>
              </p:cNvPr>
              <p:cNvSpPr txBox="1"/>
              <p:nvPr/>
            </p:nvSpPr>
            <p:spPr>
              <a:xfrm>
                <a:off x="7181856" y="3468521"/>
                <a:ext cx="333746" cy="369332"/>
              </a:xfrm>
              <a:prstGeom prst="rect">
                <a:avLst/>
              </a:prstGeom>
              <a:noFill/>
            </p:spPr>
            <p:txBody>
              <a:bodyPr wrap="none" rtlCol="0">
                <a:spAutoFit/>
              </a:bodyPr>
              <a:lstStyle/>
              <a:p>
                <a:r>
                  <a:rPr lang="en-US" dirty="0"/>
                  <a:t>+</a:t>
                </a:r>
              </a:p>
            </p:txBody>
          </p:sp>
          <p:sp>
            <p:nvSpPr>
              <p:cNvPr id="10" name="TextBox 9">
                <a:extLst>
                  <a:ext uri="{FF2B5EF4-FFF2-40B4-BE49-F238E27FC236}">
                    <a16:creationId xmlns:a16="http://schemas.microsoft.com/office/drawing/2014/main" id="{07BBE1C8-0BB5-2982-EA22-FBA307EB2C8E}"/>
                  </a:ext>
                </a:extLst>
              </p:cNvPr>
              <p:cNvSpPr txBox="1"/>
              <p:nvPr/>
            </p:nvSpPr>
            <p:spPr>
              <a:xfrm>
                <a:off x="7515602" y="3468521"/>
                <a:ext cx="333746" cy="369332"/>
              </a:xfrm>
              <a:prstGeom prst="rect">
                <a:avLst/>
              </a:prstGeom>
              <a:noFill/>
            </p:spPr>
            <p:txBody>
              <a:bodyPr wrap="none" rtlCol="0">
                <a:spAutoFit/>
              </a:bodyPr>
              <a:lstStyle/>
              <a:p>
                <a:r>
                  <a:rPr lang="en-US" dirty="0"/>
                  <a:t>+</a:t>
                </a:r>
              </a:p>
            </p:txBody>
          </p:sp>
          <p:sp>
            <p:nvSpPr>
              <p:cNvPr id="11" name="TextBox 10">
                <a:extLst>
                  <a:ext uri="{FF2B5EF4-FFF2-40B4-BE49-F238E27FC236}">
                    <a16:creationId xmlns:a16="http://schemas.microsoft.com/office/drawing/2014/main" id="{2D4D6FE4-3D9B-13E5-DB56-B6C82380CCBD}"/>
                  </a:ext>
                </a:extLst>
              </p:cNvPr>
              <p:cNvSpPr txBox="1"/>
              <p:nvPr/>
            </p:nvSpPr>
            <p:spPr>
              <a:xfrm>
                <a:off x="7831473" y="3468521"/>
                <a:ext cx="333746"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B09A1A44-B97F-CEDD-B449-ECE819E5E008}"/>
                  </a:ext>
                </a:extLst>
              </p:cNvPr>
              <p:cNvSpPr txBox="1"/>
              <p:nvPr/>
            </p:nvSpPr>
            <p:spPr>
              <a:xfrm>
                <a:off x="8165219" y="3468521"/>
                <a:ext cx="333746" cy="369332"/>
              </a:xfrm>
              <a:prstGeom prst="rect">
                <a:avLst/>
              </a:prstGeom>
              <a:noFill/>
            </p:spPr>
            <p:txBody>
              <a:bodyPr wrap="none" rtlCol="0">
                <a:spAutoFit/>
              </a:bodyPr>
              <a:lstStyle/>
              <a:p>
                <a:r>
                  <a:rPr lang="en-US" dirty="0"/>
                  <a:t>+</a:t>
                </a:r>
              </a:p>
            </p:txBody>
          </p:sp>
          <p:sp>
            <p:nvSpPr>
              <p:cNvPr id="13" name="TextBox 12">
                <a:extLst>
                  <a:ext uri="{FF2B5EF4-FFF2-40B4-BE49-F238E27FC236}">
                    <a16:creationId xmlns:a16="http://schemas.microsoft.com/office/drawing/2014/main" id="{2FFF40C3-1D5E-4C4F-4949-33A2C0B9CE0B}"/>
                  </a:ext>
                </a:extLst>
              </p:cNvPr>
              <p:cNvSpPr txBox="1"/>
              <p:nvPr/>
            </p:nvSpPr>
            <p:spPr>
              <a:xfrm>
                <a:off x="8513726" y="3468521"/>
                <a:ext cx="333746" cy="369332"/>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562EC3A2-2A6A-5AA2-04C2-AF89AE93208D}"/>
                  </a:ext>
                </a:extLst>
              </p:cNvPr>
              <p:cNvSpPr txBox="1"/>
              <p:nvPr/>
            </p:nvSpPr>
            <p:spPr>
              <a:xfrm>
                <a:off x="8847472" y="3468521"/>
                <a:ext cx="333746" cy="369332"/>
              </a:xfrm>
              <a:prstGeom prst="rect">
                <a:avLst/>
              </a:prstGeom>
              <a:noFill/>
            </p:spPr>
            <p:txBody>
              <a:bodyPr wrap="none" rtlCol="0">
                <a:spAutoFit/>
              </a:bodyPr>
              <a:lstStyle/>
              <a:p>
                <a:r>
                  <a:rPr lang="en-US" dirty="0"/>
                  <a:t>+</a:t>
                </a:r>
              </a:p>
            </p:txBody>
          </p:sp>
          <p:sp>
            <p:nvSpPr>
              <p:cNvPr id="15" name="TextBox 14">
                <a:extLst>
                  <a:ext uri="{FF2B5EF4-FFF2-40B4-BE49-F238E27FC236}">
                    <a16:creationId xmlns:a16="http://schemas.microsoft.com/office/drawing/2014/main" id="{282E82F1-E779-8D64-1C1D-FDB8A94C931E}"/>
                  </a:ext>
                </a:extLst>
              </p:cNvPr>
              <p:cNvSpPr txBox="1"/>
              <p:nvPr/>
            </p:nvSpPr>
            <p:spPr>
              <a:xfrm>
                <a:off x="9163343" y="3468521"/>
                <a:ext cx="333746" cy="369332"/>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022105CE-43F8-1A02-4D88-B8CBAFD61B28}"/>
                  </a:ext>
                </a:extLst>
              </p:cNvPr>
              <p:cNvSpPr txBox="1"/>
              <p:nvPr/>
            </p:nvSpPr>
            <p:spPr>
              <a:xfrm>
                <a:off x="9497089" y="3468521"/>
                <a:ext cx="333746" cy="369332"/>
              </a:xfrm>
              <a:prstGeom prst="rect">
                <a:avLst/>
              </a:prstGeom>
              <a:noFill/>
            </p:spPr>
            <p:txBody>
              <a:bodyPr wrap="none" rtlCol="0">
                <a:spAutoFit/>
              </a:bodyPr>
              <a:lstStyle/>
              <a:p>
                <a:r>
                  <a:rPr lang="en-US" dirty="0"/>
                  <a:t>+</a:t>
                </a:r>
              </a:p>
            </p:txBody>
          </p:sp>
          <p:sp>
            <p:nvSpPr>
              <p:cNvPr id="17" name="TextBox 16">
                <a:extLst>
                  <a:ext uri="{FF2B5EF4-FFF2-40B4-BE49-F238E27FC236}">
                    <a16:creationId xmlns:a16="http://schemas.microsoft.com/office/drawing/2014/main" id="{FA7A4647-4123-C6AA-BEC8-6E8DCF85D275}"/>
                  </a:ext>
                </a:extLst>
              </p:cNvPr>
              <p:cNvSpPr txBox="1"/>
              <p:nvPr/>
            </p:nvSpPr>
            <p:spPr>
              <a:xfrm>
                <a:off x="9869032" y="3468521"/>
                <a:ext cx="333746" cy="369332"/>
              </a:xfrm>
              <a:prstGeom prst="rect">
                <a:avLst/>
              </a:prstGeom>
              <a:noFill/>
            </p:spPr>
            <p:txBody>
              <a:bodyPr wrap="none" rtlCol="0">
                <a:spAutoFit/>
              </a:bodyPr>
              <a:lstStyle/>
              <a:p>
                <a:r>
                  <a:rPr lang="en-US" dirty="0"/>
                  <a:t>+</a:t>
                </a:r>
              </a:p>
            </p:txBody>
          </p:sp>
          <p:sp>
            <p:nvSpPr>
              <p:cNvPr id="18" name="TextBox 17">
                <a:extLst>
                  <a:ext uri="{FF2B5EF4-FFF2-40B4-BE49-F238E27FC236}">
                    <a16:creationId xmlns:a16="http://schemas.microsoft.com/office/drawing/2014/main" id="{44EA4360-CEB2-593E-6F2C-0D668CE7FAA4}"/>
                  </a:ext>
                </a:extLst>
              </p:cNvPr>
              <p:cNvSpPr txBox="1"/>
              <p:nvPr/>
            </p:nvSpPr>
            <p:spPr>
              <a:xfrm>
                <a:off x="10184903" y="3468521"/>
                <a:ext cx="333746" cy="369332"/>
              </a:xfrm>
              <a:prstGeom prst="rect">
                <a:avLst/>
              </a:prstGeom>
              <a:noFill/>
            </p:spPr>
            <p:txBody>
              <a:bodyPr wrap="none" rtlCol="0">
                <a:spAutoFit/>
              </a:bodyPr>
              <a:lstStyle/>
              <a:p>
                <a:r>
                  <a:rPr lang="en-US" dirty="0"/>
                  <a:t>+</a:t>
                </a:r>
              </a:p>
            </p:txBody>
          </p:sp>
          <p:sp>
            <p:nvSpPr>
              <p:cNvPr id="19" name="TextBox 18">
                <a:extLst>
                  <a:ext uri="{FF2B5EF4-FFF2-40B4-BE49-F238E27FC236}">
                    <a16:creationId xmlns:a16="http://schemas.microsoft.com/office/drawing/2014/main" id="{049FBDA9-D023-D955-87F7-32556407F973}"/>
                  </a:ext>
                </a:extLst>
              </p:cNvPr>
              <p:cNvSpPr txBox="1"/>
              <p:nvPr/>
            </p:nvSpPr>
            <p:spPr>
              <a:xfrm>
                <a:off x="7181856" y="4497086"/>
                <a:ext cx="333746" cy="369332"/>
              </a:xfrm>
              <a:prstGeom prst="rect">
                <a:avLst/>
              </a:prstGeom>
              <a:noFill/>
            </p:spPr>
            <p:txBody>
              <a:bodyPr wrap="none" rtlCol="0">
                <a:spAutoFit/>
              </a:bodyPr>
              <a:lstStyle/>
              <a:p>
                <a:r>
                  <a:rPr lang="en-US" dirty="0"/>
                  <a:t>_</a:t>
                </a:r>
              </a:p>
            </p:txBody>
          </p:sp>
          <p:sp>
            <p:nvSpPr>
              <p:cNvPr id="20" name="TextBox 19">
                <a:extLst>
                  <a:ext uri="{FF2B5EF4-FFF2-40B4-BE49-F238E27FC236}">
                    <a16:creationId xmlns:a16="http://schemas.microsoft.com/office/drawing/2014/main" id="{D89699AF-D359-E24D-40E9-FAA6BB96E761}"/>
                  </a:ext>
                </a:extLst>
              </p:cNvPr>
              <p:cNvSpPr txBox="1"/>
              <p:nvPr/>
            </p:nvSpPr>
            <p:spPr>
              <a:xfrm>
                <a:off x="7515602" y="4497086"/>
                <a:ext cx="333746" cy="369332"/>
              </a:xfrm>
              <a:prstGeom prst="rect">
                <a:avLst/>
              </a:prstGeom>
              <a:noFill/>
            </p:spPr>
            <p:txBody>
              <a:bodyPr wrap="none" rtlCol="0">
                <a:spAutoFit/>
              </a:bodyPr>
              <a:lstStyle/>
              <a:p>
                <a:r>
                  <a:rPr lang="en-US" dirty="0"/>
                  <a:t>_</a:t>
                </a:r>
              </a:p>
            </p:txBody>
          </p:sp>
          <p:sp>
            <p:nvSpPr>
              <p:cNvPr id="21" name="TextBox 20">
                <a:extLst>
                  <a:ext uri="{FF2B5EF4-FFF2-40B4-BE49-F238E27FC236}">
                    <a16:creationId xmlns:a16="http://schemas.microsoft.com/office/drawing/2014/main" id="{C35CF6DC-D9E4-FA61-1ADE-445DBD3086AF}"/>
                  </a:ext>
                </a:extLst>
              </p:cNvPr>
              <p:cNvSpPr txBox="1"/>
              <p:nvPr/>
            </p:nvSpPr>
            <p:spPr>
              <a:xfrm>
                <a:off x="7831473" y="4497086"/>
                <a:ext cx="333746" cy="369332"/>
              </a:xfrm>
              <a:prstGeom prst="rect">
                <a:avLst/>
              </a:prstGeom>
              <a:noFill/>
            </p:spPr>
            <p:txBody>
              <a:bodyPr wrap="none" rtlCol="0">
                <a:spAutoFit/>
              </a:bodyPr>
              <a:lstStyle/>
              <a:p>
                <a:r>
                  <a:rPr lang="en-US" dirty="0"/>
                  <a:t>_</a:t>
                </a:r>
              </a:p>
            </p:txBody>
          </p:sp>
          <p:sp>
            <p:nvSpPr>
              <p:cNvPr id="22" name="TextBox 21">
                <a:extLst>
                  <a:ext uri="{FF2B5EF4-FFF2-40B4-BE49-F238E27FC236}">
                    <a16:creationId xmlns:a16="http://schemas.microsoft.com/office/drawing/2014/main" id="{9896CD57-1853-2604-2942-EE4F47B56303}"/>
                  </a:ext>
                </a:extLst>
              </p:cNvPr>
              <p:cNvSpPr txBox="1"/>
              <p:nvPr/>
            </p:nvSpPr>
            <p:spPr>
              <a:xfrm>
                <a:off x="8165219" y="4497086"/>
                <a:ext cx="333746" cy="369332"/>
              </a:xfrm>
              <a:prstGeom prst="rect">
                <a:avLst/>
              </a:prstGeom>
              <a:noFill/>
            </p:spPr>
            <p:txBody>
              <a:bodyPr wrap="none" rtlCol="0">
                <a:spAutoFit/>
              </a:bodyPr>
              <a:lstStyle/>
              <a:p>
                <a:r>
                  <a:rPr lang="en-US" dirty="0"/>
                  <a:t>_</a:t>
                </a:r>
              </a:p>
            </p:txBody>
          </p:sp>
          <p:sp>
            <p:nvSpPr>
              <p:cNvPr id="23" name="TextBox 22">
                <a:extLst>
                  <a:ext uri="{FF2B5EF4-FFF2-40B4-BE49-F238E27FC236}">
                    <a16:creationId xmlns:a16="http://schemas.microsoft.com/office/drawing/2014/main" id="{074F3802-71F5-E4C9-98DF-8850EBF427EF}"/>
                  </a:ext>
                </a:extLst>
              </p:cNvPr>
              <p:cNvSpPr txBox="1"/>
              <p:nvPr/>
            </p:nvSpPr>
            <p:spPr>
              <a:xfrm>
                <a:off x="8513726" y="4497086"/>
                <a:ext cx="333746" cy="369332"/>
              </a:xfrm>
              <a:prstGeom prst="rect">
                <a:avLst/>
              </a:prstGeom>
              <a:noFill/>
            </p:spPr>
            <p:txBody>
              <a:bodyPr wrap="none" rtlCol="0">
                <a:spAutoFit/>
              </a:bodyPr>
              <a:lstStyle/>
              <a:p>
                <a:r>
                  <a:rPr lang="en-US" dirty="0"/>
                  <a:t>_</a:t>
                </a:r>
              </a:p>
            </p:txBody>
          </p:sp>
          <p:sp>
            <p:nvSpPr>
              <p:cNvPr id="24" name="TextBox 23">
                <a:extLst>
                  <a:ext uri="{FF2B5EF4-FFF2-40B4-BE49-F238E27FC236}">
                    <a16:creationId xmlns:a16="http://schemas.microsoft.com/office/drawing/2014/main" id="{BC5E764E-23B9-78C3-F74C-BDA7904B8356}"/>
                  </a:ext>
                </a:extLst>
              </p:cNvPr>
              <p:cNvSpPr txBox="1"/>
              <p:nvPr/>
            </p:nvSpPr>
            <p:spPr>
              <a:xfrm>
                <a:off x="8847472" y="4497086"/>
                <a:ext cx="333746" cy="369332"/>
              </a:xfrm>
              <a:prstGeom prst="rect">
                <a:avLst/>
              </a:prstGeom>
              <a:noFill/>
            </p:spPr>
            <p:txBody>
              <a:bodyPr wrap="none" rtlCol="0">
                <a:spAutoFit/>
              </a:bodyPr>
              <a:lstStyle/>
              <a:p>
                <a:r>
                  <a:rPr lang="en-US" dirty="0"/>
                  <a:t>_</a:t>
                </a:r>
              </a:p>
            </p:txBody>
          </p:sp>
          <p:sp>
            <p:nvSpPr>
              <p:cNvPr id="25" name="TextBox 24">
                <a:extLst>
                  <a:ext uri="{FF2B5EF4-FFF2-40B4-BE49-F238E27FC236}">
                    <a16:creationId xmlns:a16="http://schemas.microsoft.com/office/drawing/2014/main" id="{7D4AD0BB-1971-5DDE-A93E-39A695F616B5}"/>
                  </a:ext>
                </a:extLst>
              </p:cNvPr>
              <p:cNvSpPr txBox="1"/>
              <p:nvPr/>
            </p:nvSpPr>
            <p:spPr>
              <a:xfrm>
                <a:off x="9163343" y="4497086"/>
                <a:ext cx="333746" cy="369332"/>
              </a:xfrm>
              <a:prstGeom prst="rect">
                <a:avLst/>
              </a:prstGeom>
              <a:noFill/>
            </p:spPr>
            <p:txBody>
              <a:bodyPr wrap="none" rtlCol="0">
                <a:spAutoFit/>
              </a:bodyPr>
              <a:lstStyle/>
              <a:p>
                <a:r>
                  <a:rPr lang="en-US" dirty="0"/>
                  <a:t>_</a:t>
                </a:r>
              </a:p>
            </p:txBody>
          </p:sp>
          <p:sp>
            <p:nvSpPr>
              <p:cNvPr id="26" name="TextBox 25">
                <a:extLst>
                  <a:ext uri="{FF2B5EF4-FFF2-40B4-BE49-F238E27FC236}">
                    <a16:creationId xmlns:a16="http://schemas.microsoft.com/office/drawing/2014/main" id="{C67E579E-76BF-F65F-6B81-165E4866DF8B}"/>
                  </a:ext>
                </a:extLst>
              </p:cNvPr>
              <p:cNvSpPr txBox="1"/>
              <p:nvPr/>
            </p:nvSpPr>
            <p:spPr>
              <a:xfrm>
                <a:off x="9497089" y="4497086"/>
                <a:ext cx="333746" cy="369332"/>
              </a:xfrm>
              <a:prstGeom prst="rect">
                <a:avLst/>
              </a:prstGeom>
              <a:noFill/>
            </p:spPr>
            <p:txBody>
              <a:bodyPr wrap="none" rtlCol="0">
                <a:spAutoFit/>
              </a:bodyPr>
              <a:lstStyle/>
              <a:p>
                <a:r>
                  <a:rPr lang="en-US" dirty="0"/>
                  <a:t>_</a:t>
                </a:r>
              </a:p>
            </p:txBody>
          </p:sp>
          <p:sp>
            <p:nvSpPr>
              <p:cNvPr id="27" name="TextBox 26">
                <a:extLst>
                  <a:ext uri="{FF2B5EF4-FFF2-40B4-BE49-F238E27FC236}">
                    <a16:creationId xmlns:a16="http://schemas.microsoft.com/office/drawing/2014/main" id="{4ACAF46F-E595-0ACC-0A8F-7326A9A20785}"/>
                  </a:ext>
                </a:extLst>
              </p:cNvPr>
              <p:cNvSpPr txBox="1"/>
              <p:nvPr/>
            </p:nvSpPr>
            <p:spPr>
              <a:xfrm>
                <a:off x="9869032" y="4497086"/>
                <a:ext cx="333746" cy="369332"/>
              </a:xfrm>
              <a:prstGeom prst="rect">
                <a:avLst/>
              </a:prstGeom>
              <a:noFill/>
            </p:spPr>
            <p:txBody>
              <a:bodyPr wrap="none" rtlCol="0">
                <a:spAutoFit/>
              </a:bodyPr>
              <a:lstStyle/>
              <a:p>
                <a:r>
                  <a:rPr lang="en-US" dirty="0"/>
                  <a:t>_</a:t>
                </a:r>
              </a:p>
            </p:txBody>
          </p:sp>
          <p:sp>
            <p:nvSpPr>
              <p:cNvPr id="28" name="TextBox 27">
                <a:extLst>
                  <a:ext uri="{FF2B5EF4-FFF2-40B4-BE49-F238E27FC236}">
                    <a16:creationId xmlns:a16="http://schemas.microsoft.com/office/drawing/2014/main" id="{C26673BB-C4BD-54BC-120D-9F24790B19FA}"/>
                  </a:ext>
                </a:extLst>
              </p:cNvPr>
              <p:cNvSpPr txBox="1"/>
              <p:nvPr/>
            </p:nvSpPr>
            <p:spPr>
              <a:xfrm>
                <a:off x="10184903" y="4497086"/>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E6D1C3E-69CE-FDAF-5F94-9DA2A6AB0B50}"/>
                      </a:ext>
                    </a:extLst>
                  </p:cNvPr>
                  <p:cNvSpPr txBox="1"/>
                  <p:nvPr/>
                </p:nvSpPr>
                <p:spPr>
                  <a:xfrm>
                    <a:off x="6413856" y="3495349"/>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29" name="TextBox 28">
                    <a:extLst>
                      <a:ext uri="{FF2B5EF4-FFF2-40B4-BE49-F238E27FC236}">
                        <a16:creationId xmlns:a16="http://schemas.microsoft.com/office/drawing/2014/main" id="{5E6D1C3E-69CE-FDAF-5F94-9DA2A6AB0B50}"/>
                      </a:ext>
                    </a:extLst>
                  </p:cNvPr>
                  <p:cNvSpPr txBox="1">
                    <a:spLocks noRot="1" noChangeAspect="1" noMove="1" noResize="1" noEditPoints="1" noAdjustHandles="1" noChangeArrowheads="1" noChangeShapeType="1" noTextEdit="1"/>
                  </p:cNvSpPr>
                  <p:nvPr/>
                </p:nvSpPr>
                <p:spPr>
                  <a:xfrm>
                    <a:off x="6413856" y="3495349"/>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13345EA-4C4E-E6FA-804A-93319DFFAC85}"/>
                      </a:ext>
                    </a:extLst>
                  </p:cNvPr>
                  <p:cNvSpPr txBox="1"/>
                  <p:nvPr/>
                </p:nvSpPr>
                <p:spPr>
                  <a:xfrm>
                    <a:off x="6413857" y="4621456"/>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30" name="TextBox 29">
                    <a:extLst>
                      <a:ext uri="{FF2B5EF4-FFF2-40B4-BE49-F238E27FC236}">
                        <a16:creationId xmlns:a16="http://schemas.microsoft.com/office/drawing/2014/main" id="{113345EA-4C4E-E6FA-804A-93319DFFAC85}"/>
                      </a:ext>
                    </a:extLst>
                  </p:cNvPr>
                  <p:cNvSpPr txBox="1">
                    <a:spLocks noRot="1" noChangeAspect="1" noMove="1" noResize="1" noEditPoints="1" noAdjustHandles="1" noChangeArrowheads="1" noChangeShapeType="1" noTextEdit="1"/>
                  </p:cNvSpPr>
                  <p:nvPr/>
                </p:nvSpPr>
                <p:spPr>
                  <a:xfrm>
                    <a:off x="6413857" y="4621456"/>
                    <a:ext cx="425886" cy="307777"/>
                  </a:xfrm>
                  <a:prstGeom prst="rect">
                    <a:avLst/>
                  </a:prstGeom>
                  <a:blipFill>
                    <a:blip r:embed="rId3"/>
                    <a:stretch>
                      <a:fillRect l="-2857" r="-17143" b="-25490"/>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D78C7B5C-6C2E-918B-7C50-22A3EFF0086E}"/>
                  </a:ext>
                </a:extLst>
              </p:cNvPr>
              <p:cNvCxnSpPr>
                <a:stCxn id="29" idx="3"/>
                <a:endCxn id="9" idx="1"/>
              </p:cNvCxnSpPr>
              <p:nvPr/>
            </p:nvCxnSpPr>
            <p:spPr>
              <a:xfrm>
                <a:off x="6839742" y="3649238"/>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1714DFA-F8EF-9734-C3FE-8A0CFECB4DCC}"/>
                  </a:ext>
                </a:extLst>
              </p:cNvPr>
              <p:cNvCxnSpPr/>
              <p:nvPr/>
            </p:nvCxnSpPr>
            <p:spPr>
              <a:xfrm>
                <a:off x="6814607" y="4771395"/>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AB70B8D-0BFE-0283-C8DA-FBBC84BD3E03}"/>
                  </a:ext>
                </a:extLst>
              </p:cNvPr>
              <p:cNvCxnSpPr>
                <a:cxnSpLocks/>
              </p:cNvCxnSpPr>
              <p:nvPr/>
            </p:nvCxnSpPr>
            <p:spPr>
              <a:xfrm>
                <a:off x="10586753" y="3903121"/>
                <a:ext cx="0" cy="65794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FCC544C-51D6-041C-4CFA-B9F3C9D1291F}"/>
                  </a:ext>
                </a:extLst>
              </p:cNvPr>
              <p:cNvCxnSpPr/>
              <p:nvPr/>
            </p:nvCxnSpPr>
            <p:spPr>
              <a:xfrm>
                <a:off x="10465756" y="4586499"/>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1C3DA5D-6A5A-A29B-1D89-D764C98C9A8C}"/>
                  </a:ext>
                </a:extLst>
              </p:cNvPr>
              <p:cNvCxnSpPr>
                <a:cxnSpLocks/>
              </p:cNvCxnSpPr>
              <p:nvPr/>
            </p:nvCxnSpPr>
            <p:spPr>
              <a:xfrm>
                <a:off x="10424286" y="3903121"/>
                <a:ext cx="324934"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4A1635E-82B7-65A8-B458-78C708484B3B}"/>
                      </a:ext>
                    </a:extLst>
                  </p:cNvPr>
                  <p:cNvSpPr txBox="1"/>
                  <p:nvPr/>
                </p:nvSpPr>
                <p:spPr>
                  <a:xfrm>
                    <a:off x="10690043" y="4059723"/>
                    <a:ext cx="2197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218" name="TextBox 217">
                    <a:extLst>
                      <a:ext uri="{FF2B5EF4-FFF2-40B4-BE49-F238E27FC236}">
                        <a16:creationId xmlns:a16="http://schemas.microsoft.com/office/drawing/2014/main" id="{CDA32F43-F3FF-4EF4-BFDE-B66FA724C20E}"/>
                      </a:ext>
                    </a:extLst>
                  </p:cNvPr>
                  <p:cNvSpPr txBox="1">
                    <a:spLocks noRot="1" noChangeAspect="1" noMove="1" noResize="1" noEditPoints="1" noAdjustHandles="1" noChangeArrowheads="1" noChangeShapeType="1" noTextEdit="1"/>
                  </p:cNvSpPr>
                  <p:nvPr/>
                </p:nvSpPr>
                <p:spPr>
                  <a:xfrm>
                    <a:off x="10690043" y="4059723"/>
                    <a:ext cx="219739" cy="307777"/>
                  </a:xfrm>
                  <a:prstGeom prst="rect">
                    <a:avLst/>
                  </a:prstGeom>
                  <a:blipFill>
                    <a:blip r:embed="rId20"/>
                    <a:stretch>
                      <a:fillRect l="-27778" r="-22222" b="-7843"/>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15EEED49-6C8B-B486-D00D-4454C5A2CFC4}"/>
                  </a:ext>
                </a:extLst>
              </p:cNvPr>
              <p:cNvCxnSpPr>
                <a:cxnSpLocks/>
              </p:cNvCxnSpPr>
              <p:nvPr/>
            </p:nvCxnSpPr>
            <p:spPr>
              <a:xfrm>
                <a:off x="73478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6B7589D-A73B-8AD3-CE8D-155DB8F4C225}"/>
                  </a:ext>
                </a:extLst>
              </p:cNvPr>
              <p:cNvCxnSpPr>
                <a:cxnSpLocks/>
              </p:cNvCxnSpPr>
              <p:nvPr/>
            </p:nvCxnSpPr>
            <p:spPr>
              <a:xfrm>
                <a:off x="7685623"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CA75200-4030-0F2B-278A-A7EAAAEE9C81}"/>
                  </a:ext>
                </a:extLst>
              </p:cNvPr>
              <p:cNvCxnSpPr>
                <a:cxnSpLocks/>
              </p:cNvCxnSpPr>
              <p:nvPr/>
            </p:nvCxnSpPr>
            <p:spPr>
              <a:xfrm>
                <a:off x="7682475" y="4416826"/>
                <a:ext cx="0" cy="21938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0590EB0-C6BD-BFE2-0BCF-CFC8B02DAC38}"/>
                  </a:ext>
                </a:extLst>
              </p:cNvPr>
              <p:cNvCxnSpPr>
                <a:cxnSpLocks/>
              </p:cNvCxnSpPr>
              <p:nvPr/>
            </p:nvCxnSpPr>
            <p:spPr>
              <a:xfrm>
                <a:off x="8332092"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99F1F2C-BAAA-5012-44A3-6DB2C413A08B}"/>
                  </a:ext>
                </a:extLst>
              </p:cNvPr>
              <p:cNvCxnSpPr>
                <a:cxnSpLocks/>
              </p:cNvCxnSpPr>
              <p:nvPr/>
            </p:nvCxnSpPr>
            <p:spPr>
              <a:xfrm>
                <a:off x="8332092" y="4434371"/>
                <a:ext cx="0" cy="1825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C1E7EBF-A76B-F9E8-D3E4-963D6A8847C7}"/>
                  </a:ext>
                </a:extLst>
              </p:cNvPr>
              <p:cNvCxnSpPr>
                <a:cxnSpLocks/>
              </p:cNvCxnSpPr>
              <p:nvPr/>
            </p:nvCxnSpPr>
            <p:spPr>
              <a:xfrm>
                <a:off x="9010207" y="3856795"/>
                <a:ext cx="0" cy="2029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34F0A3A-17DB-1C1F-1BDD-03DD8D5A5407}"/>
                  </a:ext>
                </a:extLst>
              </p:cNvPr>
              <p:cNvCxnSpPr>
                <a:cxnSpLocks/>
              </p:cNvCxnSpPr>
              <p:nvPr/>
            </p:nvCxnSpPr>
            <p:spPr>
              <a:xfrm>
                <a:off x="9010207"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73C4AE7-E9BF-B4FA-082F-67F5BF6D79C8}"/>
                  </a:ext>
                </a:extLst>
              </p:cNvPr>
              <p:cNvCxnSpPr>
                <a:cxnSpLocks/>
              </p:cNvCxnSpPr>
              <p:nvPr/>
            </p:nvCxnSpPr>
            <p:spPr>
              <a:xfrm>
                <a:off x="9664712"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412C3C7-495F-17E5-E1D6-D78A1CC5B1BC}"/>
                  </a:ext>
                </a:extLst>
              </p:cNvPr>
              <p:cNvCxnSpPr>
                <a:cxnSpLocks/>
              </p:cNvCxnSpPr>
              <p:nvPr/>
            </p:nvCxnSpPr>
            <p:spPr>
              <a:xfrm>
                <a:off x="10330609" y="3837853"/>
                <a:ext cx="0" cy="2327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67814E6-F60B-4600-5D4A-01B0A4CB28A4}"/>
                  </a:ext>
                </a:extLst>
              </p:cNvPr>
              <p:cNvCxnSpPr>
                <a:cxnSpLocks/>
              </p:cNvCxnSpPr>
              <p:nvPr/>
            </p:nvCxnSpPr>
            <p:spPr>
              <a:xfrm>
                <a:off x="10339505" y="4408050"/>
                <a:ext cx="0" cy="178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4EDE84F-827D-AAF9-15F4-BBF606FB48CF}"/>
                      </a:ext>
                    </a:extLst>
                  </p:cNvPr>
                  <p:cNvSpPr txBox="1"/>
                  <p:nvPr/>
                </p:nvSpPr>
                <p:spPr>
                  <a:xfrm>
                    <a:off x="8729308" y="4070565"/>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230" name="TextBox 229">
                    <a:extLst>
                      <a:ext uri="{FF2B5EF4-FFF2-40B4-BE49-F238E27FC236}">
                        <a16:creationId xmlns:a16="http://schemas.microsoft.com/office/drawing/2014/main" id="{49736808-0876-4148-A02C-0BE92ADF1227}"/>
                      </a:ext>
                    </a:extLst>
                  </p:cNvPr>
                  <p:cNvSpPr txBox="1">
                    <a:spLocks noRot="1" noChangeAspect="1" noMove="1" noResize="1" noEditPoints="1" noAdjustHandles="1" noChangeArrowheads="1" noChangeShapeType="1" noTextEdit="1"/>
                  </p:cNvSpPr>
                  <p:nvPr/>
                </p:nvSpPr>
                <p:spPr>
                  <a:xfrm>
                    <a:off x="8729308" y="4070565"/>
                    <a:ext cx="232821" cy="345159"/>
                  </a:xfrm>
                  <a:prstGeom prst="rect">
                    <a:avLst/>
                  </a:prstGeom>
                  <a:blipFill>
                    <a:blip r:embed="rId21"/>
                    <a:stretch>
                      <a:fillRect l="-23684" r="-21053" b="-7018"/>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77CD685A-219D-85D0-7A6B-BC30BE42353A}"/>
                  </a:ext>
                </a:extLst>
              </p:cNvPr>
              <p:cNvSpPr txBox="1"/>
              <p:nvPr/>
            </p:nvSpPr>
            <p:spPr>
              <a:xfrm>
                <a:off x="7515602" y="3780432"/>
                <a:ext cx="333746" cy="369332"/>
              </a:xfrm>
              <a:prstGeom prst="rect">
                <a:avLst/>
              </a:prstGeom>
              <a:noFill/>
            </p:spPr>
            <p:txBody>
              <a:bodyPr wrap="none" rtlCol="0">
                <a:spAutoFit/>
              </a:bodyPr>
              <a:lstStyle/>
              <a:p>
                <a:r>
                  <a:rPr lang="en-US" dirty="0"/>
                  <a:t>_</a:t>
                </a:r>
              </a:p>
            </p:txBody>
          </p:sp>
          <p:sp>
            <p:nvSpPr>
              <p:cNvPr id="49" name="TextBox 48">
                <a:extLst>
                  <a:ext uri="{FF2B5EF4-FFF2-40B4-BE49-F238E27FC236}">
                    <a16:creationId xmlns:a16="http://schemas.microsoft.com/office/drawing/2014/main" id="{B7B9D5AA-DE95-6400-DD4C-9647B5FB5776}"/>
                  </a:ext>
                </a:extLst>
              </p:cNvPr>
              <p:cNvSpPr txBox="1"/>
              <p:nvPr/>
            </p:nvSpPr>
            <p:spPr>
              <a:xfrm>
                <a:off x="8165219" y="3780432"/>
                <a:ext cx="333746" cy="369332"/>
              </a:xfrm>
              <a:prstGeom prst="rect">
                <a:avLst/>
              </a:prstGeom>
              <a:noFill/>
            </p:spPr>
            <p:txBody>
              <a:bodyPr wrap="none" rtlCol="0">
                <a:spAutoFit/>
              </a:bodyPr>
              <a:lstStyle/>
              <a:p>
                <a:r>
                  <a:rPr lang="en-US" dirty="0"/>
                  <a:t>_</a:t>
                </a:r>
              </a:p>
            </p:txBody>
          </p:sp>
          <p:sp>
            <p:nvSpPr>
              <p:cNvPr id="50" name="TextBox 49">
                <a:extLst>
                  <a:ext uri="{FF2B5EF4-FFF2-40B4-BE49-F238E27FC236}">
                    <a16:creationId xmlns:a16="http://schemas.microsoft.com/office/drawing/2014/main" id="{28B9FD89-729C-7A02-633A-6B64CF2E0840}"/>
                  </a:ext>
                </a:extLst>
              </p:cNvPr>
              <p:cNvSpPr txBox="1"/>
              <p:nvPr/>
            </p:nvSpPr>
            <p:spPr>
              <a:xfrm>
                <a:off x="9492683" y="3780432"/>
                <a:ext cx="333746" cy="369332"/>
              </a:xfrm>
              <a:prstGeom prst="rect">
                <a:avLst/>
              </a:prstGeom>
              <a:noFill/>
            </p:spPr>
            <p:txBody>
              <a:bodyPr wrap="none" rtlCol="0">
                <a:spAutoFit/>
              </a:bodyPr>
              <a:lstStyle/>
              <a:p>
                <a:r>
                  <a:rPr lang="en-US" dirty="0"/>
                  <a:t>_</a:t>
                </a:r>
              </a:p>
            </p:txBody>
          </p:sp>
          <p:sp>
            <p:nvSpPr>
              <p:cNvPr id="51" name="TextBox 50">
                <a:extLst>
                  <a:ext uri="{FF2B5EF4-FFF2-40B4-BE49-F238E27FC236}">
                    <a16:creationId xmlns:a16="http://schemas.microsoft.com/office/drawing/2014/main" id="{71B22D33-8EAB-B80F-43CE-247B0DA52193}"/>
                  </a:ext>
                </a:extLst>
              </p:cNvPr>
              <p:cNvSpPr txBox="1"/>
              <p:nvPr/>
            </p:nvSpPr>
            <p:spPr>
              <a:xfrm>
                <a:off x="10133179" y="3780432"/>
                <a:ext cx="333746" cy="369332"/>
              </a:xfrm>
              <a:prstGeom prst="rect">
                <a:avLst/>
              </a:prstGeom>
              <a:noFill/>
            </p:spPr>
            <p:txBody>
              <a:bodyPr wrap="none" rtlCol="0">
                <a:spAutoFit/>
              </a:bodyPr>
              <a:lstStyle/>
              <a:p>
                <a:r>
                  <a:rPr lang="en-US" dirty="0"/>
                  <a:t>_</a:t>
                </a:r>
              </a:p>
            </p:txBody>
          </p:sp>
          <p:sp>
            <p:nvSpPr>
              <p:cNvPr id="52" name="TextBox 51">
                <a:extLst>
                  <a:ext uri="{FF2B5EF4-FFF2-40B4-BE49-F238E27FC236}">
                    <a16:creationId xmlns:a16="http://schemas.microsoft.com/office/drawing/2014/main" id="{96C4B1D6-4FA7-74CB-3E1F-1E52BD66CCCC}"/>
                  </a:ext>
                </a:extLst>
              </p:cNvPr>
              <p:cNvSpPr txBox="1"/>
              <p:nvPr/>
            </p:nvSpPr>
            <p:spPr>
              <a:xfrm>
                <a:off x="8832597" y="3780432"/>
                <a:ext cx="333746" cy="369332"/>
              </a:xfrm>
              <a:prstGeom prst="rect">
                <a:avLst/>
              </a:prstGeom>
              <a:noFill/>
            </p:spPr>
            <p:txBody>
              <a:bodyPr wrap="none" rtlCol="0">
                <a:spAutoFit/>
              </a:bodyPr>
              <a:lstStyle/>
              <a:p>
                <a:r>
                  <a:rPr lang="en-US" dirty="0"/>
                  <a:t>_</a:t>
                </a:r>
              </a:p>
            </p:txBody>
          </p:sp>
          <p:sp>
            <p:nvSpPr>
              <p:cNvPr id="53" name="TextBox 52">
                <a:extLst>
                  <a:ext uri="{FF2B5EF4-FFF2-40B4-BE49-F238E27FC236}">
                    <a16:creationId xmlns:a16="http://schemas.microsoft.com/office/drawing/2014/main" id="{081238C2-F532-25CB-0CF6-384CD1C02DBF}"/>
                  </a:ext>
                </a:extLst>
              </p:cNvPr>
              <p:cNvSpPr txBox="1"/>
              <p:nvPr/>
            </p:nvSpPr>
            <p:spPr>
              <a:xfrm>
                <a:off x="7515602" y="4159090"/>
                <a:ext cx="333746" cy="369332"/>
              </a:xfrm>
              <a:prstGeom prst="rect">
                <a:avLst/>
              </a:prstGeom>
              <a:noFill/>
            </p:spPr>
            <p:txBody>
              <a:bodyPr wrap="none" rtlCol="0">
                <a:spAutoFit/>
              </a:bodyPr>
              <a:lstStyle/>
              <a:p>
                <a:r>
                  <a:rPr lang="en-US" dirty="0"/>
                  <a:t>+</a:t>
                </a:r>
              </a:p>
            </p:txBody>
          </p:sp>
          <p:sp>
            <p:nvSpPr>
              <p:cNvPr id="54" name="TextBox 53">
                <a:extLst>
                  <a:ext uri="{FF2B5EF4-FFF2-40B4-BE49-F238E27FC236}">
                    <a16:creationId xmlns:a16="http://schemas.microsoft.com/office/drawing/2014/main" id="{B074EBAA-057A-99CD-795B-BF5138D099DF}"/>
                  </a:ext>
                </a:extLst>
              </p:cNvPr>
              <p:cNvSpPr txBox="1"/>
              <p:nvPr/>
            </p:nvSpPr>
            <p:spPr>
              <a:xfrm>
                <a:off x="8165219" y="4159090"/>
                <a:ext cx="333746" cy="369332"/>
              </a:xfrm>
              <a:prstGeom prst="rect">
                <a:avLst/>
              </a:prstGeom>
              <a:noFill/>
            </p:spPr>
            <p:txBody>
              <a:bodyPr wrap="none" rtlCol="0">
                <a:spAutoFit/>
              </a:bodyPr>
              <a:lstStyle/>
              <a:p>
                <a:r>
                  <a:rPr lang="en-US" dirty="0"/>
                  <a:t>+</a:t>
                </a:r>
              </a:p>
            </p:txBody>
          </p:sp>
          <p:sp>
            <p:nvSpPr>
              <p:cNvPr id="55" name="TextBox 54">
                <a:extLst>
                  <a:ext uri="{FF2B5EF4-FFF2-40B4-BE49-F238E27FC236}">
                    <a16:creationId xmlns:a16="http://schemas.microsoft.com/office/drawing/2014/main" id="{E3CC3047-22B0-C12C-1B9B-5CB13745D8A5}"/>
                  </a:ext>
                </a:extLst>
              </p:cNvPr>
              <p:cNvSpPr txBox="1"/>
              <p:nvPr/>
            </p:nvSpPr>
            <p:spPr>
              <a:xfrm>
                <a:off x="8847472" y="4159090"/>
                <a:ext cx="333746" cy="369332"/>
              </a:xfrm>
              <a:prstGeom prst="rect">
                <a:avLst/>
              </a:prstGeom>
              <a:noFill/>
            </p:spPr>
            <p:txBody>
              <a:bodyPr wrap="none" rtlCol="0">
                <a:spAutoFit/>
              </a:bodyPr>
              <a:lstStyle/>
              <a:p>
                <a:r>
                  <a:rPr lang="en-US" dirty="0"/>
                  <a:t>+</a:t>
                </a:r>
              </a:p>
            </p:txBody>
          </p:sp>
          <p:sp>
            <p:nvSpPr>
              <p:cNvPr id="56" name="TextBox 55">
                <a:extLst>
                  <a:ext uri="{FF2B5EF4-FFF2-40B4-BE49-F238E27FC236}">
                    <a16:creationId xmlns:a16="http://schemas.microsoft.com/office/drawing/2014/main" id="{F444744B-DD86-279A-3F04-C77356785A23}"/>
                  </a:ext>
                </a:extLst>
              </p:cNvPr>
              <p:cNvSpPr txBox="1"/>
              <p:nvPr/>
            </p:nvSpPr>
            <p:spPr>
              <a:xfrm>
                <a:off x="9497089" y="4159090"/>
                <a:ext cx="333746"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AE66AA3F-F528-742B-4B0B-75DB716147E8}"/>
                  </a:ext>
                </a:extLst>
              </p:cNvPr>
              <p:cNvSpPr txBox="1"/>
              <p:nvPr/>
            </p:nvSpPr>
            <p:spPr>
              <a:xfrm>
                <a:off x="10184903" y="4159090"/>
                <a:ext cx="333746" cy="369332"/>
              </a:xfrm>
              <a:prstGeom prst="rect">
                <a:avLst/>
              </a:prstGeom>
              <a:noFill/>
            </p:spPr>
            <p:txBody>
              <a:bodyPr wrap="none" rtlCol="0">
                <a:spAutoFit/>
              </a:bodyPr>
              <a:lstStyle/>
              <a:p>
                <a:r>
                  <a:rPr lang="en-US" dirty="0"/>
                  <a:t>+</a:t>
                </a:r>
              </a:p>
            </p:txBody>
          </p:sp>
          <p:cxnSp>
            <p:nvCxnSpPr>
              <p:cNvPr id="58" name="Straight Arrow Connector 57">
                <a:extLst>
                  <a:ext uri="{FF2B5EF4-FFF2-40B4-BE49-F238E27FC236}">
                    <a16:creationId xmlns:a16="http://schemas.microsoft.com/office/drawing/2014/main" id="{36C98E13-B856-7F90-A3C0-BE7721F0BB73}"/>
                  </a:ext>
                </a:extLst>
              </p:cNvPr>
              <p:cNvCxnSpPr>
                <a:cxnSpLocks/>
              </p:cNvCxnSpPr>
              <p:nvPr/>
            </p:nvCxnSpPr>
            <p:spPr>
              <a:xfrm>
                <a:off x="80082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C925DD4A-E328-4BEC-1834-6440CB42A5FC}"/>
                  </a:ext>
                </a:extLst>
              </p:cNvPr>
              <p:cNvCxnSpPr>
                <a:cxnSpLocks/>
              </p:cNvCxnSpPr>
              <p:nvPr/>
            </p:nvCxnSpPr>
            <p:spPr>
              <a:xfrm>
                <a:off x="86543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60FADE28-0A25-2ACA-3B07-06C4F09FA906}"/>
                  </a:ext>
                </a:extLst>
              </p:cNvPr>
              <p:cNvCxnSpPr>
                <a:cxnSpLocks/>
              </p:cNvCxnSpPr>
              <p:nvPr/>
            </p:nvCxnSpPr>
            <p:spPr>
              <a:xfrm>
                <a:off x="933511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C6A11B17-3407-BA49-1B2E-882E52A2A0FD}"/>
                  </a:ext>
                </a:extLst>
              </p:cNvPr>
              <p:cNvCxnSpPr>
                <a:cxnSpLocks/>
              </p:cNvCxnSpPr>
              <p:nvPr/>
            </p:nvCxnSpPr>
            <p:spPr>
              <a:xfrm>
                <a:off x="100259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F4D0014E-E777-538F-9762-51EB37F5C8B8}"/>
                  </a:ext>
                </a:extLst>
              </p:cNvPr>
              <p:cNvCxnSpPr>
                <a:cxnSpLocks/>
              </p:cNvCxnSpPr>
              <p:nvPr/>
            </p:nvCxnSpPr>
            <p:spPr>
              <a:xfrm>
                <a:off x="9658356" y="3866411"/>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923E4FB4-26F4-235E-6397-4F305DC33C0D}"/>
                  </a:ext>
                </a:extLst>
              </p:cNvPr>
              <p:cNvSpPr/>
              <p:nvPr/>
            </p:nvSpPr>
            <p:spPr>
              <a:xfrm>
                <a:off x="7051546" y="3527573"/>
                <a:ext cx="3431918" cy="631517"/>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Arrow Connector 3">
              <a:extLst>
                <a:ext uri="{FF2B5EF4-FFF2-40B4-BE49-F238E27FC236}">
                  <a16:creationId xmlns:a16="http://schemas.microsoft.com/office/drawing/2014/main" id="{BE1C0356-E420-A189-7039-CCA359096AAA}"/>
                </a:ext>
              </a:extLst>
            </p:cNvPr>
            <p:cNvCxnSpPr>
              <a:endCxn id="6" idx="1"/>
            </p:cNvCxnSpPr>
            <p:nvPr/>
          </p:nvCxnSpPr>
          <p:spPr>
            <a:xfrm>
              <a:off x="7514421" y="4174090"/>
              <a:ext cx="583910" cy="11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0B8543-0D5F-2382-A91B-7302A2AA51F8}"/>
                    </a:ext>
                  </a:extLst>
                </p:cNvPr>
                <p:cNvSpPr txBox="1"/>
                <p:nvPr/>
              </p:nvSpPr>
              <p:spPr>
                <a:xfrm>
                  <a:off x="6415765" y="3995860"/>
                  <a:ext cx="10829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𝐷𝑖𝑒𝑙𝑒𝑐𝑡𝑟𝑖𝑐</m:t>
                        </m:r>
                      </m:oMath>
                    </m:oMathPara>
                  </a14:m>
                  <a:endParaRPr lang="en-US" dirty="0"/>
                </a:p>
              </p:txBody>
            </p:sp>
          </mc:Choice>
          <mc:Fallback xmlns="">
            <p:sp>
              <p:nvSpPr>
                <p:cNvPr id="268" name="TextBox 267">
                  <a:extLst>
                    <a:ext uri="{FF2B5EF4-FFF2-40B4-BE49-F238E27FC236}">
                      <a16:creationId xmlns:a16="http://schemas.microsoft.com/office/drawing/2014/main" id="{A824C6E4-8D47-4EF5-AE43-3150D2D7B8A4}"/>
                    </a:ext>
                  </a:extLst>
                </p:cNvPr>
                <p:cNvSpPr txBox="1">
                  <a:spLocks noRot="1" noChangeAspect="1" noMove="1" noResize="1" noEditPoints="1" noAdjustHandles="1" noChangeArrowheads="1" noChangeShapeType="1" noTextEdit="1"/>
                </p:cNvSpPr>
                <p:nvPr/>
              </p:nvSpPr>
              <p:spPr>
                <a:xfrm>
                  <a:off x="6415765" y="3995860"/>
                  <a:ext cx="1082925" cy="276999"/>
                </a:xfrm>
                <a:prstGeom prst="rect">
                  <a:avLst/>
                </a:prstGeom>
                <a:blipFill>
                  <a:blip r:embed="rId22"/>
                  <a:stretch>
                    <a:fillRect l="-5056" r="-4494" b="-8696"/>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E13FDCF9-BB84-C1BD-0042-9BB125911FC7}"/>
                </a:ext>
              </a:extLst>
            </p:cNvPr>
            <p:cNvCxnSpPr>
              <a:cxnSpLocks/>
            </p:cNvCxnSpPr>
            <p:nvPr/>
          </p:nvCxnSpPr>
          <p:spPr>
            <a:xfrm flipH="1">
              <a:off x="9013114" y="3245009"/>
              <a:ext cx="422029" cy="207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8820314-85A2-CF35-3978-84D6EC819D2D}"/>
                    </a:ext>
                  </a:extLst>
                </p:cNvPr>
                <p:cNvSpPr txBox="1"/>
                <p:nvPr/>
              </p:nvSpPr>
              <p:spPr>
                <a:xfrm>
                  <a:off x="9435143" y="3119361"/>
                  <a:ext cx="19021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𝐺𝑎𝑢𝑠𝑠𝑖𝑎𝑛</m:t>
                        </m:r>
                        <m:r>
                          <a:rPr lang="en-US" b="0" i="1" smtClean="0">
                            <a:latin typeface="Cambria Math" panose="02040503050406030204" pitchFamily="18" charset="0"/>
                          </a:rPr>
                          <m:t> </m:t>
                        </m:r>
                        <m:r>
                          <a:rPr lang="en-US" b="0" i="1" smtClean="0">
                            <a:latin typeface="Cambria Math" panose="02040503050406030204" pitchFamily="18" charset="0"/>
                          </a:rPr>
                          <m:t>𝑆𝑢𝑟𝑓𝑎𝑐𝑒</m:t>
                        </m:r>
                      </m:oMath>
                    </m:oMathPara>
                  </a14:m>
                  <a:endParaRPr lang="en-US" dirty="0"/>
                </a:p>
              </p:txBody>
            </p:sp>
          </mc:Choice>
          <mc:Fallback xmlns="">
            <p:sp>
              <p:nvSpPr>
                <p:cNvPr id="67" name="TextBox 66">
                  <a:extLst>
                    <a:ext uri="{FF2B5EF4-FFF2-40B4-BE49-F238E27FC236}">
                      <a16:creationId xmlns:a16="http://schemas.microsoft.com/office/drawing/2014/main" id="{D8820314-85A2-CF35-3978-84D6EC819D2D}"/>
                    </a:ext>
                  </a:extLst>
                </p:cNvPr>
                <p:cNvSpPr txBox="1">
                  <a:spLocks noRot="1" noChangeAspect="1" noMove="1" noResize="1" noEditPoints="1" noAdjustHandles="1" noChangeArrowheads="1" noChangeShapeType="1" noTextEdit="1"/>
                </p:cNvSpPr>
                <p:nvPr/>
              </p:nvSpPr>
              <p:spPr>
                <a:xfrm>
                  <a:off x="9435143" y="3119361"/>
                  <a:ext cx="1902187" cy="276999"/>
                </a:xfrm>
                <a:prstGeom prst="rect">
                  <a:avLst/>
                </a:prstGeom>
                <a:blipFill>
                  <a:blip r:embed="rId23"/>
                  <a:stretch>
                    <a:fillRect l="-2885" t="-2174" r="-4167" b="-32609"/>
                  </a:stretch>
                </a:blipFill>
              </p:spPr>
              <p:txBody>
                <a:bodyPr/>
                <a:lstStyle/>
                <a:p>
                  <a:r>
                    <a:rPr lang="en-US">
                      <a:noFill/>
                    </a:rPr>
                    <a:t> </a:t>
                  </a:r>
                </a:p>
              </p:txBody>
            </p:sp>
          </mc:Fallback>
        </mc:AlternateContent>
      </p:grpSp>
      <p:sp>
        <p:nvSpPr>
          <p:cNvPr id="68" name="TextBox 67">
            <a:extLst>
              <a:ext uri="{FF2B5EF4-FFF2-40B4-BE49-F238E27FC236}">
                <a16:creationId xmlns:a16="http://schemas.microsoft.com/office/drawing/2014/main" id="{B9B83C88-58B4-FFD1-2C5F-04FAC731E25D}"/>
              </a:ext>
            </a:extLst>
          </p:cNvPr>
          <p:cNvSpPr txBox="1"/>
          <p:nvPr/>
        </p:nvSpPr>
        <p:spPr>
          <a:xfrm>
            <a:off x="503464" y="5784213"/>
            <a:ext cx="3726661" cy="369332"/>
          </a:xfrm>
          <a:prstGeom prst="rect">
            <a:avLst/>
          </a:prstGeom>
          <a:noFill/>
        </p:spPr>
        <p:txBody>
          <a:bodyPr wrap="none" rtlCol="0">
            <a:spAutoFit/>
          </a:bodyPr>
          <a:lstStyle/>
          <a:p>
            <a:r>
              <a:rPr lang="en-US" dirty="0"/>
              <a:t>Fig-passives-cap2.png  R0 01/10/25</a:t>
            </a:r>
          </a:p>
        </p:txBody>
      </p:sp>
    </p:spTree>
    <p:extLst>
      <p:ext uri="{BB962C8B-B14F-4D97-AF65-F5344CB8AC3E}">
        <p14:creationId xmlns:p14="http://schemas.microsoft.com/office/powerpoint/2010/main" val="178726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12581</TotalTime>
  <Words>660</Words>
  <Application>Microsoft Office PowerPoint</Application>
  <PresentationFormat>Widescreen</PresentationFormat>
  <Paragraphs>195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Aptos</vt:lpstr>
      <vt:lpstr>Aptos Display</vt:lpstr>
      <vt:lpstr>Arial</vt:lpstr>
      <vt:lpstr>Calibri</vt:lpstr>
      <vt:lpstr>Cambria Math</vt:lpstr>
      <vt:lpstr>Office Theme</vt:lpstr>
      <vt:lpstr>PowerPoint Presentation</vt:lpstr>
      <vt:lpstr>Semi Devices</vt:lpstr>
      <vt:lpstr>PowerPoint Presentation</vt:lpstr>
      <vt:lpstr>PowerPoint Presentation</vt:lpstr>
      <vt:lpstr>Passives</vt:lpstr>
      <vt:lpstr>PowerPoint Presentation</vt:lpstr>
      <vt:lpstr>PowerPoint Presentation</vt:lpstr>
      <vt:lpstr>PowerPoint Presentation</vt:lpstr>
      <vt:lpstr>PowerPoint Presentation</vt:lpstr>
      <vt:lpstr>PowerPoint Presentation</vt:lpstr>
      <vt:lpstr>PowerPoint Presentation</vt:lpstr>
      <vt:lpstr>Linear Ckts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Saroj Rout</dc:creator>
  <cp:lastModifiedBy>Saroj Rout</cp:lastModifiedBy>
  <cp:revision>11</cp:revision>
  <dcterms:created xsi:type="dcterms:W3CDTF">2025-01-08T16:01:12Z</dcterms:created>
  <dcterms:modified xsi:type="dcterms:W3CDTF">2025-02-19T16:35:15Z</dcterms:modified>
</cp:coreProperties>
</file>