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8" r:id="rId5"/>
    <p:sldId id="277" r:id="rId6"/>
    <p:sldId id="278" r:id="rId7"/>
    <p:sldId id="279" r:id="rId8"/>
    <p:sldId id="280" r:id="rId9"/>
    <p:sldId id="281" r:id="rId10"/>
    <p:sldId id="282" r:id="rId11"/>
    <p:sldId id="283" r:id="rId12"/>
    <p:sldId id="284" r:id="rId13"/>
    <p:sldId id="285" r:id="rId14"/>
    <p:sldId id="286" r:id="rId15"/>
    <p:sldId id="287" r:id="rId16"/>
    <p:sldId id="289" r:id="rId17"/>
    <p:sldId id="274" r:id="rId18"/>
    <p:sldId id="257" r:id="rId19"/>
    <p:sldId id="258" r:id="rId20"/>
    <p:sldId id="261" r:id="rId21"/>
    <p:sldId id="262" r:id="rId22"/>
    <p:sldId id="259" r:id="rId23"/>
    <p:sldId id="260" r:id="rId24"/>
    <p:sldId id="273" r:id="rId25"/>
    <p:sldId id="263" r:id="rId26"/>
    <p:sldId id="264" r:id="rId27"/>
    <p:sldId id="265" r:id="rId28"/>
    <p:sldId id="266" r:id="rId29"/>
    <p:sldId id="267" r:id="rId30"/>
    <p:sldId id="268" r:id="rId31"/>
    <p:sldId id="269" r:id="rId32"/>
    <p:sldId id="270" r:id="rId33"/>
    <p:sldId id="271" r:id="rId34"/>
    <p:sldId id="2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94660"/>
  </p:normalViewPr>
  <p:slideViewPr>
    <p:cSldViewPr snapToGrid="0">
      <p:cViewPr varScale="1">
        <p:scale>
          <a:sx n="59" d="100"/>
          <a:sy n="59" d="100"/>
        </p:scale>
        <p:origin x="78" y="6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3/17/2025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3/17/2025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19.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21.xml.rels><?xml version="1.0" encoding="UTF-8" standalone="yes"?>
<Relationships xmlns="http://schemas.openxmlformats.org/package/2006/relationships"><Relationship Id="rId3" Type="http://schemas.openxmlformats.org/officeDocument/2006/relationships/image" Target="../media/image230.png"/><Relationship Id="rId21" Type="http://schemas.openxmlformats.org/officeDocument/2006/relationships/image" Target="../media/image320.png"/><Relationship Id="rId2" Type="http://schemas.openxmlformats.org/officeDocument/2006/relationships/image" Target="../media/image220.png"/><Relationship Id="rId20" Type="http://schemas.openxmlformats.org/officeDocument/2006/relationships/image" Target="../media/image311.png"/><Relationship Id="rId1" Type="http://schemas.openxmlformats.org/officeDocument/2006/relationships/slideLayout" Target="../slideLayouts/slideLayout7.xml"/><Relationship Id="rId23" Type="http://schemas.openxmlformats.org/officeDocument/2006/relationships/image" Target="../media/image240.png"/><Relationship Id="rId22" Type="http://schemas.openxmlformats.org/officeDocument/2006/relationships/image" Target="../media/image33.png"/></Relationships>
</file>

<file path=ppt/slides/_rels/slide22.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0.png"/><Relationship Id="rId7" Type="http://schemas.openxmlformats.org/officeDocument/2006/relationships/image" Target="../media/image300.png"/><Relationship Id="rId12" Type="http://schemas.openxmlformats.org/officeDocument/2006/relationships/image" Target="../media/image38.png"/><Relationship Id="rId2"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90.png"/><Relationship Id="rId11" Type="http://schemas.openxmlformats.org/officeDocument/2006/relationships/image" Target="../media/image37.png"/><Relationship Id="rId5" Type="http://schemas.openxmlformats.org/officeDocument/2006/relationships/image" Target="../media/image280.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0.png"/><Relationship Id="rId9" Type="http://schemas.openxmlformats.org/officeDocument/2006/relationships/image" Target="../media/image35.png"/><Relationship Id="rId14" Type="http://schemas.openxmlformats.org/officeDocument/2006/relationships/image" Target="../media/image40.png"/></Relationships>
</file>

<file path=ppt/slides/_rels/slide23.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1.png"/><Relationship Id="rId7" Type="http://schemas.openxmlformats.org/officeDocument/2006/relationships/image" Target="../media/image131.png"/><Relationship Id="rId12" Type="http://schemas.openxmlformats.org/officeDocument/2006/relationships/image" Target="../media/image18.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image" Target="../media/image17.png"/><Relationship Id="rId5" Type="http://schemas.openxmlformats.org/officeDocument/2006/relationships/image" Target="../media/image112.png"/><Relationship Id="rId10" Type="http://schemas.openxmlformats.org/officeDocument/2006/relationships/image" Target="../media/image16.png"/><Relationship Id="rId4" Type="http://schemas.openxmlformats.org/officeDocument/2006/relationships/image" Target="../media/image10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r>
              <a:rPr lang="en-US" dirty="0"/>
              <a:t>IC Engineering 1</a:t>
            </a:r>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r>
              <a:rPr lang="en-US" dirty="0"/>
              <a:t>Figures</a:t>
            </a:r>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03F84-2C5E-72B8-975A-F7C4777E33F9}"/>
              </a:ext>
            </a:extLst>
          </p:cNvPr>
          <p:cNvPicPr>
            <a:picLocks noChangeAspect="1"/>
          </p:cNvPicPr>
          <p:nvPr/>
        </p:nvPicPr>
        <p:blipFill>
          <a:blip r:embed="rId2"/>
          <a:stretch>
            <a:fillRect/>
          </a:stretch>
        </p:blipFill>
        <p:spPr>
          <a:xfrm>
            <a:off x="5380178" y="2531901"/>
            <a:ext cx="4857750" cy="2581275"/>
          </a:xfrm>
          <a:prstGeom prst="rect">
            <a:avLst/>
          </a:prstGeom>
        </p:spPr>
      </p:pic>
      <p:sp>
        <p:nvSpPr>
          <p:cNvPr id="4" name="TextBox 3">
            <a:extLst>
              <a:ext uri="{FF2B5EF4-FFF2-40B4-BE49-F238E27FC236}">
                <a16:creationId xmlns:a16="http://schemas.microsoft.com/office/drawing/2014/main" id="{8A04F9CF-C8A1-3A71-E680-DC4E61943D03}"/>
              </a:ext>
            </a:extLst>
          </p:cNvPr>
          <p:cNvSpPr txBox="1"/>
          <p:nvPr/>
        </p:nvSpPr>
        <p:spPr>
          <a:xfrm>
            <a:off x="515744" y="1162619"/>
            <a:ext cx="3297973" cy="2585323"/>
          </a:xfrm>
          <a:prstGeom prst="rect">
            <a:avLst/>
          </a:prstGeom>
          <a:noFill/>
        </p:spPr>
        <p:txBody>
          <a:bodyPr wrap="square">
            <a:spAutoFit/>
          </a:bodyPr>
          <a:lstStyle/>
          <a:p>
            <a:r>
              <a:rPr lang="en-US" dirty="0"/>
              <a:t>![Visualization of (a) donor and (b) acceptor actions via the bonding model. In (a), _Column V_ element P replaces a Si atom; in (b), Column III element B replaces a Si atom.](figures/fig-semi-dev-viz-doping){#fig-semi-dev-viz-doping}</a:t>
            </a:r>
          </a:p>
        </p:txBody>
      </p:sp>
      <p:sp>
        <p:nvSpPr>
          <p:cNvPr id="5" name="TextBox 4">
            <a:extLst>
              <a:ext uri="{FF2B5EF4-FFF2-40B4-BE49-F238E27FC236}">
                <a16:creationId xmlns:a16="http://schemas.microsoft.com/office/drawing/2014/main" id="{FE392DA5-4365-0AF0-D7AE-4B4AB715AD5D}"/>
              </a:ext>
            </a:extLst>
          </p:cNvPr>
          <p:cNvSpPr txBox="1"/>
          <p:nvPr/>
        </p:nvSpPr>
        <p:spPr>
          <a:xfrm>
            <a:off x="244431" y="5597444"/>
            <a:ext cx="1391728" cy="369332"/>
          </a:xfrm>
          <a:prstGeom prst="rect">
            <a:avLst/>
          </a:prstGeom>
          <a:noFill/>
        </p:spPr>
        <p:txBody>
          <a:bodyPr wrap="none" rtlCol="0">
            <a:spAutoFit/>
          </a:bodyPr>
          <a:lstStyle/>
          <a:p>
            <a:r>
              <a:rPr lang="en-US" dirty="0"/>
              <a:t>R0 02/22/25</a:t>
            </a:r>
          </a:p>
        </p:txBody>
      </p:sp>
      <p:sp>
        <p:nvSpPr>
          <p:cNvPr id="6" name="TextBox 5">
            <a:extLst>
              <a:ext uri="{FF2B5EF4-FFF2-40B4-BE49-F238E27FC236}">
                <a16:creationId xmlns:a16="http://schemas.microsoft.com/office/drawing/2014/main" id="{734344AE-7784-1FC0-F282-DFF2EA63D1D8}"/>
              </a:ext>
            </a:extLst>
          </p:cNvPr>
          <p:cNvSpPr txBox="1"/>
          <p:nvPr/>
        </p:nvSpPr>
        <p:spPr>
          <a:xfrm>
            <a:off x="244431" y="6434401"/>
            <a:ext cx="2338204" cy="338554"/>
          </a:xfrm>
          <a:prstGeom prst="rect">
            <a:avLst/>
          </a:prstGeom>
          <a:noFill/>
        </p:spPr>
        <p:txBody>
          <a:bodyPr wrap="none" rtlCol="0">
            <a:spAutoFit/>
          </a:bodyPr>
          <a:lstStyle/>
          <a:p>
            <a:r>
              <a:rPr lang="en-US" sz="1600" i="1" dirty="0"/>
              <a:t>Ref: Fig 2.10 p-36 Pierret</a:t>
            </a:r>
          </a:p>
        </p:txBody>
      </p:sp>
    </p:spTree>
    <p:extLst>
      <p:ext uri="{BB962C8B-B14F-4D97-AF65-F5344CB8AC3E}">
        <p14:creationId xmlns:p14="http://schemas.microsoft.com/office/powerpoint/2010/main" val="24096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F34E1-4E87-34D7-466E-6F6BA96F7CC4}"/>
              </a:ext>
            </a:extLst>
          </p:cNvPr>
          <p:cNvPicPr>
            <a:picLocks noChangeAspect="1"/>
          </p:cNvPicPr>
          <p:nvPr/>
        </p:nvPicPr>
        <p:blipFill>
          <a:blip r:embed="rId2"/>
          <a:stretch>
            <a:fillRect/>
          </a:stretch>
        </p:blipFill>
        <p:spPr>
          <a:xfrm>
            <a:off x="5074103" y="358815"/>
            <a:ext cx="5581061" cy="5636871"/>
          </a:xfrm>
          <a:prstGeom prst="rect">
            <a:avLst/>
          </a:prstGeom>
        </p:spPr>
      </p:pic>
      <p:sp>
        <p:nvSpPr>
          <p:cNvPr id="5" name="TextBox 4">
            <a:extLst>
              <a:ext uri="{FF2B5EF4-FFF2-40B4-BE49-F238E27FC236}">
                <a16:creationId xmlns:a16="http://schemas.microsoft.com/office/drawing/2014/main" id="{7DBB1CD8-D37C-59B5-10F7-3E497F672B17}"/>
              </a:ext>
            </a:extLst>
          </p:cNvPr>
          <p:cNvSpPr txBox="1"/>
          <p:nvPr/>
        </p:nvSpPr>
        <p:spPr>
          <a:xfrm>
            <a:off x="355147" y="657722"/>
            <a:ext cx="4135210" cy="2585323"/>
          </a:xfrm>
          <a:prstGeom prst="rect">
            <a:avLst/>
          </a:prstGeom>
          <a:noFill/>
        </p:spPr>
        <p:txBody>
          <a:bodyPr wrap="square">
            <a:spAutoFit/>
          </a:bodyPr>
          <a:lstStyle/>
          <a:p>
            <a:r>
              <a:rPr lang="en-US" dirty="0"/>
              <a:t>![(a) Typical temperature dependence of majority-carrier concentration in a phosphorus-doped semiconductor. The plot includes $</a:t>
            </a:r>
            <a:r>
              <a:rPr lang="en-US" dirty="0" err="1"/>
              <a:t>n_i</a:t>
            </a:r>
            <a:r>
              <a:rPr lang="en-US" dirty="0"/>
              <a:t>/N_D$ vs. T (dashed line) for comparison. (b) Qualitative explanation of the concentration-temperature relationship shown in (a).](figures/fig-semi-dev-carrier-vs-t.png){#fig-semi-dev-carrier-vs-t}</a:t>
            </a:r>
          </a:p>
        </p:txBody>
      </p:sp>
      <p:sp>
        <p:nvSpPr>
          <p:cNvPr id="6" name="TextBox 5">
            <a:extLst>
              <a:ext uri="{FF2B5EF4-FFF2-40B4-BE49-F238E27FC236}">
                <a16:creationId xmlns:a16="http://schemas.microsoft.com/office/drawing/2014/main" id="{9FE2793F-FAF6-4FC1-6AAE-60375C7693CA}"/>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659386F2-450C-F5CE-378C-A7F989A56261}"/>
              </a:ext>
            </a:extLst>
          </p:cNvPr>
          <p:cNvSpPr txBox="1"/>
          <p:nvPr/>
        </p:nvSpPr>
        <p:spPr>
          <a:xfrm>
            <a:off x="244431" y="6200278"/>
            <a:ext cx="2338204" cy="338554"/>
          </a:xfrm>
          <a:prstGeom prst="rect">
            <a:avLst/>
          </a:prstGeom>
          <a:noFill/>
        </p:spPr>
        <p:txBody>
          <a:bodyPr wrap="none" rtlCol="0">
            <a:spAutoFit/>
          </a:bodyPr>
          <a:lstStyle/>
          <a:p>
            <a:r>
              <a:rPr lang="en-US" sz="1600" i="1" dirty="0"/>
              <a:t>Ref: Fig 2.22 p-66 Pierret</a:t>
            </a:r>
          </a:p>
        </p:txBody>
      </p:sp>
    </p:spTree>
    <p:extLst>
      <p:ext uri="{BB962C8B-B14F-4D97-AF65-F5344CB8AC3E}">
        <p14:creationId xmlns:p14="http://schemas.microsoft.com/office/powerpoint/2010/main" val="94490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F7A06-CB52-00C9-61A5-D03AC0BA0A4C}"/>
              </a:ext>
            </a:extLst>
          </p:cNvPr>
          <p:cNvSpPr txBox="1"/>
          <p:nvPr/>
        </p:nvSpPr>
        <p:spPr>
          <a:xfrm>
            <a:off x="224519" y="1106464"/>
            <a:ext cx="3775981" cy="2308324"/>
          </a:xfrm>
          <a:prstGeom prst="rect">
            <a:avLst/>
          </a:prstGeom>
          <a:noFill/>
        </p:spPr>
        <p:txBody>
          <a:bodyPr wrap="square">
            <a:spAutoFit/>
          </a:bodyPr>
          <a:lstStyle/>
          <a:p>
            <a:r>
              <a:rPr lang="en-US" dirty="0"/>
              <a:t>![Visualization of carrier drift: (a) motion of carriers within a biased semiconductor bar; (b) _drifting_ hole on a microscopic or atomic scale; (c) carrier drift on a macroscopic scale.](figures/fig-sem-dev-carrier-drift.png){#fig-sem-dev-carrier-drift}</a:t>
            </a:r>
          </a:p>
        </p:txBody>
      </p:sp>
      <p:pic>
        <p:nvPicPr>
          <p:cNvPr id="5" name="Picture 4">
            <a:extLst>
              <a:ext uri="{FF2B5EF4-FFF2-40B4-BE49-F238E27FC236}">
                <a16:creationId xmlns:a16="http://schemas.microsoft.com/office/drawing/2014/main" id="{85D230F4-B6EC-67F4-DA5C-186FE82BD95E}"/>
              </a:ext>
            </a:extLst>
          </p:cNvPr>
          <p:cNvPicPr>
            <a:picLocks noChangeAspect="1"/>
          </p:cNvPicPr>
          <p:nvPr/>
        </p:nvPicPr>
        <p:blipFill>
          <a:blip r:embed="rId2"/>
          <a:stretch>
            <a:fillRect/>
          </a:stretch>
        </p:blipFill>
        <p:spPr>
          <a:xfrm>
            <a:off x="4530498" y="3144610"/>
            <a:ext cx="6657975" cy="1809750"/>
          </a:xfrm>
          <a:prstGeom prst="rect">
            <a:avLst/>
          </a:prstGeom>
        </p:spPr>
      </p:pic>
      <p:sp>
        <p:nvSpPr>
          <p:cNvPr id="6" name="TextBox 5">
            <a:extLst>
              <a:ext uri="{FF2B5EF4-FFF2-40B4-BE49-F238E27FC236}">
                <a16:creationId xmlns:a16="http://schemas.microsoft.com/office/drawing/2014/main" id="{E00187A4-7CD6-6F02-8CA2-589F3DD58354}"/>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8A27C91F-53F4-E84E-BC88-8051EF7A0D50}"/>
              </a:ext>
            </a:extLst>
          </p:cNvPr>
          <p:cNvSpPr txBox="1"/>
          <p:nvPr/>
        </p:nvSpPr>
        <p:spPr>
          <a:xfrm>
            <a:off x="244431" y="6200278"/>
            <a:ext cx="2214902" cy="338554"/>
          </a:xfrm>
          <a:prstGeom prst="rect">
            <a:avLst/>
          </a:prstGeom>
          <a:noFill/>
        </p:spPr>
        <p:txBody>
          <a:bodyPr wrap="none" rtlCol="0">
            <a:spAutoFit/>
          </a:bodyPr>
          <a:lstStyle/>
          <a:p>
            <a:r>
              <a:rPr lang="en-US" sz="1600" i="1" dirty="0"/>
              <a:t>Ref: Fig 3.1 p-76 Pierret</a:t>
            </a:r>
          </a:p>
        </p:txBody>
      </p:sp>
    </p:spTree>
    <p:extLst>
      <p:ext uri="{BB962C8B-B14F-4D97-AF65-F5344CB8AC3E}">
        <p14:creationId xmlns:p14="http://schemas.microsoft.com/office/powerpoint/2010/main" val="13133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BBF6-914C-EDCE-0C26-87CCB0314A18}"/>
              </a:ext>
            </a:extLst>
          </p:cNvPr>
          <p:cNvPicPr>
            <a:picLocks noChangeAspect="1"/>
          </p:cNvPicPr>
          <p:nvPr/>
        </p:nvPicPr>
        <p:blipFill>
          <a:blip r:embed="rId2"/>
          <a:stretch>
            <a:fillRect/>
          </a:stretch>
        </p:blipFill>
        <p:spPr>
          <a:xfrm>
            <a:off x="5164727" y="2544262"/>
            <a:ext cx="5120411" cy="2458811"/>
          </a:xfrm>
          <a:prstGeom prst="rect">
            <a:avLst/>
          </a:prstGeom>
        </p:spPr>
      </p:pic>
      <p:sp>
        <p:nvSpPr>
          <p:cNvPr id="5" name="TextBox 4">
            <a:extLst>
              <a:ext uri="{FF2B5EF4-FFF2-40B4-BE49-F238E27FC236}">
                <a16:creationId xmlns:a16="http://schemas.microsoft.com/office/drawing/2014/main" id="{413F6770-CD17-9174-A224-89A4A7EDC872}"/>
              </a:ext>
            </a:extLst>
          </p:cNvPr>
          <p:cNvSpPr txBox="1"/>
          <p:nvPr/>
        </p:nvSpPr>
        <p:spPr>
          <a:xfrm>
            <a:off x="447404" y="746649"/>
            <a:ext cx="6093822" cy="923330"/>
          </a:xfrm>
          <a:prstGeom prst="rect">
            <a:avLst/>
          </a:prstGeom>
          <a:noFill/>
        </p:spPr>
        <p:txBody>
          <a:bodyPr wrap="square">
            <a:spAutoFit/>
          </a:bodyPr>
          <a:lstStyle/>
          <a:p>
            <a:r>
              <a:rPr lang="en-US" dirty="0"/>
              <a:t>![Expanded view of a biased $p$-type semiconductor bar of cross-sectional area $A$.](figures/fig-semi-dev-current-drift.png){#fig-semi-dev-current-drift}</a:t>
            </a:r>
          </a:p>
        </p:txBody>
      </p:sp>
      <p:sp>
        <p:nvSpPr>
          <p:cNvPr id="6" name="TextBox 5">
            <a:extLst>
              <a:ext uri="{FF2B5EF4-FFF2-40B4-BE49-F238E27FC236}">
                <a16:creationId xmlns:a16="http://schemas.microsoft.com/office/drawing/2014/main" id="{2D7D8C58-E41B-852D-037F-1AF04AF8F25F}"/>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F2A2E538-4026-69AD-2550-BF8B3B965BDB}"/>
              </a:ext>
            </a:extLst>
          </p:cNvPr>
          <p:cNvSpPr txBox="1"/>
          <p:nvPr/>
        </p:nvSpPr>
        <p:spPr>
          <a:xfrm>
            <a:off x="244431" y="6200278"/>
            <a:ext cx="2214902" cy="338554"/>
          </a:xfrm>
          <a:prstGeom prst="rect">
            <a:avLst/>
          </a:prstGeom>
          <a:noFill/>
        </p:spPr>
        <p:txBody>
          <a:bodyPr wrap="none" rtlCol="0">
            <a:spAutoFit/>
          </a:bodyPr>
          <a:lstStyle/>
          <a:p>
            <a:r>
              <a:rPr lang="en-US" sz="1600" i="1" dirty="0"/>
              <a:t>Ref: Fig 3.3 p-77 Pierret</a:t>
            </a:r>
          </a:p>
        </p:txBody>
      </p:sp>
    </p:spTree>
    <p:extLst>
      <p:ext uri="{BB962C8B-B14F-4D97-AF65-F5344CB8AC3E}">
        <p14:creationId xmlns:p14="http://schemas.microsoft.com/office/powerpoint/2010/main" val="303643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419BF-0B09-CF33-1069-FC8679E3333B}"/>
              </a:ext>
            </a:extLst>
          </p:cNvPr>
          <p:cNvPicPr>
            <a:picLocks noChangeAspect="1"/>
          </p:cNvPicPr>
          <p:nvPr/>
        </p:nvPicPr>
        <p:blipFill>
          <a:blip r:embed="rId2"/>
          <a:stretch>
            <a:fillRect/>
          </a:stretch>
        </p:blipFill>
        <p:spPr>
          <a:xfrm>
            <a:off x="4767943" y="1653256"/>
            <a:ext cx="7024007" cy="4392941"/>
          </a:xfrm>
          <a:prstGeom prst="rect">
            <a:avLst/>
          </a:prstGeom>
        </p:spPr>
      </p:pic>
      <p:sp>
        <p:nvSpPr>
          <p:cNvPr id="5" name="TextBox 4">
            <a:extLst>
              <a:ext uri="{FF2B5EF4-FFF2-40B4-BE49-F238E27FC236}">
                <a16:creationId xmlns:a16="http://schemas.microsoft.com/office/drawing/2014/main" id="{EBECD725-8448-4E7E-8677-A6AF212A84FF}"/>
              </a:ext>
            </a:extLst>
          </p:cNvPr>
          <p:cNvSpPr txBox="1"/>
          <p:nvPr/>
        </p:nvSpPr>
        <p:spPr>
          <a:xfrm>
            <a:off x="290649" y="637593"/>
            <a:ext cx="3706585" cy="2031325"/>
          </a:xfrm>
          <a:prstGeom prst="rect">
            <a:avLst/>
          </a:prstGeom>
          <a:noFill/>
        </p:spPr>
        <p:txBody>
          <a:bodyPr wrap="square">
            <a:spAutoFit/>
          </a:bodyPr>
          <a:lstStyle/>
          <a:p>
            <a:r>
              <a:rPr lang="en-US" dirty="0"/>
              <a:t>![Measured carrier drift velocity within ultrapure silicon kept at ambient temperature, analyzing its relationship with the imposed electric field.](figures/fig-semi-dev-drift-vs-efield.png){#fig-semi-dev-drift-vs-efield}</a:t>
            </a:r>
          </a:p>
        </p:txBody>
      </p:sp>
      <p:sp>
        <p:nvSpPr>
          <p:cNvPr id="6" name="TextBox 5">
            <a:extLst>
              <a:ext uri="{FF2B5EF4-FFF2-40B4-BE49-F238E27FC236}">
                <a16:creationId xmlns:a16="http://schemas.microsoft.com/office/drawing/2014/main" id="{3F82C2AC-25DC-3C72-32CE-F5A83430EDE1}"/>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7D146E41-9CF4-1B2B-57BB-90B7835506FD}"/>
              </a:ext>
            </a:extLst>
          </p:cNvPr>
          <p:cNvSpPr txBox="1"/>
          <p:nvPr/>
        </p:nvSpPr>
        <p:spPr>
          <a:xfrm>
            <a:off x="244431" y="6200278"/>
            <a:ext cx="2173224" cy="338554"/>
          </a:xfrm>
          <a:prstGeom prst="rect">
            <a:avLst/>
          </a:prstGeom>
          <a:noFill/>
        </p:spPr>
        <p:txBody>
          <a:bodyPr wrap="none" rtlCol="0">
            <a:spAutoFit/>
          </a:bodyPr>
          <a:lstStyle/>
          <a:p>
            <a:r>
              <a:rPr lang="en-US" sz="1600" i="1" dirty="0"/>
              <a:t>Ref: Fig 3.4p-78 Pierret</a:t>
            </a:r>
          </a:p>
        </p:txBody>
      </p:sp>
    </p:spTree>
    <p:extLst>
      <p:ext uri="{BB962C8B-B14F-4D97-AF65-F5344CB8AC3E}">
        <p14:creationId xmlns:p14="http://schemas.microsoft.com/office/powerpoint/2010/main" val="142848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4A2E5-7522-4E59-8EFD-37D53344D3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19310C-16CE-7CA7-3287-1298F92BDF88}"/>
              </a:ext>
            </a:extLst>
          </p:cNvPr>
          <p:cNvSpPr txBox="1"/>
          <p:nvPr/>
        </p:nvSpPr>
        <p:spPr>
          <a:xfrm>
            <a:off x="290649" y="637593"/>
            <a:ext cx="3706585" cy="1477328"/>
          </a:xfrm>
          <a:prstGeom prst="rect">
            <a:avLst/>
          </a:prstGeom>
          <a:noFill/>
        </p:spPr>
        <p:txBody>
          <a:bodyPr wrap="square">
            <a:spAutoFit/>
          </a:bodyPr>
          <a:lstStyle/>
          <a:p>
            <a:r>
              <a:rPr lang="en-US" dirty="0"/>
              <a:t>![Visualization of electron and hole diffusion in a macroscopic scale](figures/fig-semi-dev-diffusion.png){#fig-semi-dev-diffusion}</a:t>
            </a:r>
          </a:p>
        </p:txBody>
      </p:sp>
      <p:sp>
        <p:nvSpPr>
          <p:cNvPr id="6" name="TextBox 5">
            <a:extLst>
              <a:ext uri="{FF2B5EF4-FFF2-40B4-BE49-F238E27FC236}">
                <a16:creationId xmlns:a16="http://schemas.microsoft.com/office/drawing/2014/main" id="{34680BFF-FF1E-C9FC-3AF1-5083F48DF88D}"/>
              </a:ext>
            </a:extLst>
          </p:cNvPr>
          <p:cNvSpPr txBox="1"/>
          <p:nvPr/>
        </p:nvSpPr>
        <p:spPr>
          <a:xfrm>
            <a:off x="244431" y="5761563"/>
            <a:ext cx="1391728" cy="369332"/>
          </a:xfrm>
          <a:prstGeom prst="rect">
            <a:avLst/>
          </a:prstGeom>
          <a:noFill/>
        </p:spPr>
        <p:txBody>
          <a:bodyPr wrap="none" rtlCol="0">
            <a:spAutoFit/>
          </a:bodyPr>
          <a:lstStyle/>
          <a:p>
            <a:r>
              <a:rPr lang="en-US" dirty="0"/>
              <a:t>R0 03/12/25</a:t>
            </a:r>
          </a:p>
        </p:txBody>
      </p:sp>
      <p:sp>
        <p:nvSpPr>
          <p:cNvPr id="7" name="TextBox 6">
            <a:extLst>
              <a:ext uri="{FF2B5EF4-FFF2-40B4-BE49-F238E27FC236}">
                <a16:creationId xmlns:a16="http://schemas.microsoft.com/office/drawing/2014/main" id="{383FE368-8B7F-02CB-56DF-F070CB09CD41}"/>
              </a:ext>
            </a:extLst>
          </p:cNvPr>
          <p:cNvSpPr txBox="1"/>
          <p:nvPr/>
        </p:nvSpPr>
        <p:spPr>
          <a:xfrm>
            <a:off x="244431" y="6200278"/>
            <a:ext cx="2338204" cy="338554"/>
          </a:xfrm>
          <a:prstGeom prst="rect">
            <a:avLst/>
          </a:prstGeom>
          <a:noFill/>
        </p:spPr>
        <p:txBody>
          <a:bodyPr wrap="none" rtlCol="0">
            <a:spAutoFit/>
          </a:bodyPr>
          <a:lstStyle/>
          <a:p>
            <a:r>
              <a:rPr lang="en-US" sz="1600" i="1" dirty="0"/>
              <a:t>Ref: Fig 3.12 p-95 Pierret</a:t>
            </a:r>
          </a:p>
        </p:txBody>
      </p:sp>
      <p:grpSp>
        <p:nvGrpSpPr>
          <p:cNvPr id="14" name="Group 13">
            <a:extLst>
              <a:ext uri="{FF2B5EF4-FFF2-40B4-BE49-F238E27FC236}">
                <a16:creationId xmlns:a16="http://schemas.microsoft.com/office/drawing/2014/main" id="{FCE5F0EE-E558-EA01-1684-00D42D1A9CC8}"/>
              </a:ext>
            </a:extLst>
          </p:cNvPr>
          <p:cNvGrpSpPr/>
          <p:nvPr/>
        </p:nvGrpSpPr>
        <p:grpSpPr>
          <a:xfrm>
            <a:off x="5447031" y="3172529"/>
            <a:ext cx="5487166" cy="1502665"/>
            <a:chOff x="5447031" y="3172529"/>
            <a:chExt cx="5487166" cy="1502665"/>
          </a:xfrm>
        </p:grpSpPr>
        <p:pic>
          <p:nvPicPr>
            <p:cNvPr id="4" name="Picture 3">
              <a:extLst>
                <a:ext uri="{FF2B5EF4-FFF2-40B4-BE49-F238E27FC236}">
                  <a16:creationId xmlns:a16="http://schemas.microsoft.com/office/drawing/2014/main" id="{D28F67AA-9CA6-71DA-D4E1-6B1C0C834208}"/>
                </a:ext>
              </a:extLst>
            </p:cNvPr>
            <p:cNvPicPr>
              <a:picLocks noChangeAspect="1"/>
            </p:cNvPicPr>
            <p:nvPr/>
          </p:nvPicPr>
          <p:blipFill>
            <a:blip r:embed="rId2"/>
            <a:stretch>
              <a:fillRect/>
            </a:stretch>
          </p:blipFill>
          <p:spPr>
            <a:xfrm>
              <a:off x="5447031" y="3522508"/>
              <a:ext cx="5487166" cy="1152686"/>
            </a:xfrm>
            <a:prstGeom prst="rect">
              <a:avLst/>
            </a:prstGeom>
          </p:spPr>
        </p:pic>
        <p:cxnSp>
          <p:nvCxnSpPr>
            <p:cNvPr id="9" name="Straight Arrow Connector 8">
              <a:extLst>
                <a:ext uri="{FF2B5EF4-FFF2-40B4-BE49-F238E27FC236}">
                  <a16:creationId xmlns:a16="http://schemas.microsoft.com/office/drawing/2014/main" id="{A4A17561-0D81-912B-DD42-F896DA664EF5}"/>
                </a:ext>
              </a:extLst>
            </p:cNvPr>
            <p:cNvCxnSpPr/>
            <p:nvPr/>
          </p:nvCxnSpPr>
          <p:spPr>
            <a:xfrm flipH="1">
              <a:off x="5539563" y="3429000"/>
              <a:ext cx="73364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FC3410B-52C3-9D18-9BDA-7F826537560B}"/>
                </a:ext>
              </a:extLst>
            </p:cNvPr>
            <p:cNvCxnSpPr>
              <a:cxnSpLocks/>
            </p:cNvCxnSpPr>
            <p:nvPr/>
          </p:nvCxnSpPr>
          <p:spPr>
            <a:xfrm>
              <a:off x="9484241" y="3429000"/>
              <a:ext cx="6804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66F0078-635C-6931-0527-BB37CEDDF101}"/>
                    </a:ext>
                  </a:extLst>
                </p:cNvPr>
                <p:cNvSpPr txBox="1"/>
                <p:nvPr/>
              </p:nvSpPr>
              <p:spPr>
                <a:xfrm>
                  <a:off x="6406116" y="3172529"/>
                  <a:ext cx="719684"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2" name="TextBox 11">
                  <a:extLst>
                    <a:ext uri="{FF2B5EF4-FFF2-40B4-BE49-F238E27FC236}">
                      <a16:creationId xmlns:a16="http://schemas.microsoft.com/office/drawing/2014/main" id="{E66F0078-635C-6931-0527-BB37CEDDF101}"/>
                    </a:ext>
                  </a:extLst>
                </p:cNvPr>
                <p:cNvSpPr txBox="1">
                  <a:spLocks noRot="1" noChangeAspect="1" noMove="1" noResize="1" noEditPoints="1" noAdjustHandles="1" noChangeArrowheads="1" noChangeShapeType="1" noTextEdit="1"/>
                </p:cNvSpPr>
                <p:nvPr/>
              </p:nvSpPr>
              <p:spPr>
                <a:xfrm>
                  <a:off x="6406116" y="3172529"/>
                  <a:ext cx="719684" cy="303225"/>
                </a:xfrm>
                <a:prstGeom prst="rect">
                  <a:avLst/>
                </a:prstGeom>
                <a:blipFill>
                  <a:blip r:embed="rId3"/>
                  <a:stretch>
                    <a:fillRect l="-11017" r="-762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7B3CF1F-A2C9-582D-FF96-4A304F1CEBF5}"/>
                    </a:ext>
                  </a:extLst>
                </p:cNvPr>
                <p:cNvSpPr txBox="1"/>
                <p:nvPr/>
              </p:nvSpPr>
              <p:spPr>
                <a:xfrm>
                  <a:off x="8631650" y="3172529"/>
                  <a:ext cx="732508"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𝑵</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3" name="TextBox 12">
                  <a:extLst>
                    <a:ext uri="{FF2B5EF4-FFF2-40B4-BE49-F238E27FC236}">
                      <a16:creationId xmlns:a16="http://schemas.microsoft.com/office/drawing/2014/main" id="{77B3CF1F-A2C9-582D-FF96-4A304F1CEBF5}"/>
                    </a:ext>
                  </a:extLst>
                </p:cNvPr>
                <p:cNvSpPr txBox="1">
                  <a:spLocks noRot="1" noChangeAspect="1" noMove="1" noResize="1" noEditPoints="1" noAdjustHandles="1" noChangeArrowheads="1" noChangeShapeType="1" noTextEdit="1"/>
                </p:cNvSpPr>
                <p:nvPr/>
              </p:nvSpPr>
              <p:spPr>
                <a:xfrm>
                  <a:off x="8631650" y="3172529"/>
                  <a:ext cx="732508" cy="303225"/>
                </a:xfrm>
                <a:prstGeom prst="rect">
                  <a:avLst/>
                </a:prstGeom>
                <a:blipFill>
                  <a:blip r:embed="rId4"/>
                  <a:stretch>
                    <a:fillRect l="-10833" r="-7500" b="-28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75672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F10DC-80CB-9B7D-0A2D-E335021F09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A59DB29-42AE-FC35-864F-9A7ECF8F7CF0}"/>
              </a:ext>
            </a:extLst>
          </p:cNvPr>
          <p:cNvSpPr txBox="1"/>
          <p:nvPr/>
        </p:nvSpPr>
        <p:spPr>
          <a:xfrm>
            <a:off x="290649" y="637593"/>
            <a:ext cx="3706585" cy="646331"/>
          </a:xfrm>
          <a:prstGeom prst="rect">
            <a:avLst/>
          </a:prstGeom>
          <a:noFill/>
        </p:spPr>
        <p:txBody>
          <a:bodyPr wrap="square">
            <a:spAutoFit/>
          </a:bodyPr>
          <a:lstStyle/>
          <a:p>
            <a:r>
              <a:rPr lang="en-US" dirty="0"/>
              <a:t>![](figures/fig-semi-dev-pnjunc.png){#fig-semi-dev-pnjunc}</a:t>
            </a:r>
          </a:p>
        </p:txBody>
      </p:sp>
      <p:sp>
        <p:nvSpPr>
          <p:cNvPr id="6" name="TextBox 5">
            <a:extLst>
              <a:ext uri="{FF2B5EF4-FFF2-40B4-BE49-F238E27FC236}">
                <a16:creationId xmlns:a16="http://schemas.microsoft.com/office/drawing/2014/main" id="{1CD288E0-2292-80F7-4B6D-D52925113CF2}"/>
              </a:ext>
            </a:extLst>
          </p:cNvPr>
          <p:cNvSpPr txBox="1"/>
          <p:nvPr/>
        </p:nvSpPr>
        <p:spPr>
          <a:xfrm>
            <a:off x="244431" y="5761563"/>
            <a:ext cx="1391728" cy="369332"/>
          </a:xfrm>
          <a:prstGeom prst="rect">
            <a:avLst/>
          </a:prstGeom>
          <a:noFill/>
        </p:spPr>
        <p:txBody>
          <a:bodyPr wrap="none" rtlCol="0">
            <a:spAutoFit/>
          </a:bodyPr>
          <a:lstStyle/>
          <a:p>
            <a:r>
              <a:rPr lang="en-US" dirty="0"/>
              <a:t>R0 03/17/25</a:t>
            </a:r>
          </a:p>
        </p:txBody>
      </p:sp>
      <p:sp>
        <p:nvSpPr>
          <p:cNvPr id="7" name="TextBox 6">
            <a:extLst>
              <a:ext uri="{FF2B5EF4-FFF2-40B4-BE49-F238E27FC236}">
                <a16:creationId xmlns:a16="http://schemas.microsoft.com/office/drawing/2014/main" id="{5D5F5293-BDD6-C042-4FC4-B126B1C83156}"/>
              </a:ext>
            </a:extLst>
          </p:cNvPr>
          <p:cNvSpPr txBox="1"/>
          <p:nvPr/>
        </p:nvSpPr>
        <p:spPr>
          <a:xfrm>
            <a:off x="244431" y="6200278"/>
            <a:ext cx="2035942" cy="338554"/>
          </a:xfrm>
          <a:prstGeom prst="rect">
            <a:avLst/>
          </a:prstGeom>
          <a:noFill/>
        </p:spPr>
        <p:txBody>
          <a:bodyPr wrap="none" rtlCol="0">
            <a:spAutoFit/>
          </a:bodyPr>
          <a:lstStyle/>
          <a:p>
            <a:r>
              <a:rPr lang="en-US" sz="1600" i="1" dirty="0"/>
              <a:t>Ref: Fig 1.4 p-10 Shur</a:t>
            </a:r>
          </a:p>
        </p:txBody>
      </p:sp>
      <p:pic>
        <p:nvPicPr>
          <p:cNvPr id="11" name="Picture 10">
            <a:extLst>
              <a:ext uri="{FF2B5EF4-FFF2-40B4-BE49-F238E27FC236}">
                <a16:creationId xmlns:a16="http://schemas.microsoft.com/office/drawing/2014/main" id="{F21F6459-44EA-0AC9-CF89-290407C3525F}"/>
              </a:ext>
            </a:extLst>
          </p:cNvPr>
          <p:cNvPicPr>
            <a:picLocks noChangeAspect="1"/>
          </p:cNvPicPr>
          <p:nvPr/>
        </p:nvPicPr>
        <p:blipFill>
          <a:blip r:embed="rId2"/>
          <a:stretch>
            <a:fillRect/>
          </a:stretch>
        </p:blipFill>
        <p:spPr>
          <a:xfrm>
            <a:off x="5434012" y="1690008"/>
            <a:ext cx="4981575" cy="3771900"/>
          </a:xfrm>
          <a:prstGeom prst="rect">
            <a:avLst/>
          </a:prstGeom>
        </p:spPr>
      </p:pic>
    </p:spTree>
    <p:extLst>
      <p:ext uri="{BB962C8B-B14F-4D97-AF65-F5344CB8AC3E}">
        <p14:creationId xmlns:p14="http://schemas.microsoft.com/office/powerpoint/2010/main" val="143789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5C041-FFF2-66FF-E82B-9185700745A2}"/>
            </a:ext>
          </a:extLst>
        </p:cNvPr>
        <p:cNvGrpSpPr/>
        <p:nvPr/>
      </p:nvGrpSpPr>
      <p:grpSpPr>
        <a:xfrm>
          <a:off x="0" y="0"/>
          <a:ext cx="0" cy="0"/>
          <a:chOff x="0" y="0"/>
          <a:chExt cx="0" cy="0"/>
        </a:xfrm>
      </p:grpSpPr>
      <p:sp>
        <p:nvSpPr>
          <p:cNvPr id="129" name="TextBox 128">
            <a:extLst>
              <a:ext uri="{FF2B5EF4-FFF2-40B4-BE49-F238E27FC236}">
                <a16:creationId xmlns:a16="http://schemas.microsoft.com/office/drawing/2014/main" id="{C50A9D11-6E7B-DBFE-BFEC-C2B61C5AF14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R1 03/12/25</a:t>
            </a:r>
          </a:p>
        </p:txBody>
      </p:sp>
      <p:sp>
        <p:nvSpPr>
          <p:cNvPr id="130" name="TextBox 129">
            <a:extLst>
              <a:ext uri="{FF2B5EF4-FFF2-40B4-BE49-F238E27FC236}">
                <a16:creationId xmlns:a16="http://schemas.microsoft.com/office/drawing/2014/main" id="{8032E0D4-8EC3-297D-0530-26B071D01E9C}"/>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576C68D3-A9B0-5E4E-3437-D0349E0E147B}"/>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grpSp>
        <p:nvGrpSpPr>
          <p:cNvPr id="174" name="Group 173">
            <a:extLst>
              <a:ext uri="{FF2B5EF4-FFF2-40B4-BE49-F238E27FC236}">
                <a16:creationId xmlns:a16="http://schemas.microsoft.com/office/drawing/2014/main" id="{E4B41A48-AD43-09C8-3DF6-AF9D2F8E25F5}"/>
              </a:ext>
            </a:extLst>
          </p:cNvPr>
          <p:cNvGrpSpPr/>
          <p:nvPr/>
        </p:nvGrpSpPr>
        <p:grpSpPr>
          <a:xfrm>
            <a:off x="4871534" y="423599"/>
            <a:ext cx="6355962" cy="6010802"/>
            <a:chOff x="4747709" y="423599"/>
            <a:chExt cx="6355962" cy="6010802"/>
          </a:xfrm>
        </p:grpSpPr>
        <p:grpSp>
          <p:nvGrpSpPr>
            <p:cNvPr id="122" name="Group 121">
              <a:extLst>
                <a:ext uri="{FF2B5EF4-FFF2-40B4-BE49-F238E27FC236}">
                  <a16:creationId xmlns:a16="http://schemas.microsoft.com/office/drawing/2014/main" id="{6BBD1557-CF77-5D13-751F-D38F3F1BC0B0}"/>
                </a:ext>
              </a:extLst>
            </p:cNvPr>
            <p:cNvGrpSpPr/>
            <p:nvPr/>
          </p:nvGrpSpPr>
          <p:grpSpPr>
            <a:xfrm>
              <a:off x="9177433" y="3596466"/>
              <a:ext cx="1926238" cy="2310470"/>
              <a:chOff x="8061378" y="923260"/>
              <a:chExt cx="1926238" cy="2310470"/>
            </a:xfrm>
          </p:grpSpPr>
          <p:sp>
            <p:nvSpPr>
              <p:cNvPr id="81" name="TextBox 80">
                <a:extLst>
                  <a:ext uri="{FF2B5EF4-FFF2-40B4-BE49-F238E27FC236}">
                    <a16:creationId xmlns:a16="http://schemas.microsoft.com/office/drawing/2014/main" id="{EA6B691A-6741-1F26-6919-AF3039E66EA9}"/>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09E64639-3B3E-1F80-5BF5-6CEDAE536A5B}"/>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A3B5DAE-AABA-5B9D-857F-16171B0A0822}"/>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F3EAB9F8-84AD-6C1E-8AC3-5F6820F05D9F}"/>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B592ECBA-CE5E-75ED-0279-682A68B440EF}"/>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57DE5E26-3D64-6B30-6068-0955F5095A90}"/>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33121CB4-D997-1D3F-8D17-0E10743C6F6D}"/>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C7E7718D-2ACB-1AA8-068E-3B9742700434}"/>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6ED5D180-A226-E4EA-892E-83C49B2F17BF}"/>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F4FAE661-EA32-D683-FE0A-955AA6D5E331}"/>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0D45CD53-8754-25C3-45E4-7B2DB9C87F9C}"/>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0D45CD53-8754-25C3-45E4-7B2DB9C87F9C}"/>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2"/>
                    <a:stretch>
                      <a:fillRect l="-10145" r="-724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38C1814-1B2F-2E69-887B-279DA9100E5A}"/>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638C1814-1B2F-2E69-887B-279DA9100E5A}"/>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3"/>
                    <a:stretch>
                      <a:fillRect l="-19512"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6523E6FA-099B-E204-E328-7FE4116F38C7}"/>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6523E6FA-099B-E204-E328-7FE4116F38C7}"/>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4"/>
                    <a:stretch>
                      <a:fillRect l="-16667" r="-4762"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806D883-DE7F-62D6-CAB9-8CE4B546E186}"/>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806D883-DE7F-62D6-CAB9-8CE4B546E186}"/>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5"/>
                    <a:stretch>
                      <a:fillRect l="-10294" r="-441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815181A-7280-B5A2-C799-A2B4F6B107E3}"/>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E815181A-7280-B5A2-C799-A2B4F6B107E3}"/>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6"/>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4FAFEACF-052E-4BC6-940C-931518D6F997}"/>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4CD9813D-D14C-EF6C-BB1F-FC7518FE0021}"/>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4CD9813D-D14C-EF6C-BB1F-FC7518FE0021}"/>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7"/>
                    <a:stretch>
                      <a:fillRect l="-24000" r="-16000"/>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1FC989BA-426F-3763-6C67-95984A4A1435}"/>
                </a:ext>
              </a:extLst>
            </p:cNvPr>
            <p:cNvGrpSpPr/>
            <p:nvPr/>
          </p:nvGrpSpPr>
          <p:grpSpPr>
            <a:xfrm>
              <a:off x="4987148" y="423599"/>
              <a:ext cx="2389076" cy="2539674"/>
              <a:chOff x="1690007" y="637895"/>
              <a:chExt cx="2389076" cy="2539674"/>
            </a:xfrm>
          </p:grpSpPr>
          <p:sp>
            <p:nvSpPr>
              <p:cNvPr id="16" name="Oval 15">
                <a:extLst>
                  <a:ext uri="{FF2B5EF4-FFF2-40B4-BE49-F238E27FC236}">
                    <a16:creationId xmlns:a16="http://schemas.microsoft.com/office/drawing/2014/main" id="{A71B6919-2FD9-5B74-4376-EEE71A4734FA}"/>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DD8403C-FE02-8C1C-DA2F-2FB64C65E45D}"/>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D773AE8-4CDB-7B97-6B69-41959B396608}"/>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29244EE-808C-241C-8608-14040A5FF84C}"/>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AE3147-1729-F2F6-25F4-CACC0EFD3928}"/>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F3CD5BC-4FA2-6448-EBD8-A39BAB34B782}"/>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0293B6-F7D4-7F8D-2A38-C3431A3C6307}"/>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994F4D9-8EC8-4BF5-AEC5-DFB265AE5D64}"/>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965F12E-24CF-8AE1-2994-BA8341F60E7F}"/>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E6B871B8-CDC0-E884-CED2-C23CA304D20B}"/>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2FAE584-983F-542A-AE98-BAEB1CC2D16F}"/>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CACD8F1-E2C7-587D-ED56-FBC961976ABC}"/>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5AA2530-1DFC-6031-684A-4939CD657C8B}"/>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AA5DADA-F987-F91C-0EF8-C8D299D7BE6E}"/>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EB2FA4E5-36D5-3266-FC48-4DE8366EC323}"/>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66BDC926-1E5D-A238-9D79-D982FA99BEE4}"/>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DA1E3070-74B3-C661-76D4-D14A2E30985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E3BA9805-FD1F-7897-7E61-5318FABBC10A}"/>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4BDE9076-1174-BB41-058E-72DACCD7F5C2}"/>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4AEB3EFE-D45A-C214-9604-D0004342DA77}"/>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81684D4E-8433-5B50-42E2-720BD34C6D93}"/>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A5882C7C-F491-9320-F4A9-DCCA9D024D02}"/>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513DE5C1-ECD7-9266-D34E-9D2EF8A7D16C}"/>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A1611093-DE12-652B-0310-1C6D89CC98DB}"/>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FF1005F2-B581-C060-8918-AE1BE6E0F260}"/>
                </a:ext>
              </a:extLst>
            </p:cNvPr>
            <p:cNvGrpSpPr/>
            <p:nvPr/>
          </p:nvGrpSpPr>
          <p:grpSpPr>
            <a:xfrm>
              <a:off x="7645539" y="423599"/>
              <a:ext cx="2724984" cy="2539674"/>
              <a:chOff x="4872646" y="637895"/>
              <a:chExt cx="2724984" cy="2539674"/>
            </a:xfrm>
          </p:grpSpPr>
          <p:cxnSp>
            <p:nvCxnSpPr>
              <p:cNvPr id="64" name="Straight Arrow Connector 63">
                <a:extLst>
                  <a:ext uri="{FF2B5EF4-FFF2-40B4-BE49-F238E27FC236}">
                    <a16:creationId xmlns:a16="http://schemas.microsoft.com/office/drawing/2014/main" id="{279EAC80-8E81-DC18-AD5D-925D6173E35A}"/>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1A6FEE62-AAB0-AC51-4EB7-D4D0025CE211}"/>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62D36F7A-F00C-55DF-6D5B-811DC06B66E8}"/>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183DB446-AB10-5210-F37F-AF82568B8758}"/>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B8E782C-2C5D-A9A7-D33C-3EA1F0B53A1E}"/>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82E0252-4A68-A563-CED2-335ED0F41FEB}"/>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735B1D92-C8B9-3CF3-DB98-6A1AE5660A8B}"/>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DE3E03EF-0F4A-C27B-40DF-34D977799179}"/>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C11C57F8-FDFE-D093-E7A4-866C8E8C1B61}"/>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7587857D-2B9D-830E-F32B-10DAB758CFB4}"/>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AA48B79B-3918-0A3B-0C65-46751D02EB03}"/>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AA49347F-BCA7-6CD3-4A23-71B089CF558D}"/>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29463CE9-D134-4A9B-33E2-56D7E442BB7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B6BFE327-56C0-B48F-11E4-2C12CBBC24B9}"/>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83B23624-EC5C-31FB-9E96-EC5CFBE1D7CB}"/>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49453FC2-832D-8A75-732E-4E4FB5C62A34}"/>
                </a:ext>
              </a:extLst>
            </p:cNvPr>
            <p:cNvCxnSpPr/>
            <p:nvPr/>
          </p:nvCxnSpPr>
          <p:spPr>
            <a:xfrm flipV="1">
              <a:off x="5638650" y="3072395"/>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61B72F02-C8A6-4D8B-3139-6376C415D217}"/>
                </a:ext>
              </a:extLst>
            </p:cNvPr>
            <p:cNvCxnSpPr>
              <a:cxnSpLocks/>
            </p:cNvCxnSpPr>
            <p:nvPr/>
          </p:nvCxnSpPr>
          <p:spPr>
            <a:xfrm flipV="1">
              <a:off x="7966094" y="2963273"/>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73" name="Group 172">
              <a:extLst>
                <a:ext uri="{FF2B5EF4-FFF2-40B4-BE49-F238E27FC236}">
                  <a16:creationId xmlns:a16="http://schemas.microsoft.com/office/drawing/2014/main" id="{09A63736-C633-C033-37D0-5A01A6BAFCED}"/>
                </a:ext>
              </a:extLst>
            </p:cNvPr>
            <p:cNvGrpSpPr/>
            <p:nvPr/>
          </p:nvGrpSpPr>
          <p:grpSpPr>
            <a:xfrm>
              <a:off x="4747709" y="3636335"/>
              <a:ext cx="4093709" cy="2798066"/>
              <a:chOff x="4747709" y="3636335"/>
              <a:chExt cx="4093709" cy="2798066"/>
            </a:xfrm>
          </p:grpSpPr>
          <p:sp>
            <p:nvSpPr>
              <p:cNvPr id="164" name="Freeform: Shape 163">
                <a:extLst>
                  <a:ext uri="{FF2B5EF4-FFF2-40B4-BE49-F238E27FC236}">
                    <a16:creationId xmlns:a16="http://schemas.microsoft.com/office/drawing/2014/main" id="{76230AB8-63C3-1933-4FEF-821267F5A8B7}"/>
                  </a:ext>
                </a:extLst>
              </p:cNvPr>
              <p:cNvSpPr/>
              <p:nvPr/>
            </p:nvSpPr>
            <p:spPr>
              <a:xfrm>
                <a:off x="5984081" y="4300538"/>
                <a:ext cx="2650332" cy="1162050"/>
              </a:xfrm>
              <a:custGeom>
                <a:avLst/>
                <a:gdLst>
                  <a:gd name="connsiteX0" fmla="*/ 2650332 w 2650332"/>
                  <a:gd name="connsiteY0" fmla="*/ 1004887 h 1162050"/>
                  <a:gd name="connsiteX1" fmla="*/ 2650332 w 2650332"/>
                  <a:gd name="connsiteY1" fmla="*/ 545306 h 1162050"/>
                  <a:gd name="connsiteX2" fmla="*/ 2271713 w 2650332"/>
                  <a:gd name="connsiteY2" fmla="*/ 645318 h 1162050"/>
                  <a:gd name="connsiteX3" fmla="*/ 1966913 w 2650332"/>
                  <a:gd name="connsiteY3" fmla="*/ 683418 h 1162050"/>
                  <a:gd name="connsiteX4" fmla="*/ 1824038 w 2650332"/>
                  <a:gd name="connsiteY4" fmla="*/ 671512 h 1162050"/>
                  <a:gd name="connsiteX5" fmla="*/ 1597819 w 2650332"/>
                  <a:gd name="connsiteY5" fmla="*/ 607218 h 1162050"/>
                  <a:gd name="connsiteX6" fmla="*/ 1328738 w 2650332"/>
                  <a:gd name="connsiteY6" fmla="*/ 483393 h 1162050"/>
                  <a:gd name="connsiteX7" fmla="*/ 1081088 w 2650332"/>
                  <a:gd name="connsiteY7" fmla="*/ 352425 h 1162050"/>
                  <a:gd name="connsiteX8" fmla="*/ 828675 w 2650332"/>
                  <a:gd name="connsiteY8" fmla="*/ 250031 h 1162050"/>
                  <a:gd name="connsiteX9" fmla="*/ 569119 w 2650332"/>
                  <a:gd name="connsiteY9" fmla="*/ 178593 h 1162050"/>
                  <a:gd name="connsiteX10" fmla="*/ 38100 w 2650332"/>
                  <a:gd name="connsiteY10" fmla="*/ 0 h 1162050"/>
                  <a:gd name="connsiteX11" fmla="*/ 0 w 2650332"/>
                  <a:gd name="connsiteY11" fmla="*/ 0 h 1162050"/>
                  <a:gd name="connsiteX12" fmla="*/ 497682 w 2650332"/>
                  <a:gd name="connsiteY12" fmla="*/ 261937 h 1162050"/>
                  <a:gd name="connsiteX13" fmla="*/ 892969 w 2650332"/>
                  <a:gd name="connsiteY13" fmla="*/ 509587 h 1162050"/>
                  <a:gd name="connsiteX14" fmla="*/ 4763 w 2650332"/>
                  <a:gd name="connsiteY14" fmla="*/ 526256 h 1162050"/>
                  <a:gd name="connsiteX15" fmla="*/ 431007 w 2650332"/>
                  <a:gd name="connsiteY15" fmla="*/ 681037 h 1162050"/>
                  <a:gd name="connsiteX16" fmla="*/ 892969 w 2650332"/>
                  <a:gd name="connsiteY16" fmla="*/ 897731 h 1162050"/>
                  <a:gd name="connsiteX17" fmla="*/ 1445419 w 2650332"/>
                  <a:gd name="connsiteY17" fmla="*/ 1062037 h 1162050"/>
                  <a:gd name="connsiteX18" fmla="*/ 1881188 w 2650332"/>
                  <a:gd name="connsiteY18" fmla="*/ 1162050 h 1162050"/>
                  <a:gd name="connsiteX19" fmla="*/ 2140744 w 2650332"/>
                  <a:gd name="connsiteY19" fmla="*/ 1143000 h 1162050"/>
                  <a:gd name="connsiteX20" fmla="*/ 2459832 w 2650332"/>
                  <a:gd name="connsiteY20" fmla="*/ 1085850 h 1162050"/>
                  <a:gd name="connsiteX21" fmla="*/ 2650332 w 2650332"/>
                  <a:gd name="connsiteY21" fmla="*/ 100488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0332" h="1162050">
                    <a:moveTo>
                      <a:pt x="2650332" y="1004887"/>
                    </a:moveTo>
                    <a:lnTo>
                      <a:pt x="2650332" y="545306"/>
                    </a:lnTo>
                    <a:lnTo>
                      <a:pt x="2271713" y="645318"/>
                    </a:lnTo>
                    <a:lnTo>
                      <a:pt x="1966913" y="683418"/>
                    </a:lnTo>
                    <a:lnTo>
                      <a:pt x="1824038" y="671512"/>
                    </a:lnTo>
                    <a:lnTo>
                      <a:pt x="1597819" y="607218"/>
                    </a:lnTo>
                    <a:lnTo>
                      <a:pt x="1328738" y="483393"/>
                    </a:lnTo>
                    <a:lnTo>
                      <a:pt x="1081088" y="352425"/>
                    </a:lnTo>
                    <a:lnTo>
                      <a:pt x="828675" y="250031"/>
                    </a:lnTo>
                    <a:lnTo>
                      <a:pt x="569119" y="178593"/>
                    </a:lnTo>
                    <a:lnTo>
                      <a:pt x="38100" y="0"/>
                    </a:lnTo>
                    <a:lnTo>
                      <a:pt x="0" y="0"/>
                    </a:lnTo>
                    <a:lnTo>
                      <a:pt x="497682" y="261937"/>
                    </a:lnTo>
                    <a:lnTo>
                      <a:pt x="892969" y="509587"/>
                    </a:lnTo>
                    <a:lnTo>
                      <a:pt x="4763" y="526256"/>
                    </a:lnTo>
                    <a:lnTo>
                      <a:pt x="431007" y="681037"/>
                    </a:lnTo>
                    <a:lnTo>
                      <a:pt x="892969" y="897731"/>
                    </a:lnTo>
                    <a:lnTo>
                      <a:pt x="1445419" y="1062037"/>
                    </a:lnTo>
                    <a:lnTo>
                      <a:pt x="1881188" y="1162050"/>
                    </a:lnTo>
                    <a:lnTo>
                      <a:pt x="2140744" y="1143000"/>
                    </a:lnTo>
                    <a:lnTo>
                      <a:pt x="2459832" y="1085850"/>
                    </a:lnTo>
                    <a:lnTo>
                      <a:pt x="2650332" y="1004887"/>
                    </a:ln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5681165-F3AC-2E67-E358-31E4C43CAD5E}"/>
                  </a:ext>
                </a:extLst>
              </p:cNvPr>
              <p:cNvCxnSpPr>
                <a:cxnSpLocks/>
              </p:cNvCxnSpPr>
              <p:nvPr/>
            </p:nvCxnSpPr>
            <p:spPr>
              <a:xfrm>
                <a:off x="5261794" y="5906936"/>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E9C31B53-7E12-B997-50AA-6A48821B5C7A}"/>
                  </a:ext>
                </a:extLst>
              </p:cNvPr>
              <p:cNvSpPr txBox="1"/>
              <p:nvPr/>
            </p:nvSpPr>
            <p:spPr>
              <a:xfrm>
                <a:off x="5261794" y="5911181"/>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7DA3EFF5-16AC-D372-EFFA-703CE1F231A7}"/>
                  </a:ext>
                </a:extLst>
              </p:cNvPr>
              <p:cNvSpPr txBox="1"/>
              <p:nvPr/>
            </p:nvSpPr>
            <p:spPr>
              <a:xfrm>
                <a:off x="6213679" y="5649571"/>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5465CF9D-0890-7FBA-B58F-AF2A72D8FD41}"/>
                  </a:ext>
                </a:extLst>
              </p:cNvPr>
              <p:cNvSpPr txBox="1"/>
              <p:nvPr/>
            </p:nvSpPr>
            <p:spPr>
              <a:xfrm>
                <a:off x="7917841" y="5911181"/>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82C3318F-CBBC-8A7D-5E55-4CE8FBED6564}"/>
                  </a:ext>
                </a:extLst>
              </p:cNvPr>
              <p:cNvCxnSpPr/>
              <p:nvPr/>
            </p:nvCxnSpPr>
            <p:spPr>
              <a:xfrm flipV="1">
                <a:off x="5055486" y="4167793"/>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22EA64D-84A4-D60F-53ED-704EE19A20D7}"/>
                  </a:ext>
                </a:extLst>
              </p:cNvPr>
              <p:cNvSpPr txBox="1"/>
              <p:nvPr/>
            </p:nvSpPr>
            <p:spPr>
              <a:xfrm rot="16200000">
                <a:off x="4049517" y="4766712"/>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919F62D2-5701-3DA8-7E47-6DB93D45607D}"/>
                  </a:ext>
                </a:extLst>
              </p:cNvPr>
              <p:cNvCxnSpPr>
                <a:cxnSpLocks/>
              </p:cNvCxnSpPr>
              <p:nvPr/>
            </p:nvCxnSpPr>
            <p:spPr>
              <a:xfrm flipV="1">
                <a:off x="5671811" y="4153685"/>
                <a:ext cx="0" cy="1846762"/>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85BA59BF-E371-55E2-940F-446A0F739974}"/>
                  </a:ext>
                </a:extLst>
              </p:cNvPr>
              <p:cNvCxnSpPr>
                <a:cxnSpLocks/>
              </p:cNvCxnSpPr>
              <p:nvPr/>
            </p:nvCxnSpPr>
            <p:spPr>
              <a:xfrm flipV="1">
                <a:off x="7950088" y="3965798"/>
                <a:ext cx="0" cy="203464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7" name="TextBox 156">
                <a:extLst>
                  <a:ext uri="{FF2B5EF4-FFF2-40B4-BE49-F238E27FC236}">
                    <a16:creationId xmlns:a16="http://schemas.microsoft.com/office/drawing/2014/main" id="{19EA7FED-73E8-3353-36D3-71F0DC6B2A89}"/>
                  </a:ext>
                </a:extLst>
              </p:cNvPr>
              <p:cNvSpPr txBox="1"/>
              <p:nvPr/>
            </p:nvSpPr>
            <p:spPr>
              <a:xfrm>
                <a:off x="7065760" y="4217049"/>
                <a:ext cx="943003" cy="523220"/>
              </a:xfrm>
              <a:prstGeom prst="rect">
                <a:avLst/>
              </a:prstGeom>
              <a:noFill/>
            </p:spPr>
            <p:txBody>
              <a:bodyPr wrap="square" rtlCol="0">
                <a:spAutoFit/>
              </a:bodyPr>
              <a:lstStyle/>
              <a:p>
                <a:r>
                  <a:rPr lang="en-US" sz="1400" dirty="0"/>
                  <a:t>4N empty states</a:t>
                </a:r>
              </a:p>
            </p:txBody>
          </p:sp>
          <p:sp>
            <p:nvSpPr>
              <p:cNvPr id="167" name="TextBox 166">
                <a:extLst>
                  <a:ext uri="{FF2B5EF4-FFF2-40B4-BE49-F238E27FC236}">
                    <a16:creationId xmlns:a16="http://schemas.microsoft.com/office/drawing/2014/main" id="{AF656FE3-8A28-A942-F703-38E297DD6C3C}"/>
                  </a:ext>
                </a:extLst>
              </p:cNvPr>
              <p:cNvSpPr txBox="1"/>
              <p:nvPr/>
            </p:nvSpPr>
            <p:spPr>
              <a:xfrm>
                <a:off x="6721273" y="4753875"/>
                <a:ext cx="1215932" cy="523220"/>
              </a:xfrm>
              <a:prstGeom prst="rect">
                <a:avLst/>
              </a:prstGeom>
              <a:noFill/>
            </p:spPr>
            <p:txBody>
              <a:bodyPr wrap="square" rtlCol="0">
                <a:spAutoFit/>
              </a:bodyPr>
              <a:lstStyle/>
              <a:p>
                <a:r>
                  <a:rPr lang="en-US" sz="1400" dirty="0"/>
                  <a:t>2N + 2N</a:t>
                </a:r>
              </a:p>
              <a:p>
                <a:r>
                  <a:rPr lang="en-US" sz="1400" dirty="0"/>
                  <a:t>filled states</a:t>
                </a:r>
              </a:p>
            </p:txBody>
          </p:sp>
          <p:sp>
            <p:nvSpPr>
              <p:cNvPr id="4" name="Freeform: Shape 3">
                <a:extLst>
                  <a:ext uri="{FF2B5EF4-FFF2-40B4-BE49-F238E27FC236}">
                    <a16:creationId xmlns:a16="http://schemas.microsoft.com/office/drawing/2014/main" id="{57130318-EDAE-B97E-6A5A-8E88ABC460AB}"/>
                  </a:ext>
                </a:extLst>
              </p:cNvPr>
              <p:cNvSpPr/>
              <p:nvPr/>
            </p:nvSpPr>
            <p:spPr>
              <a:xfrm>
                <a:off x="5369442" y="3636335"/>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336FD8C0-9449-BCE2-AADC-4A68C4555969}"/>
                  </a:ext>
                </a:extLst>
              </p:cNvPr>
              <p:cNvSpPr/>
              <p:nvPr/>
            </p:nvSpPr>
            <p:spPr>
              <a:xfrm>
                <a:off x="5369442" y="4155249"/>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935189F9-FFA1-1C15-A6B0-D35087D2C0F5}"/>
                  </a:ext>
                </a:extLst>
              </p:cNvPr>
              <p:cNvSpPr/>
              <p:nvPr/>
            </p:nvSpPr>
            <p:spPr>
              <a:xfrm>
                <a:off x="7230140" y="4742121"/>
                <a:ext cx="1414130" cy="236029"/>
              </a:xfrm>
              <a:custGeom>
                <a:avLst/>
                <a:gdLst>
                  <a:gd name="connsiteX0" fmla="*/ 0 w 1414130"/>
                  <a:gd name="connsiteY0" fmla="*/ 0 h 236029"/>
                  <a:gd name="connsiteX1" fmla="*/ 659218 w 1414130"/>
                  <a:gd name="connsiteY1" fmla="*/ 233916 h 236029"/>
                  <a:gd name="connsiteX2" fmla="*/ 1414130 w 1414130"/>
                  <a:gd name="connsiteY2" fmla="*/ 95693 h 236029"/>
                </a:gdLst>
                <a:ahLst/>
                <a:cxnLst>
                  <a:cxn ang="0">
                    <a:pos x="connsiteX0" y="connsiteY0"/>
                  </a:cxn>
                  <a:cxn ang="0">
                    <a:pos x="connsiteX1" y="connsiteY1"/>
                  </a:cxn>
                  <a:cxn ang="0">
                    <a:pos x="connsiteX2" y="connsiteY2"/>
                  </a:cxn>
                </a:cxnLst>
                <a:rect l="l" t="t" r="r" b="b"/>
                <a:pathLst>
                  <a:path w="1414130" h="236029">
                    <a:moveTo>
                      <a:pt x="0" y="0"/>
                    </a:moveTo>
                    <a:cubicBezTo>
                      <a:pt x="211765" y="108983"/>
                      <a:pt x="423530" y="217967"/>
                      <a:pt x="659218" y="233916"/>
                    </a:cubicBezTo>
                    <a:cubicBezTo>
                      <a:pt x="894906" y="249865"/>
                      <a:pt x="1154518" y="172779"/>
                      <a:pt x="1414130" y="9569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F380563-54ED-9A4F-D4A6-112F234A166A}"/>
                  </a:ext>
                </a:extLst>
              </p:cNvPr>
              <p:cNvSpPr/>
              <p:nvPr/>
            </p:nvSpPr>
            <p:spPr>
              <a:xfrm>
                <a:off x="6021238" y="4278702"/>
                <a:ext cx="1233577" cy="457200"/>
              </a:xfrm>
              <a:custGeom>
                <a:avLst/>
                <a:gdLst>
                  <a:gd name="connsiteX0" fmla="*/ 0 w 1233577"/>
                  <a:gd name="connsiteY0" fmla="*/ 0 h 457200"/>
                  <a:gd name="connsiteX1" fmla="*/ 431320 w 1233577"/>
                  <a:gd name="connsiteY1" fmla="*/ 163902 h 457200"/>
                  <a:gd name="connsiteX2" fmla="*/ 845388 w 1233577"/>
                  <a:gd name="connsiteY2" fmla="*/ 293298 h 457200"/>
                  <a:gd name="connsiteX3" fmla="*/ 1233577 w 1233577"/>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233577" h="457200">
                    <a:moveTo>
                      <a:pt x="0" y="0"/>
                    </a:moveTo>
                    <a:cubicBezTo>
                      <a:pt x="145211" y="57509"/>
                      <a:pt x="290422" y="115019"/>
                      <a:pt x="431320" y="163902"/>
                    </a:cubicBezTo>
                    <a:cubicBezTo>
                      <a:pt x="572218" y="212785"/>
                      <a:pt x="711679" y="244415"/>
                      <a:pt x="845388" y="293298"/>
                    </a:cubicBezTo>
                    <a:cubicBezTo>
                      <a:pt x="979097" y="342181"/>
                      <a:pt x="1106337" y="399690"/>
                      <a:pt x="1233577" y="457200"/>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1D1EFE79-EDAA-31DB-2016-A4FADA99F28B}"/>
                  </a:ext>
                </a:extLst>
              </p:cNvPr>
              <p:cNvSpPr/>
              <p:nvPr/>
            </p:nvSpPr>
            <p:spPr>
              <a:xfrm>
                <a:off x="5900468" y="4287328"/>
                <a:ext cx="974785" cy="526212"/>
              </a:xfrm>
              <a:custGeom>
                <a:avLst/>
                <a:gdLst>
                  <a:gd name="connsiteX0" fmla="*/ 0 w 974785"/>
                  <a:gd name="connsiteY0" fmla="*/ 0 h 526212"/>
                  <a:gd name="connsiteX1" fmla="*/ 595223 w 974785"/>
                  <a:gd name="connsiteY1" fmla="*/ 276046 h 526212"/>
                  <a:gd name="connsiteX2" fmla="*/ 974785 w 974785"/>
                  <a:gd name="connsiteY2" fmla="*/ 526212 h 526212"/>
                </a:gdLst>
                <a:ahLst/>
                <a:cxnLst>
                  <a:cxn ang="0">
                    <a:pos x="connsiteX0" y="connsiteY0"/>
                  </a:cxn>
                  <a:cxn ang="0">
                    <a:pos x="connsiteX1" y="connsiteY1"/>
                  </a:cxn>
                  <a:cxn ang="0">
                    <a:pos x="connsiteX2" y="connsiteY2"/>
                  </a:cxn>
                </a:cxnLst>
                <a:rect l="l" t="t" r="r" b="b"/>
                <a:pathLst>
                  <a:path w="974785" h="526212">
                    <a:moveTo>
                      <a:pt x="0" y="0"/>
                    </a:moveTo>
                    <a:cubicBezTo>
                      <a:pt x="216379" y="94172"/>
                      <a:pt x="432759" y="188344"/>
                      <a:pt x="595223" y="276046"/>
                    </a:cubicBezTo>
                    <a:cubicBezTo>
                      <a:pt x="757687" y="363748"/>
                      <a:pt x="866236" y="444980"/>
                      <a:pt x="974785" y="52621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reeform: Shape 153">
                <a:extLst>
                  <a:ext uri="{FF2B5EF4-FFF2-40B4-BE49-F238E27FC236}">
                    <a16:creationId xmlns:a16="http://schemas.microsoft.com/office/drawing/2014/main" id="{59532C2C-CE6C-D81E-DB8C-4BB6BA2D1E92}"/>
                  </a:ext>
                </a:extLst>
              </p:cNvPr>
              <p:cNvSpPr/>
              <p:nvPr/>
            </p:nvSpPr>
            <p:spPr>
              <a:xfrm>
                <a:off x="5891842" y="4813541"/>
                <a:ext cx="2751826" cy="623480"/>
              </a:xfrm>
              <a:custGeom>
                <a:avLst/>
                <a:gdLst>
                  <a:gd name="connsiteX0" fmla="*/ 0 w 2751826"/>
                  <a:gd name="connsiteY0" fmla="*/ 0 h 652097"/>
                  <a:gd name="connsiteX1" fmla="*/ 465826 w 2751826"/>
                  <a:gd name="connsiteY1" fmla="*/ 146649 h 652097"/>
                  <a:gd name="connsiteX2" fmla="*/ 1147313 w 2751826"/>
                  <a:gd name="connsiteY2" fmla="*/ 448573 h 652097"/>
                  <a:gd name="connsiteX3" fmla="*/ 1811547 w 2751826"/>
                  <a:gd name="connsiteY3" fmla="*/ 638354 h 652097"/>
                  <a:gd name="connsiteX4" fmla="*/ 2372264 w 2751826"/>
                  <a:gd name="connsiteY4" fmla="*/ 621102 h 652097"/>
                  <a:gd name="connsiteX5" fmla="*/ 2751826 w 2751826"/>
                  <a:gd name="connsiteY5" fmla="*/ 491705 h 65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1826" h="652097">
                    <a:moveTo>
                      <a:pt x="0" y="0"/>
                    </a:moveTo>
                    <a:cubicBezTo>
                      <a:pt x="137303" y="35943"/>
                      <a:pt x="274607" y="71887"/>
                      <a:pt x="465826" y="146649"/>
                    </a:cubicBezTo>
                    <a:cubicBezTo>
                      <a:pt x="657045" y="221411"/>
                      <a:pt x="923026" y="366622"/>
                      <a:pt x="1147313" y="448573"/>
                    </a:cubicBezTo>
                    <a:cubicBezTo>
                      <a:pt x="1371600" y="530524"/>
                      <a:pt x="1607389" y="609599"/>
                      <a:pt x="1811547" y="638354"/>
                    </a:cubicBezTo>
                    <a:cubicBezTo>
                      <a:pt x="2015705" y="667109"/>
                      <a:pt x="2215551" y="645543"/>
                      <a:pt x="2372264" y="621102"/>
                    </a:cubicBezTo>
                    <a:cubicBezTo>
                      <a:pt x="2528977" y="596661"/>
                      <a:pt x="2640401" y="544183"/>
                      <a:pt x="2751826" y="49170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5" name="Oval 164">
                <a:extLst>
                  <a:ext uri="{FF2B5EF4-FFF2-40B4-BE49-F238E27FC236}">
                    <a16:creationId xmlns:a16="http://schemas.microsoft.com/office/drawing/2014/main" id="{5A786DF4-610C-6C31-1053-44128975F157}"/>
                  </a:ext>
                </a:extLst>
              </p:cNvPr>
              <p:cNvSpPr/>
              <p:nvPr/>
            </p:nvSpPr>
            <p:spPr>
              <a:xfrm>
                <a:off x="6712674" y="4575595"/>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45918107-F84F-9484-8904-A7EAFCA3BDCA}"/>
                  </a:ext>
                </a:extLst>
              </p:cNvPr>
              <p:cNvSpPr/>
              <p:nvPr/>
            </p:nvSpPr>
            <p:spPr>
              <a:xfrm>
                <a:off x="6426924" y="4853348"/>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a:extLst>
                  <a:ext uri="{FF2B5EF4-FFF2-40B4-BE49-F238E27FC236}">
                    <a16:creationId xmlns:a16="http://schemas.microsoft.com/office/drawing/2014/main" id="{081FC6DA-E60C-AF8C-65A9-272CCDBBC844}"/>
                  </a:ext>
                </a:extLst>
              </p:cNvPr>
              <p:cNvCxnSpPr/>
              <p:nvPr/>
            </p:nvCxnSpPr>
            <p:spPr>
              <a:xfrm>
                <a:off x="6543675" y="4891179"/>
                <a:ext cx="245250" cy="37831"/>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A2460935-2AB3-6E9C-3C7E-9175EE812ABC}"/>
                  </a:ext>
                </a:extLst>
              </p:cNvPr>
              <p:cNvCxnSpPr>
                <a:cxnSpLocks/>
              </p:cNvCxnSpPr>
              <p:nvPr/>
            </p:nvCxnSpPr>
            <p:spPr>
              <a:xfrm>
                <a:off x="6788925" y="4630602"/>
                <a:ext cx="516483" cy="203306"/>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4261244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84AF2D-DAEC-107E-EFB1-DF5F9A0F0AC3}"/>
              </a:ext>
            </a:extLst>
          </p:cNvPr>
          <p:cNvGrpSpPr/>
          <p:nvPr/>
        </p:nvGrpSpPr>
        <p:grpSpPr>
          <a:xfrm>
            <a:off x="5631930" y="1151508"/>
            <a:ext cx="5228678" cy="4105275"/>
            <a:chOff x="3743169" y="1046577"/>
            <a:chExt cx="5228678" cy="4105275"/>
          </a:xfrm>
        </p:grpSpPr>
        <p:pic>
          <p:nvPicPr>
            <p:cNvPr id="5" name="Picture 4">
              <a:extLst>
                <a:ext uri="{FF2B5EF4-FFF2-40B4-BE49-F238E27FC236}">
                  <a16:creationId xmlns:a16="http://schemas.microsoft.com/office/drawing/2014/main" id="{59B015CE-C102-9643-7B3D-63B26CAFBE3B}"/>
                </a:ext>
              </a:extLst>
            </p:cNvPr>
            <p:cNvPicPr>
              <a:picLocks noChangeAspect="1"/>
            </p:cNvPicPr>
            <p:nvPr/>
          </p:nvPicPr>
          <p:blipFill>
            <a:blip r:embed="rId2"/>
            <a:stretch>
              <a:fillRect/>
            </a:stretch>
          </p:blipFill>
          <p:spPr>
            <a:xfrm>
              <a:off x="3743169" y="1046577"/>
              <a:ext cx="2667000" cy="4105275"/>
            </a:xfrm>
            <a:prstGeom prst="rect">
              <a:avLst/>
            </a:prstGeom>
          </p:spPr>
        </p:pic>
        <p:pic>
          <p:nvPicPr>
            <p:cNvPr id="7" name="Picture 6">
              <a:extLst>
                <a:ext uri="{FF2B5EF4-FFF2-40B4-BE49-F238E27FC236}">
                  <a16:creationId xmlns:a16="http://schemas.microsoft.com/office/drawing/2014/main" id="{D6111340-BCDC-9304-5633-15DFB112B6C4}"/>
                </a:ext>
              </a:extLst>
            </p:cNvPr>
            <p:cNvPicPr>
              <a:picLocks noChangeAspect="1"/>
            </p:cNvPicPr>
            <p:nvPr/>
          </p:nvPicPr>
          <p:blipFill>
            <a:blip r:embed="rId3"/>
            <a:stretch>
              <a:fillRect/>
            </a:stretch>
          </p:blipFill>
          <p:spPr>
            <a:xfrm>
              <a:off x="6847772" y="2799177"/>
              <a:ext cx="2124075" cy="2352675"/>
            </a:xfrm>
            <a:prstGeom prst="rect">
              <a:avLst/>
            </a:prstGeom>
          </p:spPr>
        </p:pic>
      </p:grpSp>
      <p:sp>
        <p:nvSpPr>
          <p:cNvPr id="10" name="TextBox 9">
            <a:extLst>
              <a:ext uri="{FF2B5EF4-FFF2-40B4-BE49-F238E27FC236}">
                <a16:creationId xmlns:a16="http://schemas.microsoft.com/office/drawing/2014/main" id="{09A94A5E-BF7A-02EF-930E-B6A7EF6035D0}"/>
              </a:ext>
            </a:extLst>
          </p:cNvPr>
          <p:cNvSpPr txBox="1"/>
          <p:nvPr/>
        </p:nvSpPr>
        <p:spPr>
          <a:xfrm>
            <a:off x="513413" y="1345288"/>
            <a:ext cx="3429000" cy="3416320"/>
          </a:xfrm>
          <a:prstGeom prst="rect">
            <a:avLst/>
          </a:prstGeom>
          <a:noFill/>
        </p:spPr>
        <p:txBody>
          <a:bodyPr wrap="square">
            <a:spAutoFit/>
          </a:bodyPr>
          <a:lstStyle/>
          <a:p>
            <a:r>
              <a:rPr lang="en-US" dirty="0"/>
              <a:t>![Relationship between band bending and electrostatic variables in a semiconductor: (a) energy band diagram showing band bending; (b) identification of carrier kinetic energies; (c) electron potential energy; (d) electrostatic potential; (e) electric field vs. position from part (a).](figures/fig-semi-dev-band-electrostatic.png){#fig-semi-dev-band-electrostatic}</a:t>
            </a:r>
          </a:p>
        </p:txBody>
      </p:sp>
      <p:sp>
        <p:nvSpPr>
          <p:cNvPr id="11" name="TextBox 10">
            <a:extLst>
              <a:ext uri="{FF2B5EF4-FFF2-40B4-BE49-F238E27FC236}">
                <a16:creationId xmlns:a16="http://schemas.microsoft.com/office/drawing/2014/main" id="{33FB2A97-002B-1E59-8717-6D865BBF78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12" name="TextBox 11">
            <a:extLst>
              <a:ext uri="{FF2B5EF4-FFF2-40B4-BE49-F238E27FC236}">
                <a16:creationId xmlns:a16="http://schemas.microsoft.com/office/drawing/2014/main" id="{B0846190-062C-7D76-B94D-BB158529272D}"/>
              </a:ext>
            </a:extLst>
          </p:cNvPr>
          <p:cNvSpPr txBox="1"/>
          <p:nvPr/>
        </p:nvSpPr>
        <p:spPr>
          <a:xfrm>
            <a:off x="244431" y="6434401"/>
            <a:ext cx="2338204" cy="338554"/>
          </a:xfrm>
          <a:prstGeom prst="rect">
            <a:avLst/>
          </a:prstGeom>
          <a:noFill/>
        </p:spPr>
        <p:txBody>
          <a:bodyPr wrap="none" rtlCol="0">
            <a:spAutoFit/>
          </a:bodyPr>
          <a:lstStyle/>
          <a:p>
            <a:r>
              <a:rPr lang="en-US" sz="1600" i="1" dirty="0"/>
              <a:t>Ref: Fig 3.10 p-90 Pierret</a:t>
            </a:r>
          </a:p>
        </p:txBody>
      </p:sp>
    </p:spTree>
    <p:extLst>
      <p:ext uri="{BB962C8B-B14F-4D97-AF65-F5344CB8AC3E}">
        <p14:creationId xmlns:p14="http://schemas.microsoft.com/office/powerpoint/2010/main" val="238626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20059</TotalTime>
  <Words>1324</Words>
  <Application>Microsoft Office PowerPoint</Application>
  <PresentationFormat>Widescreen</PresentationFormat>
  <Paragraphs>274</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Aptos Display</vt:lpstr>
      <vt:lpstr>Arial</vt:lpstr>
      <vt:lpstr>Calibri</vt:lpstr>
      <vt:lpstr>Cambria Math</vt:lpstr>
      <vt:lpstr>Office Theme</vt:lpstr>
      <vt:lpstr>IC Engineering 1</vt:lpstr>
      <vt:lpstr>Semi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18</cp:revision>
  <dcterms:created xsi:type="dcterms:W3CDTF">2025-01-08T16:01:12Z</dcterms:created>
  <dcterms:modified xsi:type="dcterms:W3CDTF">2025-03-18T07:56:37Z</dcterms:modified>
</cp:coreProperties>
</file>