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61" r:id="rId5"/>
    <p:sldId id="262" r:id="rId6"/>
    <p:sldId id="259" r:id="rId7"/>
    <p:sldId id="260" r:id="rId8"/>
    <p:sldId id="263" r:id="rId9"/>
    <p:sldId id="264" r:id="rId10"/>
    <p:sldId id="265" r:id="rId11"/>
    <p:sldId id="266" r:id="rId12"/>
    <p:sldId id="267" r:id="rId13"/>
    <p:sldId id="268" r:id="rId14"/>
    <p:sldId id="269" r:id="rId15"/>
    <p:sldId id="270" r:id="rId16"/>
    <p:sldId id="271" r:id="rId17"/>
    <p:sldId id="272"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4" d="100"/>
          <a:sy n="64" d="100"/>
        </p:scale>
        <p:origin x="66" y="21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81015-6C31-67EC-C5FA-EC50FA37053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CBB442F-B93D-A415-3084-8C12856118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FFE9D19-4A66-0639-F0A5-32BCFC6384D5}"/>
              </a:ext>
            </a:extLst>
          </p:cNvPr>
          <p:cNvSpPr>
            <a:spLocks noGrp="1"/>
          </p:cNvSpPr>
          <p:nvPr>
            <p:ph type="dt" sz="half" idx="10"/>
          </p:nvPr>
        </p:nvSpPr>
        <p:spPr/>
        <p:txBody>
          <a:bodyPr/>
          <a:lstStyle/>
          <a:p>
            <a:fld id="{BA5A1584-706A-4ABE-803B-792AD84DBA31}" type="datetimeFigureOut">
              <a:rPr lang="en-US" smtClean="0"/>
              <a:t>1/21/2025</a:t>
            </a:fld>
            <a:endParaRPr lang="en-US"/>
          </a:p>
        </p:txBody>
      </p:sp>
      <p:sp>
        <p:nvSpPr>
          <p:cNvPr id="5" name="Footer Placeholder 4">
            <a:extLst>
              <a:ext uri="{FF2B5EF4-FFF2-40B4-BE49-F238E27FC236}">
                <a16:creationId xmlns:a16="http://schemas.microsoft.com/office/drawing/2014/main" id="{D9A7BAD8-63DD-D84E-42AD-BCE3A7E7D3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822986E-B439-D94B-E383-08FCB95A3478}"/>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2211531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539463-87F7-9456-7076-321AB1E4783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F410EEF-EFBC-1BA3-CF52-57CCB29F0C3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1CDFA9-34C1-422E-D035-665D9D96A4E4}"/>
              </a:ext>
            </a:extLst>
          </p:cNvPr>
          <p:cNvSpPr>
            <a:spLocks noGrp="1"/>
          </p:cNvSpPr>
          <p:nvPr>
            <p:ph type="dt" sz="half" idx="10"/>
          </p:nvPr>
        </p:nvSpPr>
        <p:spPr/>
        <p:txBody>
          <a:bodyPr/>
          <a:lstStyle/>
          <a:p>
            <a:fld id="{BA5A1584-706A-4ABE-803B-792AD84DBA31}" type="datetimeFigureOut">
              <a:rPr lang="en-US" smtClean="0"/>
              <a:t>1/21/2025</a:t>
            </a:fld>
            <a:endParaRPr lang="en-US"/>
          </a:p>
        </p:txBody>
      </p:sp>
      <p:sp>
        <p:nvSpPr>
          <p:cNvPr id="5" name="Footer Placeholder 4">
            <a:extLst>
              <a:ext uri="{FF2B5EF4-FFF2-40B4-BE49-F238E27FC236}">
                <a16:creationId xmlns:a16="http://schemas.microsoft.com/office/drawing/2014/main" id="{50684F97-79BD-929A-D2C9-FFF9BC37CE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6F3D18-4B01-0D64-6D1B-46D980AAFEF7}"/>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820043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000EE75-2A74-0653-031C-4E4A26A799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0905B27-9A37-A91E-06B7-EB13CBD0D7D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EF6760-4E39-AFE2-8270-BA340AB64C87}"/>
              </a:ext>
            </a:extLst>
          </p:cNvPr>
          <p:cNvSpPr>
            <a:spLocks noGrp="1"/>
          </p:cNvSpPr>
          <p:nvPr>
            <p:ph type="dt" sz="half" idx="10"/>
          </p:nvPr>
        </p:nvSpPr>
        <p:spPr/>
        <p:txBody>
          <a:bodyPr/>
          <a:lstStyle/>
          <a:p>
            <a:fld id="{BA5A1584-706A-4ABE-803B-792AD84DBA31}" type="datetimeFigureOut">
              <a:rPr lang="en-US" smtClean="0"/>
              <a:t>1/21/2025</a:t>
            </a:fld>
            <a:endParaRPr lang="en-US"/>
          </a:p>
        </p:txBody>
      </p:sp>
      <p:sp>
        <p:nvSpPr>
          <p:cNvPr id="5" name="Footer Placeholder 4">
            <a:extLst>
              <a:ext uri="{FF2B5EF4-FFF2-40B4-BE49-F238E27FC236}">
                <a16:creationId xmlns:a16="http://schemas.microsoft.com/office/drawing/2014/main" id="{3268F8AF-FA6E-EBDD-7350-5494DD5E8C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DF13EB-0F67-280D-4D6A-A4F8B5959425}"/>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932649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7853F-5787-2A3A-4775-EB3F1DEA49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4378D8E-67F5-86DC-9277-89D7D1D321D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0D7C1B-C809-443B-41CD-9A2124063AF8}"/>
              </a:ext>
            </a:extLst>
          </p:cNvPr>
          <p:cNvSpPr>
            <a:spLocks noGrp="1"/>
          </p:cNvSpPr>
          <p:nvPr>
            <p:ph type="dt" sz="half" idx="10"/>
          </p:nvPr>
        </p:nvSpPr>
        <p:spPr/>
        <p:txBody>
          <a:bodyPr/>
          <a:lstStyle/>
          <a:p>
            <a:fld id="{BA5A1584-706A-4ABE-803B-792AD84DBA31}" type="datetimeFigureOut">
              <a:rPr lang="en-US" smtClean="0"/>
              <a:t>1/21/2025</a:t>
            </a:fld>
            <a:endParaRPr lang="en-US"/>
          </a:p>
        </p:txBody>
      </p:sp>
      <p:sp>
        <p:nvSpPr>
          <p:cNvPr id="5" name="Footer Placeholder 4">
            <a:extLst>
              <a:ext uri="{FF2B5EF4-FFF2-40B4-BE49-F238E27FC236}">
                <a16:creationId xmlns:a16="http://schemas.microsoft.com/office/drawing/2014/main" id="{E8019EC0-52A3-1AFC-B12E-A1810811B05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7CF1A0-C8AF-129A-E414-4D75948C5B00}"/>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938888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69DA6E-C5AA-D88E-6D8D-7DF7B62A4B7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A361D6C-CBE5-6940-35D4-1C93EBC9CBD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821E00-4C40-5FE1-7731-0CDD759D222F}"/>
              </a:ext>
            </a:extLst>
          </p:cNvPr>
          <p:cNvSpPr>
            <a:spLocks noGrp="1"/>
          </p:cNvSpPr>
          <p:nvPr>
            <p:ph type="dt" sz="half" idx="10"/>
          </p:nvPr>
        </p:nvSpPr>
        <p:spPr/>
        <p:txBody>
          <a:bodyPr/>
          <a:lstStyle/>
          <a:p>
            <a:fld id="{BA5A1584-706A-4ABE-803B-792AD84DBA31}" type="datetimeFigureOut">
              <a:rPr lang="en-US" smtClean="0"/>
              <a:t>1/21/2025</a:t>
            </a:fld>
            <a:endParaRPr lang="en-US"/>
          </a:p>
        </p:txBody>
      </p:sp>
      <p:sp>
        <p:nvSpPr>
          <p:cNvPr id="5" name="Footer Placeholder 4">
            <a:extLst>
              <a:ext uri="{FF2B5EF4-FFF2-40B4-BE49-F238E27FC236}">
                <a16:creationId xmlns:a16="http://schemas.microsoft.com/office/drawing/2014/main" id="{C31530B3-99CF-F383-6E04-C86F46A8FF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756659-8AEF-69DB-5595-9C9D0C8E061A}"/>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12854040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E8CE78-D33D-1B04-EBAB-E45240AB63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EB77608-AB5B-7DA3-F81A-611F75BC10D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DC82B2C-493E-25AC-FFFD-D5264917200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3098183-93AF-D8CE-F342-210B2E97B935}"/>
              </a:ext>
            </a:extLst>
          </p:cNvPr>
          <p:cNvSpPr>
            <a:spLocks noGrp="1"/>
          </p:cNvSpPr>
          <p:nvPr>
            <p:ph type="dt" sz="half" idx="10"/>
          </p:nvPr>
        </p:nvSpPr>
        <p:spPr/>
        <p:txBody>
          <a:bodyPr/>
          <a:lstStyle/>
          <a:p>
            <a:fld id="{BA5A1584-706A-4ABE-803B-792AD84DBA31}" type="datetimeFigureOut">
              <a:rPr lang="en-US" smtClean="0"/>
              <a:t>1/21/2025</a:t>
            </a:fld>
            <a:endParaRPr lang="en-US"/>
          </a:p>
        </p:txBody>
      </p:sp>
      <p:sp>
        <p:nvSpPr>
          <p:cNvPr id="6" name="Footer Placeholder 5">
            <a:extLst>
              <a:ext uri="{FF2B5EF4-FFF2-40B4-BE49-F238E27FC236}">
                <a16:creationId xmlns:a16="http://schemas.microsoft.com/office/drawing/2014/main" id="{96A362A7-D423-675B-F6FD-78384284AB0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79E0CF2-7734-283A-87B8-4E28F2D01D6A}"/>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6801955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D4E9A6-7E74-3C44-963B-E8D94E64297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FD2F946-1739-2DF2-B7D8-8F4EA1D125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5D0EC5C-EE88-9842-07D9-49B35A92FD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77B73B1-5D71-1A7F-F02A-C2B01AFF0C6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36A4833-21F8-AE38-6B13-03C48E907D1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4887793-C74B-C988-BD8F-7CA32EF1FBD2}"/>
              </a:ext>
            </a:extLst>
          </p:cNvPr>
          <p:cNvSpPr>
            <a:spLocks noGrp="1"/>
          </p:cNvSpPr>
          <p:nvPr>
            <p:ph type="dt" sz="half" idx="10"/>
          </p:nvPr>
        </p:nvSpPr>
        <p:spPr/>
        <p:txBody>
          <a:bodyPr/>
          <a:lstStyle/>
          <a:p>
            <a:fld id="{BA5A1584-706A-4ABE-803B-792AD84DBA31}" type="datetimeFigureOut">
              <a:rPr lang="en-US" smtClean="0"/>
              <a:t>1/21/2025</a:t>
            </a:fld>
            <a:endParaRPr lang="en-US"/>
          </a:p>
        </p:txBody>
      </p:sp>
      <p:sp>
        <p:nvSpPr>
          <p:cNvPr id="8" name="Footer Placeholder 7">
            <a:extLst>
              <a:ext uri="{FF2B5EF4-FFF2-40B4-BE49-F238E27FC236}">
                <a16:creationId xmlns:a16="http://schemas.microsoft.com/office/drawing/2014/main" id="{B1796416-D3B5-8364-7072-3B32666404D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DBD00B6-6CC6-7258-94E4-999583FEAD4E}"/>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3875038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CBBE7-DD1A-4D01-E58C-17970136572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6722E85-7924-2265-7F68-4D73568EC570}"/>
              </a:ext>
            </a:extLst>
          </p:cNvPr>
          <p:cNvSpPr>
            <a:spLocks noGrp="1"/>
          </p:cNvSpPr>
          <p:nvPr>
            <p:ph type="dt" sz="half" idx="10"/>
          </p:nvPr>
        </p:nvSpPr>
        <p:spPr/>
        <p:txBody>
          <a:bodyPr/>
          <a:lstStyle/>
          <a:p>
            <a:fld id="{BA5A1584-706A-4ABE-803B-792AD84DBA31}" type="datetimeFigureOut">
              <a:rPr lang="en-US" smtClean="0"/>
              <a:t>1/21/2025</a:t>
            </a:fld>
            <a:endParaRPr lang="en-US"/>
          </a:p>
        </p:txBody>
      </p:sp>
      <p:sp>
        <p:nvSpPr>
          <p:cNvPr id="4" name="Footer Placeholder 3">
            <a:extLst>
              <a:ext uri="{FF2B5EF4-FFF2-40B4-BE49-F238E27FC236}">
                <a16:creationId xmlns:a16="http://schemas.microsoft.com/office/drawing/2014/main" id="{833A5864-06D7-9C15-1EDD-EFA3812E82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E46CFF9-BB19-34B3-65F2-440869421114}"/>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2555001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AE6BF62-1478-56AD-1649-D622E0EA6994}"/>
              </a:ext>
            </a:extLst>
          </p:cNvPr>
          <p:cNvSpPr>
            <a:spLocks noGrp="1"/>
          </p:cNvSpPr>
          <p:nvPr>
            <p:ph type="dt" sz="half" idx="10"/>
          </p:nvPr>
        </p:nvSpPr>
        <p:spPr/>
        <p:txBody>
          <a:bodyPr/>
          <a:lstStyle/>
          <a:p>
            <a:fld id="{BA5A1584-706A-4ABE-803B-792AD84DBA31}" type="datetimeFigureOut">
              <a:rPr lang="en-US" smtClean="0"/>
              <a:t>1/21/2025</a:t>
            </a:fld>
            <a:endParaRPr lang="en-US"/>
          </a:p>
        </p:txBody>
      </p:sp>
      <p:sp>
        <p:nvSpPr>
          <p:cNvPr id="3" name="Footer Placeholder 2">
            <a:extLst>
              <a:ext uri="{FF2B5EF4-FFF2-40B4-BE49-F238E27FC236}">
                <a16:creationId xmlns:a16="http://schemas.microsoft.com/office/drawing/2014/main" id="{72AFF3D2-2F9C-DD93-F4C5-E29F6442E13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1F1A922-C840-94B5-9D66-B11F7D66FBD1}"/>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11670862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1CD50-3ED1-8661-BA3F-97B4A76FE1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72784539-B055-8104-E029-226C743B65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C238255-706C-D7A1-949B-971668F2E6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47B582-2381-E232-87D1-D0609F5F6704}"/>
              </a:ext>
            </a:extLst>
          </p:cNvPr>
          <p:cNvSpPr>
            <a:spLocks noGrp="1"/>
          </p:cNvSpPr>
          <p:nvPr>
            <p:ph type="dt" sz="half" idx="10"/>
          </p:nvPr>
        </p:nvSpPr>
        <p:spPr/>
        <p:txBody>
          <a:bodyPr/>
          <a:lstStyle/>
          <a:p>
            <a:fld id="{BA5A1584-706A-4ABE-803B-792AD84DBA31}" type="datetimeFigureOut">
              <a:rPr lang="en-US" smtClean="0"/>
              <a:t>1/21/2025</a:t>
            </a:fld>
            <a:endParaRPr lang="en-US"/>
          </a:p>
        </p:txBody>
      </p:sp>
      <p:sp>
        <p:nvSpPr>
          <p:cNvPr id="6" name="Footer Placeholder 5">
            <a:extLst>
              <a:ext uri="{FF2B5EF4-FFF2-40B4-BE49-F238E27FC236}">
                <a16:creationId xmlns:a16="http://schemas.microsoft.com/office/drawing/2014/main" id="{0B92ACFB-790A-214F-CDA2-26AA6A51255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FC42E8-A7D9-AFF0-003C-46F7CB93F971}"/>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9277164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58720-DD5A-E126-8CB9-397F4FCE57A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973C6524-32C2-3681-623A-2ED9EDC7CE3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F25C100-6A10-02B1-CC6D-33F55174941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8D31F4-B230-4FEB-35B2-7C7FC2126C4A}"/>
              </a:ext>
            </a:extLst>
          </p:cNvPr>
          <p:cNvSpPr>
            <a:spLocks noGrp="1"/>
          </p:cNvSpPr>
          <p:nvPr>
            <p:ph type="dt" sz="half" idx="10"/>
          </p:nvPr>
        </p:nvSpPr>
        <p:spPr/>
        <p:txBody>
          <a:bodyPr/>
          <a:lstStyle/>
          <a:p>
            <a:fld id="{BA5A1584-706A-4ABE-803B-792AD84DBA31}" type="datetimeFigureOut">
              <a:rPr lang="en-US" smtClean="0"/>
              <a:t>1/21/2025</a:t>
            </a:fld>
            <a:endParaRPr lang="en-US"/>
          </a:p>
        </p:txBody>
      </p:sp>
      <p:sp>
        <p:nvSpPr>
          <p:cNvPr id="6" name="Footer Placeholder 5">
            <a:extLst>
              <a:ext uri="{FF2B5EF4-FFF2-40B4-BE49-F238E27FC236}">
                <a16:creationId xmlns:a16="http://schemas.microsoft.com/office/drawing/2014/main" id="{150BD88E-46B0-7517-99A3-BAC4FC18753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872BE60-0CD7-AA42-7523-9435E72EA0AE}"/>
              </a:ext>
            </a:extLst>
          </p:cNvPr>
          <p:cNvSpPr>
            <a:spLocks noGrp="1"/>
          </p:cNvSpPr>
          <p:nvPr>
            <p:ph type="sldNum" sz="quarter" idx="12"/>
          </p:nvPr>
        </p:nvSpPr>
        <p:spPr/>
        <p:txBody>
          <a:bodyPr/>
          <a:lstStyle/>
          <a:p>
            <a:fld id="{E55A7FE0-7F7D-4B99-A9F8-6325C39FB1A6}" type="slidenum">
              <a:rPr lang="en-US" smtClean="0"/>
              <a:t>‹#›</a:t>
            </a:fld>
            <a:endParaRPr lang="en-US"/>
          </a:p>
        </p:txBody>
      </p:sp>
    </p:spTree>
    <p:extLst>
      <p:ext uri="{BB962C8B-B14F-4D97-AF65-F5344CB8AC3E}">
        <p14:creationId xmlns:p14="http://schemas.microsoft.com/office/powerpoint/2010/main" val="24182593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E6FCA26-A843-4260-DF2D-C48E8CFD984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FF9CE30-8367-EA3B-23D9-F44A7AECC19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6EF4560-FC51-A787-C21A-3BD60F336F8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A5A1584-706A-4ABE-803B-792AD84DBA31}" type="datetimeFigureOut">
              <a:rPr lang="en-US" smtClean="0"/>
              <a:t>1/21/2025</a:t>
            </a:fld>
            <a:endParaRPr lang="en-US"/>
          </a:p>
        </p:txBody>
      </p:sp>
      <p:sp>
        <p:nvSpPr>
          <p:cNvPr id="5" name="Footer Placeholder 4">
            <a:extLst>
              <a:ext uri="{FF2B5EF4-FFF2-40B4-BE49-F238E27FC236}">
                <a16:creationId xmlns:a16="http://schemas.microsoft.com/office/drawing/2014/main" id="{EEEA0756-4EBB-2AE5-8C16-7DB2ADA32F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F5FFEAB6-F884-A7AD-AA4B-277117B03F5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55A7FE0-7F7D-4B99-A9F8-6325C39FB1A6}" type="slidenum">
              <a:rPr lang="en-US" smtClean="0"/>
              <a:t>‹#›</a:t>
            </a:fld>
            <a:endParaRPr lang="en-US"/>
          </a:p>
        </p:txBody>
      </p:sp>
    </p:spTree>
    <p:extLst>
      <p:ext uri="{BB962C8B-B14F-4D97-AF65-F5344CB8AC3E}">
        <p14:creationId xmlns:p14="http://schemas.microsoft.com/office/powerpoint/2010/main" val="7739525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4.png"/><Relationship Id="rId7" Type="http://schemas.openxmlformats.org/officeDocument/2006/relationships/image" Target="../media/image20.png"/><Relationship Id="rId2" Type="http://schemas.openxmlformats.org/officeDocument/2006/relationships/image" Target="../media/image13.png"/><Relationship Id="rId1" Type="http://schemas.openxmlformats.org/officeDocument/2006/relationships/slideLayout" Target="../slideLayouts/slideLayout7.xml"/><Relationship Id="rId11" Type="http://schemas.openxmlformats.org/officeDocument/2006/relationships/image" Target="../media/image21.png"/><Relationship Id="rId5" Type="http://schemas.openxmlformats.org/officeDocument/2006/relationships/image" Target="../media/image16.png"/><Relationship Id="rId10" Type="http://schemas.openxmlformats.org/officeDocument/2006/relationships/image" Target="../media/image19.png"/><Relationship Id="rId4" Type="http://schemas.openxmlformats.org/officeDocument/2006/relationships/image" Target="../media/image15.png"/><Relationship Id="rId9" Type="http://schemas.openxmlformats.org/officeDocument/2006/relationships/image" Target="../media/image18.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1" Type="http://schemas.openxmlformats.org/officeDocument/2006/relationships/image" Target="../media/image32.png"/><Relationship Id="rId2" Type="http://schemas.openxmlformats.org/officeDocument/2006/relationships/image" Target="../media/image22.png"/><Relationship Id="rId20" Type="http://schemas.openxmlformats.org/officeDocument/2006/relationships/image" Target="../media/image31.png"/><Relationship Id="rId1" Type="http://schemas.openxmlformats.org/officeDocument/2006/relationships/slideLayout" Target="../slideLayouts/slideLayout7.xml"/><Relationship Id="rId23" Type="http://schemas.openxmlformats.org/officeDocument/2006/relationships/image" Target="../media/image24.png"/><Relationship Id="rId22" Type="http://schemas.openxmlformats.org/officeDocument/2006/relationships/image" Target="../media/image33.png"/></Relationships>
</file>

<file path=ppt/slides/_rels/slide6.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39.png"/><Relationship Id="rId3" Type="http://schemas.openxmlformats.org/officeDocument/2006/relationships/image" Target="../media/image26.png"/><Relationship Id="rId7" Type="http://schemas.openxmlformats.org/officeDocument/2006/relationships/image" Target="../media/image30.png"/><Relationship Id="rId12" Type="http://schemas.openxmlformats.org/officeDocument/2006/relationships/image" Target="../media/image38.png"/><Relationship Id="rId2" Type="http://schemas.openxmlformats.org/officeDocument/2006/relationships/image" Target="../media/image25.png"/><Relationship Id="rId1" Type="http://schemas.openxmlformats.org/officeDocument/2006/relationships/slideLayout" Target="../slideLayouts/slideLayout7.xml"/><Relationship Id="rId6" Type="http://schemas.openxmlformats.org/officeDocument/2006/relationships/image" Target="../media/image29.png"/><Relationship Id="rId11" Type="http://schemas.openxmlformats.org/officeDocument/2006/relationships/image" Target="../media/image37.png"/><Relationship Id="rId5" Type="http://schemas.openxmlformats.org/officeDocument/2006/relationships/image" Target="../media/image28.png"/><Relationship Id="rId15" Type="http://schemas.openxmlformats.org/officeDocument/2006/relationships/image" Target="../media/image41.png"/><Relationship Id="rId10" Type="http://schemas.openxmlformats.org/officeDocument/2006/relationships/image" Target="../media/image36.png"/><Relationship Id="rId4" Type="http://schemas.openxmlformats.org/officeDocument/2006/relationships/image" Target="../media/image27.png"/><Relationship Id="rId9" Type="http://schemas.openxmlformats.org/officeDocument/2006/relationships/image" Target="../media/image35.png"/><Relationship Id="rId14" Type="http://schemas.openxmlformats.org/officeDocument/2006/relationships/image" Target="../media/image40.png"/></Relationships>
</file>

<file path=ppt/slides/_rels/slide7.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7.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8.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51E81E-A87D-AB0E-B8CE-DB4944AD6EA5}"/>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D77F961-1417-4896-BE6A-6A912ECD76AC}"/>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19845121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BF156F5-D9A0-F416-3625-C7FE7F11B473}"/>
              </a:ext>
            </a:extLst>
          </p:cNvPr>
          <p:cNvPicPr>
            <a:picLocks noChangeAspect="1"/>
          </p:cNvPicPr>
          <p:nvPr/>
        </p:nvPicPr>
        <p:blipFill>
          <a:blip r:embed="rId2"/>
          <a:stretch>
            <a:fillRect/>
          </a:stretch>
        </p:blipFill>
        <p:spPr>
          <a:xfrm>
            <a:off x="545327" y="2037750"/>
            <a:ext cx="3457575" cy="2209800"/>
          </a:xfrm>
          <a:prstGeom prst="rect">
            <a:avLst/>
          </a:prstGeom>
        </p:spPr>
      </p:pic>
      <p:sp>
        <p:nvSpPr>
          <p:cNvPr id="4" name="TextBox 3">
            <a:extLst>
              <a:ext uri="{FF2B5EF4-FFF2-40B4-BE49-F238E27FC236}">
                <a16:creationId xmlns:a16="http://schemas.microsoft.com/office/drawing/2014/main" id="{2A597447-C3A4-724A-AEE2-0D640135F051}"/>
              </a:ext>
            </a:extLst>
          </p:cNvPr>
          <p:cNvSpPr txBox="1"/>
          <p:nvPr/>
        </p:nvSpPr>
        <p:spPr>
          <a:xfrm>
            <a:off x="545327" y="4854987"/>
            <a:ext cx="3694729" cy="369332"/>
          </a:xfrm>
          <a:prstGeom prst="rect">
            <a:avLst/>
          </a:prstGeom>
          <a:noFill/>
        </p:spPr>
        <p:txBody>
          <a:bodyPr wrap="none" rtlCol="0">
            <a:spAutoFit/>
          </a:bodyPr>
          <a:lstStyle/>
          <a:p>
            <a:r>
              <a:rPr lang="en-US" dirty="0"/>
              <a:t>Fig-circuits-nodev.png  R0 01/12/25</a:t>
            </a:r>
          </a:p>
        </p:txBody>
      </p:sp>
    </p:spTree>
    <p:extLst>
      <p:ext uri="{BB962C8B-B14F-4D97-AF65-F5344CB8AC3E}">
        <p14:creationId xmlns:p14="http://schemas.microsoft.com/office/powerpoint/2010/main" val="5103992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EF27B2-94D7-AF53-B7D7-C505D891C611}"/>
              </a:ext>
            </a:extLst>
          </p:cNvPr>
          <p:cNvPicPr>
            <a:picLocks noChangeAspect="1"/>
          </p:cNvPicPr>
          <p:nvPr/>
        </p:nvPicPr>
        <p:blipFill>
          <a:blip r:embed="rId2"/>
          <a:stretch>
            <a:fillRect/>
          </a:stretch>
        </p:blipFill>
        <p:spPr>
          <a:xfrm>
            <a:off x="985837" y="1772431"/>
            <a:ext cx="4390535" cy="2349864"/>
          </a:xfrm>
          <a:prstGeom prst="rect">
            <a:avLst/>
          </a:prstGeom>
        </p:spPr>
      </p:pic>
      <p:sp>
        <p:nvSpPr>
          <p:cNvPr id="4" name="TextBox 3">
            <a:extLst>
              <a:ext uri="{FF2B5EF4-FFF2-40B4-BE49-F238E27FC236}">
                <a16:creationId xmlns:a16="http://schemas.microsoft.com/office/drawing/2014/main" id="{DD1D81B7-1164-AE0F-D97B-844610076921}"/>
              </a:ext>
            </a:extLst>
          </p:cNvPr>
          <p:cNvSpPr txBox="1"/>
          <p:nvPr/>
        </p:nvSpPr>
        <p:spPr>
          <a:xfrm>
            <a:off x="545327" y="4854987"/>
            <a:ext cx="3714991" cy="369332"/>
          </a:xfrm>
          <a:prstGeom prst="rect">
            <a:avLst/>
          </a:prstGeom>
          <a:noFill/>
        </p:spPr>
        <p:txBody>
          <a:bodyPr wrap="none" rtlCol="0">
            <a:spAutoFit/>
          </a:bodyPr>
          <a:lstStyle/>
          <a:p>
            <a:r>
              <a:rPr lang="en-US" dirty="0"/>
              <a:t>Fig-circuits-meshi.png  R0 01/14/25</a:t>
            </a:r>
          </a:p>
        </p:txBody>
      </p:sp>
    </p:spTree>
    <p:extLst>
      <p:ext uri="{BB962C8B-B14F-4D97-AF65-F5344CB8AC3E}">
        <p14:creationId xmlns:p14="http://schemas.microsoft.com/office/powerpoint/2010/main" val="9036427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E0EBED-C1B9-C616-3C01-E0E579E5066A}"/>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1C18ED12-B7D5-1794-EC55-D56B716A978E}"/>
              </a:ext>
            </a:extLst>
          </p:cNvPr>
          <p:cNvSpPr txBox="1"/>
          <p:nvPr/>
        </p:nvSpPr>
        <p:spPr>
          <a:xfrm>
            <a:off x="155583" y="5946420"/>
            <a:ext cx="4021165" cy="369332"/>
          </a:xfrm>
          <a:prstGeom prst="rect">
            <a:avLst/>
          </a:prstGeom>
          <a:noFill/>
        </p:spPr>
        <p:txBody>
          <a:bodyPr wrap="none" rtlCol="0">
            <a:spAutoFit/>
          </a:bodyPr>
          <a:lstStyle/>
          <a:p>
            <a:r>
              <a:rPr lang="en-US" dirty="0"/>
              <a:t>Fig-circuits-sposition.png  R0 01/18/25</a:t>
            </a:r>
          </a:p>
        </p:txBody>
      </p:sp>
      <p:pic>
        <p:nvPicPr>
          <p:cNvPr id="3" name="Picture 2">
            <a:extLst>
              <a:ext uri="{FF2B5EF4-FFF2-40B4-BE49-F238E27FC236}">
                <a16:creationId xmlns:a16="http://schemas.microsoft.com/office/drawing/2014/main" id="{B248C840-095A-6C16-AF28-89087A80140F}"/>
              </a:ext>
            </a:extLst>
          </p:cNvPr>
          <p:cNvPicPr>
            <a:picLocks noChangeAspect="1"/>
          </p:cNvPicPr>
          <p:nvPr/>
        </p:nvPicPr>
        <p:blipFill>
          <a:blip r:embed="rId2"/>
          <a:stretch>
            <a:fillRect/>
          </a:stretch>
        </p:blipFill>
        <p:spPr>
          <a:xfrm>
            <a:off x="359921" y="1131648"/>
            <a:ext cx="3387620" cy="4526732"/>
          </a:xfrm>
          <a:prstGeom prst="rect">
            <a:avLst/>
          </a:prstGeom>
        </p:spPr>
      </p:pic>
    </p:spTree>
    <p:extLst>
      <p:ext uri="{BB962C8B-B14F-4D97-AF65-F5344CB8AC3E}">
        <p14:creationId xmlns:p14="http://schemas.microsoft.com/office/powerpoint/2010/main" val="24364774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5AE8EB-5E62-8955-E410-EF83CA56AB06}"/>
              </a:ext>
            </a:extLst>
          </p:cNvPr>
          <p:cNvPicPr>
            <a:picLocks noChangeAspect="1"/>
          </p:cNvPicPr>
          <p:nvPr/>
        </p:nvPicPr>
        <p:blipFill>
          <a:blip r:embed="rId2"/>
          <a:stretch>
            <a:fillRect/>
          </a:stretch>
        </p:blipFill>
        <p:spPr>
          <a:xfrm>
            <a:off x="407962" y="2467643"/>
            <a:ext cx="3914775" cy="1495425"/>
          </a:xfrm>
          <a:prstGeom prst="rect">
            <a:avLst/>
          </a:prstGeom>
        </p:spPr>
      </p:pic>
      <p:sp>
        <p:nvSpPr>
          <p:cNvPr id="4" name="TextBox 3">
            <a:extLst>
              <a:ext uri="{FF2B5EF4-FFF2-40B4-BE49-F238E27FC236}">
                <a16:creationId xmlns:a16="http://schemas.microsoft.com/office/drawing/2014/main" id="{A8282026-CCDC-E776-02D3-164D6D01621B}"/>
              </a:ext>
            </a:extLst>
          </p:cNvPr>
          <p:cNvSpPr txBox="1"/>
          <p:nvPr/>
        </p:nvSpPr>
        <p:spPr>
          <a:xfrm>
            <a:off x="407962" y="5949334"/>
            <a:ext cx="10579828" cy="646331"/>
          </a:xfrm>
          <a:prstGeom prst="rect">
            <a:avLst/>
          </a:prstGeom>
          <a:noFill/>
        </p:spPr>
        <p:txBody>
          <a:bodyPr wrap="square" rtlCol="0">
            <a:spAutoFit/>
          </a:bodyPr>
          <a:lstStyle/>
          <a:p>
            <a:r>
              <a:rPr lang="en-US" dirty="0"/>
              <a:t>A linear circuit with resistors and both dependent and independent sources is connected to a linear or non-linear load</a:t>
            </a:r>
          </a:p>
        </p:txBody>
      </p:sp>
      <p:sp>
        <p:nvSpPr>
          <p:cNvPr id="5" name="TextBox 4">
            <a:extLst>
              <a:ext uri="{FF2B5EF4-FFF2-40B4-BE49-F238E27FC236}">
                <a16:creationId xmlns:a16="http://schemas.microsoft.com/office/drawing/2014/main" id="{6E28CE42-32E2-07B4-98E8-721849E7D74A}"/>
              </a:ext>
            </a:extLst>
          </p:cNvPr>
          <p:cNvSpPr txBox="1"/>
          <p:nvPr/>
        </p:nvSpPr>
        <p:spPr>
          <a:xfrm>
            <a:off x="407962" y="4586869"/>
            <a:ext cx="3650999" cy="369332"/>
          </a:xfrm>
          <a:prstGeom prst="rect">
            <a:avLst/>
          </a:prstGeom>
          <a:noFill/>
        </p:spPr>
        <p:txBody>
          <a:bodyPr wrap="none" rtlCol="0">
            <a:spAutoFit/>
          </a:bodyPr>
          <a:lstStyle/>
          <a:p>
            <a:r>
              <a:rPr lang="en-US" dirty="0"/>
              <a:t>Fig-circuits-linckt.png  R0 01/19/25</a:t>
            </a:r>
          </a:p>
        </p:txBody>
      </p:sp>
    </p:spTree>
    <p:extLst>
      <p:ext uri="{BB962C8B-B14F-4D97-AF65-F5344CB8AC3E}">
        <p14:creationId xmlns:p14="http://schemas.microsoft.com/office/powerpoint/2010/main" val="2898292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4F0F6D-4BF9-D53E-9FFC-92363D446FF2}"/>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FD6F168-59DF-4F49-310E-1ED7C365EC38}"/>
              </a:ext>
            </a:extLst>
          </p:cNvPr>
          <p:cNvSpPr txBox="1"/>
          <p:nvPr/>
        </p:nvSpPr>
        <p:spPr>
          <a:xfrm>
            <a:off x="273935" y="5445847"/>
            <a:ext cx="11644130" cy="923330"/>
          </a:xfrm>
          <a:prstGeom prst="rect">
            <a:avLst/>
          </a:prstGeom>
          <a:noFill/>
        </p:spPr>
        <p:txBody>
          <a:bodyPr wrap="square" rtlCol="0">
            <a:spAutoFit/>
          </a:bodyPr>
          <a:lstStyle/>
          <a:p>
            <a:r>
              <a:rPr lang="en-US" dirty="0"/>
              <a:t>Thevenin Equivalent: (a) Disconnect the load and measure the open-circuit voltage. (b) Zero all independent sources to find the equivalent resistance. (c) The </a:t>
            </a:r>
            <a:r>
              <a:rPr lang="en-US" dirty="0" err="1"/>
              <a:t>Thévenin</a:t>
            </a:r>
            <a:r>
              <a:rPr lang="en-US" dirty="0"/>
              <a:t> circuit combines the open-circuit voltage in series with the equivalent resistance.</a:t>
            </a:r>
          </a:p>
        </p:txBody>
      </p:sp>
      <p:sp>
        <p:nvSpPr>
          <p:cNvPr id="5" name="TextBox 4">
            <a:extLst>
              <a:ext uri="{FF2B5EF4-FFF2-40B4-BE49-F238E27FC236}">
                <a16:creationId xmlns:a16="http://schemas.microsoft.com/office/drawing/2014/main" id="{B6CF9A34-3EC7-26D6-C826-B1A6E8D50C16}"/>
              </a:ext>
            </a:extLst>
          </p:cNvPr>
          <p:cNvSpPr txBox="1"/>
          <p:nvPr/>
        </p:nvSpPr>
        <p:spPr>
          <a:xfrm>
            <a:off x="273935" y="4955560"/>
            <a:ext cx="3957750" cy="369332"/>
          </a:xfrm>
          <a:prstGeom prst="rect">
            <a:avLst/>
          </a:prstGeom>
          <a:noFill/>
        </p:spPr>
        <p:txBody>
          <a:bodyPr wrap="none" rtlCol="0">
            <a:spAutoFit/>
          </a:bodyPr>
          <a:lstStyle/>
          <a:p>
            <a:r>
              <a:rPr lang="en-US" dirty="0"/>
              <a:t>Fig-circuits-thevenin.png  R0 01/19/25</a:t>
            </a:r>
          </a:p>
        </p:txBody>
      </p:sp>
      <p:pic>
        <p:nvPicPr>
          <p:cNvPr id="6" name="Picture 5">
            <a:extLst>
              <a:ext uri="{FF2B5EF4-FFF2-40B4-BE49-F238E27FC236}">
                <a16:creationId xmlns:a16="http://schemas.microsoft.com/office/drawing/2014/main" id="{254078C1-84E5-A79C-93FF-04A6092950FD}"/>
              </a:ext>
            </a:extLst>
          </p:cNvPr>
          <p:cNvPicPr>
            <a:picLocks noChangeAspect="1"/>
          </p:cNvPicPr>
          <p:nvPr/>
        </p:nvPicPr>
        <p:blipFill>
          <a:blip r:embed="rId2"/>
          <a:stretch>
            <a:fillRect/>
          </a:stretch>
        </p:blipFill>
        <p:spPr>
          <a:xfrm>
            <a:off x="725226" y="100680"/>
            <a:ext cx="2466975" cy="4733925"/>
          </a:xfrm>
          <a:prstGeom prst="rect">
            <a:avLst/>
          </a:prstGeom>
        </p:spPr>
      </p:pic>
    </p:spTree>
    <p:extLst>
      <p:ext uri="{BB962C8B-B14F-4D97-AF65-F5344CB8AC3E}">
        <p14:creationId xmlns:p14="http://schemas.microsoft.com/office/powerpoint/2010/main" val="260289798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C98928-B4ED-D72B-56C2-0F53528FBC2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327C984-D9DB-6B6B-F3E4-9564B39A5CF6}"/>
              </a:ext>
            </a:extLst>
          </p:cNvPr>
          <p:cNvSpPr txBox="1"/>
          <p:nvPr/>
        </p:nvSpPr>
        <p:spPr>
          <a:xfrm>
            <a:off x="273935" y="5625728"/>
            <a:ext cx="11644130" cy="923330"/>
          </a:xfrm>
          <a:prstGeom prst="rect">
            <a:avLst/>
          </a:prstGeom>
          <a:noFill/>
        </p:spPr>
        <p:txBody>
          <a:bodyPr wrap="square" rtlCol="0">
            <a:spAutoFit/>
          </a:bodyPr>
          <a:lstStyle/>
          <a:p>
            <a:r>
              <a:rPr lang="en-US" dirty="0"/>
              <a:t>(a) To determine the short circuit current at the output, we short the load and measure its current. (b) To determine the equivalent resistance, we zero all the independent sources inside the block. (c) The Norton equivalent circuit is formed by putting the short circuit current  in parallel with the equivalent resistance, as determined in (a) and (b).</a:t>
            </a:r>
          </a:p>
        </p:txBody>
      </p:sp>
      <p:sp>
        <p:nvSpPr>
          <p:cNvPr id="5" name="TextBox 4">
            <a:extLst>
              <a:ext uri="{FF2B5EF4-FFF2-40B4-BE49-F238E27FC236}">
                <a16:creationId xmlns:a16="http://schemas.microsoft.com/office/drawing/2014/main" id="{3172ACA9-65E7-5ED4-C652-21FE9ADBC4EC}"/>
              </a:ext>
            </a:extLst>
          </p:cNvPr>
          <p:cNvSpPr txBox="1"/>
          <p:nvPr/>
        </p:nvSpPr>
        <p:spPr>
          <a:xfrm>
            <a:off x="273935" y="5105978"/>
            <a:ext cx="3760325" cy="369332"/>
          </a:xfrm>
          <a:prstGeom prst="rect">
            <a:avLst/>
          </a:prstGeom>
          <a:noFill/>
        </p:spPr>
        <p:txBody>
          <a:bodyPr wrap="none" rtlCol="0">
            <a:spAutoFit/>
          </a:bodyPr>
          <a:lstStyle/>
          <a:p>
            <a:r>
              <a:rPr lang="en-US" dirty="0"/>
              <a:t>Fig-circuits-norton.png  R0 01/19/25</a:t>
            </a:r>
          </a:p>
        </p:txBody>
      </p:sp>
      <p:pic>
        <p:nvPicPr>
          <p:cNvPr id="3" name="Picture 2">
            <a:extLst>
              <a:ext uri="{FF2B5EF4-FFF2-40B4-BE49-F238E27FC236}">
                <a16:creationId xmlns:a16="http://schemas.microsoft.com/office/drawing/2014/main" id="{3DB93653-6427-83C9-C9EE-426CFC09CB3A}"/>
              </a:ext>
            </a:extLst>
          </p:cNvPr>
          <p:cNvPicPr>
            <a:picLocks noChangeAspect="1"/>
          </p:cNvPicPr>
          <p:nvPr/>
        </p:nvPicPr>
        <p:blipFill>
          <a:blip r:embed="rId2"/>
          <a:stretch>
            <a:fillRect/>
          </a:stretch>
        </p:blipFill>
        <p:spPr>
          <a:xfrm>
            <a:off x="638800" y="308942"/>
            <a:ext cx="2609850" cy="4752975"/>
          </a:xfrm>
          <a:prstGeom prst="rect">
            <a:avLst/>
          </a:prstGeom>
        </p:spPr>
      </p:pic>
    </p:spTree>
    <p:extLst>
      <p:ext uri="{BB962C8B-B14F-4D97-AF65-F5344CB8AC3E}">
        <p14:creationId xmlns:p14="http://schemas.microsoft.com/office/powerpoint/2010/main" val="38239385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C6BED7B3-404E-F909-337B-2D5E2EECECAD}"/>
              </a:ext>
            </a:extLst>
          </p:cNvPr>
          <p:cNvGrpSpPr/>
          <p:nvPr/>
        </p:nvGrpSpPr>
        <p:grpSpPr>
          <a:xfrm>
            <a:off x="544644" y="2794004"/>
            <a:ext cx="7962431" cy="2571201"/>
            <a:chOff x="544644" y="2910196"/>
            <a:chExt cx="7962431" cy="2571201"/>
          </a:xfrm>
        </p:grpSpPr>
        <p:pic>
          <p:nvPicPr>
            <p:cNvPr id="3" name="Picture 2">
              <a:extLst>
                <a:ext uri="{FF2B5EF4-FFF2-40B4-BE49-F238E27FC236}">
                  <a16:creationId xmlns:a16="http://schemas.microsoft.com/office/drawing/2014/main" id="{EB3AA168-E145-799E-D9F2-600006C6AFBA}"/>
                </a:ext>
              </a:extLst>
            </p:cNvPr>
            <p:cNvPicPr>
              <a:picLocks noChangeAspect="1"/>
            </p:cNvPicPr>
            <p:nvPr/>
          </p:nvPicPr>
          <p:blipFill>
            <a:blip r:embed="rId2"/>
            <a:stretch>
              <a:fillRect/>
            </a:stretch>
          </p:blipFill>
          <p:spPr>
            <a:xfrm>
              <a:off x="544645" y="2910196"/>
              <a:ext cx="3705224" cy="2571201"/>
            </a:xfrm>
            <a:prstGeom prst="rect">
              <a:avLst/>
            </a:prstGeom>
          </p:spPr>
        </p:pic>
        <p:pic>
          <p:nvPicPr>
            <p:cNvPr id="5" name="Picture 4">
              <a:extLst>
                <a:ext uri="{FF2B5EF4-FFF2-40B4-BE49-F238E27FC236}">
                  <a16:creationId xmlns:a16="http://schemas.microsoft.com/office/drawing/2014/main" id="{751C139A-1196-9B92-1891-D47E93450C33}"/>
                </a:ext>
              </a:extLst>
            </p:cNvPr>
            <p:cNvPicPr>
              <a:picLocks noChangeAspect="1"/>
            </p:cNvPicPr>
            <p:nvPr/>
          </p:nvPicPr>
          <p:blipFill>
            <a:blip r:embed="rId3"/>
            <a:stretch>
              <a:fillRect/>
            </a:stretch>
          </p:blipFill>
          <p:spPr>
            <a:xfrm>
              <a:off x="4801850" y="3069680"/>
              <a:ext cx="3705225" cy="2295525"/>
            </a:xfrm>
            <a:prstGeom prst="rect">
              <a:avLst/>
            </a:prstGeom>
          </p:spPr>
        </p:pic>
        <p:sp>
          <p:nvSpPr>
            <p:cNvPr id="6" name="TextBox 5">
              <a:extLst>
                <a:ext uri="{FF2B5EF4-FFF2-40B4-BE49-F238E27FC236}">
                  <a16:creationId xmlns:a16="http://schemas.microsoft.com/office/drawing/2014/main" id="{C902FCFB-0168-E2BE-6C16-831B54755504}"/>
                </a:ext>
              </a:extLst>
            </p:cNvPr>
            <p:cNvSpPr txBox="1"/>
            <p:nvPr/>
          </p:nvSpPr>
          <p:spPr>
            <a:xfrm>
              <a:off x="544644" y="4789521"/>
              <a:ext cx="460382" cy="400110"/>
            </a:xfrm>
            <a:prstGeom prst="rect">
              <a:avLst/>
            </a:prstGeom>
            <a:noFill/>
          </p:spPr>
          <p:txBody>
            <a:bodyPr wrap="none" rtlCol="0">
              <a:spAutoFit/>
            </a:bodyPr>
            <a:lstStyle/>
            <a:p>
              <a:r>
                <a:rPr lang="en-US" b="1" dirty="0"/>
                <a:t>(</a:t>
              </a:r>
              <a:r>
                <a:rPr lang="en-US" sz="2000" b="1" dirty="0"/>
                <a:t>a</a:t>
              </a:r>
              <a:r>
                <a:rPr lang="en-US" b="1" dirty="0"/>
                <a:t>)</a:t>
              </a:r>
            </a:p>
          </p:txBody>
        </p:sp>
        <p:sp>
          <p:nvSpPr>
            <p:cNvPr id="8" name="TextBox 7">
              <a:extLst>
                <a:ext uri="{FF2B5EF4-FFF2-40B4-BE49-F238E27FC236}">
                  <a16:creationId xmlns:a16="http://schemas.microsoft.com/office/drawing/2014/main" id="{C912DCC6-32D0-2F1C-7822-A0157D509D23}"/>
                </a:ext>
              </a:extLst>
            </p:cNvPr>
            <p:cNvSpPr txBox="1"/>
            <p:nvPr/>
          </p:nvSpPr>
          <p:spPr>
            <a:xfrm>
              <a:off x="4801850" y="4615339"/>
              <a:ext cx="470000" cy="400110"/>
            </a:xfrm>
            <a:prstGeom prst="rect">
              <a:avLst/>
            </a:prstGeom>
            <a:noFill/>
          </p:spPr>
          <p:txBody>
            <a:bodyPr wrap="none" rtlCol="0">
              <a:spAutoFit/>
            </a:bodyPr>
            <a:lstStyle/>
            <a:p>
              <a:r>
                <a:rPr lang="en-US" b="1" dirty="0"/>
                <a:t>(</a:t>
              </a:r>
              <a:r>
                <a:rPr lang="en-US" sz="2000" b="1" dirty="0"/>
                <a:t>b</a:t>
              </a:r>
              <a:r>
                <a:rPr lang="en-US" b="1" dirty="0"/>
                <a:t>)</a:t>
              </a:r>
            </a:p>
          </p:txBody>
        </p:sp>
      </p:grpSp>
      <p:sp>
        <p:nvSpPr>
          <p:cNvPr id="9" name="TextBox 8">
            <a:extLst>
              <a:ext uri="{FF2B5EF4-FFF2-40B4-BE49-F238E27FC236}">
                <a16:creationId xmlns:a16="http://schemas.microsoft.com/office/drawing/2014/main" id="{E37F5C56-D43C-A057-AA1E-36AE18CC352A}"/>
              </a:ext>
            </a:extLst>
          </p:cNvPr>
          <p:cNvSpPr txBox="1"/>
          <p:nvPr/>
        </p:nvSpPr>
        <p:spPr>
          <a:xfrm>
            <a:off x="544644" y="5481397"/>
            <a:ext cx="4124847" cy="369332"/>
          </a:xfrm>
          <a:prstGeom prst="rect">
            <a:avLst/>
          </a:prstGeom>
          <a:noFill/>
        </p:spPr>
        <p:txBody>
          <a:bodyPr wrap="none" rtlCol="0">
            <a:spAutoFit/>
          </a:bodyPr>
          <a:lstStyle/>
          <a:p>
            <a:r>
              <a:rPr lang="en-US" dirty="0"/>
              <a:t>Fig-circuits-maxpower.png  R0 01/21/25</a:t>
            </a:r>
          </a:p>
        </p:txBody>
      </p:sp>
      <p:sp>
        <p:nvSpPr>
          <p:cNvPr id="11" name="TextBox 10">
            <a:extLst>
              <a:ext uri="{FF2B5EF4-FFF2-40B4-BE49-F238E27FC236}">
                <a16:creationId xmlns:a16="http://schemas.microsoft.com/office/drawing/2014/main" id="{E57E9174-8835-7805-8F49-B95575465680}"/>
              </a:ext>
            </a:extLst>
          </p:cNvPr>
          <p:cNvSpPr txBox="1"/>
          <p:nvPr/>
        </p:nvSpPr>
        <p:spPr>
          <a:xfrm>
            <a:off x="334832" y="6083113"/>
            <a:ext cx="11120480" cy="369332"/>
          </a:xfrm>
          <a:prstGeom prst="rect">
            <a:avLst/>
          </a:prstGeom>
          <a:noFill/>
        </p:spPr>
        <p:txBody>
          <a:bodyPr wrap="none" rtlCol="0">
            <a:spAutoFit/>
          </a:bodyPr>
          <a:lstStyle/>
          <a:p>
            <a:r>
              <a:rPr lang="en-US" dirty="0"/>
              <a:t>(a) Circuit used for max power transfer analysis. (b) Sketch of power delivered to the load as a function of $R_L$</a:t>
            </a:r>
          </a:p>
        </p:txBody>
      </p:sp>
    </p:spTree>
    <p:extLst>
      <p:ext uri="{BB962C8B-B14F-4D97-AF65-F5344CB8AC3E}">
        <p14:creationId xmlns:p14="http://schemas.microsoft.com/office/powerpoint/2010/main" val="257852386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4EC50A68-A0DD-BA5E-91B2-24DB3F14E23E}"/>
              </a:ext>
            </a:extLst>
          </p:cNvPr>
          <p:cNvPicPr>
            <a:picLocks noChangeAspect="1"/>
          </p:cNvPicPr>
          <p:nvPr/>
        </p:nvPicPr>
        <p:blipFill>
          <a:blip r:embed="rId2"/>
          <a:stretch>
            <a:fillRect/>
          </a:stretch>
        </p:blipFill>
        <p:spPr>
          <a:xfrm>
            <a:off x="334832" y="2103557"/>
            <a:ext cx="6786269" cy="2575576"/>
          </a:xfrm>
          <a:prstGeom prst="rect">
            <a:avLst/>
          </a:prstGeom>
        </p:spPr>
      </p:pic>
      <p:sp>
        <p:nvSpPr>
          <p:cNvPr id="4" name="TextBox 3">
            <a:extLst>
              <a:ext uri="{FF2B5EF4-FFF2-40B4-BE49-F238E27FC236}">
                <a16:creationId xmlns:a16="http://schemas.microsoft.com/office/drawing/2014/main" id="{E2E93786-2806-872F-035D-A416670198B3}"/>
              </a:ext>
            </a:extLst>
          </p:cNvPr>
          <p:cNvSpPr txBox="1"/>
          <p:nvPr/>
        </p:nvSpPr>
        <p:spPr>
          <a:xfrm>
            <a:off x="544644" y="5481397"/>
            <a:ext cx="3981603" cy="369332"/>
          </a:xfrm>
          <a:prstGeom prst="rect">
            <a:avLst/>
          </a:prstGeom>
          <a:noFill/>
        </p:spPr>
        <p:txBody>
          <a:bodyPr wrap="none" rtlCol="0">
            <a:spAutoFit/>
          </a:bodyPr>
          <a:lstStyle/>
          <a:p>
            <a:r>
              <a:rPr lang="en-US" dirty="0"/>
              <a:t>Fig-circuits-interface.png  R0 01/22/25</a:t>
            </a:r>
          </a:p>
        </p:txBody>
      </p:sp>
      <p:sp>
        <p:nvSpPr>
          <p:cNvPr id="5" name="TextBox 4">
            <a:extLst>
              <a:ext uri="{FF2B5EF4-FFF2-40B4-BE49-F238E27FC236}">
                <a16:creationId xmlns:a16="http://schemas.microsoft.com/office/drawing/2014/main" id="{3A0CC8F5-FD51-D136-F391-D5E6C83AF451}"/>
              </a:ext>
            </a:extLst>
          </p:cNvPr>
          <p:cNvSpPr txBox="1"/>
          <p:nvPr/>
        </p:nvSpPr>
        <p:spPr>
          <a:xfrm>
            <a:off x="139960" y="6006662"/>
            <a:ext cx="11117653" cy="646331"/>
          </a:xfrm>
          <a:prstGeom prst="rect">
            <a:avLst/>
          </a:prstGeom>
          <a:noFill/>
        </p:spPr>
        <p:txBody>
          <a:bodyPr wrap="square" rtlCol="0">
            <a:spAutoFit/>
          </a:bodyPr>
          <a:lstStyle/>
          <a:p>
            <a:r>
              <a:rPr lang="en-US" dirty="0"/>
              <a:t>A general interface circuit and a few examples: (a) Simple pass-through (often omitted), (b) series resistor, (c) parallel resistor, (d) L-pad left, (e) L-pad right</a:t>
            </a:r>
          </a:p>
        </p:txBody>
      </p:sp>
    </p:spTree>
    <p:extLst>
      <p:ext uri="{BB962C8B-B14F-4D97-AF65-F5344CB8AC3E}">
        <p14:creationId xmlns:p14="http://schemas.microsoft.com/office/powerpoint/2010/main" val="221423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8" name="Group 37">
            <a:extLst>
              <a:ext uri="{FF2B5EF4-FFF2-40B4-BE49-F238E27FC236}">
                <a16:creationId xmlns:a16="http://schemas.microsoft.com/office/drawing/2014/main" id="{FCCB265C-53F8-CBB9-74E0-5CBD0A686868}"/>
              </a:ext>
            </a:extLst>
          </p:cNvPr>
          <p:cNvGrpSpPr/>
          <p:nvPr/>
        </p:nvGrpSpPr>
        <p:grpSpPr>
          <a:xfrm>
            <a:off x="3968272" y="794729"/>
            <a:ext cx="3597389" cy="2069036"/>
            <a:chOff x="3777772" y="779489"/>
            <a:chExt cx="3597389" cy="2069036"/>
          </a:xfrm>
        </p:grpSpPr>
        <p:sp>
          <p:nvSpPr>
            <p:cNvPr id="2" name="Cube 1">
              <a:extLst>
                <a:ext uri="{FF2B5EF4-FFF2-40B4-BE49-F238E27FC236}">
                  <a16:creationId xmlns:a16="http://schemas.microsoft.com/office/drawing/2014/main" id="{B9232B02-FE6E-4BBD-7B3E-D9394283E983}"/>
                </a:ext>
              </a:extLst>
            </p:cNvPr>
            <p:cNvSpPr/>
            <p:nvPr/>
          </p:nvSpPr>
          <p:spPr>
            <a:xfrm>
              <a:off x="3837482" y="1693889"/>
              <a:ext cx="3537679" cy="1154242"/>
            </a:xfrm>
            <a:prstGeom prst="cube">
              <a:avLst>
                <a:gd name="adj" fmla="val 35390"/>
              </a:avLst>
            </a:prstGeom>
          </p:spPr>
          <p:style>
            <a:lnRef idx="1">
              <a:schemeClr val="dk1"/>
            </a:lnRef>
            <a:fillRef idx="2">
              <a:schemeClr val="dk1"/>
            </a:fillRef>
            <a:effectRef idx="1">
              <a:schemeClr val="dk1"/>
            </a:effectRef>
            <a:fontRef idx="minor">
              <a:schemeClr val="dk1"/>
            </a:fontRef>
          </p:style>
          <p:txBody>
            <a:bodyPr rtlCol="0" anchor="ctr"/>
            <a:lstStyle/>
            <a:p>
              <a:pPr algn="ctr"/>
              <a:endParaRPr lang="en-US"/>
            </a:p>
          </p:txBody>
        </p:sp>
        <p:sp>
          <p:nvSpPr>
            <p:cNvPr id="3" name="Oval 2">
              <a:extLst>
                <a:ext uri="{FF2B5EF4-FFF2-40B4-BE49-F238E27FC236}">
                  <a16:creationId xmlns:a16="http://schemas.microsoft.com/office/drawing/2014/main" id="{1C0B418C-C960-E650-6263-7C8CC7D9A270}"/>
                </a:ext>
              </a:extLst>
            </p:cNvPr>
            <p:cNvSpPr/>
            <p:nvPr/>
          </p:nvSpPr>
          <p:spPr>
            <a:xfrm>
              <a:off x="5426440" y="779489"/>
              <a:ext cx="539646" cy="539646"/>
            </a:xfrm>
            <a:prstGeom prst="ellipse">
              <a:avLst/>
            </a:pr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Connector: Elbow 5">
              <a:extLst>
                <a:ext uri="{FF2B5EF4-FFF2-40B4-BE49-F238E27FC236}">
                  <a16:creationId xmlns:a16="http://schemas.microsoft.com/office/drawing/2014/main" id="{8161C3A7-F391-9FF3-5CB6-B7889995D8B3}"/>
                </a:ext>
              </a:extLst>
            </p:cNvPr>
            <p:cNvCxnSpPr>
              <a:stCxn id="3" idx="2"/>
              <a:endCxn id="2" idx="2"/>
            </p:cNvCxnSpPr>
            <p:nvPr/>
          </p:nvCxnSpPr>
          <p:spPr>
            <a:xfrm rot="10800000" flipV="1">
              <a:off x="3837482" y="1049311"/>
              <a:ext cx="1588958" cy="1425941"/>
            </a:xfrm>
            <a:prstGeom prst="bentConnector3">
              <a:avLst>
                <a:gd name="adj1" fmla="val 125896"/>
              </a:avLst>
            </a:prstGeom>
            <a:ln>
              <a:solidFill>
                <a:schemeClr val="tx1"/>
              </a:solidFill>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0" name="Oval 9">
              <a:extLst>
                <a:ext uri="{FF2B5EF4-FFF2-40B4-BE49-F238E27FC236}">
                  <a16:creationId xmlns:a16="http://schemas.microsoft.com/office/drawing/2014/main" id="{4565F2F6-496B-C831-ECDE-30327D6A0959}"/>
                </a:ext>
              </a:extLst>
            </p:cNvPr>
            <p:cNvSpPr/>
            <p:nvPr/>
          </p:nvSpPr>
          <p:spPr>
            <a:xfrm>
              <a:off x="7162800" y="2217420"/>
              <a:ext cx="60960" cy="6858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Connector: Elbow 11">
              <a:extLst>
                <a:ext uri="{FF2B5EF4-FFF2-40B4-BE49-F238E27FC236}">
                  <a16:creationId xmlns:a16="http://schemas.microsoft.com/office/drawing/2014/main" id="{EFFCF39A-0708-CFA5-38CC-A75BBCA1E95D}"/>
                </a:ext>
              </a:extLst>
            </p:cNvPr>
            <p:cNvCxnSpPr>
              <a:stCxn id="3" idx="6"/>
              <a:endCxn id="10" idx="6"/>
            </p:cNvCxnSpPr>
            <p:nvPr/>
          </p:nvCxnSpPr>
          <p:spPr>
            <a:xfrm>
              <a:off x="5966086" y="1049312"/>
              <a:ext cx="1257674" cy="1202398"/>
            </a:xfrm>
            <a:prstGeom prst="bentConnector3">
              <a:avLst>
                <a:gd name="adj1" fmla="val 136352"/>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6" name="Cube 15">
              <a:extLst>
                <a:ext uri="{FF2B5EF4-FFF2-40B4-BE49-F238E27FC236}">
                  <a16:creationId xmlns:a16="http://schemas.microsoft.com/office/drawing/2014/main" id="{A8C6D8EF-BB60-1217-ACD4-658A6AB9717B}"/>
                </a:ext>
              </a:extLst>
            </p:cNvPr>
            <p:cNvSpPr/>
            <p:nvPr/>
          </p:nvSpPr>
          <p:spPr>
            <a:xfrm>
              <a:off x="5186848" y="1693889"/>
              <a:ext cx="779237" cy="1154242"/>
            </a:xfrm>
            <a:prstGeom prst="cube">
              <a:avLst>
                <a:gd name="adj" fmla="val 53862"/>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8" name="Straight Connector 17">
              <a:extLst>
                <a:ext uri="{FF2B5EF4-FFF2-40B4-BE49-F238E27FC236}">
                  <a16:creationId xmlns:a16="http://schemas.microsoft.com/office/drawing/2014/main" id="{F3EDC180-A4AB-7709-6C93-EAC0471F5380}"/>
                </a:ext>
              </a:extLst>
            </p:cNvPr>
            <p:cNvCxnSpPr>
              <a:cxnSpLocks/>
            </p:cNvCxnSpPr>
            <p:nvPr/>
          </p:nvCxnSpPr>
          <p:spPr>
            <a:xfrm flipH="1" flipV="1">
              <a:off x="5550982" y="2095150"/>
              <a:ext cx="459147" cy="7970"/>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02911BF-BD65-A6F5-F3FA-7FB247061042}"/>
                    </a:ext>
                  </a:extLst>
                </p:cNvPr>
                <p:cNvSpPr txBox="1"/>
                <p:nvPr/>
              </p:nvSpPr>
              <p:spPr>
                <a:xfrm>
                  <a:off x="5224113" y="2208901"/>
                  <a:ext cx="3147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𝑥</m:t>
                        </m:r>
                      </m:oMath>
                    </m:oMathPara>
                  </a14:m>
                  <a:endParaRPr lang="en-US" dirty="0"/>
                </a:p>
              </p:txBody>
            </p:sp>
          </mc:Choice>
          <mc:Fallback xmlns="">
            <p:sp>
              <p:nvSpPr>
                <p:cNvPr id="19" name="TextBox 18">
                  <a:extLst>
                    <a:ext uri="{FF2B5EF4-FFF2-40B4-BE49-F238E27FC236}">
                      <a16:creationId xmlns:a16="http://schemas.microsoft.com/office/drawing/2014/main" id="{A02911BF-BD65-A6F5-F3FA-7FB247061042}"/>
                    </a:ext>
                  </a:extLst>
                </p:cNvPr>
                <p:cNvSpPr txBox="1">
                  <a:spLocks noRot="1" noChangeAspect="1" noMove="1" noResize="1" noEditPoints="1" noAdjustHandles="1" noChangeArrowheads="1" noChangeShapeType="1" noTextEdit="1"/>
                </p:cNvSpPr>
                <p:nvPr/>
              </p:nvSpPr>
              <p:spPr>
                <a:xfrm>
                  <a:off x="5224113" y="2208901"/>
                  <a:ext cx="314766" cy="276999"/>
                </a:xfrm>
                <a:prstGeom prst="rect">
                  <a:avLst/>
                </a:prstGeom>
                <a:blipFill>
                  <a:blip r:embed="rId2"/>
                  <a:stretch>
                    <a:fillRect l="-17308" r="-9615"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709A9A52-8879-116D-94C7-598C6C47243D}"/>
                    </a:ext>
                  </a:extLst>
                </p:cNvPr>
                <p:cNvSpPr txBox="1"/>
                <p:nvPr/>
              </p:nvSpPr>
              <p:spPr>
                <a:xfrm>
                  <a:off x="5553595" y="910811"/>
                  <a:ext cx="2853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𝑅</m:t>
                            </m:r>
                          </m:sub>
                        </m:sSub>
                      </m:oMath>
                    </m:oMathPara>
                  </a14:m>
                  <a:endParaRPr lang="en-US" dirty="0"/>
                </a:p>
              </p:txBody>
            </p:sp>
          </mc:Choice>
          <mc:Fallback xmlns="">
            <p:sp>
              <p:nvSpPr>
                <p:cNvPr id="20" name="TextBox 19">
                  <a:extLst>
                    <a:ext uri="{FF2B5EF4-FFF2-40B4-BE49-F238E27FC236}">
                      <a16:creationId xmlns:a16="http://schemas.microsoft.com/office/drawing/2014/main" id="{709A9A52-8879-116D-94C7-598C6C47243D}"/>
                    </a:ext>
                  </a:extLst>
                </p:cNvPr>
                <p:cNvSpPr txBox="1">
                  <a:spLocks noRot="1" noChangeAspect="1" noMove="1" noResize="1" noEditPoints="1" noAdjustHandles="1" noChangeArrowheads="1" noChangeShapeType="1" noTextEdit="1"/>
                </p:cNvSpPr>
                <p:nvPr/>
              </p:nvSpPr>
              <p:spPr>
                <a:xfrm>
                  <a:off x="5553595" y="910811"/>
                  <a:ext cx="285335" cy="276999"/>
                </a:xfrm>
                <a:prstGeom prst="rect">
                  <a:avLst/>
                </a:prstGeom>
                <a:blipFill>
                  <a:blip r:embed="rId3"/>
                  <a:stretch>
                    <a:fillRect l="-19149" r="-8511"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80E7F20C-80DB-AC5A-3EE2-2305C594E732}"/>
                    </a:ext>
                  </a:extLst>
                </p:cNvPr>
                <p:cNvSpPr txBox="1"/>
                <p:nvPr/>
              </p:nvSpPr>
              <p:spPr>
                <a:xfrm>
                  <a:off x="5224113" y="2504605"/>
                  <a:ext cx="31476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𝑣</m:t>
                        </m:r>
                      </m:oMath>
                    </m:oMathPara>
                  </a14:m>
                  <a:endParaRPr lang="en-US" dirty="0"/>
                </a:p>
              </p:txBody>
            </p:sp>
          </mc:Choice>
          <mc:Fallback xmlns="">
            <p:sp>
              <p:nvSpPr>
                <p:cNvPr id="21" name="TextBox 20">
                  <a:extLst>
                    <a:ext uri="{FF2B5EF4-FFF2-40B4-BE49-F238E27FC236}">
                      <a16:creationId xmlns:a16="http://schemas.microsoft.com/office/drawing/2014/main" id="{80E7F20C-80DB-AC5A-3EE2-2305C594E732}"/>
                    </a:ext>
                  </a:extLst>
                </p:cNvPr>
                <p:cNvSpPr txBox="1">
                  <a:spLocks noRot="1" noChangeAspect="1" noMove="1" noResize="1" noEditPoints="1" noAdjustHandles="1" noChangeArrowheads="1" noChangeShapeType="1" noTextEdit="1"/>
                </p:cNvSpPr>
                <p:nvPr/>
              </p:nvSpPr>
              <p:spPr>
                <a:xfrm>
                  <a:off x="5224113" y="2504605"/>
                  <a:ext cx="314766" cy="276999"/>
                </a:xfrm>
                <a:prstGeom prst="rect">
                  <a:avLst/>
                </a:prstGeom>
                <a:blipFill>
                  <a:blip r:embed="rId4"/>
                  <a:stretch>
                    <a:fillRect l="-17308" r="-11538" b="-6522"/>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A6E25C9C-EDBB-79D8-4F5D-CC75C392AAB6}"/>
                </a:ext>
              </a:extLst>
            </p:cNvPr>
            <p:cNvCxnSpPr/>
            <p:nvPr/>
          </p:nvCxnSpPr>
          <p:spPr>
            <a:xfrm>
              <a:off x="4251959" y="1638691"/>
              <a:ext cx="3123201" cy="0"/>
            </a:xfrm>
            <a:prstGeom prst="straightConnector1">
              <a:avLst/>
            </a:prstGeom>
            <a:ln w="12700">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9FA9E66-2404-904A-58E9-AFE00E8E2A9F}"/>
                    </a:ext>
                  </a:extLst>
                </p:cNvPr>
                <p:cNvSpPr txBox="1"/>
                <p:nvPr/>
              </p:nvSpPr>
              <p:spPr>
                <a:xfrm>
                  <a:off x="5598326" y="1372341"/>
                  <a:ext cx="1746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oMath>
                    </m:oMathPara>
                  </a14:m>
                  <a:endParaRPr lang="en-US" dirty="0"/>
                </a:p>
              </p:txBody>
            </p:sp>
          </mc:Choice>
          <mc:Fallback xmlns="">
            <p:sp>
              <p:nvSpPr>
                <p:cNvPr id="24" name="TextBox 23">
                  <a:extLst>
                    <a:ext uri="{FF2B5EF4-FFF2-40B4-BE49-F238E27FC236}">
                      <a16:creationId xmlns:a16="http://schemas.microsoft.com/office/drawing/2014/main" id="{69FA9E66-2404-904A-58E9-AFE00E8E2A9F}"/>
                    </a:ext>
                  </a:extLst>
                </p:cNvPr>
                <p:cNvSpPr txBox="1">
                  <a:spLocks noRot="1" noChangeAspect="1" noMove="1" noResize="1" noEditPoints="1" noAdjustHandles="1" noChangeArrowheads="1" noChangeShapeType="1" noTextEdit="1"/>
                </p:cNvSpPr>
                <p:nvPr/>
              </p:nvSpPr>
              <p:spPr>
                <a:xfrm>
                  <a:off x="5598326" y="1372341"/>
                  <a:ext cx="174663" cy="276999"/>
                </a:xfrm>
                <a:prstGeom prst="rect">
                  <a:avLst/>
                </a:prstGeom>
                <a:blipFill>
                  <a:blip r:embed="rId5"/>
                  <a:stretch>
                    <a:fillRect l="-35714" r="-32143" b="-6667"/>
                  </a:stretch>
                </a:blipFill>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53E8713C-A97C-6F57-2AB1-D322936DFB68}"/>
                </a:ext>
              </a:extLst>
            </p:cNvPr>
            <p:cNvCxnSpPr>
              <a:cxnSpLocks/>
            </p:cNvCxnSpPr>
            <p:nvPr/>
          </p:nvCxnSpPr>
          <p:spPr>
            <a:xfrm flipV="1">
              <a:off x="3777772" y="1683241"/>
              <a:ext cx="405608" cy="411909"/>
            </a:xfrm>
            <a:prstGeom prst="straightConnector1">
              <a:avLst/>
            </a:prstGeom>
            <a:ln w="12700">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E476D16A-CE2B-407F-23F8-C387305D4A56}"/>
                    </a:ext>
                  </a:extLst>
                </p:cNvPr>
                <p:cNvSpPr txBox="1"/>
                <p:nvPr/>
              </p:nvSpPr>
              <p:spPr>
                <a:xfrm>
                  <a:off x="3837482" y="1612196"/>
                  <a:ext cx="275140"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𝑊</m:t>
                        </m:r>
                      </m:oMath>
                    </m:oMathPara>
                  </a14:m>
                  <a:endParaRPr lang="en-US" dirty="0"/>
                </a:p>
              </p:txBody>
            </p:sp>
          </mc:Choice>
          <mc:Fallback xmlns="">
            <p:sp>
              <p:nvSpPr>
                <p:cNvPr id="29" name="TextBox 28">
                  <a:extLst>
                    <a:ext uri="{FF2B5EF4-FFF2-40B4-BE49-F238E27FC236}">
                      <a16:creationId xmlns:a16="http://schemas.microsoft.com/office/drawing/2014/main" id="{E476D16A-CE2B-407F-23F8-C387305D4A56}"/>
                    </a:ext>
                  </a:extLst>
                </p:cNvPr>
                <p:cNvSpPr txBox="1">
                  <a:spLocks noRot="1" noChangeAspect="1" noMove="1" noResize="1" noEditPoints="1" noAdjustHandles="1" noChangeArrowheads="1" noChangeShapeType="1" noTextEdit="1"/>
                </p:cNvSpPr>
                <p:nvPr/>
              </p:nvSpPr>
              <p:spPr>
                <a:xfrm>
                  <a:off x="3837482" y="1612196"/>
                  <a:ext cx="275140" cy="276999"/>
                </a:xfrm>
                <a:prstGeom prst="rect">
                  <a:avLst/>
                </a:prstGeom>
                <a:blipFill>
                  <a:blip r:embed="rId6"/>
                  <a:stretch>
                    <a:fillRect l="-22222" r="-17778" b="-6667"/>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0EC9F2B5-32BC-C639-76C1-4E1D6782AC01}"/>
                </a:ext>
              </a:extLst>
            </p:cNvPr>
            <p:cNvCxnSpPr>
              <a:cxnSpLocks/>
            </p:cNvCxnSpPr>
            <p:nvPr/>
          </p:nvCxnSpPr>
          <p:spPr>
            <a:xfrm flipH="1" flipV="1">
              <a:off x="3948764" y="2110556"/>
              <a:ext cx="1" cy="737969"/>
            </a:xfrm>
            <a:prstGeom prst="straightConnector1">
              <a:avLst/>
            </a:prstGeom>
            <a:ln w="12700">
              <a:headEnd type="triangle"/>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D221FCAF-D3A5-D231-9EC1-CDF0997EE86F}"/>
                    </a:ext>
                  </a:extLst>
                </p:cNvPr>
                <p:cNvSpPr txBox="1"/>
                <p:nvPr/>
              </p:nvSpPr>
              <p:spPr>
                <a:xfrm>
                  <a:off x="3986030" y="2388303"/>
                  <a:ext cx="17870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oMath>
                    </m:oMathPara>
                  </a14:m>
                  <a:endParaRPr lang="en-US" dirty="0"/>
                </a:p>
              </p:txBody>
            </p:sp>
          </mc:Choice>
          <mc:Fallback xmlns="">
            <p:sp>
              <p:nvSpPr>
                <p:cNvPr id="36" name="TextBox 35">
                  <a:extLst>
                    <a:ext uri="{FF2B5EF4-FFF2-40B4-BE49-F238E27FC236}">
                      <a16:creationId xmlns:a16="http://schemas.microsoft.com/office/drawing/2014/main" id="{D221FCAF-D3A5-D231-9EC1-CDF0997EE86F}"/>
                    </a:ext>
                  </a:extLst>
                </p:cNvPr>
                <p:cNvSpPr txBox="1">
                  <a:spLocks noRot="1" noChangeAspect="1" noMove="1" noResize="1" noEditPoints="1" noAdjustHandles="1" noChangeArrowheads="1" noChangeShapeType="1" noTextEdit="1"/>
                </p:cNvSpPr>
                <p:nvPr/>
              </p:nvSpPr>
              <p:spPr>
                <a:xfrm>
                  <a:off x="3986030" y="2388303"/>
                  <a:ext cx="178702" cy="276999"/>
                </a:xfrm>
                <a:prstGeom prst="rect">
                  <a:avLst/>
                </a:prstGeom>
                <a:blipFill>
                  <a:blip r:embed="rId7"/>
                  <a:stretch>
                    <a:fillRect l="-34483" r="-34483" b="-6522"/>
                  </a:stretch>
                </a:blipFill>
              </p:spPr>
              <p:txBody>
                <a:bodyPr/>
                <a:lstStyle/>
                <a:p>
                  <a:r>
                    <a:rPr lang="en-US">
                      <a:noFill/>
                    </a:rPr>
                    <a:t> </a:t>
                  </a:r>
                </a:p>
              </p:txBody>
            </p:sp>
          </mc:Fallback>
        </mc:AlternateContent>
      </p:grpSp>
      <p:sp>
        <p:nvSpPr>
          <p:cNvPr id="40" name="TextBox 39">
            <a:extLst>
              <a:ext uri="{FF2B5EF4-FFF2-40B4-BE49-F238E27FC236}">
                <a16:creationId xmlns:a16="http://schemas.microsoft.com/office/drawing/2014/main" id="{2F151BFE-35F5-6CE9-3FE7-5722158C14F7}"/>
              </a:ext>
            </a:extLst>
          </p:cNvPr>
          <p:cNvSpPr txBox="1"/>
          <p:nvPr/>
        </p:nvSpPr>
        <p:spPr>
          <a:xfrm>
            <a:off x="731708" y="5793450"/>
            <a:ext cx="3534173" cy="369332"/>
          </a:xfrm>
          <a:prstGeom prst="rect">
            <a:avLst/>
          </a:prstGeom>
          <a:noFill/>
        </p:spPr>
        <p:txBody>
          <a:bodyPr wrap="none" rtlCol="0">
            <a:spAutoFit/>
          </a:bodyPr>
          <a:lstStyle/>
          <a:p>
            <a:r>
              <a:rPr lang="en-US" dirty="0"/>
              <a:t>Fig-passives-res.png  R0 01/08/25</a:t>
            </a:r>
          </a:p>
        </p:txBody>
      </p:sp>
    </p:spTree>
    <p:extLst>
      <p:ext uri="{BB962C8B-B14F-4D97-AF65-F5344CB8AC3E}">
        <p14:creationId xmlns:p14="http://schemas.microsoft.com/office/powerpoint/2010/main" val="40366974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7B043C84-3FD7-953E-E8CA-EBD6C09074BE}"/>
              </a:ext>
            </a:extLst>
          </p:cNvPr>
          <p:cNvGrpSpPr/>
          <p:nvPr/>
        </p:nvGrpSpPr>
        <p:grpSpPr>
          <a:xfrm>
            <a:off x="966481" y="2325469"/>
            <a:ext cx="2670206" cy="1103531"/>
            <a:chOff x="4437758" y="1733788"/>
            <a:chExt cx="2670206" cy="1103531"/>
          </a:xfrm>
        </p:grpSpPr>
        <p:sp>
          <p:nvSpPr>
            <p:cNvPr id="2" name="Cube 1">
              <a:extLst>
                <a:ext uri="{FF2B5EF4-FFF2-40B4-BE49-F238E27FC236}">
                  <a16:creationId xmlns:a16="http://schemas.microsoft.com/office/drawing/2014/main" id="{AD67F03C-2851-1A05-2DEC-57380E4AB899}"/>
                </a:ext>
              </a:extLst>
            </p:cNvPr>
            <p:cNvSpPr/>
            <p:nvPr/>
          </p:nvSpPr>
          <p:spPr>
            <a:xfrm>
              <a:off x="4781006" y="2090057"/>
              <a:ext cx="2272937" cy="470263"/>
            </a:xfrm>
            <a:prstGeom prst="cube">
              <a:avLst>
                <a:gd name="adj" fmla="val 86603"/>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5C38E99E-775D-26D7-6CA4-E8ABD6D79B34}"/>
                </a:ext>
              </a:extLst>
            </p:cNvPr>
            <p:cNvCxnSpPr>
              <a:stCxn id="4" idx="2"/>
              <a:endCxn id="2" idx="2"/>
            </p:cNvCxnSpPr>
            <p:nvPr/>
          </p:nvCxnSpPr>
          <p:spPr>
            <a:xfrm>
              <a:off x="47810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 name="Straight Arrow Connector 6">
              <a:extLst>
                <a:ext uri="{FF2B5EF4-FFF2-40B4-BE49-F238E27FC236}">
                  <a16:creationId xmlns:a16="http://schemas.microsoft.com/office/drawing/2014/main" id="{12238B54-570F-5D3F-798C-8B92927F7ED9}"/>
                </a:ext>
              </a:extLst>
            </p:cNvPr>
            <p:cNvCxnSpPr/>
            <p:nvPr/>
          </p:nvCxnSpPr>
          <p:spPr>
            <a:xfrm>
              <a:off x="49715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 name="Straight Arrow Connector 7">
              <a:extLst>
                <a:ext uri="{FF2B5EF4-FFF2-40B4-BE49-F238E27FC236}">
                  <a16:creationId xmlns:a16="http://schemas.microsoft.com/office/drawing/2014/main" id="{C62176D3-AEE8-AD98-B933-53786B2F27F7}"/>
                </a:ext>
              </a:extLst>
            </p:cNvPr>
            <p:cNvCxnSpPr/>
            <p:nvPr/>
          </p:nvCxnSpPr>
          <p:spPr>
            <a:xfrm>
              <a:off x="5114381"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9" name="Straight Arrow Connector 8">
              <a:extLst>
                <a:ext uri="{FF2B5EF4-FFF2-40B4-BE49-F238E27FC236}">
                  <a16:creationId xmlns:a16="http://schemas.microsoft.com/office/drawing/2014/main" id="{3B1D4E08-3BD0-9AEE-127B-3420189674E1}"/>
                </a:ext>
              </a:extLst>
            </p:cNvPr>
            <p:cNvCxnSpPr/>
            <p:nvPr/>
          </p:nvCxnSpPr>
          <p:spPr>
            <a:xfrm>
              <a:off x="5262018"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2C1A2A41-9DD0-6A23-CD43-396EDBD61AEF}"/>
                </a:ext>
              </a:extLst>
            </p:cNvPr>
            <p:cNvCxnSpPr/>
            <p:nvPr/>
          </p:nvCxnSpPr>
          <p:spPr>
            <a:xfrm>
              <a:off x="5414418"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80153CAB-DC5D-4C90-94E6-3E76C7582249}"/>
                </a:ext>
              </a:extLst>
            </p:cNvPr>
            <p:cNvCxnSpPr/>
            <p:nvPr/>
          </p:nvCxnSpPr>
          <p:spPr>
            <a:xfrm>
              <a:off x="5557293"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2" name="Straight Arrow Connector 11">
              <a:extLst>
                <a:ext uri="{FF2B5EF4-FFF2-40B4-BE49-F238E27FC236}">
                  <a16:creationId xmlns:a16="http://schemas.microsoft.com/office/drawing/2014/main" id="{87E78B82-ACDA-FF66-4EBC-2F16BA2A82E4}"/>
                </a:ext>
              </a:extLst>
            </p:cNvPr>
            <p:cNvCxnSpPr/>
            <p:nvPr/>
          </p:nvCxnSpPr>
          <p:spPr>
            <a:xfrm>
              <a:off x="5704930"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88EEF89C-2EEB-9517-D2E5-535E3D9F9364}"/>
                </a:ext>
              </a:extLst>
            </p:cNvPr>
            <p:cNvCxnSpPr/>
            <p:nvPr/>
          </p:nvCxnSpPr>
          <p:spPr>
            <a:xfrm>
              <a:off x="5862094"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67838BF4-4124-4328-C5E7-DFAD84B7A9FF}"/>
                </a:ext>
              </a:extLst>
            </p:cNvPr>
            <p:cNvCxnSpPr/>
            <p:nvPr/>
          </p:nvCxnSpPr>
          <p:spPr>
            <a:xfrm>
              <a:off x="6004969"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03A3575D-E4AB-59A5-707E-9F07E6AB9000}"/>
                </a:ext>
              </a:extLst>
            </p:cNvPr>
            <p:cNvCxnSpPr/>
            <p:nvPr/>
          </p:nvCxnSpPr>
          <p:spPr>
            <a:xfrm>
              <a:off x="61526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Straight Arrow Connector 15">
              <a:extLst>
                <a:ext uri="{FF2B5EF4-FFF2-40B4-BE49-F238E27FC236}">
                  <a16:creationId xmlns:a16="http://schemas.microsoft.com/office/drawing/2014/main" id="{B1025B92-8DAF-4819-BCF4-77C386B65F7B}"/>
                </a:ext>
              </a:extLst>
            </p:cNvPr>
            <p:cNvCxnSpPr/>
            <p:nvPr/>
          </p:nvCxnSpPr>
          <p:spPr>
            <a:xfrm>
              <a:off x="6305006"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7" name="Straight Arrow Connector 16">
              <a:extLst>
                <a:ext uri="{FF2B5EF4-FFF2-40B4-BE49-F238E27FC236}">
                  <a16:creationId xmlns:a16="http://schemas.microsoft.com/office/drawing/2014/main" id="{948870F9-97ED-B2EC-CD24-EC9E7F116480}"/>
                </a:ext>
              </a:extLst>
            </p:cNvPr>
            <p:cNvCxnSpPr/>
            <p:nvPr/>
          </p:nvCxnSpPr>
          <p:spPr>
            <a:xfrm>
              <a:off x="6447881"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8" name="Straight Arrow Connector 17">
              <a:extLst>
                <a:ext uri="{FF2B5EF4-FFF2-40B4-BE49-F238E27FC236}">
                  <a16:creationId xmlns:a16="http://schemas.microsoft.com/office/drawing/2014/main" id="{F5228195-1EEF-375F-2980-A548BBE3449D}"/>
                </a:ext>
              </a:extLst>
            </p:cNvPr>
            <p:cNvCxnSpPr/>
            <p:nvPr/>
          </p:nvCxnSpPr>
          <p:spPr>
            <a:xfrm>
              <a:off x="6595518" y="2293687"/>
              <a:ext cx="0" cy="2351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EA522CC-9727-E486-9398-79CB569D49E5}"/>
                    </a:ext>
                  </a:extLst>
                </p:cNvPr>
                <p:cNvSpPr txBox="1"/>
                <p:nvPr/>
              </p:nvSpPr>
              <p:spPr>
                <a:xfrm>
                  <a:off x="5227602" y="2551046"/>
                  <a:ext cx="285656"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m:t>
                        </m:r>
                        <m:r>
                          <a:rPr lang="en-US" b="0" i="1" smtClean="0">
                            <a:latin typeface="Cambria Math" panose="02040503050406030204" pitchFamily="18" charset="0"/>
                          </a:rPr>
                          <m:t>𝑄</m:t>
                        </m:r>
                      </m:oMath>
                    </m:oMathPara>
                  </a14:m>
                  <a:endParaRPr lang="en-US" dirty="0"/>
                </a:p>
              </p:txBody>
            </p:sp>
          </mc:Choice>
          <mc:Fallback xmlns="">
            <p:sp>
              <p:nvSpPr>
                <p:cNvPr id="21" name="TextBox 20">
                  <a:extLst>
                    <a:ext uri="{FF2B5EF4-FFF2-40B4-BE49-F238E27FC236}">
                      <a16:creationId xmlns:a16="http://schemas.microsoft.com/office/drawing/2014/main" id="{CEA522CC-9727-E486-9398-79CB569D49E5}"/>
                    </a:ext>
                  </a:extLst>
                </p:cNvPr>
                <p:cNvSpPr txBox="1">
                  <a:spLocks noRot="1" noChangeAspect="1" noMove="1" noResize="1" noEditPoints="1" noAdjustHandles="1" noChangeArrowheads="1" noChangeShapeType="1" noTextEdit="1"/>
                </p:cNvSpPr>
                <p:nvPr/>
              </p:nvSpPr>
              <p:spPr>
                <a:xfrm>
                  <a:off x="5227602" y="2551046"/>
                  <a:ext cx="285656" cy="276999"/>
                </a:xfrm>
                <a:prstGeom prst="rect">
                  <a:avLst/>
                </a:prstGeom>
                <a:blipFill>
                  <a:blip r:embed="rId2"/>
                  <a:stretch>
                    <a:fillRect l="-4348" r="-30435" b="-28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EB0DB056-7A99-1382-FBF9-1B988CB1DEDE}"/>
                    </a:ext>
                  </a:extLst>
                </p:cNvPr>
                <p:cNvSpPr txBox="1"/>
                <p:nvPr/>
              </p:nvSpPr>
              <p:spPr>
                <a:xfrm>
                  <a:off x="5808729" y="2560320"/>
                  <a:ext cx="26744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2</m:t>
                            </m:r>
                          </m:sub>
                        </m:sSub>
                      </m:oMath>
                    </m:oMathPara>
                  </a14:m>
                  <a:endParaRPr lang="en-US" dirty="0"/>
                </a:p>
              </p:txBody>
            </p:sp>
          </mc:Choice>
          <mc:Fallback xmlns="">
            <p:sp>
              <p:nvSpPr>
                <p:cNvPr id="22" name="TextBox 21">
                  <a:extLst>
                    <a:ext uri="{FF2B5EF4-FFF2-40B4-BE49-F238E27FC236}">
                      <a16:creationId xmlns:a16="http://schemas.microsoft.com/office/drawing/2014/main" id="{EB0DB056-7A99-1382-FBF9-1B988CB1DEDE}"/>
                    </a:ext>
                  </a:extLst>
                </p:cNvPr>
                <p:cNvSpPr txBox="1">
                  <a:spLocks noRot="1" noChangeAspect="1" noMove="1" noResize="1" noEditPoints="1" noAdjustHandles="1" noChangeArrowheads="1" noChangeShapeType="1" noTextEdit="1"/>
                </p:cNvSpPr>
                <p:nvPr/>
              </p:nvSpPr>
              <p:spPr>
                <a:xfrm>
                  <a:off x="5808729" y="2560320"/>
                  <a:ext cx="267445" cy="276999"/>
                </a:xfrm>
                <a:prstGeom prst="rect">
                  <a:avLst/>
                </a:prstGeom>
                <a:blipFill>
                  <a:blip r:embed="rId3"/>
                  <a:stretch>
                    <a:fillRect l="-22727" r="-9091"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67B5ABFA-5CDB-3320-F936-270FF5619800}"/>
                    </a:ext>
                  </a:extLst>
                </p:cNvPr>
                <p:cNvSpPr txBox="1"/>
                <p:nvPr/>
              </p:nvSpPr>
              <p:spPr>
                <a:xfrm>
                  <a:off x="4437758" y="2252371"/>
                  <a:ext cx="199798"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𝐸</m:t>
                            </m:r>
                          </m:e>
                        </m:acc>
                      </m:oMath>
                    </m:oMathPara>
                  </a14:m>
                  <a:endParaRPr lang="en-US" dirty="0"/>
                </a:p>
              </p:txBody>
            </p:sp>
          </mc:Choice>
          <mc:Fallback xmlns="">
            <p:sp>
              <p:nvSpPr>
                <p:cNvPr id="26" name="TextBox 25">
                  <a:extLst>
                    <a:ext uri="{FF2B5EF4-FFF2-40B4-BE49-F238E27FC236}">
                      <a16:creationId xmlns:a16="http://schemas.microsoft.com/office/drawing/2014/main" id="{67B5ABFA-5CDB-3320-F936-270FF5619800}"/>
                    </a:ext>
                  </a:extLst>
                </p:cNvPr>
                <p:cNvSpPr txBox="1">
                  <a:spLocks noRot="1" noChangeAspect="1" noMove="1" noResize="1" noEditPoints="1" noAdjustHandles="1" noChangeArrowheads="1" noChangeShapeType="1" noTextEdit="1"/>
                </p:cNvSpPr>
                <p:nvPr/>
              </p:nvSpPr>
              <p:spPr>
                <a:xfrm>
                  <a:off x="4437758" y="2252371"/>
                  <a:ext cx="199798" cy="310598"/>
                </a:xfrm>
                <a:prstGeom prst="rect">
                  <a:avLst/>
                </a:prstGeom>
                <a:blipFill>
                  <a:blip r:embed="rId4"/>
                  <a:stretch>
                    <a:fillRect l="-30303" r="-24242" b="-5882"/>
                  </a:stretch>
                </a:blipFill>
              </p:spPr>
              <p:txBody>
                <a:bodyPr/>
                <a:lstStyle/>
                <a:p>
                  <a:r>
                    <a:rPr lang="en-US">
                      <a:noFill/>
                    </a:rPr>
                    <a:t> </a:t>
                  </a:r>
                </a:p>
              </p:txBody>
            </p:sp>
          </mc:Fallback>
        </mc:AlternateContent>
        <p:sp>
          <p:nvSpPr>
            <p:cNvPr id="4" name="Cube 3">
              <a:extLst>
                <a:ext uri="{FF2B5EF4-FFF2-40B4-BE49-F238E27FC236}">
                  <a16:creationId xmlns:a16="http://schemas.microsoft.com/office/drawing/2014/main" id="{B58BEA02-61AE-3FFD-3389-0F9D3D0AEBE7}"/>
                </a:ext>
              </a:extLst>
            </p:cNvPr>
            <p:cNvSpPr/>
            <p:nvPr/>
          </p:nvSpPr>
          <p:spPr>
            <a:xfrm>
              <a:off x="4781006" y="1854925"/>
              <a:ext cx="2272937" cy="470263"/>
            </a:xfrm>
            <a:prstGeom prst="cube">
              <a:avLst>
                <a:gd name="adj" fmla="val 86603"/>
              </a:avLst>
            </a:prstGeom>
            <a:solidFill>
              <a:schemeClr val="bg1"/>
            </a:solid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B5DDE78-249D-8071-07EB-081C23A9037B}"/>
                    </a:ext>
                  </a:extLst>
                </p:cNvPr>
                <p:cNvSpPr txBox="1"/>
                <p:nvPr/>
              </p:nvSpPr>
              <p:spPr>
                <a:xfrm>
                  <a:off x="5179513" y="1896891"/>
                  <a:ext cx="38183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𝑄</m:t>
                        </m:r>
                      </m:oMath>
                    </m:oMathPara>
                  </a14:m>
                  <a:endParaRPr lang="en-US" dirty="0"/>
                </a:p>
              </p:txBody>
            </p:sp>
          </mc:Choice>
          <mc:Fallback xmlns="">
            <p:sp>
              <p:nvSpPr>
                <p:cNvPr id="19" name="TextBox 18">
                  <a:extLst>
                    <a:ext uri="{FF2B5EF4-FFF2-40B4-BE49-F238E27FC236}">
                      <a16:creationId xmlns:a16="http://schemas.microsoft.com/office/drawing/2014/main" id="{AB5DDE78-249D-8071-07EB-081C23A9037B}"/>
                    </a:ext>
                  </a:extLst>
                </p:cNvPr>
                <p:cNvSpPr txBox="1">
                  <a:spLocks noRot="1" noChangeAspect="1" noMove="1" noResize="1" noEditPoints="1" noAdjustHandles="1" noChangeArrowheads="1" noChangeShapeType="1" noTextEdit="1"/>
                </p:cNvSpPr>
                <p:nvPr/>
              </p:nvSpPr>
              <p:spPr>
                <a:xfrm>
                  <a:off x="5179513" y="1896891"/>
                  <a:ext cx="381835" cy="276999"/>
                </a:xfrm>
                <a:prstGeom prst="rect">
                  <a:avLst/>
                </a:prstGeom>
                <a:blipFill>
                  <a:blip r:embed="rId5"/>
                  <a:stretch>
                    <a:fillRect l="-14516" r="-20968" b="-282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15DAA38-3271-28C2-78AE-D6DF0AC2E555}"/>
                    </a:ext>
                  </a:extLst>
                </p:cNvPr>
                <p:cNvSpPr txBox="1"/>
                <p:nvPr/>
              </p:nvSpPr>
              <p:spPr>
                <a:xfrm>
                  <a:off x="5814051" y="1896891"/>
                  <a:ext cx="26212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𝑉</m:t>
                            </m:r>
                          </m:e>
                          <m:sub>
                            <m:r>
                              <a:rPr lang="en-US" b="0" i="1" smtClean="0">
                                <a:latin typeface="Cambria Math" panose="02040503050406030204" pitchFamily="18" charset="0"/>
                              </a:rPr>
                              <m:t>1</m:t>
                            </m:r>
                          </m:sub>
                        </m:sSub>
                      </m:oMath>
                    </m:oMathPara>
                  </a14:m>
                  <a:endParaRPr lang="en-US" dirty="0"/>
                </a:p>
              </p:txBody>
            </p:sp>
          </mc:Choice>
          <mc:Fallback xmlns="">
            <p:sp>
              <p:nvSpPr>
                <p:cNvPr id="20" name="TextBox 19">
                  <a:extLst>
                    <a:ext uri="{FF2B5EF4-FFF2-40B4-BE49-F238E27FC236}">
                      <a16:creationId xmlns:a16="http://schemas.microsoft.com/office/drawing/2014/main" id="{C15DAA38-3271-28C2-78AE-D6DF0AC2E555}"/>
                    </a:ext>
                  </a:extLst>
                </p:cNvPr>
                <p:cNvSpPr txBox="1">
                  <a:spLocks noRot="1" noChangeAspect="1" noMove="1" noResize="1" noEditPoints="1" noAdjustHandles="1" noChangeArrowheads="1" noChangeShapeType="1" noTextEdit="1"/>
                </p:cNvSpPr>
                <p:nvPr/>
              </p:nvSpPr>
              <p:spPr>
                <a:xfrm>
                  <a:off x="5814051" y="1896891"/>
                  <a:ext cx="262123" cy="276999"/>
                </a:xfrm>
                <a:prstGeom prst="rect">
                  <a:avLst/>
                </a:prstGeom>
                <a:blipFill>
                  <a:blip r:embed="rId6"/>
                  <a:stretch>
                    <a:fillRect l="-23256" r="-9302"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1EE100C4-6821-758C-C621-AE7C7C977D1E}"/>
                    </a:ext>
                  </a:extLst>
                </p:cNvPr>
                <p:cNvSpPr txBox="1"/>
                <p:nvPr/>
              </p:nvSpPr>
              <p:spPr>
                <a:xfrm>
                  <a:off x="6328877" y="1901353"/>
                  <a:ext cx="19460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𝐴</m:t>
                        </m:r>
                      </m:oMath>
                    </m:oMathPara>
                  </a14:m>
                  <a:endParaRPr lang="en-US" dirty="0"/>
                </a:p>
              </p:txBody>
            </p:sp>
          </mc:Choice>
          <mc:Fallback xmlns="">
            <p:sp>
              <p:nvSpPr>
                <p:cNvPr id="25" name="TextBox 24">
                  <a:extLst>
                    <a:ext uri="{FF2B5EF4-FFF2-40B4-BE49-F238E27FC236}">
                      <a16:creationId xmlns:a16="http://schemas.microsoft.com/office/drawing/2014/main" id="{1EE100C4-6821-758C-C621-AE7C7C977D1E}"/>
                    </a:ext>
                  </a:extLst>
                </p:cNvPr>
                <p:cNvSpPr txBox="1">
                  <a:spLocks noRot="1" noChangeAspect="1" noMove="1" noResize="1" noEditPoints="1" noAdjustHandles="1" noChangeArrowheads="1" noChangeShapeType="1" noTextEdit="1"/>
                </p:cNvSpPr>
                <p:nvPr/>
              </p:nvSpPr>
              <p:spPr>
                <a:xfrm>
                  <a:off x="6328877" y="1901353"/>
                  <a:ext cx="194604" cy="276999"/>
                </a:xfrm>
                <a:prstGeom prst="rect">
                  <a:avLst/>
                </a:prstGeom>
                <a:blipFill>
                  <a:blip r:embed="rId7"/>
                  <a:stretch>
                    <a:fillRect l="-28125" r="-31250" b="-6667"/>
                  </a:stretch>
                </a:blipFill>
              </p:spPr>
              <p:txBody>
                <a:bodyPr/>
                <a:lstStyle/>
                <a:p>
                  <a:r>
                    <a:rPr lang="en-US">
                      <a:noFill/>
                    </a:rPr>
                    <a:t> </a:t>
                  </a:r>
                </a:p>
              </p:txBody>
            </p:sp>
          </mc:Fallback>
        </mc:AlternateContent>
        <p:sp>
          <p:nvSpPr>
            <p:cNvPr id="24" name="Cube 23">
              <a:extLst>
                <a:ext uri="{FF2B5EF4-FFF2-40B4-BE49-F238E27FC236}">
                  <a16:creationId xmlns:a16="http://schemas.microsoft.com/office/drawing/2014/main" id="{A324108A-801B-3673-1751-0D82ADD33061}"/>
                </a:ext>
              </a:extLst>
            </p:cNvPr>
            <p:cNvSpPr/>
            <p:nvPr/>
          </p:nvSpPr>
          <p:spPr>
            <a:xfrm>
              <a:off x="4666026" y="1733788"/>
              <a:ext cx="2441938" cy="681038"/>
            </a:xfrm>
            <a:prstGeom prst="cube">
              <a:avLst>
                <a:gd name="adj" fmla="val 48447"/>
              </a:avLst>
            </a:prstGeom>
            <a:solidFill>
              <a:schemeClr val="bg1">
                <a:lumMod val="85000"/>
                <a:alpha val="20000"/>
              </a:schemeClr>
            </a:solidFill>
            <a:ln w="63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8" name="TextBox 27">
            <a:extLst>
              <a:ext uri="{FF2B5EF4-FFF2-40B4-BE49-F238E27FC236}">
                <a16:creationId xmlns:a16="http://schemas.microsoft.com/office/drawing/2014/main" id="{03CC14AE-B075-8E90-DE1B-6D89D69D5A80}"/>
              </a:ext>
            </a:extLst>
          </p:cNvPr>
          <p:cNvSpPr txBox="1"/>
          <p:nvPr/>
        </p:nvSpPr>
        <p:spPr>
          <a:xfrm>
            <a:off x="503464" y="5784213"/>
            <a:ext cx="3596241" cy="369332"/>
          </a:xfrm>
          <a:prstGeom prst="rect">
            <a:avLst/>
          </a:prstGeom>
          <a:noFill/>
        </p:spPr>
        <p:txBody>
          <a:bodyPr wrap="none" rtlCol="0">
            <a:spAutoFit/>
          </a:bodyPr>
          <a:lstStyle/>
          <a:p>
            <a:r>
              <a:rPr lang="en-US" dirty="0"/>
              <a:t>Fig-passives-cap.png  R0 01/09/25</a:t>
            </a:r>
          </a:p>
        </p:txBody>
      </p:sp>
    </p:spTree>
    <p:extLst>
      <p:ext uri="{BB962C8B-B14F-4D97-AF65-F5344CB8AC3E}">
        <p14:creationId xmlns:p14="http://schemas.microsoft.com/office/powerpoint/2010/main" val="20710561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23796-7346-9CDC-7656-16DA72C874A7}"/>
            </a:ext>
          </a:extLst>
        </p:cNvPr>
        <p:cNvGrpSpPr/>
        <p:nvPr/>
      </p:nvGrpSpPr>
      <p:grpSpPr>
        <a:xfrm>
          <a:off x="0" y="0"/>
          <a:ext cx="0" cy="0"/>
          <a:chOff x="0" y="0"/>
          <a:chExt cx="0" cy="0"/>
        </a:xfrm>
      </p:grpSpPr>
      <p:sp>
        <p:nvSpPr>
          <p:cNvPr id="28" name="TextBox 27">
            <a:extLst>
              <a:ext uri="{FF2B5EF4-FFF2-40B4-BE49-F238E27FC236}">
                <a16:creationId xmlns:a16="http://schemas.microsoft.com/office/drawing/2014/main" id="{08B8AF83-E06E-94BF-E6EC-05B200921E6F}"/>
              </a:ext>
            </a:extLst>
          </p:cNvPr>
          <p:cNvSpPr txBox="1"/>
          <p:nvPr/>
        </p:nvSpPr>
        <p:spPr>
          <a:xfrm>
            <a:off x="503464" y="5784213"/>
            <a:ext cx="3596241" cy="369332"/>
          </a:xfrm>
          <a:prstGeom prst="rect">
            <a:avLst/>
          </a:prstGeom>
          <a:noFill/>
        </p:spPr>
        <p:txBody>
          <a:bodyPr wrap="none" rtlCol="0">
            <a:spAutoFit/>
          </a:bodyPr>
          <a:lstStyle/>
          <a:p>
            <a:r>
              <a:rPr lang="en-US" dirty="0"/>
              <a:t>Fig-passives-cap.png  R1 01/10/25</a:t>
            </a:r>
          </a:p>
        </p:txBody>
      </p:sp>
      <p:grpSp>
        <p:nvGrpSpPr>
          <p:cNvPr id="98" name="Group 97">
            <a:extLst>
              <a:ext uri="{FF2B5EF4-FFF2-40B4-BE49-F238E27FC236}">
                <a16:creationId xmlns:a16="http://schemas.microsoft.com/office/drawing/2014/main" id="{086E3B13-BBFC-2433-C509-2AC5332E52D5}"/>
              </a:ext>
            </a:extLst>
          </p:cNvPr>
          <p:cNvGrpSpPr/>
          <p:nvPr/>
        </p:nvGrpSpPr>
        <p:grpSpPr>
          <a:xfrm>
            <a:off x="1229421" y="2208668"/>
            <a:ext cx="5248502" cy="1851055"/>
            <a:chOff x="1229421" y="2208668"/>
            <a:chExt cx="5248502" cy="1851055"/>
          </a:xfrm>
        </p:grpSpPr>
        <p:sp>
          <p:nvSpPr>
            <p:cNvPr id="3" name="Rectangle 2">
              <a:extLst>
                <a:ext uri="{FF2B5EF4-FFF2-40B4-BE49-F238E27FC236}">
                  <a16:creationId xmlns:a16="http://schemas.microsoft.com/office/drawing/2014/main" id="{DE6E236A-BDA9-2099-7C55-99886F022A75}"/>
                </a:ext>
              </a:extLst>
            </p:cNvPr>
            <p:cNvSpPr/>
            <p:nvPr/>
          </p:nvSpPr>
          <p:spPr>
            <a:xfrm>
              <a:off x="2498578" y="2865120"/>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ED0CC2C7-7E23-763D-6773-2EE3CB76C936}"/>
                </a:ext>
              </a:extLst>
            </p:cNvPr>
            <p:cNvSpPr/>
            <p:nvPr/>
          </p:nvSpPr>
          <p:spPr>
            <a:xfrm>
              <a:off x="2480798" y="3317240"/>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18BBB20A-875E-A1F3-B3F5-1198A1CA7A1C}"/>
                </a:ext>
              </a:extLst>
            </p:cNvPr>
            <p:cNvSpPr txBox="1"/>
            <p:nvPr/>
          </p:nvSpPr>
          <p:spPr>
            <a:xfrm>
              <a:off x="2429998" y="2593062"/>
              <a:ext cx="333746" cy="369332"/>
            </a:xfrm>
            <a:prstGeom prst="rect">
              <a:avLst/>
            </a:prstGeom>
            <a:noFill/>
          </p:spPr>
          <p:txBody>
            <a:bodyPr wrap="none" rtlCol="0">
              <a:spAutoFit/>
            </a:bodyPr>
            <a:lstStyle/>
            <a:p>
              <a:r>
                <a:rPr lang="en-US" dirty="0"/>
                <a:t>+</a:t>
              </a:r>
            </a:p>
          </p:txBody>
        </p:sp>
        <p:sp>
          <p:nvSpPr>
            <p:cNvPr id="30" name="TextBox 29">
              <a:extLst>
                <a:ext uri="{FF2B5EF4-FFF2-40B4-BE49-F238E27FC236}">
                  <a16:creationId xmlns:a16="http://schemas.microsoft.com/office/drawing/2014/main" id="{B28E5224-FF27-3710-3653-BD23062B2F5C}"/>
                </a:ext>
              </a:extLst>
            </p:cNvPr>
            <p:cNvSpPr txBox="1"/>
            <p:nvPr/>
          </p:nvSpPr>
          <p:spPr>
            <a:xfrm>
              <a:off x="2763744" y="2593062"/>
              <a:ext cx="333746" cy="369332"/>
            </a:xfrm>
            <a:prstGeom prst="rect">
              <a:avLst/>
            </a:prstGeom>
            <a:noFill/>
          </p:spPr>
          <p:txBody>
            <a:bodyPr wrap="none" rtlCol="0">
              <a:spAutoFit/>
            </a:bodyPr>
            <a:lstStyle/>
            <a:p>
              <a:r>
                <a:rPr lang="en-US" dirty="0"/>
                <a:t>+</a:t>
              </a:r>
            </a:p>
          </p:txBody>
        </p:sp>
        <p:sp>
          <p:nvSpPr>
            <p:cNvPr id="31" name="TextBox 30">
              <a:extLst>
                <a:ext uri="{FF2B5EF4-FFF2-40B4-BE49-F238E27FC236}">
                  <a16:creationId xmlns:a16="http://schemas.microsoft.com/office/drawing/2014/main" id="{AE91793F-6CEE-C399-B16A-FE06419B7395}"/>
                </a:ext>
              </a:extLst>
            </p:cNvPr>
            <p:cNvSpPr txBox="1"/>
            <p:nvPr/>
          </p:nvSpPr>
          <p:spPr>
            <a:xfrm>
              <a:off x="3079615" y="2593062"/>
              <a:ext cx="333746" cy="369332"/>
            </a:xfrm>
            <a:prstGeom prst="rect">
              <a:avLst/>
            </a:prstGeom>
            <a:noFill/>
          </p:spPr>
          <p:txBody>
            <a:bodyPr wrap="none" rtlCol="0">
              <a:spAutoFit/>
            </a:bodyPr>
            <a:lstStyle/>
            <a:p>
              <a:r>
                <a:rPr lang="en-US" dirty="0"/>
                <a:t>+</a:t>
              </a:r>
            </a:p>
          </p:txBody>
        </p:sp>
        <p:sp>
          <p:nvSpPr>
            <p:cNvPr id="32" name="TextBox 31">
              <a:extLst>
                <a:ext uri="{FF2B5EF4-FFF2-40B4-BE49-F238E27FC236}">
                  <a16:creationId xmlns:a16="http://schemas.microsoft.com/office/drawing/2014/main" id="{7584C64A-6F49-1B45-5CBF-9A1FF37512AA}"/>
                </a:ext>
              </a:extLst>
            </p:cNvPr>
            <p:cNvSpPr txBox="1"/>
            <p:nvPr/>
          </p:nvSpPr>
          <p:spPr>
            <a:xfrm>
              <a:off x="3413361" y="2593062"/>
              <a:ext cx="333746" cy="369332"/>
            </a:xfrm>
            <a:prstGeom prst="rect">
              <a:avLst/>
            </a:prstGeom>
            <a:noFill/>
          </p:spPr>
          <p:txBody>
            <a:bodyPr wrap="none" rtlCol="0">
              <a:spAutoFit/>
            </a:bodyPr>
            <a:lstStyle/>
            <a:p>
              <a:r>
                <a:rPr lang="en-US" dirty="0"/>
                <a:t>+</a:t>
              </a:r>
            </a:p>
          </p:txBody>
        </p:sp>
        <p:sp>
          <p:nvSpPr>
            <p:cNvPr id="33" name="TextBox 32">
              <a:extLst>
                <a:ext uri="{FF2B5EF4-FFF2-40B4-BE49-F238E27FC236}">
                  <a16:creationId xmlns:a16="http://schemas.microsoft.com/office/drawing/2014/main" id="{39CB1D30-6C21-43F1-8B95-2BC02596691A}"/>
                </a:ext>
              </a:extLst>
            </p:cNvPr>
            <p:cNvSpPr txBox="1"/>
            <p:nvPr/>
          </p:nvSpPr>
          <p:spPr>
            <a:xfrm>
              <a:off x="3761868" y="2593062"/>
              <a:ext cx="333746" cy="369332"/>
            </a:xfrm>
            <a:prstGeom prst="rect">
              <a:avLst/>
            </a:prstGeom>
            <a:noFill/>
          </p:spPr>
          <p:txBody>
            <a:bodyPr wrap="none" rtlCol="0">
              <a:spAutoFit/>
            </a:bodyPr>
            <a:lstStyle/>
            <a:p>
              <a:r>
                <a:rPr lang="en-US" dirty="0"/>
                <a:t>+</a:t>
              </a:r>
            </a:p>
          </p:txBody>
        </p:sp>
        <p:sp>
          <p:nvSpPr>
            <p:cNvPr id="34" name="TextBox 33">
              <a:extLst>
                <a:ext uri="{FF2B5EF4-FFF2-40B4-BE49-F238E27FC236}">
                  <a16:creationId xmlns:a16="http://schemas.microsoft.com/office/drawing/2014/main" id="{AA8240E1-0BEF-A4D2-99B7-2DA7F78F7B0C}"/>
                </a:ext>
              </a:extLst>
            </p:cNvPr>
            <p:cNvSpPr txBox="1"/>
            <p:nvPr/>
          </p:nvSpPr>
          <p:spPr>
            <a:xfrm>
              <a:off x="4095614" y="2593062"/>
              <a:ext cx="333746" cy="369332"/>
            </a:xfrm>
            <a:prstGeom prst="rect">
              <a:avLst/>
            </a:prstGeom>
            <a:noFill/>
          </p:spPr>
          <p:txBody>
            <a:bodyPr wrap="none" rtlCol="0">
              <a:spAutoFit/>
            </a:bodyPr>
            <a:lstStyle/>
            <a:p>
              <a:r>
                <a:rPr lang="en-US" dirty="0"/>
                <a:t>+</a:t>
              </a:r>
            </a:p>
          </p:txBody>
        </p:sp>
        <p:sp>
          <p:nvSpPr>
            <p:cNvPr id="35" name="TextBox 34">
              <a:extLst>
                <a:ext uri="{FF2B5EF4-FFF2-40B4-BE49-F238E27FC236}">
                  <a16:creationId xmlns:a16="http://schemas.microsoft.com/office/drawing/2014/main" id="{08A683ED-6349-7289-366C-C5C2EBECB896}"/>
                </a:ext>
              </a:extLst>
            </p:cNvPr>
            <p:cNvSpPr txBox="1"/>
            <p:nvPr/>
          </p:nvSpPr>
          <p:spPr>
            <a:xfrm>
              <a:off x="4411485" y="2593062"/>
              <a:ext cx="333746" cy="369332"/>
            </a:xfrm>
            <a:prstGeom prst="rect">
              <a:avLst/>
            </a:prstGeom>
            <a:noFill/>
          </p:spPr>
          <p:txBody>
            <a:bodyPr wrap="none" rtlCol="0">
              <a:spAutoFit/>
            </a:bodyPr>
            <a:lstStyle/>
            <a:p>
              <a:r>
                <a:rPr lang="en-US" dirty="0"/>
                <a:t>+</a:t>
              </a:r>
            </a:p>
          </p:txBody>
        </p:sp>
        <p:sp>
          <p:nvSpPr>
            <p:cNvPr id="36" name="TextBox 35">
              <a:extLst>
                <a:ext uri="{FF2B5EF4-FFF2-40B4-BE49-F238E27FC236}">
                  <a16:creationId xmlns:a16="http://schemas.microsoft.com/office/drawing/2014/main" id="{3F2519FA-BFDA-BBF4-4563-4C6B3D521541}"/>
                </a:ext>
              </a:extLst>
            </p:cNvPr>
            <p:cNvSpPr txBox="1"/>
            <p:nvPr/>
          </p:nvSpPr>
          <p:spPr>
            <a:xfrm>
              <a:off x="4745231" y="2593062"/>
              <a:ext cx="333746" cy="369332"/>
            </a:xfrm>
            <a:prstGeom prst="rect">
              <a:avLst/>
            </a:prstGeom>
            <a:noFill/>
          </p:spPr>
          <p:txBody>
            <a:bodyPr wrap="none" rtlCol="0">
              <a:spAutoFit/>
            </a:bodyPr>
            <a:lstStyle/>
            <a:p>
              <a:r>
                <a:rPr lang="en-US" dirty="0"/>
                <a:t>+</a:t>
              </a:r>
            </a:p>
          </p:txBody>
        </p:sp>
        <p:sp>
          <p:nvSpPr>
            <p:cNvPr id="37" name="TextBox 36">
              <a:extLst>
                <a:ext uri="{FF2B5EF4-FFF2-40B4-BE49-F238E27FC236}">
                  <a16:creationId xmlns:a16="http://schemas.microsoft.com/office/drawing/2014/main" id="{35AF36D8-99F1-EB8E-C1DA-CCB142A2837C}"/>
                </a:ext>
              </a:extLst>
            </p:cNvPr>
            <p:cNvSpPr txBox="1"/>
            <p:nvPr/>
          </p:nvSpPr>
          <p:spPr>
            <a:xfrm>
              <a:off x="5117174" y="2593062"/>
              <a:ext cx="333746" cy="369332"/>
            </a:xfrm>
            <a:prstGeom prst="rect">
              <a:avLst/>
            </a:prstGeom>
            <a:noFill/>
          </p:spPr>
          <p:txBody>
            <a:bodyPr wrap="none" rtlCol="0">
              <a:spAutoFit/>
            </a:bodyPr>
            <a:lstStyle/>
            <a:p>
              <a:r>
                <a:rPr lang="en-US" dirty="0"/>
                <a:t>+</a:t>
              </a:r>
            </a:p>
          </p:txBody>
        </p:sp>
        <p:sp>
          <p:nvSpPr>
            <p:cNvPr id="38" name="TextBox 37">
              <a:extLst>
                <a:ext uri="{FF2B5EF4-FFF2-40B4-BE49-F238E27FC236}">
                  <a16:creationId xmlns:a16="http://schemas.microsoft.com/office/drawing/2014/main" id="{818E5714-8139-5888-3F1E-C2735BF47AFE}"/>
                </a:ext>
              </a:extLst>
            </p:cNvPr>
            <p:cNvSpPr txBox="1"/>
            <p:nvPr/>
          </p:nvSpPr>
          <p:spPr>
            <a:xfrm>
              <a:off x="5433045" y="2593062"/>
              <a:ext cx="333746" cy="369332"/>
            </a:xfrm>
            <a:prstGeom prst="rect">
              <a:avLst/>
            </a:prstGeom>
            <a:noFill/>
          </p:spPr>
          <p:txBody>
            <a:bodyPr wrap="none" rtlCol="0">
              <a:spAutoFit/>
            </a:bodyPr>
            <a:lstStyle/>
            <a:p>
              <a:r>
                <a:rPr lang="en-US" dirty="0"/>
                <a:t>+</a:t>
              </a:r>
            </a:p>
          </p:txBody>
        </p:sp>
        <p:sp>
          <p:nvSpPr>
            <p:cNvPr id="39" name="TextBox 38">
              <a:extLst>
                <a:ext uri="{FF2B5EF4-FFF2-40B4-BE49-F238E27FC236}">
                  <a16:creationId xmlns:a16="http://schemas.microsoft.com/office/drawing/2014/main" id="{8833CB74-0ECD-F93D-E344-A9C5654866DA}"/>
                </a:ext>
              </a:extLst>
            </p:cNvPr>
            <p:cNvSpPr txBox="1"/>
            <p:nvPr/>
          </p:nvSpPr>
          <p:spPr>
            <a:xfrm>
              <a:off x="2429998" y="3253264"/>
              <a:ext cx="333746" cy="369332"/>
            </a:xfrm>
            <a:prstGeom prst="rect">
              <a:avLst/>
            </a:prstGeom>
            <a:noFill/>
          </p:spPr>
          <p:txBody>
            <a:bodyPr wrap="none" rtlCol="0">
              <a:spAutoFit/>
            </a:bodyPr>
            <a:lstStyle/>
            <a:p>
              <a:r>
                <a:rPr lang="en-US" dirty="0"/>
                <a:t>_</a:t>
              </a:r>
            </a:p>
          </p:txBody>
        </p:sp>
        <p:sp>
          <p:nvSpPr>
            <p:cNvPr id="40" name="TextBox 39">
              <a:extLst>
                <a:ext uri="{FF2B5EF4-FFF2-40B4-BE49-F238E27FC236}">
                  <a16:creationId xmlns:a16="http://schemas.microsoft.com/office/drawing/2014/main" id="{01326B63-7F4C-EBA6-75E8-A762285745FE}"/>
                </a:ext>
              </a:extLst>
            </p:cNvPr>
            <p:cNvSpPr txBox="1"/>
            <p:nvPr/>
          </p:nvSpPr>
          <p:spPr>
            <a:xfrm>
              <a:off x="2763744" y="3253264"/>
              <a:ext cx="333746" cy="369332"/>
            </a:xfrm>
            <a:prstGeom prst="rect">
              <a:avLst/>
            </a:prstGeom>
            <a:noFill/>
          </p:spPr>
          <p:txBody>
            <a:bodyPr wrap="none" rtlCol="0">
              <a:spAutoFit/>
            </a:bodyPr>
            <a:lstStyle/>
            <a:p>
              <a:r>
                <a:rPr lang="en-US" dirty="0"/>
                <a:t>_</a:t>
              </a:r>
            </a:p>
          </p:txBody>
        </p:sp>
        <p:sp>
          <p:nvSpPr>
            <p:cNvPr id="41" name="TextBox 40">
              <a:extLst>
                <a:ext uri="{FF2B5EF4-FFF2-40B4-BE49-F238E27FC236}">
                  <a16:creationId xmlns:a16="http://schemas.microsoft.com/office/drawing/2014/main" id="{9A5DE79C-DF51-B7DB-78FC-2F04F1CB8FBC}"/>
                </a:ext>
              </a:extLst>
            </p:cNvPr>
            <p:cNvSpPr txBox="1"/>
            <p:nvPr/>
          </p:nvSpPr>
          <p:spPr>
            <a:xfrm>
              <a:off x="3079615" y="3253264"/>
              <a:ext cx="333746" cy="369332"/>
            </a:xfrm>
            <a:prstGeom prst="rect">
              <a:avLst/>
            </a:prstGeom>
            <a:noFill/>
          </p:spPr>
          <p:txBody>
            <a:bodyPr wrap="none" rtlCol="0">
              <a:spAutoFit/>
            </a:bodyPr>
            <a:lstStyle/>
            <a:p>
              <a:r>
                <a:rPr lang="en-US" dirty="0"/>
                <a:t>_</a:t>
              </a:r>
            </a:p>
          </p:txBody>
        </p:sp>
        <p:sp>
          <p:nvSpPr>
            <p:cNvPr id="42" name="TextBox 41">
              <a:extLst>
                <a:ext uri="{FF2B5EF4-FFF2-40B4-BE49-F238E27FC236}">
                  <a16:creationId xmlns:a16="http://schemas.microsoft.com/office/drawing/2014/main" id="{1163F240-2596-1E99-E108-73427E417B44}"/>
                </a:ext>
              </a:extLst>
            </p:cNvPr>
            <p:cNvSpPr txBox="1"/>
            <p:nvPr/>
          </p:nvSpPr>
          <p:spPr>
            <a:xfrm>
              <a:off x="3413361" y="3253264"/>
              <a:ext cx="333746" cy="369332"/>
            </a:xfrm>
            <a:prstGeom prst="rect">
              <a:avLst/>
            </a:prstGeom>
            <a:noFill/>
          </p:spPr>
          <p:txBody>
            <a:bodyPr wrap="none" rtlCol="0">
              <a:spAutoFit/>
            </a:bodyPr>
            <a:lstStyle/>
            <a:p>
              <a:r>
                <a:rPr lang="en-US" dirty="0"/>
                <a:t>_</a:t>
              </a:r>
            </a:p>
          </p:txBody>
        </p:sp>
        <p:sp>
          <p:nvSpPr>
            <p:cNvPr id="43" name="TextBox 42">
              <a:extLst>
                <a:ext uri="{FF2B5EF4-FFF2-40B4-BE49-F238E27FC236}">
                  <a16:creationId xmlns:a16="http://schemas.microsoft.com/office/drawing/2014/main" id="{EB50CB32-CB95-B71C-C388-D3918900D62D}"/>
                </a:ext>
              </a:extLst>
            </p:cNvPr>
            <p:cNvSpPr txBox="1"/>
            <p:nvPr/>
          </p:nvSpPr>
          <p:spPr>
            <a:xfrm>
              <a:off x="3761868" y="3253264"/>
              <a:ext cx="333746" cy="369332"/>
            </a:xfrm>
            <a:prstGeom prst="rect">
              <a:avLst/>
            </a:prstGeom>
            <a:noFill/>
          </p:spPr>
          <p:txBody>
            <a:bodyPr wrap="none" rtlCol="0">
              <a:spAutoFit/>
            </a:bodyPr>
            <a:lstStyle/>
            <a:p>
              <a:r>
                <a:rPr lang="en-US" dirty="0"/>
                <a:t>_</a:t>
              </a:r>
            </a:p>
          </p:txBody>
        </p:sp>
        <p:sp>
          <p:nvSpPr>
            <p:cNvPr id="44" name="TextBox 43">
              <a:extLst>
                <a:ext uri="{FF2B5EF4-FFF2-40B4-BE49-F238E27FC236}">
                  <a16:creationId xmlns:a16="http://schemas.microsoft.com/office/drawing/2014/main" id="{D2481072-DA52-5BC7-9530-D0C5CC2D15ED}"/>
                </a:ext>
              </a:extLst>
            </p:cNvPr>
            <p:cNvSpPr txBox="1"/>
            <p:nvPr/>
          </p:nvSpPr>
          <p:spPr>
            <a:xfrm>
              <a:off x="4095614" y="3253264"/>
              <a:ext cx="333746" cy="369332"/>
            </a:xfrm>
            <a:prstGeom prst="rect">
              <a:avLst/>
            </a:prstGeom>
            <a:noFill/>
          </p:spPr>
          <p:txBody>
            <a:bodyPr wrap="none" rtlCol="0">
              <a:spAutoFit/>
            </a:bodyPr>
            <a:lstStyle/>
            <a:p>
              <a:r>
                <a:rPr lang="en-US" dirty="0"/>
                <a:t>_</a:t>
              </a:r>
            </a:p>
          </p:txBody>
        </p:sp>
        <p:sp>
          <p:nvSpPr>
            <p:cNvPr id="45" name="TextBox 44">
              <a:extLst>
                <a:ext uri="{FF2B5EF4-FFF2-40B4-BE49-F238E27FC236}">
                  <a16:creationId xmlns:a16="http://schemas.microsoft.com/office/drawing/2014/main" id="{A4F57D9B-3873-5B10-0106-E2919F3D8E5A}"/>
                </a:ext>
              </a:extLst>
            </p:cNvPr>
            <p:cNvSpPr txBox="1"/>
            <p:nvPr/>
          </p:nvSpPr>
          <p:spPr>
            <a:xfrm>
              <a:off x="4411485" y="3253264"/>
              <a:ext cx="333746" cy="369332"/>
            </a:xfrm>
            <a:prstGeom prst="rect">
              <a:avLst/>
            </a:prstGeom>
            <a:noFill/>
          </p:spPr>
          <p:txBody>
            <a:bodyPr wrap="none" rtlCol="0">
              <a:spAutoFit/>
            </a:bodyPr>
            <a:lstStyle/>
            <a:p>
              <a:r>
                <a:rPr lang="en-US" dirty="0"/>
                <a:t>_</a:t>
              </a:r>
            </a:p>
          </p:txBody>
        </p:sp>
        <p:sp>
          <p:nvSpPr>
            <p:cNvPr id="46" name="TextBox 45">
              <a:extLst>
                <a:ext uri="{FF2B5EF4-FFF2-40B4-BE49-F238E27FC236}">
                  <a16:creationId xmlns:a16="http://schemas.microsoft.com/office/drawing/2014/main" id="{93F0261A-BD4F-C10A-23E3-4B9A99E764B4}"/>
                </a:ext>
              </a:extLst>
            </p:cNvPr>
            <p:cNvSpPr txBox="1"/>
            <p:nvPr/>
          </p:nvSpPr>
          <p:spPr>
            <a:xfrm>
              <a:off x="4745231" y="3253264"/>
              <a:ext cx="333746" cy="369332"/>
            </a:xfrm>
            <a:prstGeom prst="rect">
              <a:avLst/>
            </a:prstGeom>
            <a:noFill/>
          </p:spPr>
          <p:txBody>
            <a:bodyPr wrap="none" rtlCol="0">
              <a:spAutoFit/>
            </a:bodyPr>
            <a:lstStyle/>
            <a:p>
              <a:r>
                <a:rPr lang="en-US" dirty="0"/>
                <a:t>_</a:t>
              </a:r>
            </a:p>
          </p:txBody>
        </p:sp>
        <p:sp>
          <p:nvSpPr>
            <p:cNvPr id="47" name="TextBox 46">
              <a:extLst>
                <a:ext uri="{FF2B5EF4-FFF2-40B4-BE49-F238E27FC236}">
                  <a16:creationId xmlns:a16="http://schemas.microsoft.com/office/drawing/2014/main" id="{86575A33-6931-F3F9-53A2-7D611C09999B}"/>
                </a:ext>
              </a:extLst>
            </p:cNvPr>
            <p:cNvSpPr txBox="1"/>
            <p:nvPr/>
          </p:nvSpPr>
          <p:spPr>
            <a:xfrm>
              <a:off x="5117174" y="3253264"/>
              <a:ext cx="333746" cy="369332"/>
            </a:xfrm>
            <a:prstGeom prst="rect">
              <a:avLst/>
            </a:prstGeom>
            <a:noFill/>
          </p:spPr>
          <p:txBody>
            <a:bodyPr wrap="none" rtlCol="0">
              <a:spAutoFit/>
            </a:bodyPr>
            <a:lstStyle/>
            <a:p>
              <a:r>
                <a:rPr lang="en-US" dirty="0"/>
                <a:t>_</a:t>
              </a:r>
            </a:p>
          </p:txBody>
        </p:sp>
        <p:sp>
          <p:nvSpPr>
            <p:cNvPr id="48" name="TextBox 47">
              <a:extLst>
                <a:ext uri="{FF2B5EF4-FFF2-40B4-BE49-F238E27FC236}">
                  <a16:creationId xmlns:a16="http://schemas.microsoft.com/office/drawing/2014/main" id="{E9B01D50-CE1F-73F3-3492-E4717E36C62C}"/>
                </a:ext>
              </a:extLst>
            </p:cNvPr>
            <p:cNvSpPr txBox="1"/>
            <p:nvPr/>
          </p:nvSpPr>
          <p:spPr>
            <a:xfrm>
              <a:off x="5433045" y="3253264"/>
              <a:ext cx="333746" cy="369332"/>
            </a:xfrm>
            <a:prstGeom prst="rect">
              <a:avLst/>
            </a:prstGeom>
            <a:noFill/>
          </p:spPr>
          <p:txBody>
            <a:bodyPr wrap="none" rtlCol="0">
              <a:spAutoFit/>
            </a:bodyPr>
            <a:lstStyle/>
            <a:p>
              <a:r>
                <a:rPr lang="en-US" dirty="0"/>
                <a:t>_</a:t>
              </a:r>
            </a:p>
          </p:txBody>
        </p:sp>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0CE94399-CC54-820A-4FC4-29DF1C093780}"/>
                    </a:ext>
                  </a:extLst>
                </p:cNvPr>
                <p:cNvSpPr txBox="1"/>
                <p:nvPr/>
              </p:nvSpPr>
              <p:spPr>
                <a:xfrm>
                  <a:off x="1661998" y="2619890"/>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49" name="TextBox 48">
                  <a:extLst>
                    <a:ext uri="{FF2B5EF4-FFF2-40B4-BE49-F238E27FC236}">
                      <a16:creationId xmlns:a16="http://schemas.microsoft.com/office/drawing/2014/main" id="{0CE94399-CC54-820A-4FC4-29DF1C093780}"/>
                    </a:ext>
                  </a:extLst>
                </p:cNvPr>
                <p:cNvSpPr txBox="1">
                  <a:spLocks noRot="1" noChangeAspect="1" noMove="1" noResize="1" noEditPoints="1" noAdjustHandles="1" noChangeArrowheads="1" noChangeShapeType="1" noTextEdit="1"/>
                </p:cNvSpPr>
                <p:nvPr/>
              </p:nvSpPr>
              <p:spPr>
                <a:xfrm>
                  <a:off x="1661998" y="2619890"/>
                  <a:ext cx="425886" cy="307777"/>
                </a:xfrm>
                <a:prstGeom prst="rect">
                  <a:avLst/>
                </a:prstGeom>
                <a:blipFill>
                  <a:blip r:embed="rId2"/>
                  <a:stretch>
                    <a:fillRect l="-12857" r="-17143"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FB0901FD-E65E-9D71-A43E-35C455878C02}"/>
                    </a:ext>
                  </a:extLst>
                </p:cNvPr>
                <p:cNvSpPr txBox="1"/>
                <p:nvPr/>
              </p:nvSpPr>
              <p:spPr>
                <a:xfrm>
                  <a:off x="1661999" y="3377634"/>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50" name="TextBox 49">
                  <a:extLst>
                    <a:ext uri="{FF2B5EF4-FFF2-40B4-BE49-F238E27FC236}">
                      <a16:creationId xmlns:a16="http://schemas.microsoft.com/office/drawing/2014/main" id="{FB0901FD-E65E-9D71-A43E-35C455878C02}"/>
                    </a:ext>
                  </a:extLst>
                </p:cNvPr>
                <p:cNvSpPr txBox="1">
                  <a:spLocks noRot="1" noChangeAspect="1" noMove="1" noResize="1" noEditPoints="1" noAdjustHandles="1" noChangeArrowheads="1" noChangeShapeType="1" noTextEdit="1"/>
                </p:cNvSpPr>
                <p:nvPr/>
              </p:nvSpPr>
              <p:spPr>
                <a:xfrm>
                  <a:off x="1661999" y="3377634"/>
                  <a:ext cx="425886" cy="307777"/>
                </a:xfrm>
                <a:prstGeom prst="rect">
                  <a:avLst/>
                </a:prstGeom>
                <a:blipFill>
                  <a:blip r:embed="rId3"/>
                  <a:stretch>
                    <a:fillRect l="-4286" r="-17143" b="-25490"/>
                  </a:stretch>
                </a:blipFill>
              </p:spPr>
              <p:txBody>
                <a:bodyPr/>
                <a:lstStyle/>
                <a:p>
                  <a:r>
                    <a:rPr lang="en-US">
                      <a:noFill/>
                    </a:rPr>
                    <a:t> </a:t>
                  </a:r>
                </a:p>
              </p:txBody>
            </p:sp>
          </mc:Fallback>
        </mc:AlternateContent>
        <p:cxnSp>
          <p:nvCxnSpPr>
            <p:cNvPr id="51" name="Straight Arrow Connector 50">
              <a:extLst>
                <a:ext uri="{FF2B5EF4-FFF2-40B4-BE49-F238E27FC236}">
                  <a16:creationId xmlns:a16="http://schemas.microsoft.com/office/drawing/2014/main" id="{82B863F9-8883-CAAB-3C75-D9B73B917870}"/>
                </a:ext>
              </a:extLst>
            </p:cNvPr>
            <p:cNvCxnSpPr>
              <a:stCxn id="49" idx="3"/>
              <a:endCxn id="29" idx="1"/>
            </p:cNvCxnSpPr>
            <p:nvPr/>
          </p:nvCxnSpPr>
          <p:spPr>
            <a:xfrm>
              <a:off x="2087884" y="2773779"/>
              <a:ext cx="342114"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2" name="Straight Arrow Connector 51">
              <a:extLst>
                <a:ext uri="{FF2B5EF4-FFF2-40B4-BE49-F238E27FC236}">
                  <a16:creationId xmlns:a16="http://schemas.microsoft.com/office/drawing/2014/main" id="{F6136874-432D-C2FA-FB9F-1BBBD9910571}"/>
                </a:ext>
              </a:extLst>
            </p:cNvPr>
            <p:cNvCxnSpPr/>
            <p:nvPr/>
          </p:nvCxnSpPr>
          <p:spPr>
            <a:xfrm>
              <a:off x="2062749" y="3527573"/>
              <a:ext cx="367249"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4DE57E75-7953-E92E-8FB4-456DFE0EE02E}"/>
                    </a:ext>
                  </a:extLst>
                </p:cNvPr>
                <p:cNvSpPr txBox="1"/>
                <p:nvPr/>
              </p:nvSpPr>
              <p:spPr>
                <a:xfrm>
                  <a:off x="1661998" y="3751946"/>
                  <a:ext cx="112107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𝐴𝑟𝑒𝑎</m:t>
                        </m:r>
                        <m:r>
                          <a:rPr lang="en-US" sz="2000" b="0" i="1" smtClean="0">
                            <a:latin typeface="Cambria Math" panose="02040503050406030204" pitchFamily="18" charset="0"/>
                          </a:rPr>
                          <m:t>=</m:t>
                        </m:r>
                        <m:r>
                          <a:rPr lang="en-US" sz="2000" b="0" i="1" smtClean="0">
                            <a:latin typeface="Cambria Math" panose="02040503050406030204" pitchFamily="18" charset="0"/>
                          </a:rPr>
                          <m:t>𝐴</m:t>
                        </m:r>
                      </m:oMath>
                    </m:oMathPara>
                  </a14:m>
                  <a:endParaRPr lang="en-US" sz="2000" b="0" dirty="0"/>
                </a:p>
              </p:txBody>
            </p:sp>
          </mc:Choice>
          <mc:Fallback xmlns="">
            <p:sp>
              <p:nvSpPr>
                <p:cNvPr id="53" name="TextBox 52">
                  <a:extLst>
                    <a:ext uri="{FF2B5EF4-FFF2-40B4-BE49-F238E27FC236}">
                      <a16:creationId xmlns:a16="http://schemas.microsoft.com/office/drawing/2014/main" id="{4DE57E75-7953-E92E-8FB4-456DFE0EE02E}"/>
                    </a:ext>
                  </a:extLst>
                </p:cNvPr>
                <p:cNvSpPr txBox="1">
                  <a:spLocks noRot="1" noChangeAspect="1" noMove="1" noResize="1" noEditPoints="1" noAdjustHandles="1" noChangeArrowheads="1" noChangeShapeType="1" noTextEdit="1"/>
                </p:cNvSpPr>
                <p:nvPr/>
              </p:nvSpPr>
              <p:spPr>
                <a:xfrm>
                  <a:off x="1661998" y="3751946"/>
                  <a:ext cx="1121076" cy="307777"/>
                </a:xfrm>
                <a:prstGeom prst="rect">
                  <a:avLst/>
                </a:prstGeom>
                <a:blipFill>
                  <a:blip r:embed="rId4"/>
                  <a:stretch>
                    <a:fillRect l="-4891" r="-4348" b="-5882"/>
                  </a:stretch>
                </a:blipFill>
              </p:spPr>
              <p:txBody>
                <a:bodyPr/>
                <a:lstStyle/>
                <a:p>
                  <a:r>
                    <a:rPr lang="en-US">
                      <a:noFill/>
                    </a:rPr>
                    <a:t> </a:t>
                  </a:r>
                </a:p>
              </p:txBody>
            </p:sp>
          </mc:Fallback>
        </mc:AlternateContent>
        <p:cxnSp>
          <p:nvCxnSpPr>
            <p:cNvPr id="54" name="Straight Arrow Connector 53">
              <a:extLst>
                <a:ext uri="{FF2B5EF4-FFF2-40B4-BE49-F238E27FC236}">
                  <a16:creationId xmlns:a16="http://schemas.microsoft.com/office/drawing/2014/main" id="{03301269-1A06-6617-6044-E1947D02A969}"/>
                </a:ext>
              </a:extLst>
            </p:cNvPr>
            <p:cNvCxnSpPr>
              <a:cxnSpLocks/>
              <a:endCxn id="40" idx="1"/>
            </p:cNvCxnSpPr>
            <p:nvPr/>
          </p:nvCxnSpPr>
          <p:spPr>
            <a:xfrm flipV="1">
              <a:off x="2345736" y="3437930"/>
              <a:ext cx="418008" cy="37826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5" name="Straight Arrow Connector 54">
              <a:extLst>
                <a:ext uri="{FF2B5EF4-FFF2-40B4-BE49-F238E27FC236}">
                  <a16:creationId xmlns:a16="http://schemas.microsoft.com/office/drawing/2014/main" id="{BB0F3846-5693-1542-FE62-6C10F5D88CBB}"/>
                </a:ext>
              </a:extLst>
            </p:cNvPr>
            <p:cNvCxnSpPr>
              <a:cxnSpLocks/>
            </p:cNvCxnSpPr>
            <p:nvPr/>
          </p:nvCxnSpPr>
          <p:spPr>
            <a:xfrm>
              <a:off x="6098452" y="2962394"/>
              <a:ext cx="0" cy="354846"/>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674B2509-8CA0-0F65-AD0D-C6850FFEF69A}"/>
                </a:ext>
              </a:extLst>
            </p:cNvPr>
            <p:cNvCxnSpPr>
              <a:cxnSpLocks/>
            </p:cNvCxnSpPr>
            <p:nvPr/>
          </p:nvCxnSpPr>
          <p:spPr>
            <a:xfrm>
              <a:off x="5958832" y="3320534"/>
              <a:ext cx="224287" cy="0"/>
            </a:xfrm>
            <a:prstGeom prst="line">
              <a:avLst/>
            </a:prstGeom>
          </p:spPr>
          <p:style>
            <a:lnRef idx="1">
              <a:schemeClr val="dk1"/>
            </a:lnRef>
            <a:fillRef idx="0">
              <a:schemeClr val="dk1"/>
            </a:fillRef>
            <a:effectRef idx="0">
              <a:schemeClr val="dk1"/>
            </a:effectRef>
            <a:fontRef idx="minor">
              <a:schemeClr val="tx1"/>
            </a:fontRef>
          </p:style>
        </p:cxnSp>
        <p:cxnSp>
          <p:nvCxnSpPr>
            <p:cNvPr id="57" name="Straight Connector 56">
              <a:extLst>
                <a:ext uri="{FF2B5EF4-FFF2-40B4-BE49-F238E27FC236}">
                  <a16:creationId xmlns:a16="http://schemas.microsoft.com/office/drawing/2014/main" id="{844145FB-4244-E0DF-F651-3CA08C8DC7A2}"/>
                </a:ext>
              </a:extLst>
            </p:cNvPr>
            <p:cNvCxnSpPr>
              <a:cxnSpLocks/>
            </p:cNvCxnSpPr>
            <p:nvPr/>
          </p:nvCxnSpPr>
          <p:spPr>
            <a:xfrm>
              <a:off x="5958832" y="2962394"/>
              <a:ext cx="224287"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A93F31C1-3A17-ED15-7A05-A5E83AD564F0}"/>
                    </a:ext>
                  </a:extLst>
                </p:cNvPr>
                <p:cNvSpPr txBox="1"/>
                <p:nvPr/>
              </p:nvSpPr>
              <p:spPr>
                <a:xfrm>
                  <a:off x="6169381" y="2973928"/>
                  <a:ext cx="219739"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m:t>
                        </m:r>
                      </m:oMath>
                    </m:oMathPara>
                  </a14:m>
                  <a:endParaRPr lang="en-US" sz="2000" b="0" dirty="0"/>
                </a:p>
              </p:txBody>
            </p:sp>
          </mc:Choice>
          <mc:Fallback xmlns="">
            <p:sp>
              <p:nvSpPr>
                <p:cNvPr id="58" name="TextBox 57">
                  <a:extLst>
                    <a:ext uri="{FF2B5EF4-FFF2-40B4-BE49-F238E27FC236}">
                      <a16:creationId xmlns:a16="http://schemas.microsoft.com/office/drawing/2014/main" id="{A93F31C1-3A17-ED15-7A05-A5E83AD564F0}"/>
                    </a:ext>
                  </a:extLst>
                </p:cNvPr>
                <p:cNvSpPr txBox="1">
                  <a:spLocks noRot="1" noChangeAspect="1" noMove="1" noResize="1" noEditPoints="1" noAdjustHandles="1" noChangeArrowheads="1" noChangeShapeType="1" noTextEdit="1"/>
                </p:cNvSpPr>
                <p:nvPr/>
              </p:nvSpPr>
              <p:spPr>
                <a:xfrm>
                  <a:off x="6169381" y="2973928"/>
                  <a:ext cx="219739" cy="307777"/>
                </a:xfrm>
                <a:prstGeom prst="rect">
                  <a:avLst/>
                </a:prstGeom>
                <a:blipFill>
                  <a:blip r:embed="rId5"/>
                  <a:stretch>
                    <a:fillRect l="-27778" r="-22222" b="-8000"/>
                  </a:stretch>
                </a:blipFill>
              </p:spPr>
              <p:txBody>
                <a:bodyPr/>
                <a:lstStyle/>
                <a:p>
                  <a:r>
                    <a:rPr lang="en-US">
                      <a:noFill/>
                    </a:rPr>
                    <a:t> </a:t>
                  </a:r>
                </a:p>
              </p:txBody>
            </p:sp>
          </mc:Fallback>
        </mc:AlternateContent>
        <p:grpSp>
          <p:nvGrpSpPr>
            <p:cNvPr id="59" name="Group 58">
              <a:extLst>
                <a:ext uri="{FF2B5EF4-FFF2-40B4-BE49-F238E27FC236}">
                  <a16:creationId xmlns:a16="http://schemas.microsoft.com/office/drawing/2014/main" id="{3A40C1CA-03B8-B335-BC76-CAB6CCF7B04A}"/>
                </a:ext>
              </a:extLst>
            </p:cNvPr>
            <p:cNvGrpSpPr/>
            <p:nvPr/>
          </p:nvGrpSpPr>
          <p:grpSpPr>
            <a:xfrm>
              <a:off x="2592638" y="2974481"/>
              <a:ext cx="3014133" cy="345159"/>
              <a:chOff x="1364060" y="2974481"/>
              <a:chExt cx="3014133" cy="345159"/>
            </a:xfrm>
          </p:grpSpPr>
          <p:cxnSp>
            <p:nvCxnSpPr>
              <p:cNvPr id="60" name="Straight Arrow Connector 59">
                <a:extLst>
                  <a:ext uri="{FF2B5EF4-FFF2-40B4-BE49-F238E27FC236}">
                    <a16:creationId xmlns:a16="http://schemas.microsoft.com/office/drawing/2014/main" id="{2F87DB13-E40A-5672-7763-D5E0B9A4AE59}"/>
                  </a:ext>
                </a:extLst>
              </p:cNvPr>
              <p:cNvCxnSpPr>
                <a:cxnSpLocks/>
              </p:cNvCxnSpPr>
              <p:nvPr/>
            </p:nvCxnSpPr>
            <p:spPr>
              <a:xfrm>
                <a:off x="13640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DB770DEC-64DA-8D9F-302F-B1091222BBD1}"/>
                  </a:ext>
                </a:extLst>
              </p:cNvPr>
              <p:cNvCxnSpPr>
                <a:cxnSpLocks/>
              </p:cNvCxnSpPr>
              <p:nvPr/>
            </p:nvCxnSpPr>
            <p:spPr>
              <a:xfrm>
                <a:off x="17069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C43D87E7-4425-CCC3-30DA-0C3593796011}"/>
                  </a:ext>
                </a:extLst>
              </p:cNvPr>
              <p:cNvCxnSpPr>
                <a:cxnSpLocks/>
              </p:cNvCxnSpPr>
              <p:nvPr/>
            </p:nvCxnSpPr>
            <p:spPr>
              <a:xfrm>
                <a:off x="20244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5CCB5FCD-13B0-A91A-F070-C60E5C6931AF}"/>
                  </a:ext>
                </a:extLst>
              </p:cNvPr>
              <p:cNvCxnSpPr>
                <a:cxnSpLocks/>
              </p:cNvCxnSpPr>
              <p:nvPr/>
            </p:nvCxnSpPr>
            <p:spPr>
              <a:xfrm>
                <a:off x="23588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7AA6BAF7-4E38-D327-3A4A-29C5DB298917}"/>
                  </a:ext>
                </a:extLst>
              </p:cNvPr>
              <p:cNvCxnSpPr>
                <a:cxnSpLocks/>
              </p:cNvCxnSpPr>
              <p:nvPr/>
            </p:nvCxnSpPr>
            <p:spPr>
              <a:xfrm>
                <a:off x="27017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5" name="Straight Arrow Connector 64">
                <a:extLst>
                  <a:ext uri="{FF2B5EF4-FFF2-40B4-BE49-F238E27FC236}">
                    <a16:creationId xmlns:a16="http://schemas.microsoft.com/office/drawing/2014/main" id="{6FF79D70-6872-8B64-D6B0-D990FD167A85}"/>
                  </a:ext>
                </a:extLst>
              </p:cNvPr>
              <p:cNvCxnSpPr>
                <a:cxnSpLocks/>
              </p:cNvCxnSpPr>
              <p:nvPr/>
            </p:nvCxnSpPr>
            <p:spPr>
              <a:xfrm>
                <a:off x="30404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6" name="Straight Arrow Connector 65">
                <a:extLst>
                  <a:ext uri="{FF2B5EF4-FFF2-40B4-BE49-F238E27FC236}">
                    <a16:creationId xmlns:a16="http://schemas.microsoft.com/office/drawing/2014/main" id="{F5BC0360-CB67-F72C-5A3B-01E4C3F8E298}"/>
                  </a:ext>
                </a:extLst>
              </p:cNvPr>
              <p:cNvCxnSpPr>
                <a:cxnSpLocks/>
              </p:cNvCxnSpPr>
              <p:nvPr/>
            </p:nvCxnSpPr>
            <p:spPr>
              <a:xfrm>
                <a:off x="3357960"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7" name="Straight Arrow Connector 66">
                <a:extLst>
                  <a:ext uri="{FF2B5EF4-FFF2-40B4-BE49-F238E27FC236}">
                    <a16:creationId xmlns:a16="http://schemas.microsoft.com/office/drawing/2014/main" id="{B5696D54-BFAA-00C9-DB60-A68B8EC94659}"/>
                  </a:ext>
                </a:extLst>
              </p:cNvPr>
              <p:cNvCxnSpPr>
                <a:cxnSpLocks/>
              </p:cNvCxnSpPr>
              <p:nvPr/>
            </p:nvCxnSpPr>
            <p:spPr>
              <a:xfrm>
                <a:off x="36796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8" name="Straight Arrow Connector 67">
                <a:extLst>
                  <a:ext uri="{FF2B5EF4-FFF2-40B4-BE49-F238E27FC236}">
                    <a16:creationId xmlns:a16="http://schemas.microsoft.com/office/drawing/2014/main" id="{C8E32EAC-9BD9-99BF-BBC3-E3BC5D6EEB92}"/>
                  </a:ext>
                </a:extLst>
              </p:cNvPr>
              <p:cNvCxnSpPr>
                <a:cxnSpLocks/>
              </p:cNvCxnSpPr>
              <p:nvPr/>
            </p:nvCxnSpPr>
            <p:spPr>
              <a:xfrm>
                <a:off x="4052226"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3A951ED5-8BC5-3E58-E36E-1009BAD07190}"/>
                  </a:ext>
                </a:extLst>
              </p:cNvPr>
              <p:cNvCxnSpPr>
                <a:cxnSpLocks/>
              </p:cNvCxnSpPr>
              <p:nvPr/>
            </p:nvCxnSpPr>
            <p:spPr>
              <a:xfrm>
                <a:off x="4378193" y="2976880"/>
                <a:ext cx="0" cy="34036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867A7420-BC87-B0E4-3B5A-C9E1BA6FBD0D}"/>
                      </a:ext>
                    </a:extLst>
                  </p:cNvPr>
                  <p:cNvSpPr txBox="1"/>
                  <p:nvPr/>
                </p:nvSpPr>
                <p:spPr>
                  <a:xfrm>
                    <a:off x="2761040" y="2974481"/>
                    <a:ext cx="232821" cy="3451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𝐸</m:t>
                              </m:r>
                            </m:e>
                          </m:acc>
                        </m:oMath>
                      </m:oMathPara>
                    </a14:m>
                    <a:endParaRPr lang="en-US" sz="2000" b="0" dirty="0"/>
                  </a:p>
                </p:txBody>
              </p:sp>
            </mc:Choice>
            <mc:Fallback xmlns="">
              <p:sp>
                <p:nvSpPr>
                  <p:cNvPr id="62" name="TextBox 61">
                    <a:extLst>
                      <a:ext uri="{FF2B5EF4-FFF2-40B4-BE49-F238E27FC236}">
                        <a16:creationId xmlns:a16="http://schemas.microsoft.com/office/drawing/2014/main" id="{547F1C11-EE44-4ED4-B5E7-A0BB835295B3}"/>
                      </a:ext>
                    </a:extLst>
                  </p:cNvPr>
                  <p:cNvSpPr txBox="1">
                    <a:spLocks noRot="1" noChangeAspect="1" noMove="1" noResize="1" noEditPoints="1" noAdjustHandles="1" noChangeArrowheads="1" noChangeShapeType="1" noTextEdit="1"/>
                  </p:cNvSpPr>
                  <p:nvPr/>
                </p:nvSpPr>
                <p:spPr>
                  <a:xfrm>
                    <a:off x="2761040" y="2974481"/>
                    <a:ext cx="232821" cy="345159"/>
                  </a:xfrm>
                  <a:prstGeom prst="rect">
                    <a:avLst/>
                  </a:prstGeom>
                  <a:blipFill>
                    <a:blip r:embed="rId7"/>
                    <a:stretch>
                      <a:fillRect l="-26316" r="-18421" b="-526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933FFA57-ED44-7B3D-C1C0-D2235087EE6C}"/>
                    </a:ext>
                  </a:extLst>
                </p:cNvPr>
                <p:cNvSpPr txBox="1"/>
                <p:nvPr/>
              </p:nvSpPr>
              <p:spPr>
                <a:xfrm>
                  <a:off x="6175468" y="2497281"/>
                  <a:ext cx="302455"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1</m:t>
                            </m:r>
                          </m:sub>
                        </m:sSub>
                      </m:oMath>
                    </m:oMathPara>
                  </a14:m>
                  <a:endParaRPr lang="en-US" sz="2000" b="0" dirty="0"/>
                </a:p>
              </p:txBody>
            </p:sp>
          </mc:Choice>
          <mc:Fallback xmlns="">
            <p:sp>
              <p:nvSpPr>
                <p:cNvPr id="72" name="TextBox 71">
                  <a:extLst>
                    <a:ext uri="{FF2B5EF4-FFF2-40B4-BE49-F238E27FC236}">
                      <a16:creationId xmlns:a16="http://schemas.microsoft.com/office/drawing/2014/main" id="{933FFA57-ED44-7B3D-C1C0-D2235087EE6C}"/>
                    </a:ext>
                  </a:extLst>
                </p:cNvPr>
                <p:cNvSpPr txBox="1">
                  <a:spLocks noRot="1" noChangeAspect="1" noMove="1" noResize="1" noEditPoints="1" noAdjustHandles="1" noChangeArrowheads="1" noChangeShapeType="1" noTextEdit="1"/>
                </p:cNvSpPr>
                <p:nvPr/>
              </p:nvSpPr>
              <p:spPr>
                <a:xfrm>
                  <a:off x="6175468" y="2497281"/>
                  <a:ext cx="302455" cy="307777"/>
                </a:xfrm>
                <a:prstGeom prst="rect">
                  <a:avLst/>
                </a:prstGeom>
                <a:blipFill>
                  <a:blip r:embed="rId8"/>
                  <a:stretch>
                    <a:fillRect l="-18000" r="-4000" b="-1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67DB5DE0-57A0-113D-11ED-F24F417BEE6D}"/>
                    </a:ext>
                  </a:extLst>
                </p:cNvPr>
                <p:cNvSpPr txBox="1"/>
                <p:nvPr/>
              </p:nvSpPr>
              <p:spPr>
                <a:xfrm>
                  <a:off x="6107650" y="3482389"/>
                  <a:ext cx="308418" cy="30777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𝑉</m:t>
                            </m:r>
                          </m:e>
                          <m:sub>
                            <m:r>
                              <a:rPr lang="en-US" sz="2000" b="0" i="1" smtClean="0">
                                <a:latin typeface="Cambria Math" panose="02040503050406030204" pitchFamily="18" charset="0"/>
                              </a:rPr>
                              <m:t>2</m:t>
                            </m:r>
                          </m:sub>
                        </m:sSub>
                      </m:oMath>
                    </m:oMathPara>
                  </a14:m>
                  <a:endParaRPr lang="en-US" sz="2000" b="0" dirty="0"/>
                </a:p>
              </p:txBody>
            </p:sp>
          </mc:Choice>
          <mc:Fallback xmlns="">
            <p:sp>
              <p:nvSpPr>
                <p:cNvPr id="73" name="TextBox 72">
                  <a:extLst>
                    <a:ext uri="{FF2B5EF4-FFF2-40B4-BE49-F238E27FC236}">
                      <a16:creationId xmlns:a16="http://schemas.microsoft.com/office/drawing/2014/main" id="{67DB5DE0-57A0-113D-11ED-F24F417BEE6D}"/>
                    </a:ext>
                  </a:extLst>
                </p:cNvPr>
                <p:cNvSpPr txBox="1">
                  <a:spLocks noRot="1" noChangeAspect="1" noMove="1" noResize="1" noEditPoints="1" noAdjustHandles="1" noChangeArrowheads="1" noChangeShapeType="1" noTextEdit="1"/>
                </p:cNvSpPr>
                <p:nvPr/>
              </p:nvSpPr>
              <p:spPr>
                <a:xfrm>
                  <a:off x="6107650" y="3482389"/>
                  <a:ext cx="308418" cy="307777"/>
                </a:xfrm>
                <a:prstGeom prst="rect">
                  <a:avLst/>
                </a:prstGeom>
                <a:blipFill>
                  <a:blip r:embed="rId9"/>
                  <a:stretch>
                    <a:fillRect l="-19608" r="-3922" b="-15686"/>
                  </a:stretch>
                </a:blipFill>
              </p:spPr>
              <p:txBody>
                <a:bodyPr/>
                <a:lstStyle/>
                <a:p>
                  <a:r>
                    <a:rPr lang="en-US">
                      <a:noFill/>
                    </a:rPr>
                    <a:t> </a:t>
                  </a:r>
                </a:p>
              </p:txBody>
            </p:sp>
          </mc:Fallback>
        </mc:AlternateContent>
        <p:cxnSp>
          <p:nvCxnSpPr>
            <p:cNvPr id="74" name="Straight Arrow Connector 73">
              <a:extLst>
                <a:ext uri="{FF2B5EF4-FFF2-40B4-BE49-F238E27FC236}">
                  <a16:creationId xmlns:a16="http://schemas.microsoft.com/office/drawing/2014/main" id="{97B6AD89-0EAC-3C8A-800B-1C16EC46C463}"/>
                </a:ext>
              </a:extLst>
            </p:cNvPr>
            <p:cNvCxnSpPr>
              <a:cxnSpLocks/>
              <a:stCxn id="72" idx="1"/>
            </p:cNvCxnSpPr>
            <p:nvPr/>
          </p:nvCxnSpPr>
          <p:spPr>
            <a:xfrm flipH="1">
              <a:off x="5719501" y="2651170"/>
              <a:ext cx="455967" cy="25239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75" name="Straight Arrow Connector 74">
              <a:extLst>
                <a:ext uri="{FF2B5EF4-FFF2-40B4-BE49-F238E27FC236}">
                  <a16:creationId xmlns:a16="http://schemas.microsoft.com/office/drawing/2014/main" id="{CD223560-FA0C-0FEC-D707-86BFE1070BCD}"/>
                </a:ext>
              </a:extLst>
            </p:cNvPr>
            <p:cNvCxnSpPr>
              <a:cxnSpLocks/>
            </p:cNvCxnSpPr>
            <p:nvPr/>
          </p:nvCxnSpPr>
          <p:spPr>
            <a:xfrm flipV="1">
              <a:off x="1753385" y="3109298"/>
              <a:ext cx="380392" cy="404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77" name="Rectangle 76">
              <a:extLst>
                <a:ext uri="{FF2B5EF4-FFF2-40B4-BE49-F238E27FC236}">
                  <a16:creationId xmlns:a16="http://schemas.microsoft.com/office/drawing/2014/main" id="{A2144A18-A798-7256-3625-A7AA466217F8}"/>
                </a:ext>
              </a:extLst>
            </p:cNvPr>
            <p:cNvSpPr/>
            <p:nvPr/>
          </p:nvSpPr>
          <p:spPr>
            <a:xfrm>
              <a:off x="2387523" y="2632670"/>
              <a:ext cx="3383816" cy="503754"/>
            </a:xfrm>
            <a:prstGeom prst="rect">
              <a:avLst/>
            </a:prstGeom>
            <a:no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8" name="Straight Arrow Connector 77">
              <a:extLst>
                <a:ext uri="{FF2B5EF4-FFF2-40B4-BE49-F238E27FC236}">
                  <a16:creationId xmlns:a16="http://schemas.microsoft.com/office/drawing/2014/main" id="{71F14089-9288-4C88-AD15-BA6FE07924E4}"/>
                </a:ext>
              </a:extLst>
            </p:cNvPr>
            <p:cNvCxnSpPr>
              <a:cxnSpLocks/>
              <a:endCxn id="29" idx="0"/>
            </p:cNvCxnSpPr>
            <p:nvPr/>
          </p:nvCxnSpPr>
          <p:spPr>
            <a:xfrm flipH="1">
              <a:off x="2596871" y="2387806"/>
              <a:ext cx="508987" cy="20525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85" name="Freeform: Shape 84">
              <a:extLst>
                <a:ext uri="{FF2B5EF4-FFF2-40B4-BE49-F238E27FC236}">
                  <a16:creationId xmlns:a16="http://schemas.microsoft.com/office/drawing/2014/main" id="{74209C3D-2D47-26C9-41F6-3F4AAFBBD039}"/>
                </a:ext>
              </a:extLst>
            </p:cNvPr>
            <p:cNvSpPr/>
            <p:nvPr/>
          </p:nvSpPr>
          <p:spPr>
            <a:xfrm>
              <a:off x="2304882" y="2914650"/>
              <a:ext cx="180996" cy="476250"/>
            </a:xfrm>
            <a:custGeom>
              <a:avLst/>
              <a:gdLst>
                <a:gd name="connsiteX0" fmla="*/ 180996 w 180996"/>
                <a:gd name="connsiteY0" fmla="*/ 0 h 476250"/>
                <a:gd name="connsiteX1" fmla="*/ 21 w 180996"/>
                <a:gd name="connsiteY1" fmla="*/ 200025 h 476250"/>
                <a:gd name="connsiteX2" fmla="*/ 171471 w 180996"/>
                <a:gd name="connsiteY2" fmla="*/ 476250 h 476250"/>
              </a:gdLst>
              <a:ahLst/>
              <a:cxnLst>
                <a:cxn ang="0">
                  <a:pos x="connsiteX0" y="connsiteY0"/>
                </a:cxn>
                <a:cxn ang="0">
                  <a:pos x="connsiteX1" y="connsiteY1"/>
                </a:cxn>
                <a:cxn ang="0">
                  <a:pos x="connsiteX2" y="connsiteY2"/>
                </a:cxn>
              </a:cxnLst>
              <a:rect l="l" t="t" r="r" b="b"/>
              <a:pathLst>
                <a:path w="180996" h="476250">
                  <a:moveTo>
                    <a:pt x="180996" y="0"/>
                  </a:moveTo>
                  <a:cubicBezTo>
                    <a:pt x="91302" y="60325"/>
                    <a:pt x="1608" y="120650"/>
                    <a:pt x="21" y="200025"/>
                  </a:cubicBezTo>
                  <a:cubicBezTo>
                    <a:pt x="-1566" y="279400"/>
                    <a:pt x="84952" y="377825"/>
                    <a:pt x="171471" y="476250"/>
                  </a:cubicBezTo>
                </a:path>
              </a:pathLst>
            </a:custGeom>
            <a:noFill/>
            <a:ln w="12700">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Shape 85">
              <a:extLst>
                <a:ext uri="{FF2B5EF4-FFF2-40B4-BE49-F238E27FC236}">
                  <a16:creationId xmlns:a16="http://schemas.microsoft.com/office/drawing/2014/main" id="{EC7F9FDD-1C55-65B1-F5F7-9ED68C5AB185}"/>
                </a:ext>
              </a:extLst>
            </p:cNvPr>
            <p:cNvSpPr/>
            <p:nvPr/>
          </p:nvSpPr>
          <p:spPr>
            <a:xfrm>
              <a:off x="2152186" y="2905125"/>
              <a:ext cx="324167" cy="457200"/>
            </a:xfrm>
            <a:custGeom>
              <a:avLst/>
              <a:gdLst>
                <a:gd name="connsiteX0" fmla="*/ 324167 w 324167"/>
                <a:gd name="connsiteY0" fmla="*/ 0 h 457200"/>
                <a:gd name="connsiteX1" fmla="*/ 317 w 324167"/>
                <a:gd name="connsiteY1" fmla="*/ 209550 h 457200"/>
                <a:gd name="connsiteX2" fmla="*/ 276542 w 324167"/>
                <a:gd name="connsiteY2" fmla="*/ 457200 h 457200"/>
              </a:gdLst>
              <a:ahLst/>
              <a:cxnLst>
                <a:cxn ang="0">
                  <a:pos x="connsiteX0" y="connsiteY0"/>
                </a:cxn>
                <a:cxn ang="0">
                  <a:pos x="connsiteX1" y="connsiteY1"/>
                </a:cxn>
                <a:cxn ang="0">
                  <a:pos x="connsiteX2" y="connsiteY2"/>
                </a:cxn>
              </a:cxnLst>
              <a:rect l="l" t="t" r="r" b="b"/>
              <a:pathLst>
                <a:path w="324167" h="457200">
                  <a:moveTo>
                    <a:pt x="324167" y="0"/>
                  </a:moveTo>
                  <a:cubicBezTo>
                    <a:pt x="166210" y="66675"/>
                    <a:pt x="8254" y="133350"/>
                    <a:pt x="317" y="209550"/>
                  </a:cubicBezTo>
                  <a:cubicBezTo>
                    <a:pt x="-7620" y="285750"/>
                    <a:pt x="134461" y="371475"/>
                    <a:pt x="276542" y="457200"/>
                  </a:cubicBezTo>
                </a:path>
              </a:pathLst>
            </a:custGeom>
            <a:noFill/>
            <a:ln w="12700">
              <a:solidFill>
                <a:schemeClr val="tx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Shape 86">
              <a:extLst>
                <a:ext uri="{FF2B5EF4-FFF2-40B4-BE49-F238E27FC236}">
                  <a16:creationId xmlns:a16="http://schemas.microsoft.com/office/drawing/2014/main" id="{1F89E125-3E88-DA93-F665-FA3332751319}"/>
                </a:ext>
              </a:extLst>
            </p:cNvPr>
            <p:cNvSpPr/>
            <p:nvPr/>
          </p:nvSpPr>
          <p:spPr>
            <a:xfrm flipH="1">
              <a:off x="5600610" y="2914650"/>
              <a:ext cx="186342" cy="476250"/>
            </a:xfrm>
            <a:custGeom>
              <a:avLst/>
              <a:gdLst>
                <a:gd name="connsiteX0" fmla="*/ 180996 w 180996"/>
                <a:gd name="connsiteY0" fmla="*/ 0 h 476250"/>
                <a:gd name="connsiteX1" fmla="*/ 21 w 180996"/>
                <a:gd name="connsiteY1" fmla="*/ 200025 h 476250"/>
                <a:gd name="connsiteX2" fmla="*/ 171471 w 180996"/>
                <a:gd name="connsiteY2" fmla="*/ 476250 h 476250"/>
              </a:gdLst>
              <a:ahLst/>
              <a:cxnLst>
                <a:cxn ang="0">
                  <a:pos x="connsiteX0" y="connsiteY0"/>
                </a:cxn>
                <a:cxn ang="0">
                  <a:pos x="connsiteX1" y="connsiteY1"/>
                </a:cxn>
                <a:cxn ang="0">
                  <a:pos x="connsiteX2" y="connsiteY2"/>
                </a:cxn>
              </a:cxnLst>
              <a:rect l="l" t="t" r="r" b="b"/>
              <a:pathLst>
                <a:path w="180996" h="476250">
                  <a:moveTo>
                    <a:pt x="180996" y="0"/>
                  </a:moveTo>
                  <a:cubicBezTo>
                    <a:pt x="91302" y="60325"/>
                    <a:pt x="1608" y="120650"/>
                    <a:pt x="21" y="200025"/>
                  </a:cubicBezTo>
                  <a:cubicBezTo>
                    <a:pt x="-1566" y="279400"/>
                    <a:pt x="84952" y="377825"/>
                    <a:pt x="171471" y="476250"/>
                  </a:cubicBezTo>
                </a:path>
              </a:pathLst>
            </a:custGeom>
            <a:noFill/>
            <a:ln w="12700">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Shape 87">
              <a:extLst>
                <a:ext uri="{FF2B5EF4-FFF2-40B4-BE49-F238E27FC236}">
                  <a16:creationId xmlns:a16="http://schemas.microsoft.com/office/drawing/2014/main" id="{938EC1ED-E248-76D8-85CB-136C36B42F12}"/>
                </a:ext>
              </a:extLst>
            </p:cNvPr>
            <p:cNvSpPr/>
            <p:nvPr/>
          </p:nvSpPr>
          <p:spPr>
            <a:xfrm flipH="1">
              <a:off x="5591085" y="2905125"/>
              <a:ext cx="333741" cy="457200"/>
            </a:xfrm>
            <a:custGeom>
              <a:avLst/>
              <a:gdLst>
                <a:gd name="connsiteX0" fmla="*/ 324167 w 324167"/>
                <a:gd name="connsiteY0" fmla="*/ 0 h 457200"/>
                <a:gd name="connsiteX1" fmla="*/ 317 w 324167"/>
                <a:gd name="connsiteY1" fmla="*/ 209550 h 457200"/>
                <a:gd name="connsiteX2" fmla="*/ 276542 w 324167"/>
                <a:gd name="connsiteY2" fmla="*/ 457200 h 457200"/>
              </a:gdLst>
              <a:ahLst/>
              <a:cxnLst>
                <a:cxn ang="0">
                  <a:pos x="connsiteX0" y="connsiteY0"/>
                </a:cxn>
                <a:cxn ang="0">
                  <a:pos x="connsiteX1" y="connsiteY1"/>
                </a:cxn>
                <a:cxn ang="0">
                  <a:pos x="connsiteX2" y="connsiteY2"/>
                </a:cxn>
              </a:cxnLst>
              <a:rect l="l" t="t" r="r" b="b"/>
              <a:pathLst>
                <a:path w="324167" h="457200">
                  <a:moveTo>
                    <a:pt x="324167" y="0"/>
                  </a:moveTo>
                  <a:cubicBezTo>
                    <a:pt x="166210" y="66675"/>
                    <a:pt x="8254" y="133350"/>
                    <a:pt x="317" y="209550"/>
                  </a:cubicBezTo>
                  <a:cubicBezTo>
                    <a:pt x="-7620" y="285750"/>
                    <a:pt x="134461" y="371475"/>
                    <a:pt x="276542" y="457200"/>
                  </a:cubicBezTo>
                </a:path>
              </a:pathLst>
            </a:custGeom>
            <a:noFill/>
            <a:ln w="12700">
              <a:solidFill>
                <a:schemeClr val="tx1"/>
              </a:solidFill>
              <a:headEnd type="none" w="med" len="med"/>
              <a:tailEnd type="triangle" w="med" len="me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6" name="TextBox 95">
                  <a:extLst>
                    <a:ext uri="{FF2B5EF4-FFF2-40B4-BE49-F238E27FC236}">
                      <a16:creationId xmlns:a16="http://schemas.microsoft.com/office/drawing/2014/main" id="{034D1D5A-D8E3-0EF2-AF8C-806E81474847}"/>
                    </a:ext>
                  </a:extLst>
                </p:cNvPr>
                <p:cNvSpPr txBox="1"/>
                <p:nvPr/>
              </p:nvSpPr>
              <p:spPr>
                <a:xfrm>
                  <a:off x="1229421" y="2958450"/>
                  <a:ext cx="823751" cy="3772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sz="2000" b="0" i="1" smtClean="0">
                                <a:latin typeface="Cambria Math" panose="02040503050406030204" pitchFamily="18" charset="0"/>
                              </a:rPr>
                            </m:ctrlPr>
                          </m:sSubPr>
                          <m:e>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𝐸</m:t>
                                </m:r>
                              </m:e>
                            </m:acc>
                          </m:e>
                          <m:sub>
                            <m:r>
                              <a:rPr lang="en-US" sz="2000" b="0" i="1" smtClean="0">
                                <a:latin typeface="Cambria Math" panose="02040503050406030204" pitchFamily="18" charset="0"/>
                              </a:rPr>
                              <m:t>𝑓𝑟𝑖𝑛𝑔𝑒</m:t>
                            </m:r>
                          </m:sub>
                        </m:sSub>
                      </m:oMath>
                    </m:oMathPara>
                  </a14:m>
                  <a:endParaRPr lang="en-US" sz="2000" b="0" dirty="0"/>
                </a:p>
              </p:txBody>
            </p:sp>
          </mc:Choice>
          <mc:Fallback xmlns="">
            <p:sp>
              <p:nvSpPr>
                <p:cNvPr id="96" name="TextBox 95">
                  <a:extLst>
                    <a:ext uri="{FF2B5EF4-FFF2-40B4-BE49-F238E27FC236}">
                      <a16:creationId xmlns:a16="http://schemas.microsoft.com/office/drawing/2014/main" id="{034D1D5A-D8E3-0EF2-AF8C-806E81474847}"/>
                    </a:ext>
                  </a:extLst>
                </p:cNvPr>
                <p:cNvSpPr txBox="1">
                  <a:spLocks noRot="1" noChangeAspect="1" noMove="1" noResize="1" noEditPoints="1" noAdjustHandles="1" noChangeArrowheads="1" noChangeShapeType="1" noTextEdit="1"/>
                </p:cNvSpPr>
                <p:nvPr/>
              </p:nvSpPr>
              <p:spPr>
                <a:xfrm>
                  <a:off x="1229421" y="2958450"/>
                  <a:ext cx="823751" cy="377219"/>
                </a:xfrm>
                <a:prstGeom prst="rect">
                  <a:avLst/>
                </a:prstGeom>
                <a:blipFill>
                  <a:blip r:embed="rId10"/>
                  <a:stretch>
                    <a:fillRect l="-7407" r="-5185" b="-2258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TextBox 96">
                  <a:extLst>
                    <a:ext uri="{FF2B5EF4-FFF2-40B4-BE49-F238E27FC236}">
                      <a16:creationId xmlns:a16="http://schemas.microsoft.com/office/drawing/2014/main" id="{A3FF0113-FBBC-2989-8081-1DE9BFF95E53}"/>
                    </a:ext>
                  </a:extLst>
                </p:cNvPr>
                <p:cNvSpPr txBox="1"/>
                <p:nvPr/>
              </p:nvSpPr>
              <p:spPr>
                <a:xfrm>
                  <a:off x="3101363" y="2208668"/>
                  <a:ext cx="211474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𝐺𝑎𝑢𝑠𝑠𝑖𝑎𝑛</m:t>
                        </m:r>
                        <m:r>
                          <a:rPr lang="en-US" sz="2000" b="0" i="1" smtClean="0">
                            <a:latin typeface="Cambria Math" panose="02040503050406030204" pitchFamily="18" charset="0"/>
                          </a:rPr>
                          <m:t> </m:t>
                        </m:r>
                        <m:r>
                          <a:rPr lang="en-US" sz="2000" b="0" i="1" smtClean="0">
                            <a:latin typeface="Cambria Math" panose="02040503050406030204" pitchFamily="18" charset="0"/>
                          </a:rPr>
                          <m:t>𝑆𝑢𝑟𝑓𝑎𝑐𝑒</m:t>
                        </m:r>
                      </m:oMath>
                    </m:oMathPara>
                  </a14:m>
                  <a:endParaRPr lang="en-US" sz="2000" b="0" dirty="0"/>
                </a:p>
              </p:txBody>
            </p:sp>
          </mc:Choice>
          <mc:Fallback xmlns="">
            <p:sp>
              <p:nvSpPr>
                <p:cNvPr id="97" name="TextBox 96">
                  <a:extLst>
                    <a:ext uri="{FF2B5EF4-FFF2-40B4-BE49-F238E27FC236}">
                      <a16:creationId xmlns:a16="http://schemas.microsoft.com/office/drawing/2014/main" id="{A3FF0113-FBBC-2989-8081-1DE9BFF95E53}"/>
                    </a:ext>
                  </a:extLst>
                </p:cNvPr>
                <p:cNvSpPr txBox="1">
                  <a:spLocks noRot="1" noChangeAspect="1" noMove="1" noResize="1" noEditPoints="1" noAdjustHandles="1" noChangeArrowheads="1" noChangeShapeType="1" noTextEdit="1"/>
                </p:cNvSpPr>
                <p:nvPr/>
              </p:nvSpPr>
              <p:spPr>
                <a:xfrm>
                  <a:off x="3101363" y="2208668"/>
                  <a:ext cx="2114746" cy="307777"/>
                </a:xfrm>
                <a:prstGeom prst="rect">
                  <a:avLst/>
                </a:prstGeom>
                <a:blipFill>
                  <a:blip r:embed="rId11"/>
                  <a:stretch>
                    <a:fillRect l="-2594" r="-3458" b="-33333"/>
                  </a:stretch>
                </a:blipFill>
              </p:spPr>
              <p:txBody>
                <a:bodyPr/>
                <a:lstStyle/>
                <a:p>
                  <a:r>
                    <a:rPr lang="en-US">
                      <a:noFill/>
                    </a:rPr>
                    <a:t> </a:t>
                  </a:r>
                </a:p>
              </p:txBody>
            </p:sp>
          </mc:Fallback>
        </mc:AlternateContent>
      </p:grpSp>
    </p:spTree>
    <p:extLst>
      <p:ext uri="{BB962C8B-B14F-4D97-AF65-F5344CB8AC3E}">
        <p14:creationId xmlns:p14="http://schemas.microsoft.com/office/powerpoint/2010/main" val="34955879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4546670-881B-F8ED-2E10-52BCE30E4946}"/>
              </a:ext>
            </a:extLst>
          </p:cNvPr>
          <p:cNvGrpSpPr/>
          <p:nvPr/>
        </p:nvGrpSpPr>
        <p:grpSpPr>
          <a:xfrm>
            <a:off x="2996290" y="1471536"/>
            <a:ext cx="5341912" cy="1770351"/>
            <a:chOff x="6415765" y="3119361"/>
            <a:chExt cx="5341912" cy="1770351"/>
          </a:xfrm>
        </p:grpSpPr>
        <p:grpSp>
          <p:nvGrpSpPr>
            <p:cNvPr id="3" name="Group 2">
              <a:extLst>
                <a:ext uri="{FF2B5EF4-FFF2-40B4-BE49-F238E27FC236}">
                  <a16:creationId xmlns:a16="http://schemas.microsoft.com/office/drawing/2014/main" id="{861DAFE7-1A81-B21C-9E0A-6F255C4FECFE}"/>
                </a:ext>
              </a:extLst>
            </p:cNvPr>
            <p:cNvGrpSpPr/>
            <p:nvPr/>
          </p:nvGrpSpPr>
          <p:grpSpPr>
            <a:xfrm>
              <a:off x="7261751" y="3429000"/>
              <a:ext cx="4495926" cy="1460712"/>
              <a:chOff x="6413856" y="3468521"/>
              <a:chExt cx="4495926" cy="1460712"/>
            </a:xfrm>
          </p:grpSpPr>
          <p:sp>
            <p:nvSpPr>
              <p:cNvPr id="6" name="Rectangle 5">
                <a:extLst>
                  <a:ext uri="{FF2B5EF4-FFF2-40B4-BE49-F238E27FC236}">
                    <a16:creationId xmlns:a16="http://schemas.microsoft.com/office/drawing/2014/main" id="{5A839F55-1CE5-AACC-4C89-86B54C97BA1F}"/>
                  </a:ext>
                </a:extLst>
              </p:cNvPr>
              <p:cNvSpPr/>
              <p:nvPr/>
            </p:nvSpPr>
            <p:spPr>
              <a:xfrm>
                <a:off x="7250436" y="4018280"/>
                <a:ext cx="3169918" cy="413526"/>
              </a:xfrm>
              <a:prstGeom prst="rect">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C374BBA-F7B2-D44E-F173-C7F13F09F976}"/>
                  </a:ext>
                </a:extLst>
              </p:cNvPr>
              <p:cNvSpPr/>
              <p:nvPr/>
            </p:nvSpPr>
            <p:spPr>
              <a:xfrm>
                <a:off x="7250436" y="3780313"/>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22B6E92-D08C-A8EE-6400-6832CC9C3B91}"/>
                  </a:ext>
                </a:extLst>
              </p:cNvPr>
              <p:cNvSpPr/>
              <p:nvPr/>
            </p:nvSpPr>
            <p:spPr>
              <a:xfrm>
                <a:off x="7232656" y="4561062"/>
                <a:ext cx="3169920" cy="111760"/>
              </a:xfrm>
              <a:prstGeom prst="rect">
                <a:avLst/>
              </a:prstGeom>
              <a:pattFill prst="ltDnDiag">
                <a:fgClr>
                  <a:schemeClr val="tx1"/>
                </a:fgClr>
                <a:bgClr>
                  <a:schemeClr val="bg1"/>
                </a:bgClr>
              </a:patt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E88AA6CD-0DCD-2739-0FFC-FA383065AD98}"/>
                  </a:ext>
                </a:extLst>
              </p:cNvPr>
              <p:cNvSpPr txBox="1"/>
              <p:nvPr/>
            </p:nvSpPr>
            <p:spPr>
              <a:xfrm>
                <a:off x="7181856" y="3468521"/>
                <a:ext cx="333746" cy="369332"/>
              </a:xfrm>
              <a:prstGeom prst="rect">
                <a:avLst/>
              </a:prstGeom>
              <a:noFill/>
            </p:spPr>
            <p:txBody>
              <a:bodyPr wrap="none" rtlCol="0">
                <a:spAutoFit/>
              </a:bodyPr>
              <a:lstStyle/>
              <a:p>
                <a:r>
                  <a:rPr lang="en-US" dirty="0"/>
                  <a:t>+</a:t>
                </a:r>
              </a:p>
            </p:txBody>
          </p:sp>
          <p:sp>
            <p:nvSpPr>
              <p:cNvPr id="10" name="TextBox 9">
                <a:extLst>
                  <a:ext uri="{FF2B5EF4-FFF2-40B4-BE49-F238E27FC236}">
                    <a16:creationId xmlns:a16="http://schemas.microsoft.com/office/drawing/2014/main" id="{07BBE1C8-0BB5-2982-EA22-FBA307EB2C8E}"/>
                  </a:ext>
                </a:extLst>
              </p:cNvPr>
              <p:cNvSpPr txBox="1"/>
              <p:nvPr/>
            </p:nvSpPr>
            <p:spPr>
              <a:xfrm>
                <a:off x="7515602" y="3468521"/>
                <a:ext cx="333746" cy="369332"/>
              </a:xfrm>
              <a:prstGeom prst="rect">
                <a:avLst/>
              </a:prstGeom>
              <a:noFill/>
            </p:spPr>
            <p:txBody>
              <a:bodyPr wrap="none" rtlCol="0">
                <a:spAutoFit/>
              </a:bodyPr>
              <a:lstStyle/>
              <a:p>
                <a:r>
                  <a:rPr lang="en-US" dirty="0"/>
                  <a:t>+</a:t>
                </a:r>
              </a:p>
            </p:txBody>
          </p:sp>
          <p:sp>
            <p:nvSpPr>
              <p:cNvPr id="11" name="TextBox 10">
                <a:extLst>
                  <a:ext uri="{FF2B5EF4-FFF2-40B4-BE49-F238E27FC236}">
                    <a16:creationId xmlns:a16="http://schemas.microsoft.com/office/drawing/2014/main" id="{2D4D6FE4-3D9B-13E5-DB56-B6C82380CCBD}"/>
                  </a:ext>
                </a:extLst>
              </p:cNvPr>
              <p:cNvSpPr txBox="1"/>
              <p:nvPr/>
            </p:nvSpPr>
            <p:spPr>
              <a:xfrm>
                <a:off x="7831473" y="3468521"/>
                <a:ext cx="333746" cy="369332"/>
              </a:xfrm>
              <a:prstGeom prst="rect">
                <a:avLst/>
              </a:prstGeom>
              <a:noFill/>
            </p:spPr>
            <p:txBody>
              <a:bodyPr wrap="none" rtlCol="0">
                <a:spAutoFit/>
              </a:bodyPr>
              <a:lstStyle/>
              <a:p>
                <a:r>
                  <a:rPr lang="en-US" dirty="0"/>
                  <a:t>+</a:t>
                </a:r>
              </a:p>
            </p:txBody>
          </p:sp>
          <p:sp>
            <p:nvSpPr>
              <p:cNvPr id="12" name="TextBox 11">
                <a:extLst>
                  <a:ext uri="{FF2B5EF4-FFF2-40B4-BE49-F238E27FC236}">
                    <a16:creationId xmlns:a16="http://schemas.microsoft.com/office/drawing/2014/main" id="{B09A1A44-B97F-CEDD-B449-ECE819E5E008}"/>
                  </a:ext>
                </a:extLst>
              </p:cNvPr>
              <p:cNvSpPr txBox="1"/>
              <p:nvPr/>
            </p:nvSpPr>
            <p:spPr>
              <a:xfrm>
                <a:off x="8165219" y="3468521"/>
                <a:ext cx="333746" cy="369332"/>
              </a:xfrm>
              <a:prstGeom prst="rect">
                <a:avLst/>
              </a:prstGeom>
              <a:noFill/>
            </p:spPr>
            <p:txBody>
              <a:bodyPr wrap="none" rtlCol="0">
                <a:spAutoFit/>
              </a:bodyPr>
              <a:lstStyle/>
              <a:p>
                <a:r>
                  <a:rPr lang="en-US" dirty="0"/>
                  <a:t>+</a:t>
                </a:r>
              </a:p>
            </p:txBody>
          </p:sp>
          <p:sp>
            <p:nvSpPr>
              <p:cNvPr id="13" name="TextBox 12">
                <a:extLst>
                  <a:ext uri="{FF2B5EF4-FFF2-40B4-BE49-F238E27FC236}">
                    <a16:creationId xmlns:a16="http://schemas.microsoft.com/office/drawing/2014/main" id="{2FFF40C3-1D5E-4C4F-4949-33A2C0B9CE0B}"/>
                  </a:ext>
                </a:extLst>
              </p:cNvPr>
              <p:cNvSpPr txBox="1"/>
              <p:nvPr/>
            </p:nvSpPr>
            <p:spPr>
              <a:xfrm>
                <a:off x="8513726" y="3468521"/>
                <a:ext cx="333746" cy="369332"/>
              </a:xfrm>
              <a:prstGeom prst="rect">
                <a:avLst/>
              </a:prstGeom>
              <a:noFill/>
            </p:spPr>
            <p:txBody>
              <a:bodyPr wrap="none" rtlCol="0">
                <a:spAutoFit/>
              </a:bodyPr>
              <a:lstStyle/>
              <a:p>
                <a:r>
                  <a:rPr lang="en-US" dirty="0"/>
                  <a:t>+</a:t>
                </a:r>
              </a:p>
            </p:txBody>
          </p:sp>
          <p:sp>
            <p:nvSpPr>
              <p:cNvPr id="14" name="TextBox 13">
                <a:extLst>
                  <a:ext uri="{FF2B5EF4-FFF2-40B4-BE49-F238E27FC236}">
                    <a16:creationId xmlns:a16="http://schemas.microsoft.com/office/drawing/2014/main" id="{562EC3A2-2A6A-5AA2-04C2-AF89AE93208D}"/>
                  </a:ext>
                </a:extLst>
              </p:cNvPr>
              <p:cNvSpPr txBox="1"/>
              <p:nvPr/>
            </p:nvSpPr>
            <p:spPr>
              <a:xfrm>
                <a:off x="8847472" y="3468521"/>
                <a:ext cx="333746" cy="369332"/>
              </a:xfrm>
              <a:prstGeom prst="rect">
                <a:avLst/>
              </a:prstGeom>
              <a:noFill/>
            </p:spPr>
            <p:txBody>
              <a:bodyPr wrap="none" rtlCol="0">
                <a:spAutoFit/>
              </a:bodyPr>
              <a:lstStyle/>
              <a:p>
                <a:r>
                  <a:rPr lang="en-US" dirty="0"/>
                  <a:t>+</a:t>
                </a:r>
              </a:p>
            </p:txBody>
          </p:sp>
          <p:sp>
            <p:nvSpPr>
              <p:cNvPr id="15" name="TextBox 14">
                <a:extLst>
                  <a:ext uri="{FF2B5EF4-FFF2-40B4-BE49-F238E27FC236}">
                    <a16:creationId xmlns:a16="http://schemas.microsoft.com/office/drawing/2014/main" id="{282E82F1-E779-8D64-1C1D-FDB8A94C931E}"/>
                  </a:ext>
                </a:extLst>
              </p:cNvPr>
              <p:cNvSpPr txBox="1"/>
              <p:nvPr/>
            </p:nvSpPr>
            <p:spPr>
              <a:xfrm>
                <a:off x="9163343" y="3468521"/>
                <a:ext cx="333746" cy="369332"/>
              </a:xfrm>
              <a:prstGeom prst="rect">
                <a:avLst/>
              </a:prstGeom>
              <a:noFill/>
            </p:spPr>
            <p:txBody>
              <a:bodyPr wrap="none" rtlCol="0">
                <a:spAutoFit/>
              </a:bodyPr>
              <a:lstStyle/>
              <a:p>
                <a:r>
                  <a:rPr lang="en-US" dirty="0"/>
                  <a:t>+</a:t>
                </a:r>
              </a:p>
            </p:txBody>
          </p:sp>
          <p:sp>
            <p:nvSpPr>
              <p:cNvPr id="16" name="TextBox 15">
                <a:extLst>
                  <a:ext uri="{FF2B5EF4-FFF2-40B4-BE49-F238E27FC236}">
                    <a16:creationId xmlns:a16="http://schemas.microsoft.com/office/drawing/2014/main" id="{022105CE-43F8-1A02-4D88-B8CBAFD61B28}"/>
                  </a:ext>
                </a:extLst>
              </p:cNvPr>
              <p:cNvSpPr txBox="1"/>
              <p:nvPr/>
            </p:nvSpPr>
            <p:spPr>
              <a:xfrm>
                <a:off x="9497089" y="3468521"/>
                <a:ext cx="333746" cy="369332"/>
              </a:xfrm>
              <a:prstGeom prst="rect">
                <a:avLst/>
              </a:prstGeom>
              <a:noFill/>
            </p:spPr>
            <p:txBody>
              <a:bodyPr wrap="none" rtlCol="0">
                <a:spAutoFit/>
              </a:bodyPr>
              <a:lstStyle/>
              <a:p>
                <a:r>
                  <a:rPr lang="en-US" dirty="0"/>
                  <a:t>+</a:t>
                </a:r>
              </a:p>
            </p:txBody>
          </p:sp>
          <p:sp>
            <p:nvSpPr>
              <p:cNvPr id="17" name="TextBox 16">
                <a:extLst>
                  <a:ext uri="{FF2B5EF4-FFF2-40B4-BE49-F238E27FC236}">
                    <a16:creationId xmlns:a16="http://schemas.microsoft.com/office/drawing/2014/main" id="{FA7A4647-4123-C6AA-BEC8-6E8DCF85D275}"/>
                  </a:ext>
                </a:extLst>
              </p:cNvPr>
              <p:cNvSpPr txBox="1"/>
              <p:nvPr/>
            </p:nvSpPr>
            <p:spPr>
              <a:xfrm>
                <a:off x="9869032" y="3468521"/>
                <a:ext cx="333746" cy="369332"/>
              </a:xfrm>
              <a:prstGeom prst="rect">
                <a:avLst/>
              </a:prstGeom>
              <a:noFill/>
            </p:spPr>
            <p:txBody>
              <a:bodyPr wrap="none" rtlCol="0">
                <a:spAutoFit/>
              </a:bodyPr>
              <a:lstStyle/>
              <a:p>
                <a:r>
                  <a:rPr lang="en-US" dirty="0"/>
                  <a:t>+</a:t>
                </a:r>
              </a:p>
            </p:txBody>
          </p:sp>
          <p:sp>
            <p:nvSpPr>
              <p:cNvPr id="18" name="TextBox 17">
                <a:extLst>
                  <a:ext uri="{FF2B5EF4-FFF2-40B4-BE49-F238E27FC236}">
                    <a16:creationId xmlns:a16="http://schemas.microsoft.com/office/drawing/2014/main" id="{44EA4360-CEB2-593E-6F2C-0D668CE7FAA4}"/>
                  </a:ext>
                </a:extLst>
              </p:cNvPr>
              <p:cNvSpPr txBox="1"/>
              <p:nvPr/>
            </p:nvSpPr>
            <p:spPr>
              <a:xfrm>
                <a:off x="10184903" y="3468521"/>
                <a:ext cx="333746" cy="369332"/>
              </a:xfrm>
              <a:prstGeom prst="rect">
                <a:avLst/>
              </a:prstGeom>
              <a:noFill/>
            </p:spPr>
            <p:txBody>
              <a:bodyPr wrap="none" rtlCol="0">
                <a:spAutoFit/>
              </a:bodyPr>
              <a:lstStyle/>
              <a:p>
                <a:r>
                  <a:rPr lang="en-US" dirty="0"/>
                  <a:t>+</a:t>
                </a:r>
              </a:p>
            </p:txBody>
          </p:sp>
          <p:sp>
            <p:nvSpPr>
              <p:cNvPr id="19" name="TextBox 18">
                <a:extLst>
                  <a:ext uri="{FF2B5EF4-FFF2-40B4-BE49-F238E27FC236}">
                    <a16:creationId xmlns:a16="http://schemas.microsoft.com/office/drawing/2014/main" id="{049FBDA9-D023-D955-87F7-32556407F973}"/>
                  </a:ext>
                </a:extLst>
              </p:cNvPr>
              <p:cNvSpPr txBox="1"/>
              <p:nvPr/>
            </p:nvSpPr>
            <p:spPr>
              <a:xfrm>
                <a:off x="7181856" y="4497086"/>
                <a:ext cx="333746" cy="369332"/>
              </a:xfrm>
              <a:prstGeom prst="rect">
                <a:avLst/>
              </a:prstGeom>
              <a:noFill/>
            </p:spPr>
            <p:txBody>
              <a:bodyPr wrap="none" rtlCol="0">
                <a:spAutoFit/>
              </a:bodyPr>
              <a:lstStyle/>
              <a:p>
                <a:r>
                  <a:rPr lang="en-US" dirty="0"/>
                  <a:t>_</a:t>
                </a:r>
              </a:p>
            </p:txBody>
          </p:sp>
          <p:sp>
            <p:nvSpPr>
              <p:cNvPr id="20" name="TextBox 19">
                <a:extLst>
                  <a:ext uri="{FF2B5EF4-FFF2-40B4-BE49-F238E27FC236}">
                    <a16:creationId xmlns:a16="http://schemas.microsoft.com/office/drawing/2014/main" id="{D89699AF-D359-E24D-40E9-FAA6BB96E761}"/>
                  </a:ext>
                </a:extLst>
              </p:cNvPr>
              <p:cNvSpPr txBox="1"/>
              <p:nvPr/>
            </p:nvSpPr>
            <p:spPr>
              <a:xfrm>
                <a:off x="7515602" y="4497086"/>
                <a:ext cx="333746" cy="369332"/>
              </a:xfrm>
              <a:prstGeom prst="rect">
                <a:avLst/>
              </a:prstGeom>
              <a:noFill/>
            </p:spPr>
            <p:txBody>
              <a:bodyPr wrap="none" rtlCol="0">
                <a:spAutoFit/>
              </a:bodyPr>
              <a:lstStyle/>
              <a:p>
                <a:r>
                  <a:rPr lang="en-US" dirty="0"/>
                  <a:t>_</a:t>
                </a:r>
              </a:p>
            </p:txBody>
          </p:sp>
          <p:sp>
            <p:nvSpPr>
              <p:cNvPr id="21" name="TextBox 20">
                <a:extLst>
                  <a:ext uri="{FF2B5EF4-FFF2-40B4-BE49-F238E27FC236}">
                    <a16:creationId xmlns:a16="http://schemas.microsoft.com/office/drawing/2014/main" id="{C35CF6DC-D9E4-FA61-1ADE-445DBD3086AF}"/>
                  </a:ext>
                </a:extLst>
              </p:cNvPr>
              <p:cNvSpPr txBox="1"/>
              <p:nvPr/>
            </p:nvSpPr>
            <p:spPr>
              <a:xfrm>
                <a:off x="7831473" y="4497086"/>
                <a:ext cx="333746" cy="369332"/>
              </a:xfrm>
              <a:prstGeom prst="rect">
                <a:avLst/>
              </a:prstGeom>
              <a:noFill/>
            </p:spPr>
            <p:txBody>
              <a:bodyPr wrap="none" rtlCol="0">
                <a:spAutoFit/>
              </a:bodyPr>
              <a:lstStyle/>
              <a:p>
                <a:r>
                  <a:rPr lang="en-US" dirty="0"/>
                  <a:t>_</a:t>
                </a:r>
              </a:p>
            </p:txBody>
          </p:sp>
          <p:sp>
            <p:nvSpPr>
              <p:cNvPr id="22" name="TextBox 21">
                <a:extLst>
                  <a:ext uri="{FF2B5EF4-FFF2-40B4-BE49-F238E27FC236}">
                    <a16:creationId xmlns:a16="http://schemas.microsoft.com/office/drawing/2014/main" id="{9896CD57-1853-2604-2942-EE4F47B56303}"/>
                  </a:ext>
                </a:extLst>
              </p:cNvPr>
              <p:cNvSpPr txBox="1"/>
              <p:nvPr/>
            </p:nvSpPr>
            <p:spPr>
              <a:xfrm>
                <a:off x="8165219" y="4497086"/>
                <a:ext cx="333746" cy="369332"/>
              </a:xfrm>
              <a:prstGeom prst="rect">
                <a:avLst/>
              </a:prstGeom>
              <a:noFill/>
            </p:spPr>
            <p:txBody>
              <a:bodyPr wrap="none" rtlCol="0">
                <a:spAutoFit/>
              </a:bodyPr>
              <a:lstStyle/>
              <a:p>
                <a:r>
                  <a:rPr lang="en-US" dirty="0"/>
                  <a:t>_</a:t>
                </a:r>
              </a:p>
            </p:txBody>
          </p:sp>
          <p:sp>
            <p:nvSpPr>
              <p:cNvPr id="23" name="TextBox 22">
                <a:extLst>
                  <a:ext uri="{FF2B5EF4-FFF2-40B4-BE49-F238E27FC236}">
                    <a16:creationId xmlns:a16="http://schemas.microsoft.com/office/drawing/2014/main" id="{074F3802-71F5-E4C9-98DF-8850EBF427EF}"/>
                  </a:ext>
                </a:extLst>
              </p:cNvPr>
              <p:cNvSpPr txBox="1"/>
              <p:nvPr/>
            </p:nvSpPr>
            <p:spPr>
              <a:xfrm>
                <a:off x="8513726" y="4497086"/>
                <a:ext cx="333746" cy="369332"/>
              </a:xfrm>
              <a:prstGeom prst="rect">
                <a:avLst/>
              </a:prstGeom>
              <a:noFill/>
            </p:spPr>
            <p:txBody>
              <a:bodyPr wrap="none" rtlCol="0">
                <a:spAutoFit/>
              </a:bodyPr>
              <a:lstStyle/>
              <a:p>
                <a:r>
                  <a:rPr lang="en-US" dirty="0"/>
                  <a:t>_</a:t>
                </a:r>
              </a:p>
            </p:txBody>
          </p:sp>
          <p:sp>
            <p:nvSpPr>
              <p:cNvPr id="24" name="TextBox 23">
                <a:extLst>
                  <a:ext uri="{FF2B5EF4-FFF2-40B4-BE49-F238E27FC236}">
                    <a16:creationId xmlns:a16="http://schemas.microsoft.com/office/drawing/2014/main" id="{BC5E764E-23B9-78C3-F74C-BDA7904B8356}"/>
                  </a:ext>
                </a:extLst>
              </p:cNvPr>
              <p:cNvSpPr txBox="1"/>
              <p:nvPr/>
            </p:nvSpPr>
            <p:spPr>
              <a:xfrm>
                <a:off x="8847472" y="4497086"/>
                <a:ext cx="333746" cy="369332"/>
              </a:xfrm>
              <a:prstGeom prst="rect">
                <a:avLst/>
              </a:prstGeom>
              <a:noFill/>
            </p:spPr>
            <p:txBody>
              <a:bodyPr wrap="none" rtlCol="0">
                <a:spAutoFit/>
              </a:bodyPr>
              <a:lstStyle/>
              <a:p>
                <a:r>
                  <a:rPr lang="en-US" dirty="0"/>
                  <a:t>_</a:t>
                </a:r>
              </a:p>
            </p:txBody>
          </p:sp>
          <p:sp>
            <p:nvSpPr>
              <p:cNvPr id="25" name="TextBox 24">
                <a:extLst>
                  <a:ext uri="{FF2B5EF4-FFF2-40B4-BE49-F238E27FC236}">
                    <a16:creationId xmlns:a16="http://schemas.microsoft.com/office/drawing/2014/main" id="{7D4AD0BB-1971-5DDE-A93E-39A695F616B5}"/>
                  </a:ext>
                </a:extLst>
              </p:cNvPr>
              <p:cNvSpPr txBox="1"/>
              <p:nvPr/>
            </p:nvSpPr>
            <p:spPr>
              <a:xfrm>
                <a:off x="9163343" y="4497086"/>
                <a:ext cx="333746" cy="369332"/>
              </a:xfrm>
              <a:prstGeom prst="rect">
                <a:avLst/>
              </a:prstGeom>
              <a:noFill/>
            </p:spPr>
            <p:txBody>
              <a:bodyPr wrap="none" rtlCol="0">
                <a:spAutoFit/>
              </a:bodyPr>
              <a:lstStyle/>
              <a:p>
                <a:r>
                  <a:rPr lang="en-US" dirty="0"/>
                  <a:t>_</a:t>
                </a:r>
              </a:p>
            </p:txBody>
          </p:sp>
          <p:sp>
            <p:nvSpPr>
              <p:cNvPr id="26" name="TextBox 25">
                <a:extLst>
                  <a:ext uri="{FF2B5EF4-FFF2-40B4-BE49-F238E27FC236}">
                    <a16:creationId xmlns:a16="http://schemas.microsoft.com/office/drawing/2014/main" id="{C67E579E-76BF-F65F-6B81-165E4866DF8B}"/>
                  </a:ext>
                </a:extLst>
              </p:cNvPr>
              <p:cNvSpPr txBox="1"/>
              <p:nvPr/>
            </p:nvSpPr>
            <p:spPr>
              <a:xfrm>
                <a:off x="9497089" y="4497086"/>
                <a:ext cx="333746" cy="369332"/>
              </a:xfrm>
              <a:prstGeom prst="rect">
                <a:avLst/>
              </a:prstGeom>
              <a:noFill/>
            </p:spPr>
            <p:txBody>
              <a:bodyPr wrap="none" rtlCol="0">
                <a:spAutoFit/>
              </a:bodyPr>
              <a:lstStyle/>
              <a:p>
                <a:r>
                  <a:rPr lang="en-US" dirty="0"/>
                  <a:t>_</a:t>
                </a:r>
              </a:p>
            </p:txBody>
          </p:sp>
          <p:sp>
            <p:nvSpPr>
              <p:cNvPr id="27" name="TextBox 26">
                <a:extLst>
                  <a:ext uri="{FF2B5EF4-FFF2-40B4-BE49-F238E27FC236}">
                    <a16:creationId xmlns:a16="http://schemas.microsoft.com/office/drawing/2014/main" id="{4ACAF46F-E595-0ACC-0A8F-7326A9A20785}"/>
                  </a:ext>
                </a:extLst>
              </p:cNvPr>
              <p:cNvSpPr txBox="1"/>
              <p:nvPr/>
            </p:nvSpPr>
            <p:spPr>
              <a:xfrm>
                <a:off x="9869032" y="4497086"/>
                <a:ext cx="333746" cy="369332"/>
              </a:xfrm>
              <a:prstGeom prst="rect">
                <a:avLst/>
              </a:prstGeom>
              <a:noFill/>
            </p:spPr>
            <p:txBody>
              <a:bodyPr wrap="none" rtlCol="0">
                <a:spAutoFit/>
              </a:bodyPr>
              <a:lstStyle/>
              <a:p>
                <a:r>
                  <a:rPr lang="en-US" dirty="0"/>
                  <a:t>_</a:t>
                </a:r>
              </a:p>
            </p:txBody>
          </p:sp>
          <p:sp>
            <p:nvSpPr>
              <p:cNvPr id="28" name="TextBox 27">
                <a:extLst>
                  <a:ext uri="{FF2B5EF4-FFF2-40B4-BE49-F238E27FC236}">
                    <a16:creationId xmlns:a16="http://schemas.microsoft.com/office/drawing/2014/main" id="{C26673BB-C4BD-54BC-120D-9F24790B19FA}"/>
                  </a:ext>
                </a:extLst>
              </p:cNvPr>
              <p:cNvSpPr txBox="1"/>
              <p:nvPr/>
            </p:nvSpPr>
            <p:spPr>
              <a:xfrm>
                <a:off x="10184903" y="4497086"/>
                <a:ext cx="333746" cy="369332"/>
              </a:xfrm>
              <a:prstGeom prst="rect">
                <a:avLst/>
              </a:prstGeom>
              <a:noFill/>
            </p:spPr>
            <p:txBody>
              <a:bodyPr wrap="none" rtlCol="0">
                <a:spAutoFit/>
              </a:bodyPr>
              <a:lstStyle/>
              <a:p>
                <a:r>
                  <a:rPr lang="en-US" dirty="0"/>
                  <a:t>_</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E6D1C3E-69CE-FDAF-5F94-9DA2A6AB0B50}"/>
                      </a:ext>
                    </a:extLst>
                  </p:cNvPr>
                  <p:cNvSpPr txBox="1"/>
                  <p:nvPr/>
                </p:nvSpPr>
                <p:spPr>
                  <a:xfrm>
                    <a:off x="6413856" y="3495349"/>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29" name="TextBox 28">
                    <a:extLst>
                      <a:ext uri="{FF2B5EF4-FFF2-40B4-BE49-F238E27FC236}">
                        <a16:creationId xmlns:a16="http://schemas.microsoft.com/office/drawing/2014/main" id="{5E6D1C3E-69CE-FDAF-5F94-9DA2A6AB0B50}"/>
                      </a:ext>
                    </a:extLst>
                  </p:cNvPr>
                  <p:cNvSpPr txBox="1">
                    <a:spLocks noRot="1" noChangeAspect="1" noMove="1" noResize="1" noEditPoints="1" noAdjustHandles="1" noChangeArrowheads="1" noChangeShapeType="1" noTextEdit="1"/>
                  </p:cNvSpPr>
                  <p:nvPr/>
                </p:nvSpPr>
                <p:spPr>
                  <a:xfrm>
                    <a:off x="6413856" y="3495349"/>
                    <a:ext cx="425886" cy="307777"/>
                  </a:xfrm>
                  <a:prstGeom prst="rect">
                    <a:avLst/>
                  </a:prstGeom>
                  <a:blipFill>
                    <a:blip r:embed="rId2"/>
                    <a:stretch>
                      <a:fillRect l="-12857" r="-17143"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13345EA-4C4E-E6FA-804A-93319DFFAC85}"/>
                      </a:ext>
                    </a:extLst>
                  </p:cNvPr>
                  <p:cNvSpPr txBox="1"/>
                  <p:nvPr/>
                </p:nvSpPr>
                <p:spPr>
                  <a:xfrm>
                    <a:off x="6413857" y="4621456"/>
                    <a:ext cx="425886"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rPr>
                            <m:t>𝑄</m:t>
                          </m:r>
                        </m:oMath>
                      </m:oMathPara>
                    </a14:m>
                    <a:endParaRPr lang="en-US" sz="2000" b="0" dirty="0"/>
                  </a:p>
                </p:txBody>
              </p:sp>
            </mc:Choice>
            <mc:Fallback xmlns="">
              <p:sp>
                <p:nvSpPr>
                  <p:cNvPr id="30" name="TextBox 29">
                    <a:extLst>
                      <a:ext uri="{FF2B5EF4-FFF2-40B4-BE49-F238E27FC236}">
                        <a16:creationId xmlns:a16="http://schemas.microsoft.com/office/drawing/2014/main" id="{113345EA-4C4E-E6FA-804A-93319DFFAC85}"/>
                      </a:ext>
                    </a:extLst>
                  </p:cNvPr>
                  <p:cNvSpPr txBox="1">
                    <a:spLocks noRot="1" noChangeAspect="1" noMove="1" noResize="1" noEditPoints="1" noAdjustHandles="1" noChangeArrowheads="1" noChangeShapeType="1" noTextEdit="1"/>
                  </p:cNvSpPr>
                  <p:nvPr/>
                </p:nvSpPr>
                <p:spPr>
                  <a:xfrm>
                    <a:off x="6413857" y="4621456"/>
                    <a:ext cx="425886" cy="307777"/>
                  </a:xfrm>
                  <a:prstGeom prst="rect">
                    <a:avLst/>
                  </a:prstGeom>
                  <a:blipFill>
                    <a:blip r:embed="rId3"/>
                    <a:stretch>
                      <a:fillRect l="-2857" r="-17143" b="-25490"/>
                    </a:stretch>
                  </a:blipFill>
                </p:spPr>
                <p:txBody>
                  <a:bodyPr/>
                  <a:lstStyle/>
                  <a:p>
                    <a:r>
                      <a:rPr lang="en-US">
                        <a:noFill/>
                      </a:rPr>
                      <a:t> </a:t>
                    </a:r>
                  </a:p>
                </p:txBody>
              </p:sp>
            </mc:Fallback>
          </mc:AlternateContent>
          <p:cxnSp>
            <p:nvCxnSpPr>
              <p:cNvPr id="31" name="Straight Arrow Connector 30">
                <a:extLst>
                  <a:ext uri="{FF2B5EF4-FFF2-40B4-BE49-F238E27FC236}">
                    <a16:creationId xmlns:a16="http://schemas.microsoft.com/office/drawing/2014/main" id="{D78C7B5C-6C2E-918B-7C50-22A3EFF0086E}"/>
                  </a:ext>
                </a:extLst>
              </p:cNvPr>
              <p:cNvCxnSpPr>
                <a:stCxn id="29" idx="3"/>
                <a:endCxn id="9" idx="1"/>
              </p:cNvCxnSpPr>
              <p:nvPr/>
            </p:nvCxnSpPr>
            <p:spPr>
              <a:xfrm>
                <a:off x="6839742" y="3649238"/>
                <a:ext cx="342114"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2" name="Straight Arrow Connector 31">
                <a:extLst>
                  <a:ext uri="{FF2B5EF4-FFF2-40B4-BE49-F238E27FC236}">
                    <a16:creationId xmlns:a16="http://schemas.microsoft.com/office/drawing/2014/main" id="{B1714DFA-F8EF-9734-C3FE-8A0CFECB4DCC}"/>
                  </a:ext>
                </a:extLst>
              </p:cNvPr>
              <p:cNvCxnSpPr/>
              <p:nvPr/>
            </p:nvCxnSpPr>
            <p:spPr>
              <a:xfrm>
                <a:off x="6814607" y="4771395"/>
                <a:ext cx="367249" cy="39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3" name="Straight Arrow Connector 32">
                <a:extLst>
                  <a:ext uri="{FF2B5EF4-FFF2-40B4-BE49-F238E27FC236}">
                    <a16:creationId xmlns:a16="http://schemas.microsoft.com/office/drawing/2014/main" id="{EAB70B8D-0BFE-0283-C8DA-FBBC84BD3E03}"/>
                  </a:ext>
                </a:extLst>
              </p:cNvPr>
              <p:cNvCxnSpPr>
                <a:cxnSpLocks/>
              </p:cNvCxnSpPr>
              <p:nvPr/>
            </p:nvCxnSpPr>
            <p:spPr>
              <a:xfrm>
                <a:off x="10586753" y="3903121"/>
                <a:ext cx="0" cy="657941"/>
              </a:xfrm>
              <a:prstGeom prst="straightConnector1">
                <a:avLst/>
              </a:prstGeom>
              <a:ln>
                <a:headEnd type="triangle"/>
                <a:tailEnd type="triangle"/>
              </a:ln>
            </p:spPr>
            <p:style>
              <a:lnRef idx="1">
                <a:schemeClr val="dk1"/>
              </a:lnRef>
              <a:fillRef idx="0">
                <a:schemeClr val="dk1"/>
              </a:fillRef>
              <a:effectRef idx="0">
                <a:schemeClr val="dk1"/>
              </a:effectRef>
              <a:fontRef idx="minor">
                <a:schemeClr val="tx1"/>
              </a:fontRef>
            </p:style>
          </p:cxnSp>
          <p:cxnSp>
            <p:nvCxnSpPr>
              <p:cNvPr id="34" name="Straight Connector 33">
                <a:extLst>
                  <a:ext uri="{FF2B5EF4-FFF2-40B4-BE49-F238E27FC236}">
                    <a16:creationId xmlns:a16="http://schemas.microsoft.com/office/drawing/2014/main" id="{5FCC544C-51D6-041C-4CFA-B9F3C9D1291F}"/>
                  </a:ext>
                </a:extLst>
              </p:cNvPr>
              <p:cNvCxnSpPr/>
              <p:nvPr/>
            </p:nvCxnSpPr>
            <p:spPr>
              <a:xfrm>
                <a:off x="10465756" y="4586499"/>
                <a:ext cx="224287" cy="0"/>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a:extLst>
                  <a:ext uri="{FF2B5EF4-FFF2-40B4-BE49-F238E27FC236}">
                    <a16:creationId xmlns:a16="http://schemas.microsoft.com/office/drawing/2014/main" id="{51C3DA5D-6A5A-A29B-1D89-D764C98C9A8C}"/>
                  </a:ext>
                </a:extLst>
              </p:cNvPr>
              <p:cNvCxnSpPr>
                <a:cxnSpLocks/>
              </p:cNvCxnSpPr>
              <p:nvPr/>
            </p:nvCxnSpPr>
            <p:spPr>
              <a:xfrm>
                <a:off x="10424286" y="3903121"/>
                <a:ext cx="324934" cy="0"/>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94A1635E-82B7-65A8-B458-78C708484B3B}"/>
                      </a:ext>
                    </a:extLst>
                  </p:cNvPr>
                  <p:cNvSpPr txBox="1"/>
                  <p:nvPr/>
                </p:nvSpPr>
                <p:spPr>
                  <a:xfrm>
                    <a:off x="10690043" y="4059723"/>
                    <a:ext cx="219739" cy="30777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𝑑</m:t>
                          </m:r>
                        </m:oMath>
                      </m:oMathPara>
                    </a14:m>
                    <a:endParaRPr lang="en-US" sz="2000" b="0" dirty="0"/>
                  </a:p>
                </p:txBody>
              </p:sp>
            </mc:Choice>
            <mc:Fallback xmlns="">
              <p:sp>
                <p:nvSpPr>
                  <p:cNvPr id="218" name="TextBox 217">
                    <a:extLst>
                      <a:ext uri="{FF2B5EF4-FFF2-40B4-BE49-F238E27FC236}">
                        <a16:creationId xmlns:a16="http://schemas.microsoft.com/office/drawing/2014/main" id="{CDA32F43-F3FF-4EF4-BFDE-B66FA724C20E}"/>
                      </a:ext>
                    </a:extLst>
                  </p:cNvPr>
                  <p:cNvSpPr txBox="1">
                    <a:spLocks noRot="1" noChangeAspect="1" noMove="1" noResize="1" noEditPoints="1" noAdjustHandles="1" noChangeArrowheads="1" noChangeShapeType="1" noTextEdit="1"/>
                  </p:cNvSpPr>
                  <p:nvPr/>
                </p:nvSpPr>
                <p:spPr>
                  <a:xfrm>
                    <a:off x="10690043" y="4059723"/>
                    <a:ext cx="219739" cy="307777"/>
                  </a:xfrm>
                  <a:prstGeom prst="rect">
                    <a:avLst/>
                  </a:prstGeom>
                  <a:blipFill>
                    <a:blip r:embed="rId20"/>
                    <a:stretch>
                      <a:fillRect l="-27778" r="-22222" b="-7843"/>
                    </a:stretch>
                  </a:blipFill>
                </p:spPr>
                <p:txBody>
                  <a:bodyPr/>
                  <a:lstStyle/>
                  <a:p>
                    <a:r>
                      <a:rPr lang="en-US">
                        <a:noFill/>
                      </a:rPr>
                      <a:t> </a:t>
                    </a:r>
                  </a:p>
                </p:txBody>
              </p:sp>
            </mc:Fallback>
          </mc:AlternateContent>
          <p:cxnSp>
            <p:nvCxnSpPr>
              <p:cNvPr id="37" name="Straight Arrow Connector 36">
                <a:extLst>
                  <a:ext uri="{FF2B5EF4-FFF2-40B4-BE49-F238E27FC236}">
                    <a16:creationId xmlns:a16="http://schemas.microsoft.com/office/drawing/2014/main" id="{15EEED49-6C8B-B486-D00D-4454C5A2CFC4}"/>
                  </a:ext>
                </a:extLst>
              </p:cNvPr>
              <p:cNvCxnSpPr>
                <a:cxnSpLocks/>
              </p:cNvCxnSpPr>
              <p:nvPr/>
            </p:nvCxnSpPr>
            <p:spPr>
              <a:xfrm>
                <a:off x="7347803"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8" name="Straight Arrow Connector 37">
                <a:extLst>
                  <a:ext uri="{FF2B5EF4-FFF2-40B4-BE49-F238E27FC236}">
                    <a16:creationId xmlns:a16="http://schemas.microsoft.com/office/drawing/2014/main" id="{46B7589D-A73B-8AD3-CE8D-155DB8F4C225}"/>
                  </a:ext>
                </a:extLst>
              </p:cNvPr>
              <p:cNvCxnSpPr>
                <a:cxnSpLocks/>
              </p:cNvCxnSpPr>
              <p:nvPr/>
            </p:nvCxnSpPr>
            <p:spPr>
              <a:xfrm>
                <a:off x="7685623" y="3848100"/>
                <a:ext cx="0" cy="1701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39" name="Straight Arrow Connector 38">
                <a:extLst>
                  <a:ext uri="{FF2B5EF4-FFF2-40B4-BE49-F238E27FC236}">
                    <a16:creationId xmlns:a16="http://schemas.microsoft.com/office/drawing/2014/main" id="{DCA75200-4030-0F2B-278A-A7EAAAEE9C81}"/>
                  </a:ext>
                </a:extLst>
              </p:cNvPr>
              <p:cNvCxnSpPr>
                <a:cxnSpLocks/>
              </p:cNvCxnSpPr>
              <p:nvPr/>
            </p:nvCxnSpPr>
            <p:spPr>
              <a:xfrm>
                <a:off x="7682475" y="4416826"/>
                <a:ext cx="0" cy="219387"/>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0" name="Straight Arrow Connector 39">
                <a:extLst>
                  <a:ext uri="{FF2B5EF4-FFF2-40B4-BE49-F238E27FC236}">
                    <a16:creationId xmlns:a16="http://schemas.microsoft.com/office/drawing/2014/main" id="{10590EB0-C6BD-BFE2-0BCF-CFC8B02DAC38}"/>
                  </a:ext>
                </a:extLst>
              </p:cNvPr>
              <p:cNvCxnSpPr>
                <a:cxnSpLocks/>
              </p:cNvCxnSpPr>
              <p:nvPr/>
            </p:nvCxnSpPr>
            <p:spPr>
              <a:xfrm>
                <a:off x="8332092" y="3848100"/>
                <a:ext cx="0" cy="170180"/>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1" name="Straight Arrow Connector 40">
                <a:extLst>
                  <a:ext uri="{FF2B5EF4-FFF2-40B4-BE49-F238E27FC236}">
                    <a16:creationId xmlns:a16="http://schemas.microsoft.com/office/drawing/2014/main" id="{599F1F2C-BAAA-5012-44A3-6DB2C413A08B}"/>
                  </a:ext>
                </a:extLst>
              </p:cNvPr>
              <p:cNvCxnSpPr>
                <a:cxnSpLocks/>
              </p:cNvCxnSpPr>
              <p:nvPr/>
            </p:nvCxnSpPr>
            <p:spPr>
              <a:xfrm>
                <a:off x="8332092" y="4434371"/>
                <a:ext cx="0" cy="182571"/>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2" name="Straight Arrow Connector 41">
                <a:extLst>
                  <a:ext uri="{FF2B5EF4-FFF2-40B4-BE49-F238E27FC236}">
                    <a16:creationId xmlns:a16="http://schemas.microsoft.com/office/drawing/2014/main" id="{9C1E7EBF-A76B-F9E8-D3E4-963D6A8847C7}"/>
                  </a:ext>
                </a:extLst>
              </p:cNvPr>
              <p:cNvCxnSpPr>
                <a:cxnSpLocks/>
              </p:cNvCxnSpPr>
              <p:nvPr/>
            </p:nvCxnSpPr>
            <p:spPr>
              <a:xfrm>
                <a:off x="9010207" y="3856795"/>
                <a:ext cx="0" cy="202928"/>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3" name="Straight Arrow Connector 42">
                <a:extLst>
                  <a:ext uri="{FF2B5EF4-FFF2-40B4-BE49-F238E27FC236}">
                    <a16:creationId xmlns:a16="http://schemas.microsoft.com/office/drawing/2014/main" id="{034F0A3A-17DB-1C1F-1BDD-03DD8D5A5407}"/>
                  </a:ext>
                </a:extLst>
              </p:cNvPr>
              <p:cNvCxnSpPr>
                <a:cxnSpLocks/>
              </p:cNvCxnSpPr>
              <p:nvPr/>
            </p:nvCxnSpPr>
            <p:spPr>
              <a:xfrm>
                <a:off x="9010207" y="4436982"/>
                <a:ext cx="0" cy="1933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4" name="Straight Arrow Connector 43">
                <a:extLst>
                  <a:ext uri="{FF2B5EF4-FFF2-40B4-BE49-F238E27FC236}">
                    <a16:creationId xmlns:a16="http://schemas.microsoft.com/office/drawing/2014/main" id="{973C4AE7-E9BF-B4FA-082F-67F5BF6D79C8}"/>
                  </a:ext>
                </a:extLst>
              </p:cNvPr>
              <p:cNvCxnSpPr>
                <a:cxnSpLocks/>
              </p:cNvCxnSpPr>
              <p:nvPr/>
            </p:nvCxnSpPr>
            <p:spPr>
              <a:xfrm>
                <a:off x="9664712" y="4436982"/>
                <a:ext cx="0" cy="1933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5" name="Straight Arrow Connector 44">
                <a:extLst>
                  <a:ext uri="{FF2B5EF4-FFF2-40B4-BE49-F238E27FC236}">
                    <a16:creationId xmlns:a16="http://schemas.microsoft.com/office/drawing/2014/main" id="{1412C3C7-495F-17E5-E1D6-D78A1CC5B1BC}"/>
                  </a:ext>
                </a:extLst>
              </p:cNvPr>
              <p:cNvCxnSpPr>
                <a:cxnSpLocks/>
              </p:cNvCxnSpPr>
              <p:nvPr/>
            </p:nvCxnSpPr>
            <p:spPr>
              <a:xfrm>
                <a:off x="10330609" y="3837853"/>
                <a:ext cx="0" cy="2327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46" name="Straight Arrow Connector 45">
                <a:extLst>
                  <a:ext uri="{FF2B5EF4-FFF2-40B4-BE49-F238E27FC236}">
                    <a16:creationId xmlns:a16="http://schemas.microsoft.com/office/drawing/2014/main" id="{E67814E6-F60B-4600-5D4A-01B0A4CB28A4}"/>
                  </a:ext>
                </a:extLst>
              </p:cNvPr>
              <p:cNvCxnSpPr>
                <a:cxnSpLocks/>
              </p:cNvCxnSpPr>
              <p:nvPr/>
            </p:nvCxnSpPr>
            <p:spPr>
              <a:xfrm>
                <a:off x="10339505" y="4408050"/>
                <a:ext cx="0" cy="17807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D4EDE84F-827D-AAF9-15F4-BBF606FB48CF}"/>
                      </a:ext>
                    </a:extLst>
                  </p:cNvPr>
                  <p:cNvSpPr txBox="1"/>
                  <p:nvPr/>
                </p:nvSpPr>
                <p:spPr>
                  <a:xfrm>
                    <a:off x="8729308" y="4070565"/>
                    <a:ext cx="232821" cy="34515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𝐸</m:t>
                              </m:r>
                            </m:e>
                          </m:acc>
                        </m:oMath>
                      </m:oMathPara>
                    </a14:m>
                    <a:endParaRPr lang="en-US" sz="2000" b="0" dirty="0"/>
                  </a:p>
                </p:txBody>
              </p:sp>
            </mc:Choice>
            <mc:Fallback xmlns="">
              <p:sp>
                <p:nvSpPr>
                  <p:cNvPr id="230" name="TextBox 229">
                    <a:extLst>
                      <a:ext uri="{FF2B5EF4-FFF2-40B4-BE49-F238E27FC236}">
                        <a16:creationId xmlns:a16="http://schemas.microsoft.com/office/drawing/2014/main" id="{49736808-0876-4148-A02C-0BE92ADF1227}"/>
                      </a:ext>
                    </a:extLst>
                  </p:cNvPr>
                  <p:cNvSpPr txBox="1">
                    <a:spLocks noRot="1" noChangeAspect="1" noMove="1" noResize="1" noEditPoints="1" noAdjustHandles="1" noChangeArrowheads="1" noChangeShapeType="1" noTextEdit="1"/>
                  </p:cNvSpPr>
                  <p:nvPr/>
                </p:nvSpPr>
                <p:spPr>
                  <a:xfrm>
                    <a:off x="8729308" y="4070565"/>
                    <a:ext cx="232821" cy="345159"/>
                  </a:xfrm>
                  <a:prstGeom prst="rect">
                    <a:avLst/>
                  </a:prstGeom>
                  <a:blipFill>
                    <a:blip r:embed="rId21"/>
                    <a:stretch>
                      <a:fillRect l="-23684" r="-21053" b="-7018"/>
                    </a:stretch>
                  </a:blipFill>
                </p:spPr>
                <p:txBody>
                  <a:bodyPr/>
                  <a:lstStyle/>
                  <a:p>
                    <a:r>
                      <a:rPr lang="en-US">
                        <a:noFill/>
                      </a:rPr>
                      <a:t> </a:t>
                    </a:r>
                  </a:p>
                </p:txBody>
              </p:sp>
            </mc:Fallback>
          </mc:AlternateContent>
          <p:sp>
            <p:nvSpPr>
              <p:cNvPr id="48" name="TextBox 47">
                <a:extLst>
                  <a:ext uri="{FF2B5EF4-FFF2-40B4-BE49-F238E27FC236}">
                    <a16:creationId xmlns:a16="http://schemas.microsoft.com/office/drawing/2014/main" id="{77CD685A-219D-85D0-7A6B-BC30BE42353A}"/>
                  </a:ext>
                </a:extLst>
              </p:cNvPr>
              <p:cNvSpPr txBox="1"/>
              <p:nvPr/>
            </p:nvSpPr>
            <p:spPr>
              <a:xfrm>
                <a:off x="7515602" y="3780432"/>
                <a:ext cx="333746" cy="369332"/>
              </a:xfrm>
              <a:prstGeom prst="rect">
                <a:avLst/>
              </a:prstGeom>
              <a:noFill/>
            </p:spPr>
            <p:txBody>
              <a:bodyPr wrap="none" rtlCol="0">
                <a:spAutoFit/>
              </a:bodyPr>
              <a:lstStyle/>
              <a:p>
                <a:r>
                  <a:rPr lang="en-US" dirty="0"/>
                  <a:t>_</a:t>
                </a:r>
              </a:p>
            </p:txBody>
          </p:sp>
          <p:sp>
            <p:nvSpPr>
              <p:cNvPr id="49" name="TextBox 48">
                <a:extLst>
                  <a:ext uri="{FF2B5EF4-FFF2-40B4-BE49-F238E27FC236}">
                    <a16:creationId xmlns:a16="http://schemas.microsoft.com/office/drawing/2014/main" id="{B7B9D5AA-DE95-6400-DD4C-9647B5FB5776}"/>
                  </a:ext>
                </a:extLst>
              </p:cNvPr>
              <p:cNvSpPr txBox="1"/>
              <p:nvPr/>
            </p:nvSpPr>
            <p:spPr>
              <a:xfrm>
                <a:off x="8165219" y="3780432"/>
                <a:ext cx="333746" cy="369332"/>
              </a:xfrm>
              <a:prstGeom prst="rect">
                <a:avLst/>
              </a:prstGeom>
              <a:noFill/>
            </p:spPr>
            <p:txBody>
              <a:bodyPr wrap="none" rtlCol="0">
                <a:spAutoFit/>
              </a:bodyPr>
              <a:lstStyle/>
              <a:p>
                <a:r>
                  <a:rPr lang="en-US" dirty="0"/>
                  <a:t>_</a:t>
                </a:r>
              </a:p>
            </p:txBody>
          </p:sp>
          <p:sp>
            <p:nvSpPr>
              <p:cNvPr id="50" name="TextBox 49">
                <a:extLst>
                  <a:ext uri="{FF2B5EF4-FFF2-40B4-BE49-F238E27FC236}">
                    <a16:creationId xmlns:a16="http://schemas.microsoft.com/office/drawing/2014/main" id="{28B9FD89-729C-7A02-633A-6B64CF2E0840}"/>
                  </a:ext>
                </a:extLst>
              </p:cNvPr>
              <p:cNvSpPr txBox="1"/>
              <p:nvPr/>
            </p:nvSpPr>
            <p:spPr>
              <a:xfrm>
                <a:off x="9492683" y="3780432"/>
                <a:ext cx="333746" cy="369332"/>
              </a:xfrm>
              <a:prstGeom prst="rect">
                <a:avLst/>
              </a:prstGeom>
              <a:noFill/>
            </p:spPr>
            <p:txBody>
              <a:bodyPr wrap="none" rtlCol="0">
                <a:spAutoFit/>
              </a:bodyPr>
              <a:lstStyle/>
              <a:p>
                <a:r>
                  <a:rPr lang="en-US" dirty="0"/>
                  <a:t>_</a:t>
                </a:r>
              </a:p>
            </p:txBody>
          </p:sp>
          <p:sp>
            <p:nvSpPr>
              <p:cNvPr id="51" name="TextBox 50">
                <a:extLst>
                  <a:ext uri="{FF2B5EF4-FFF2-40B4-BE49-F238E27FC236}">
                    <a16:creationId xmlns:a16="http://schemas.microsoft.com/office/drawing/2014/main" id="{71B22D33-8EAB-B80F-43CE-247B0DA52193}"/>
                  </a:ext>
                </a:extLst>
              </p:cNvPr>
              <p:cNvSpPr txBox="1"/>
              <p:nvPr/>
            </p:nvSpPr>
            <p:spPr>
              <a:xfrm>
                <a:off x="10133179" y="3780432"/>
                <a:ext cx="333746" cy="369332"/>
              </a:xfrm>
              <a:prstGeom prst="rect">
                <a:avLst/>
              </a:prstGeom>
              <a:noFill/>
            </p:spPr>
            <p:txBody>
              <a:bodyPr wrap="none" rtlCol="0">
                <a:spAutoFit/>
              </a:bodyPr>
              <a:lstStyle/>
              <a:p>
                <a:r>
                  <a:rPr lang="en-US" dirty="0"/>
                  <a:t>_</a:t>
                </a:r>
              </a:p>
            </p:txBody>
          </p:sp>
          <p:sp>
            <p:nvSpPr>
              <p:cNvPr id="52" name="TextBox 51">
                <a:extLst>
                  <a:ext uri="{FF2B5EF4-FFF2-40B4-BE49-F238E27FC236}">
                    <a16:creationId xmlns:a16="http://schemas.microsoft.com/office/drawing/2014/main" id="{96C4B1D6-4FA7-74CB-3E1F-1E52BD66CCCC}"/>
                  </a:ext>
                </a:extLst>
              </p:cNvPr>
              <p:cNvSpPr txBox="1"/>
              <p:nvPr/>
            </p:nvSpPr>
            <p:spPr>
              <a:xfrm>
                <a:off x="8832597" y="3780432"/>
                <a:ext cx="333746" cy="369332"/>
              </a:xfrm>
              <a:prstGeom prst="rect">
                <a:avLst/>
              </a:prstGeom>
              <a:noFill/>
            </p:spPr>
            <p:txBody>
              <a:bodyPr wrap="none" rtlCol="0">
                <a:spAutoFit/>
              </a:bodyPr>
              <a:lstStyle/>
              <a:p>
                <a:r>
                  <a:rPr lang="en-US" dirty="0"/>
                  <a:t>_</a:t>
                </a:r>
              </a:p>
            </p:txBody>
          </p:sp>
          <p:sp>
            <p:nvSpPr>
              <p:cNvPr id="53" name="TextBox 52">
                <a:extLst>
                  <a:ext uri="{FF2B5EF4-FFF2-40B4-BE49-F238E27FC236}">
                    <a16:creationId xmlns:a16="http://schemas.microsoft.com/office/drawing/2014/main" id="{081238C2-F532-25CB-0CF6-384CD1C02DBF}"/>
                  </a:ext>
                </a:extLst>
              </p:cNvPr>
              <p:cNvSpPr txBox="1"/>
              <p:nvPr/>
            </p:nvSpPr>
            <p:spPr>
              <a:xfrm>
                <a:off x="7515602" y="4159090"/>
                <a:ext cx="333746" cy="369332"/>
              </a:xfrm>
              <a:prstGeom prst="rect">
                <a:avLst/>
              </a:prstGeom>
              <a:noFill/>
            </p:spPr>
            <p:txBody>
              <a:bodyPr wrap="none" rtlCol="0">
                <a:spAutoFit/>
              </a:bodyPr>
              <a:lstStyle/>
              <a:p>
                <a:r>
                  <a:rPr lang="en-US" dirty="0"/>
                  <a:t>+</a:t>
                </a:r>
              </a:p>
            </p:txBody>
          </p:sp>
          <p:sp>
            <p:nvSpPr>
              <p:cNvPr id="54" name="TextBox 53">
                <a:extLst>
                  <a:ext uri="{FF2B5EF4-FFF2-40B4-BE49-F238E27FC236}">
                    <a16:creationId xmlns:a16="http://schemas.microsoft.com/office/drawing/2014/main" id="{B074EBAA-057A-99CD-795B-BF5138D099DF}"/>
                  </a:ext>
                </a:extLst>
              </p:cNvPr>
              <p:cNvSpPr txBox="1"/>
              <p:nvPr/>
            </p:nvSpPr>
            <p:spPr>
              <a:xfrm>
                <a:off x="8165219" y="4159090"/>
                <a:ext cx="333746" cy="369332"/>
              </a:xfrm>
              <a:prstGeom prst="rect">
                <a:avLst/>
              </a:prstGeom>
              <a:noFill/>
            </p:spPr>
            <p:txBody>
              <a:bodyPr wrap="none" rtlCol="0">
                <a:spAutoFit/>
              </a:bodyPr>
              <a:lstStyle/>
              <a:p>
                <a:r>
                  <a:rPr lang="en-US" dirty="0"/>
                  <a:t>+</a:t>
                </a:r>
              </a:p>
            </p:txBody>
          </p:sp>
          <p:sp>
            <p:nvSpPr>
              <p:cNvPr id="55" name="TextBox 54">
                <a:extLst>
                  <a:ext uri="{FF2B5EF4-FFF2-40B4-BE49-F238E27FC236}">
                    <a16:creationId xmlns:a16="http://schemas.microsoft.com/office/drawing/2014/main" id="{E3CC3047-22B0-C12C-1B9B-5CB13745D8A5}"/>
                  </a:ext>
                </a:extLst>
              </p:cNvPr>
              <p:cNvSpPr txBox="1"/>
              <p:nvPr/>
            </p:nvSpPr>
            <p:spPr>
              <a:xfrm>
                <a:off x="8847472" y="4159090"/>
                <a:ext cx="333746" cy="369332"/>
              </a:xfrm>
              <a:prstGeom prst="rect">
                <a:avLst/>
              </a:prstGeom>
              <a:noFill/>
            </p:spPr>
            <p:txBody>
              <a:bodyPr wrap="none" rtlCol="0">
                <a:spAutoFit/>
              </a:bodyPr>
              <a:lstStyle/>
              <a:p>
                <a:r>
                  <a:rPr lang="en-US" dirty="0"/>
                  <a:t>+</a:t>
                </a:r>
              </a:p>
            </p:txBody>
          </p:sp>
          <p:sp>
            <p:nvSpPr>
              <p:cNvPr id="56" name="TextBox 55">
                <a:extLst>
                  <a:ext uri="{FF2B5EF4-FFF2-40B4-BE49-F238E27FC236}">
                    <a16:creationId xmlns:a16="http://schemas.microsoft.com/office/drawing/2014/main" id="{F444744B-DD86-279A-3F04-C77356785A23}"/>
                  </a:ext>
                </a:extLst>
              </p:cNvPr>
              <p:cNvSpPr txBox="1"/>
              <p:nvPr/>
            </p:nvSpPr>
            <p:spPr>
              <a:xfrm>
                <a:off x="9497089" y="4159090"/>
                <a:ext cx="333746" cy="369332"/>
              </a:xfrm>
              <a:prstGeom prst="rect">
                <a:avLst/>
              </a:prstGeom>
              <a:noFill/>
            </p:spPr>
            <p:txBody>
              <a:bodyPr wrap="none" rtlCol="0">
                <a:spAutoFit/>
              </a:bodyPr>
              <a:lstStyle/>
              <a:p>
                <a:r>
                  <a:rPr lang="en-US" dirty="0"/>
                  <a:t>+</a:t>
                </a:r>
              </a:p>
            </p:txBody>
          </p:sp>
          <p:sp>
            <p:nvSpPr>
              <p:cNvPr id="57" name="TextBox 56">
                <a:extLst>
                  <a:ext uri="{FF2B5EF4-FFF2-40B4-BE49-F238E27FC236}">
                    <a16:creationId xmlns:a16="http://schemas.microsoft.com/office/drawing/2014/main" id="{AE66AA3F-F528-742B-4B0B-75DB716147E8}"/>
                  </a:ext>
                </a:extLst>
              </p:cNvPr>
              <p:cNvSpPr txBox="1"/>
              <p:nvPr/>
            </p:nvSpPr>
            <p:spPr>
              <a:xfrm>
                <a:off x="10184903" y="4159090"/>
                <a:ext cx="333746" cy="369332"/>
              </a:xfrm>
              <a:prstGeom prst="rect">
                <a:avLst/>
              </a:prstGeom>
              <a:noFill/>
            </p:spPr>
            <p:txBody>
              <a:bodyPr wrap="none" rtlCol="0">
                <a:spAutoFit/>
              </a:bodyPr>
              <a:lstStyle/>
              <a:p>
                <a:r>
                  <a:rPr lang="en-US" dirty="0"/>
                  <a:t>+</a:t>
                </a:r>
              </a:p>
            </p:txBody>
          </p:sp>
          <p:cxnSp>
            <p:nvCxnSpPr>
              <p:cNvPr id="58" name="Straight Arrow Connector 57">
                <a:extLst>
                  <a:ext uri="{FF2B5EF4-FFF2-40B4-BE49-F238E27FC236}">
                    <a16:creationId xmlns:a16="http://schemas.microsoft.com/office/drawing/2014/main" id="{36C98E13-B856-7F90-A3C0-BE7721F0BB73}"/>
                  </a:ext>
                </a:extLst>
              </p:cNvPr>
              <p:cNvCxnSpPr>
                <a:cxnSpLocks/>
              </p:cNvCxnSpPr>
              <p:nvPr/>
            </p:nvCxnSpPr>
            <p:spPr>
              <a:xfrm>
                <a:off x="8008203"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59" name="Straight Arrow Connector 58">
                <a:extLst>
                  <a:ext uri="{FF2B5EF4-FFF2-40B4-BE49-F238E27FC236}">
                    <a16:creationId xmlns:a16="http://schemas.microsoft.com/office/drawing/2014/main" id="{C925DD4A-E328-4BEC-1834-6440CB42A5FC}"/>
                  </a:ext>
                </a:extLst>
              </p:cNvPr>
              <p:cNvCxnSpPr>
                <a:cxnSpLocks/>
              </p:cNvCxnSpPr>
              <p:nvPr/>
            </p:nvCxnSpPr>
            <p:spPr>
              <a:xfrm>
                <a:off x="8654392"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0" name="Straight Arrow Connector 59">
                <a:extLst>
                  <a:ext uri="{FF2B5EF4-FFF2-40B4-BE49-F238E27FC236}">
                    <a16:creationId xmlns:a16="http://schemas.microsoft.com/office/drawing/2014/main" id="{60FADE28-0A25-2ACA-3B07-06C4F09FA906}"/>
                  </a:ext>
                </a:extLst>
              </p:cNvPr>
              <p:cNvCxnSpPr>
                <a:cxnSpLocks/>
              </p:cNvCxnSpPr>
              <p:nvPr/>
            </p:nvCxnSpPr>
            <p:spPr>
              <a:xfrm>
                <a:off x="9335112"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1" name="Straight Arrow Connector 60">
                <a:extLst>
                  <a:ext uri="{FF2B5EF4-FFF2-40B4-BE49-F238E27FC236}">
                    <a16:creationId xmlns:a16="http://schemas.microsoft.com/office/drawing/2014/main" id="{C6A11B17-3407-BA49-1B2E-882E52A2A0FD}"/>
                  </a:ext>
                </a:extLst>
              </p:cNvPr>
              <p:cNvCxnSpPr>
                <a:cxnSpLocks/>
              </p:cNvCxnSpPr>
              <p:nvPr/>
            </p:nvCxnSpPr>
            <p:spPr>
              <a:xfrm>
                <a:off x="10025992" y="3889543"/>
                <a:ext cx="0" cy="731913"/>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F4D0014E-E777-538F-9762-51EB37F5C8B8}"/>
                  </a:ext>
                </a:extLst>
              </p:cNvPr>
              <p:cNvCxnSpPr>
                <a:cxnSpLocks/>
              </p:cNvCxnSpPr>
              <p:nvPr/>
            </p:nvCxnSpPr>
            <p:spPr>
              <a:xfrm>
                <a:off x="9658356" y="3866411"/>
                <a:ext cx="0" cy="193312"/>
              </a:xfrm>
              <a:prstGeom prst="straightConnector1">
                <a:avLst/>
              </a:prstGeom>
              <a:ln w="19050">
                <a:tailEnd type="triangle"/>
              </a:ln>
            </p:spPr>
            <p:style>
              <a:lnRef idx="1">
                <a:schemeClr val="dk1"/>
              </a:lnRef>
              <a:fillRef idx="0">
                <a:schemeClr val="dk1"/>
              </a:fillRef>
              <a:effectRef idx="0">
                <a:schemeClr val="dk1"/>
              </a:effectRef>
              <a:fontRef idx="minor">
                <a:schemeClr val="tx1"/>
              </a:fontRef>
            </p:style>
          </p:cxnSp>
          <p:sp>
            <p:nvSpPr>
              <p:cNvPr id="63" name="Rectangle 62">
                <a:extLst>
                  <a:ext uri="{FF2B5EF4-FFF2-40B4-BE49-F238E27FC236}">
                    <a16:creationId xmlns:a16="http://schemas.microsoft.com/office/drawing/2014/main" id="{923E4FB4-26F4-235E-6397-4F305DC33C0D}"/>
                  </a:ext>
                </a:extLst>
              </p:cNvPr>
              <p:cNvSpPr/>
              <p:nvPr/>
            </p:nvSpPr>
            <p:spPr>
              <a:xfrm>
                <a:off x="7051546" y="3527573"/>
                <a:ext cx="3431918" cy="631517"/>
              </a:xfrm>
              <a:prstGeom prst="rect">
                <a:avLst/>
              </a:prstGeom>
              <a:noFill/>
              <a:ln w="19050">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 name="Straight Arrow Connector 3">
              <a:extLst>
                <a:ext uri="{FF2B5EF4-FFF2-40B4-BE49-F238E27FC236}">
                  <a16:creationId xmlns:a16="http://schemas.microsoft.com/office/drawing/2014/main" id="{BE1C0356-E420-A189-7039-CCA359096AAA}"/>
                </a:ext>
              </a:extLst>
            </p:cNvPr>
            <p:cNvCxnSpPr>
              <a:endCxn id="6" idx="1"/>
            </p:cNvCxnSpPr>
            <p:nvPr/>
          </p:nvCxnSpPr>
          <p:spPr>
            <a:xfrm>
              <a:off x="7514421" y="4174090"/>
              <a:ext cx="583910" cy="11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C0B8543-0D5F-2382-A91B-7302A2AA51F8}"/>
                    </a:ext>
                  </a:extLst>
                </p:cNvPr>
                <p:cNvSpPr txBox="1"/>
                <p:nvPr/>
              </p:nvSpPr>
              <p:spPr>
                <a:xfrm>
                  <a:off x="6415765" y="3995860"/>
                  <a:ext cx="10829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𝐷𝑖𝑒𝑙𝑒𝑐𝑡𝑟𝑖𝑐</m:t>
                        </m:r>
                      </m:oMath>
                    </m:oMathPara>
                  </a14:m>
                  <a:endParaRPr lang="en-US" dirty="0"/>
                </a:p>
              </p:txBody>
            </p:sp>
          </mc:Choice>
          <mc:Fallback xmlns="">
            <p:sp>
              <p:nvSpPr>
                <p:cNvPr id="268" name="TextBox 267">
                  <a:extLst>
                    <a:ext uri="{FF2B5EF4-FFF2-40B4-BE49-F238E27FC236}">
                      <a16:creationId xmlns:a16="http://schemas.microsoft.com/office/drawing/2014/main" id="{A824C6E4-8D47-4EF5-AE43-3150D2D7B8A4}"/>
                    </a:ext>
                  </a:extLst>
                </p:cNvPr>
                <p:cNvSpPr txBox="1">
                  <a:spLocks noRot="1" noChangeAspect="1" noMove="1" noResize="1" noEditPoints="1" noAdjustHandles="1" noChangeArrowheads="1" noChangeShapeType="1" noTextEdit="1"/>
                </p:cNvSpPr>
                <p:nvPr/>
              </p:nvSpPr>
              <p:spPr>
                <a:xfrm>
                  <a:off x="6415765" y="3995860"/>
                  <a:ext cx="1082925" cy="276999"/>
                </a:xfrm>
                <a:prstGeom prst="rect">
                  <a:avLst/>
                </a:prstGeom>
                <a:blipFill>
                  <a:blip r:embed="rId22"/>
                  <a:stretch>
                    <a:fillRect l="-5056" r="-4494" b="-8696"/>
                  </a:stretch>
                </a:blipFill>
              </p:spPr>
              <p:txBody>
                <a:bodyPr/>
                <a:lstStyle/>
                <a:p>
                  <a:r>
                    <a:rPr lang="en-US">
                      <a:noFill/>
                    </a:rPr>
                    <a:t> </a:t>
                  </a:r>
                </a:p>
              </p:txBody>
            </p:sp>
          </mc:Fallback>
        </mc:AlternateContent>
        <p:cxnSp>
          <p:nvCxnSpPr>
            <p:cNvPr id="64" name="Straight Arrow Connector 63">
              <a:extLst>
                <a:ext uri="{FF2B5EF4-FFF2-40B4-BE49-F238E27FC236}">
                  <a16:creationId xmlns:a16="http://schemas.microsoft.com/office/drawing/2014/main" id="{E13FDCF9-BB84-C1BD-0042-9BB125911FC7}"/>
                </a:ext>
              </a:extLst>
            </p:cNvPr>
            <p:cNvCxnSpPr>
              <a:cxnSpLocks/>
            </p:cNvCxnSpPr>
            <p:nvPr/>
          </p:nvCxnSpPr>
          <p:spPr>
            <a:xfrm flipH="1">
              <a:off x="9013114" y="3245009"/>
              <a:ext cx="422029" cy="2074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D8820314-85A2-CF35-3978-84D6EC819D2D}"/>
                    </a:ext>
                  </a:extLst>
                </p:cNvPr>
                <p:cNvSpPr txBox="1"/>
                <p:nvPr/>
              </p:nvSpPr>
              <p:spPr>
                <a:xfrm>
                  <a:off x="9435143" y="3119361"/>
                  <a:ext cx="190218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𝐺𝑎𝑢𝑠𝑠𝑖𝑎𝑛</m:t>
                        </m:r>
                        <m:r>
                          <a:rPr lang="en-US" b="0" i="1" smtClean="0">
                            <a:latin typeface="Cambria Math" panose="02040503050406030204" pitchFamily="18" charset="0"/>
                          </a:rPr>
                          <m:t> </m:t>
                        </m:r>
                        <m:r>
                          <a:rPr lang="en-US" b="0" i="1" smtClean="0">
                            <a:latin typeface="Cambria Math" panose="02040503050406030204" pitchFamily="18" charset="0"/>
                          </a:rPr>
                          <m:t>𝑆𝑢𝑟𝑓𝑎𝑐𝑒</m:t>
                        </m:r>
                      </m:oMath>
                    </m:oMathPara>
                  </a14:m>
                  <a:endParaRPr lang="en-US" dirty="0"/>
                </a:p>
              </p:txBody>
            </p:sp>
          </mc:Choice>
          <mc:Fallback xmlns="">
            <p:sp>
              <p:nvSpPr>
                <p:cNvPr id="67" name="TextBox 66">
                  <a:extLst>
                    <a:ext uri="{FF2B5EF4-FFF2-40B4-BE49-F238E27FC236}">
                      <a16:creationId xmlns:a16="http://schemas.microsoft.com/office/drawing/2014/main" id="{D8820314-85A2-CF35-3978-84D6EC819D2D}"/>
                    </a:ext>
                  </a:extLst>
                </p:cNvPr>
                <p:cNvSpPr txBox="1">
                  <a:spLocks noRot="1" noChangeAspect="1" noMove="1" noResize="1" noEditPoints="1" noAdjustHandles="1" noChangeArrowheads="1" noChangeShapeType="1" noTextEdit="1"/>
                </p:cNvSpPr>
                <p:nvPr/>
              </p:nvSpPr>
              <p:spPr>
                <a:xfrm>
                  <a:off x="9435143" y="3119361"/>
                  <a:ext cx="1902187" cy="276999"/>
                </a:xfrm>
                <a:prstGeom prst="rect">
                  <a:avLst/>
                </a:prstGeom>
                <a:blipFill>
                  <a:blip r:embed="rId23"/>
                  <a:stretch>
                    <a:fillRect l="-2885" t="-2174" r="-4167" b="-32609"/>
                  </a:stretch>
                </a:blipFill>
              </p:spPr>
              <p:txBody>
                <a:bodyPr/>
                <a:lstStyle/>
                <a:p>
                  <a:r>
                    <a:rPr lang="en-US">
                      <a:noFill/>
                    </a:rPr>
                    <a:t> </a:t>
                  </a:r>
                </a:p>
              </p:txBody>
            </p:sp>
          </mc:Fallback>
        </mc:AlternateContent>
      </p:grpSp>
      <p:sp>
        <p:nvSpPr>
          <p:cNvPr id="68" name="TextBox 67">
            <a:extLst>
              <a:ext uri="{FF2B5EF4-FFF2-40B4-BE49-F238E27FC236}">
                <a16:creationId xmlns:a16="http://schemas.microsoft.com/office/drawing/2014/main" id="{B9B83C88-58B4-FFD1-2C5F-04FAC731E25D}"/>
              </a:ext>
            </a:extLst>
          </p:cNvPr>
          <p:cNvSpPr txBox="1"/>
          <p:nvPr/>
        </p:nvSpPr>
        <p:spPr>
          <a:xfrm>
            <a:off x="503464" y="5784213"/>
            <a:ext cx="3726661" cy="369332"/>
          </a:xfrm>
          <a:prstGeom prst="rect">
            <a:avLst/>
          </a:prstGeom>
          <a:noFill/>
        </p:spPr>
        <p:txBody>
          <a:bodyPr wrap="none" rtlCol="0">
            <a:spAutoFit/>
          </a:bodyPr>
          <a:lstStyle/>
          <a:p>
            <a:r>
              <a:rPr lang="en-US" dirty="0"/>
              <a:t>Fig-passives-cap2.png  R0 01/10/25</a:t>
            </a:r>
          </a:p>
        </p:txBody>
      </p:sp>
    </p:spTree>
    <p:extLst>
      <p:ext uri="{BB962C8B-B14F-4D97-AF65-F5344CB8AC3E}">
        <p14:creationId xmlns:p14="http://schemas.microsoft.com/office/powerpoint/2010/main" val="1787262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Group 75">
            <a:extLst>
              <a:ext uri="{FF2B5EF4-FFF2-40B4-BE49-F238E27FC236}">
                <a16:creationId xmlns:a16="http://schemas.microsoft.com/office/drawing/2014/main" id="{E025202C-D2C0-B6D9-0AE6-4B6DAC2EA370}"/>
              </a:ext>
            </a:extLst>
          </p:cNvPr>
          <p:cNvGrpSpPr/>
          <p:nvPr/>
        </p:nvGrpSpPr>
        <p:grpSpPr>
          <a:xfrm>
            <a:off x="3757097" y="1359478"/>
            <a:ext cx="4062887" cy="3506672"/>
            <a:chOff x="3439597" y="1257878"/>
            <a:chExt cx="4062887" cy="3506672"/>
          </a:xfrm>
        </p:grpSpPr>
        <p:grpSp>
          <p:nvGrpSpPr>
            <p:cNvPr id="74" name="Group 73">
              <a:extLst>
                <a:ext uri="{FF2B5EF4-FFF2-40B4-BE49-F238E27FC236}">
                  <a16:creationId xmlns:a16="http://schemas.microsoft.com/office/drawing/2014/main" id="{75DC2B72-3DF2-DF10-9C4B-7FC0B3A176CD}"/>
                </a:ext>
              </a:extLst>
            </p:cNvPr>
            <p:cNvGrpSpPr/>
            <p:nvPr/>
          </p:nvGrpSpPr>
          <p:grpSpPr>
            <a:xfrm>
              <a:off x="3619636" y="1257878"/>
              <a:ext cx="3584981" cy="1874773"/>
              <a:chOff x="3619636" y="1257878"/>
              <a:chExt cx="3584981" cy="1874773"/>
            </a:xfrm>
          </p:grpSpPr>
          <p:grpSp>
            <p:nvGrpSpPr>
              <p:cNvPr id="20" name="Group 19">
                <a:extLst>
                  <a:ext uri="{FF2B5EF4-FFF2-40B4-BE49-F238E27FC236}">
                    <a16:creationId xmlns:a16="http://schemas.microsoft.com/office/drawing/2014/main" id="{1099F8B6-ECB1-A0EA-55F3-B8C599CB3C82}"/>
                  </a:ext>
                </a:extLst>
              </p:cNvPr>
              <p:cNvGrpSpPr/>
              <p:nvPr/>
            </p:nvGrpSpPr>
            <p:grpSpPr>
              <a:xfrm>
                <a:off x="4414346" y="1257878"/>
                <a:ext cx="2068647" cy="1863694"/>
                <a:chOff x="4414346" y="1257878"/>
                <a:chExt cx="2068647" cy="1863694"/>
              </a:xfrm>
              <a:scene3d>
                <a:camera prst="isometricOffAxis2Top">
                  <a:rot lat="18448671" lon="2370244" rev="18834421"/>
                </a:camera>
                <a:lightRig rig="threePt" dir="t"/>
              </a:scene3d>
            </p:grpSpPr>
            <p:cxnSp>
              <p:nvCxnSpPr>
                <p:cNvPr id="9" name="Straight Connector 8">
                  <a:extLst>
                    <a:ext uri="{FF2B5EF4-FFF2-40B4-BE49-F238E27FC236}">
                      <a16:creationId xmlns:a16="http://schemas.microsoft.com/office/drawing/2014/main" id="{9444F4E7-57C7-863A-E51B-C1CC4EFF053D}"/>
                    </a:ext>
                  </a:extLst>
                </p:cNvPr>
                <p:cNvCxnSpPr/>
                <p:nvPr/>
              </p:nvCxnSpPr>
              <p:spPr>
                <a:xfrm flipH="1">
                  <a:off x="4761185" y="2743199"/>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6" name="Arc 5">
                  <a:extLst>
                    <a:ext uri="{FF2B5EF4-FFF2-40B4-BE49-F238E27FC236}">
                      <a16:creationId xmlns:a16="http://schemas.microsoft.com/office/drawing/2014/main" id="{A5C119C4-A674-DF22-77D9-29342D973C00}"/>
                    </a:ext>
                  </a:extLst>
                </p:cNvPr>
                <p:cNvSpPr/>
                <p:nvPr/>
              </p:nvSpPr>
              <p:spPr>
                <a:xfrm>
                  <a:off x="4824249" y="1257878"/>
                  <a:ext cx="1642978" cy="1642978"/>
                </a:xfrm>
                <a:prstGeom prst="arc">
                  <a:avLst>
                    <a:gd name="adj1" fmla="val 9615740"/>
                    <a:gd name="adj2" fmla="val 7409857"/>
                  </a:avLst>
                </a:prstGeom>
                <a:pattFill prst="pct10">
                  <a:fgClr>
                    <a:schemeClr val="tx1"/>
                  </a:fgClr>
                  <a:bgClr>
                    <a:schemeClr val="bg1"/>
                  </a:bgClr>
                </a:pattFill>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16832236-6137-6750-9658-3F09D67933DD}"/>
                    </a:ext>
                  </a:extLst>
                </p:cNvPr>
                <p:cNvCxnSpPr/>
                <p:nvPr/>
              </p:nvCxnSpPr>
              <p:spPr>
                <a:xfrm flipH="1">
                  <a:off x="4414346" y="2317530"/>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3" name="Oval 12">
                  <a:extLst>
                    <a:ext uri="{FF2B5EF4-FFF2-40B4-BE49-F238E27FC236}">
                      <a16:creationId xmlns:a16="http://schemas.microsoft.com/office/drawing/2014/main" id="{AB96C7B8-4BAC-C15F-6E64-4E07D3DE4762}"/>
                    </a:ext>
                  </a:extLst>
                </p:cNvPr>
                <p:cNvSpPr/>
                <p:nvPr/>
              </p:nvSpPr>
              <p:spPr>
                <a:xfrm>
                  <a:off x="6022430" y="1352471"/>
                  <a:ext cx="460563" cy="460563"/>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2" name="TextBox 21">
                <a:extLst>
                  <a:ext uri="{FF2B5EF4-FFF2-40B4-BE49-F238E27FC236}">
                    <a16:creationId xmlns:a16="http://schemas.microsoft.com/office/drawing/2014/main" id="{542D608F-B06B-1359-7362-0BEBE35522B2}"/>
                  </a:ext>
                </a:extLst>
              </p:cNvPr>
              <p:cNvSpPr txBox="1"/>
              <p:nvPr/>
            </p:nvSpPr>
            <p:spPr>
              <a:xfrm>
                <a:off x="4335148" y="2305332"/>
                <a:ext cx="349776" cy="461665"/>
              </a:xfrm>
              <a:prstGeom prst="rect">
                <a:avLst/>
              </a:prstGeom>
              <a:noFill/>
            </p:spPr>
            <p:txBody>
              <a:bodyPr wrap="none" rtlCol="0">
                <a:spAutoFit/>
              </a:bodyPr>
              <a:lstStyle/>
              <a:p>
                <a:r>
                  <a:rPr lang="en-US" sz="2400" b="1" dirty="0"/>
                  <a:t>+</a:t>
                </a:r>
                <a:endParaRPr lang="en-US" b="1" dirty="0"/>
              </a:p>
            </p:txBody>
          </p:sp>
          <p:sp>
            <p:nvSpPr>
              <p:cNvPr id="25" name="TextBox 24">
                <a:extLst>
                  <a:ext uri="{FF2B5EF4-FFF2-40B4-BE49-F238E27FC236}">
                    <a16:creationId xmlns:a16="http://schemas.microsoft.com/office/drawing/2014/main" id="{F1166E48-BAC5-8214-2A55-6CA4228953F2}"/>
                  </a:ext>
                </a:extLst>
              </p:cNvPr>
              <p:cNvSpPr txBox="1"/>
              <p:nvPr/>
            </p:nvSpPr>
            <p:spPr>
              <a:xfrm>
                <a:off x="4297208" y="1847324"/>
                <a:ext cx="288862" cy="461665"/>
              </a:xfrm>
              <a:prstGeom prst="rect">
                <a:avLst/>
              </a:prstGeom>
              <a:noFill/>
            </p:spPr>
            <p:txBody>
              <a:bodyPr wrap="none" rtlCol="0">
                <a:spAutoFit/>
              </a:bodyPr>
              <a:lstStyle/>
              <a:p>
                <a:r>
                  <a:rPr lang="en-US" sz="2400" b="1" dirty="0"/>
                  <a:t>-</a:t>
                </a:r>
                <a:endParaRPr lang="en-US" b="1" dirty="0"/>
              </a:p>
            </p:txBody>
          </p:sp>
          <p:cxnSp>
            <p:nvCxnSpPr>
              <p:cNvPr id="29" name="Straight Arrow Connector 28">
                <a:extLst>
                  <a:ext uri="{FF2B5EF4-FFF2-40B4-BE49-F238E27FC236}">
                    <a16:creationId xmlns:a16="http://schemas.microsoft.com/office/drawing/2014/main" id="{C5917310-4110-E1A8-1205-0B5FCBED5364}"/>
                  </a:ext>
                </a:extLst>
              </p:cNvPr>
              <p:cNvCxnSpPr/>
              <p:nvPr/>
            </p:nvCxnSpPr>
            <p:spPr>
              <a:xfrm flipV="1">
                <a:off x="4618756" y="2397919"/>
                <a:ext cx="172319" cy="2143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1688DD2A-53F2-862E-CA3A-23A7AFBD0E96}"/>
                  </a:ext>
                </a:extLst>
              </p:cNvPr>
              <p:cNvCxnSpPr>
                <a:cxnSpLocks/>
              </p:cNvCxnSpPr>
              <p:nvPr/>
            </p:nvCxnSpPr>
            <p:spPr>
              <a:xfrm flipH="1">
                <a:off x="4578882" y="2140491"/>
                <a:ext cx="167921" cy="216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2" name="Straight Arrow Connector 31">
                <a:extLst>
                  <a:ext uri="{FF2B5EF4-FFF2-40B4-BE49-F238E27FC236}">
                    <a16:creationId xmlns:a16="http://schemas.microsoft.com/office/drawing/2014/main" id="{9A8C64C3-F911-3C4A-FF1F-B4444D0C0126}"/>
                  </a:ext>
                </a:extLst>
              </p:cNvPr>
              <p:cNvCxnSpPr>
                <a:cxnSpLocks/>
              </p:cNvCxnSpPr>
              <p:nvPr/>
            </p:nvCxnSpPr>
            <p:spPr>
              <a:xfrm flipH="1">
                <a:off x="5515916" y="1803510"/>
                <a:ext cx="16792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13D4FAA6-8953-C8D8-F804-8643A3A620F9}"/>
                  </a:ext>
                </a:extLst>
              </p:cNvPr>
              <p:cNvCxnSpPr>
                <a:cxnSpLocks/>
              </p:cNvCxnSpPr>
              <p:nvPr/>
            </p:nvCxnSpPr>
            <p:spPr>
              <a:xfrm>
                <a:off x="5585998" y="2570408"/>
                <a:ext cx="14070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sp>
            <p:nvSpPr>
              <p:cNvPr id="36" name="TextBox 35">
                <a:extLst>
                  <a:ext uri="{FF2B5EF4-FFF2-40B4-BE49-F238E27FC236}">
                    <a16:creationId xmlns:a16="http://schemas.microsoft.com/office/drawing/2014/main" id="{34849999-42D2-1333-BD75-AC0C0F9400CF}"/>
                  </a:ext>
                </a:extLst>
              </p:cNvPr>
              <p:cNvSpPr txBox="1"/>
              <p:nvPr/>
            </p:nvSpPr>
            <p:spPr>
              <a:xfrm>
                <a:off x="6272050" y="1779589"/>
                <a:ext cx="288862" cy="461665"/>
              </a:xfrm>
              <a:prstGeom prst="rect">
                <a:avLst/>
              </a:prstGeom>
              <a:noFill/>
            </p:spPr>
            <p:txBody>
              <a:bodyPr wrap="none" rtlCol="0">
                <a:spAutoFit/>
              </a:bodyPr>
              <a:lstStyle/>
              <a:p>
                <a:r>
                  <a:rPr lang="en-US" sz="2400" b="1" dirty="0"/>
                  <a:t>-</a:t>
                </a:r>
                <a:endParaRPr lang="en-US" b="1" dirty="0"/>
              </a:p>
            </p:txBody>
          </p:sp>
          <p:sp>
            <p:nvSpPr>
              <p:cNvPr id="38" name="TextBox 37">
                <a:extLst>
                  <a:ext uri="{FF2B5EF4-FFF2-40B4-BE49-F238E27FC236}">
                    <a16:creationId xmlns:a16="http://schemas.microsoft.com/office/drawing/2014/main" id="{4E2955AA-9CB8-5F8E-329E-33841DE480ED}"/>
                  </a:ext>
                </a:extLst>
              </p:cNvPr>
              <p:cNvSpPr txBox="1"/>
              <p:nvPr/>
            </p:nvSpPr>
            <p:spPr>
              <a:xfrm>
                <a:off x="6333898" y="1938504"/>
                <a:ext cx="320922" cy="400110"/>
              </a:xfrm>
              <a:prstGeom prst="rect">
                <a:avLst/>
              </a:prstGeom>
              <a:noFill/>
            </p:spPr>
            <p:txBody>
              <a:bodyPr wrap="none" rtlCol="0">
                <a:spAutoFit/>
              </a:bodyPr>
              <a:lstStyle/>
              <a:p>
                <a:r>
                  <a:rPr lang="en-US" sz="2000" b="1" dirty="0"/>
                  <a:t>+</a:t>
                </a:r>
                <a:endParaRPr lang="en-US" sz="1600" b="1" dirty="0"/>
              </a:p>
            </p:txBody>
          </p:sp>
          <p:sp>
            <p:nvSpPr>
              <p:cNvPr id="45" name="Arrow: Down 44">
                <a:extLst>
                  <a:ext uri="{FF2B5EF4-FFF2-40B4-BE49-F238E27FC236}">
                    <a16:creationId xmlns:a16="http://schemas.microsoft.com/office/drawing/2014/main" id="{6E39E52C-4E7B-01F2-FCD8-1C9ADC9A633F}"/>
                  </a:ext>
                </a:extLst>
              </p:cNvPr>
              <p:cNvSpPr/>
              <p:nvPr/>
            </p:nvSpPr>
            <p:spPr>
              <a:xfrm>
                <a:off x="5573644" y="2825750"/>
                <a:ext cx="140701" cy="306901"/>
              </a:xfrm>
              <a:prstGeom prst="downArrow">
                <a:avLst/>
              </a:prstGeom>
              <a:noFill/>
              <a:ln w="1905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F3CF7EE1-996B-BD1B-B274-84146ABE1435}"/>
                  </a:ext>
                </a:extLst>
              </p:cNvPr>
              <p:cNvSpPr/>
              <p:nvPr/>
            </p:nvSpPr>
            <p:spPr>
              <a:xfrm>
                <a:off x="5861050" y="2408634"/>
                <a:ext cx="140701" cy="27150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7" name="Straight Arrow Connector 46">
                <a:extLst>
                  <a:ext uri="{FF2B5EF4-FFF2-40B4-BE49-F238E27FC236}">
                    <a16:creationId xmlns:a16="http://schemas.microsoft.com/office/drawing/2014/main" id="{2F337952-0DF8-5B1F-9F6D-181B1D874FE0}"/>
                  </a:ext>
                </a:extLst>
              </p:cNvPr>
              <p:cNvCxnSpPr>
                <a:cxnSpLocks/>
              </p:cNvCxnSpPr>
              <p:nvPr/>
            </p:nvCxnSpPr>
            <p:spPr>
              <a:xfrm flipV="1">
                <a:off x="5787751" y="2552568"/>
                <a:ext cx="140701" cy="17537"/>
              </a:xfrm>
              <a:prstGeom prst="straightConnector1">
                <a:avLst/>
              </a:prstGeom>
              <a:ln w="28575">
                <a:headEnd type="none" w="med" len="med"/>
                <a:tailEnd type="none" w="med" len="med"/>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95B285C4-B904-E58A-30F2-061EE3424009}"/>
                  </a:ext>
                </a:extLst>
              </p:cNvPr>
              <p:cNvCxnSpPr>
                <a:cxnSpLocks/>
                <a:endCxn id="46" idx="1"/>
              </p:cNvCxnSpPr>
              <p:nvPr/>
            </p:nvCxnSpPr>
            <p:spPr>
              <a:xfrm flipV="1">
                <a:off x="5858101" y="2448395"/>
                <a:ext cx="23554" cy="4280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58" name="Straight Arrow Connector 57">
                <a:extLst>
                  <a:ext uri="{FF2B5EF4-FFF2-40B4-BE49-F238E27FC236}">
                    <a16:creationId xmlns:a16="http://schemas.microsoft.com/office/drawing/2014/main" id="{8D1B83B4-7241-7DE3-6A59-8D925EFCBDE0}"/>
                  </a:ext>
                </a:extLst>
              </p:cNvPr>
              <p:cNvCxnSpPr/>
              <p:nvPr/>
            </p:nvCxnSpPr>
            <p:spPr>
              <a:xfrm flipV="1">
                <a:off x="5391150" y="142875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59" name="Straight Arrow Connector 58">
                <a:extLst>
                  <a:ext uri="{FF2B5EF4-FFF2-40B4-BE49-F238E27FC236}">
                    <a16:creationId xmlns:a16="http://schemas.microsoft.com/office/drawing/2014/main" id="{D39E8D31-8E6D-26A5-B9FB-A3976EAD086E}"/>
                  </a:ext>
                </a:extLst>
              </p:cNvPr>
              <p:cNvCxnSpPr/>
              <p:nvPr/>
            </p:nvCxnSpPr>
            <p:spPr>
              <a:xfrm flipV="1">
                <a:off x="5928452" y="142875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BC21E42B-DF60-D8AD-DBCC-3169A1312873}"/>
                      </a:ext>
                    </a:extLst>
                  </p:cNvPr>
                  <p:cNvSpPr txBox="1"/>
                  <p:nvPr/>
                </p:nvSpPr>
                <p:spPr>
                  <a:xfrm>
                    <a:off x="5544682" y="1258785"/>
                    <a:ext cx="204993"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𝐵</m:t>
                              </m:r>
                            </m:e>
                          </m:acc>
                        </m:oMath>
                      </m:oMathPara>
                    </a14:m>
                    <a:endParaRPr lang="en-US" dirty="0"/>
                  </a:p>
                </p:txBody>
              </p:sp>
            </mc:Choice>
            <mc:Fallback xmlns="">
              <p:sp>
                <p:nvSpPr>
                  <p:cNvPr id="60" name="TextBox 59">
                    <a:extLst>
                      <a:ext uri="{FF2B5EF4-FFF2-40B4-BE49-F238E27FC236}">
                        <a16:creationId xmlns:a16="http://schemas.microsoft.com/office/drawing/2014/main" id="{BC21E42B-DF60-D8AD-DBCC-3169A1312873}"/>
                      </a:ext>
                    </a:extLst>
                  </p:cNvPr>
                  <p:cNvSpPr txBox="1">
                    <a:spLocks noRot="1" noChangeAspect="1" noMove="1" noResize="1" noEditPoints="1" noAdjustHandles="1" noChangeArrowheads="1" noChangeShapeType="1" noTextEdit="1"/>
                  </p:cNvSpPr>
                  <p:nvPr/>
                </p:nvSpPr>
                <p:spPr>
                  <a:xfrm>
                    <a:off x="5544682" y="1258785"/>
                    <a:ext cx="204993" cy="310598"/>
                  </a:xfrm>
                  <a:prstGeom prst="rect">
                    <a:avLst/>
                  </a:prstGeom>
                  <a:blipFill>
                    <a:blip r:embed="rId2"/>
                    <a:stretch>
                      <a:fillRect l="-30303" r="-27273"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99B4BD83-4B34-68D3-4268-7A99A5514CC7}"/>
                      </a:ext>
                    </a:extLst>
                  </p:cNvPr>
                  <p:cNvSpPr txBox="1"/>
                  <p:nvPr/>
                </p:nvSpPr>
                <p:spPr>
                  <a:xfrm>
                    <a:off x="5536361" y="1820984"/>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1" name="TextBox 60">
                    <a:extLst>
                      <a:ext uri="{FF2B5EF4-FFF2-40B4-BE49-F238E27FC236}">
                        <a16:creationId xmlns:a16="http://schemas.microsoft.com/office/drawing/2014/main" id="{99B4BD83-4B34-68D3-4268-7A99A5514CC7}"/>
                      </a:ext>
                    </a:extLst>
                  </p:cNvPr>
                  <p:cNvSpPr txBox="1">
                    <a:spLocks noRot="1" noChangeAspect="1" noMove="1" noResize="1" noEditPoints="1" noAdjustHandles="1" noChangeArrowheads="1" noChangeShapeType="1" noTextEdit="1"/>
                  </p:cNvSpPr>
                  <p:nvPr/>
                </p:nvSpPr>
                <p:spPr>
                  <a:xfrm>
                    <a:off x="5536361" y="1820984"/>
                    <a:ext cx="141962" cy="276999"/>
                  </a:xfrm>
                  <a:prstGeom prst="rect">
                    <a:avLst/>
                  </a:prstGeom>
                  <a:blipFill>
                    <a:blip r:embed="rId3"/>
                    <a:stretch>
                      <a:fillRect l="-37500" r="-3333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E50615AE-B488-0335-9564-26422DE6C2AF}"/>
                      </a:ext>
                    </a:extLst>
                  </p:cNvPr>
                  <p:cNvSpPr txBox="1"/>
                  <p:nvPr/>
                </p:nvSpPr>
                <p:spPr>
                  <a:xfrm>
                    <a:off x="4649113" y="1839952"/>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2" name="TextBox 61">
                    <a:extLst>
                      <a:ext uri="{FF2B5EF4-FFF2-40B4-BE49-F238E27FC236}">
                        <a16:creationId xmlns:a16="http://schemas.microsoft.com/office/drawing/2014/main" id="{E50615AE-B488-0335-9564-26422DE6C2AF}"/>
                      </a:ext>
                    </a:extLst>
                  </p:cNvPr>
                  <p:cNvSpPr txBox="1">
                    <a:spLocks noRot="1" noChangeAspect="1" noMove="1" noResize="1" noEditPoints="1" noAdjustHandles="1" noChangeArrowheads="1" noChangeShapeType="1" noTextEdit="1"/>
                  </p:cNvSpPr>
                  <p:nvPr/>
                </p:nvSpPr>
                <p:spPr>
                  <a:xfrm>
                    <a:off x="4649113" y="1839952"/>
                    <a:ext cx="141962" cy="276999"/>
                  </a:xfrm>
                  <a:prstGeom prst="rect">
                    <a:avLst/>
                  </a:prstGeom>
                  <a:blipFill>
                    <a:blip r:embed="rId4"/>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DC942108-F012-5E0C-69F9-3C17BBFC57DF}"/>
                      </a:ext>
                    </a:extLst>
                  </p:cNvPr>
                  <p:cNvSpPr txBox="1"/>
                  <p:nvPr/>
                </p:nvSpPr>
                <p:spPr>
                  <a:xfrm>
                    <a:off x="4669423" y="2439149"/>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3" name="TextBox 62">
                    <a:extLst>
                      <a:ext uri="{FF2B5EF4-FFF2-40B4-BE49-F238E27FC236}">
                        <a16:creationId xmlns:a16="http://schemas.microsoft.com/office/drawing/2014/main" id="{DC942108-F012-5E0C-69F9-3C17BBFC57DF}"/>
                      </a:ext>
                    </a:extLst>
                  </p:cNvPr>
                  <p:cNvSpPr txBox="1">
                    <a:spLocks noRot="1" noChangeAspect="1" noMove="1" noResize="1" noEditPoints="1" noAdjustHandles="1" noChangeArrowheads="1" noChangeShapeType="1" noTextEdit="1"/>
                  </p:cNvSpPr>
                  <p:nvPr/>
                </p:nvSpPr>
                <p:spPr>
                  <a:xfrm>
                    <a:off x="4669423" y="2439149"/>
                    <a:ext cx="141962" cy="276999"/>
                  </a:xfrm>
                  <a:prstGeom prst="rect">
                    <a:avLst/>
                  </a:prstGeom>
                  <a:blipFill>
                    <a:blip r:embed="rId5"/>
                    <a:stretch>
                      <a:fillRect l="-39130" r="-39130"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5CDDE1B6-BD17-9C32-2301-478D5B989D6E}"/>
                      </a:ext>
                    </a:extLst>
                  </p:cNvPr>
                  <p:cNvSpPr txBox="1"/>
                  <p:nvPr/>
                </p:nvSpPr>
                <p:spPr>
                  <a:xfrm>
                    <a:off x="6035940" y="2110080"/>
                    <a:ext cx="1586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67" name="TextBox 66">
                    <a:extLst>
                      <a:ext uri="{FF2B5EF4-FFF2-40B4-BE49-F238E27FC236}">
                        <a16:creationId xmlns:a16="http://schemas.microsoft.com/office/drawing/2014/main" id="{5CDDE1B6-BD17-9C32-2301-478D5B989D6E}"/>
                      </a:ext>
                    </a:extLst>
                  </p:cNvPr>
                  <p:cNvSpPr txBox="1">
                    <a:spLocks noRot="1" noChangeAspect="1" noMove="1" noResize="1" noEditPoints="1" noAdjustHandles="1" noChangeArrowheads="1" noChangeShapeType="1" noTextEdit="1"/>
                  </p:cNvSpPr>
                  <p:nvPr/>
                </p:nvSpPr>
                <p:spPr>
                  <a:xfrm>
                    <a:off x="6035940" y="2110080"/>
                    <a:ext cx="158633" cy="276999"/>
                  </a:xfrm>
                  <a:prstGeom prst="rect">
                    <a:avLst/>
                  </a:prstGeom>
                  <a:blipFill>
                    <a:blip r:embed="rId6"/>
                    <a:stretch>
                      <a:fillRect l="-23077"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A18EE620-F524-D2B1-DA04-68334BB62CA4}"/>
                      </a:ext>
                    </a:extLst>
                  </p:cNvPr>
                  <p:cNvSpPr txBox="1"/>
                  <p:nvPr/>
                </p:nvSpPr>
                <p:spPr>
                  <a:xfrm>
                    <a:off x="6494359" y="2081752"/>
                    <a:ext cx="710258"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r>
                                <a:rPr lang="en-US" sz="1600" b="0" i="1" smtClean="0">
                                  <a:latin typeface="Cambria Math" panose="02040503050406030204" pitchFamily="18" charset="0"/>
                                </a:rPr>
                                <m:t>𝜓</m:t>
                              </m:r>
                            </m:num>
                            <m:den>
                              <m:r>
                                <a:rPr lang="en-US" sz="1600" b="0" i="1" smtClean="0">
                                  <a:latin typeface="Cambria Math" panose="02040503050406030204" pitchFamily="18" charset="0"/>
                                </a:rPr>
                                <m:t>𝑑𝑡</m:t>
                              </m:r>
                            </m:den>
                          </m:f>
                        </m:oMath>
                      </m:oMathPara>
                    </a14:m>
                    <a:endParaRPr lang="en-US" dirty="0"/>
                  </a:p>
                </p:txBody>
              </p:sp>
            </mc:Choice>
            <mc:Fallback xmlns="">
              <p:sp>
                <p:nvSpPr>
                  <p:cNvPr id="70" name="TextBox 69">
                    <a:extLst>
                      <a:ext uri="{FF2B5EF4-FFF2-40B4-BE49-F238E27FC236}">
                        <a16:creationId xmlns:a16="http://schemas.microsoft.com/office/drawing/2014/main" id="{A18EE620-F524-D2B1-DA04-68334BB62CA4}"/>
                      </a:ext>
                    </a:extLst>
                  </p:cNvPr>
                  <p:cNvSpPr txBox="1">
                    <a:spLocks noRot="1" noChangeAspect="1" noMove="1" noResize="1" noEditPoints="1" noAdjustHandles="1" noChangeArrowheads="1" noChangeShapeType="1" noTextEdit="1"/>
                  </p:cNvSpPr>
                  <p:nvPr/>
                </p:nvSpPr>
                <p:spPr>
                  <a:xfrm>
                    <a:off x="6494359" y="2081752"/>
                    <a:ext cx="710258" cy="46750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3D5ED2D2-1CC4-E3A4-3C49-10C1D59544D1}"/>
                      </a:ext>
                    </a:extLst>
                  </p:cNvPr>
                  <p:cNvSpPr txBox="1"/>
                  <p:nvPr/>
                </p:nvSpPr>
                <p:spPr>
                  <a:xfrm>
                    <a:off x="3619636" y="2214645"/>
                    <a:ext cx="710258"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r>
                                <a:rPr lang="en-US" sz="1600" b="0" i="1" smtClean="0">
                                  <a:latin typeface="Cambria Math" panose="02040503050406030204" pitchFamily="18" charset="0"/>
                                </a:rPr>
                                <m:t>𝜓</m:t>
                              </m:r>
                            </m:num>
                            <m:den>
                              <m:r>
                                <a:rPr lang="en-US" sz="1600" b="0" i="1" smtClean="0">
                                  <a:latin typeface="Cambria Math" panose="02040503050406030204" pitchFamily="18" charset="0"/>
                                </a:rPr>
                                <m:t>𝑑𝑡</m:t>
                              </m:r>
                            </m:den>
                          </m:f>
                        </m:oMath>
                      </m:oMathPara>
                    </a14:m>
                    <a:endParaRPr lang="en-US" dirty="0"/>
                  </a:p>
                </p:txBody>
              </p:sp>
            </mc:Choice>
            <mc:Fallback xmlns="">
              <p:sp>
                <p:nvSpPr>
                  <p:cNvPr id="71" name="TextBox 70">
                    <a:extLst>
                      <a:ext uri="{FF2B5EF4-FFF2-40B4-BE49-F238E27FC236}">
                        <a16:creationId xmlns:a16="http://schemas.microsoft.com/office/drawing/2014/main" id="{3D5ED2D2-1CC4-E3A4-3C49-10C1D59544D1}"/>
                      </a:ext>
                    </a:extLst>
                  </p:cNvPr>
                  <p:cNvSpPr txBox="1">
                    <a:spLocks noRot="1" noChangeAspect="1" noMove="1" noResize="1" noEditPoints="1" noAdjustHandles="1" noChangeArrowheads="1" noChangeShapeType="1" noTextEdit="1"/>
                  </p:cNvSpPr>
                  <p:nvPr/>
                </p:nvSpPr>
                <p:spPr>
                  <a:xfrm>
                    <a:off x="3619636" y="2214645"/>
                    <a:ext cx="710258" cy="467500"/>
                  </a:xfrm>
                  <a:prstGeom prst="rect">
                    <a:avLst/>
                  </a:prstGeom>
                  <a:blipFill>
                    <a:blip r:embed="rId8"/>
                    <a:stretch>
                      <a:fillRect/>
                    </a:stretch>
                  </a:blipFill>
                </p:spPr>
                <p:txBody>
                  <a:bodyPr/>
                  <a:lstStyle/>
                  <a:p>
                    <a:r>
                      <a:rPr lang="en-US">
                        <a:noFill/>
                      </a:rPr>
                      <a:t> </a:t>
                    </a:r>
                  </a:p>
                </p:txBody>
              </p:sp>
            </mc:Fallback>
          </mc:AlternateContent>
        </p:grpSp>
        <p:grpSp>
          <p:nvGrpSpPr>
            <p:cNvPr id="75" name="Group 74">
              <a:extLst>
                <a:ext uri="{FF2B5EF4-FFF2-40B4-BE49-F238E27FC236}">
                  <a16:creationId xmlns:a16="http://schemas.microsoft.com/office/drawing/2014/main" id="{299027DC-DEB4-0239-3E78-50BE4C477211}"/>
                </a:ext>
              </a:extLst>
            </p:cNvPr>
            <p:cNvGrpSpPr/>
            <p:nvPr/>
          </p:nvGrpSpPr>
          <p:grpSpPr>
            <a:xfrm>
              <a:off x="3439597" y="2900856"/>
              <a:ext cx="4062887" cy="1863694"/>
              <a:chOff x="3439597" y="2900856"/>
              <a:chExt cx="4062887" cy="1863694"/>
            </a:xfrm>
          </p:grpSpPr>
          <p:grpSp>
            <p:nvGrpSpPr>
              <p:cNvPr id="21" name="Group 20">
                <a:extLst>
                  <a:ext uri="{FF2B5EF4-FFF2-40B4-BE49-F238E27FC236}">
                    <a16:creationId xmlns:a16="http://schemas.microsoft.com/office/drawing/2014/main" id="{BD56A4DD-6556-BCAE-93AE-7C6E32BB9831}"/>
                  </a:ext>
                </a:extLst>
              </p:cNvPr>
              <p:cNvGrpSpPr/>
              <p:nvPr/>
            </p:nvGrpSpPr>
            <p:grpSpPr>
              <a:xfrm>
                <a:off x="4414346" y="2900856"/>
                <a:ext cx="2068647" cy="1863694"/>
                <a:chOff x="4414346" y="3785404"/>
                <a:chExt cx="2068647" cy="1863694"/>
              </a:xfrm>
              <a:scene3d>
                <a:camera prst="isometricOffAxis2Top">
                  <a:rot lat="18448671" lon="2370244" rev="18834421"/>
                </a:camera>
                <a:lightRig rig="threePt" dir="t"/>
              </a:scene3d>
            </p:grpSpPr>
            <p:cxnSp>
              <p:nvCxnSpPr>
                <p:cNvPr id="14" name="Straight Connector 13">
                  <a:extLst>
                    <a:ext uri="{FF2B5EF4-FFF2-40B4-BE49-F238E27FC236}">
                      <a16:creationId xmlns:a16="http://schemas.microsoft.com/office/drawing/2014/main" id="{C143D2A1-2502-59B3-3447-92851BD165AD}"/>
                    </a:ext>
                  </a:extLst>
                </p:cNvPr>
                <p:cNvCxnSpPr/>
                <p:nvPr/>
              </p:nvCxnSpPr>
              <p:spPr>
                <a:xfrm flipH="1">
                  <a:off x="4761185" y="5270725"/>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Arc 14">
                  <a:extLst>
                    <a:ext uri="{FF2B5EF4-FFF2-40B4-BE49-F238E27FC236}">
                      <a16:creationId xmlns:a16="http://schemas.microsoft.com/office/drawing/2014/main" id="{D00FFCFF-6162-4E49-5785-FCAEF1DC4A29}"/>
                    </a:ext>
                  </a:extLst>
                </p:cNvPr>
                <p:cNvSpPr/>
                <p:nvPr/>
              </p:nvSpPr>
              <p:spPr>
                <a:xfrm>
                  <a:off x="4824249" y="3785404"/>
                  <a:ext cx="1642978" cy="1642978"/>
                </a:xfrm>
                <a:prstGeom prst="arc">
                  <a:avLst>
                    <a:gd name="adj1" fmla="val 9615740"/>
                    <a:gd name="adj2" fmla="val 7409857"/>
                  </a:avLst>
                </a:prstGeom>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A81F535D-F2D2-345D-C91F-F67FC0EA5655}"/>
                    </a:ext>
                  </a:extLst>
                </p:cNvPr>
                <p:cNvCxnSpPr/>
                <p:nvPr/>
              </p:nvCxnSpPr>
              <p:spPr>
                <a:xfrm flipH="1">
                  <a:off x="4414346" y="4845056"/>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7" name="Oval 16">
                  <a:extLst>
                    <a:ext uri="{FF2B5EF4-FFF2-40B4-BE49-F238E27FC236}">
                      <a16:creationId xmlns:a16="http://schemas.microsoft.com/office/drawing/2014/main" id="{91C9A335-9B18-E1FD-251D-DD5F3C61F6D6}"/>
                    </a:ext>
                  </a:extLst>
                </p:cNvPr>
                <p:cNvSpPr/>
                <p:nvPr/>
              </p:nvSpPr>
              <p:spPr>
                <a:xfrm>
                  <a:off x="6022430" y="3879997"/>
                  <a:ext cx="460563" cy="460563"/>
                </a:xfrm>
                <a:prstGeom prst="ellipse">
                  <a:avLst/>
                </a:prstGeom>
                <a:solidFill>
                  <a:schemeClr val="bg1"/>
                </a:solidFill>
                <a:ln w="381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4FB3599E-4FE4-98C8-618E-73CF126E4013}"/>
                    </a:ext>
                  </a:extLst>
                </p:cNvPr>
                <p:cNvSpPr/>
                <p:nvPr/>
              </p:nvSpPr>
              <p:spPr>
                <a:xfrm>
                  <a:off x="6080158" y="3906191"/>
                  <a:ext cx="402835" cy="460118"/>
                </a:xfrm>
                <a:custGeom>
                  <a:avLst/>
                  <a:gdLst>
                    <a:gd name="connsiteX0" fmla="*/ 22907 w 402835"/>
                    <a:gd name="connsiteY0" fmla="*/ 48162 h 460118"/>
                    <a:gd name="connsiteX1" fmla="*/ 189595 w 402835"/>
                    <a:gd name="connsiteY1" fmla="*/ 19587 h 460118"/>
                    <a:gd name="connsiteX2" fmla="*/ 27670 w 402835"/>
                    <a:gd name="connsiteY2" fmla="*/ 305337 h 460118"/>
                    <a:gd name="connsiteX3" fmla="*/ 27670 w 402835"/>
                    <a:gd name="connsiteY3" fmla="*/ 179130 h 460118"/>
                    <a:gd name="connsiteX4" fmla="*/ 301513 w 402835"/>
                    <a:gd name="connsiteY4" fmla="*/ 112455 h 460118"/>
                    <a:gd name="connsiteX5" fmla="*/ 118157 w 402835"/>
                    <a:gd name="connsiteY5" fmla="*/ 395824 h 460118"/>
                    <a:gd name="connsiteX6" fmla="*/ 156257 w 402835"/>
                    <a:gd name="connsiteY6" fmla="*/ 248187 h 460118"/>
                    <a:gd name="connsiteX7" fmla="*/ 399145 w 402835"/>
                    <a:gd name="connsiteY7" fmla="*/ 176749 h 460118"/>
                    <a:gd name="connsiteX8" fmla="*/ 306276 w 402835"/>
                    <a:gd name="connsiteY8" fmla="*/ 379155 h 460118"/>
                    <a:gd name="connsiteX9" fmla="*/ 351520 w 402835"/>
                    <a:gd name="connsiteY9" fmla="*/ 460118 h 4601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402835" h="460118">
                      <a:moveTo>
                        <a:pt x="22907" y="48162"/>
                      </a:moveTo>
                      <a:cubicBezTo>
                        <a:pt x="105854" y="12443"/>
                        <a:pt x="188801" y="-23275"/>
                        <a:pt x="189595" y="19587"/>
                      </a:cubicBezTo>
                      <a:cubicBezTo>
                        <a:pt x="190389" y="62449"/>
                        <a:pt x="54658" y="278746"/>
                        <a:pt x="27670" y="305337"/>
                      </a:cubicBezTo>
                      <a:cubicBezTo>
                        <a:pt x="682" y="331928"/>
                        <a:pt x="-17970" y="211277"/>
                        <a:pt x="27670" y="179130"/>
                      </a:cubicBezTo>
                      <a:cubicBezTo>
                        <a:pt x="73310" y="146983"/>
                        <a:pt x="286432" y="76339"/>
                        <a:pt x="301513" y="112455"/>
                      </a:cubicBezTo>
                      <a:cubicBezTo>
                        <a:pt x="316594" y="148571"/>
                        <a:pt x="142366" y="373202"/>
                        <a:pt x="118157" y="395824"/>
                      </a:cubicBezTo>
                      <a:cubicBezTo>
                        <a:pt x="93948" y="418446"/>
                        <a:pt x="109426" y="284699"/>
                        <a:pt x="156257" y="248187"/>
                      </a:cubicBezTo>
                      <a:cubicBezTo>
                        <a:pt x="203088" y="211675"/>
                        <a:pt x="374142" y="154921"/>
                        <a:pt x="399145" y="176749"/>
                      </a:cubicBezTo>
                      <a:cubicBezTo>
                        <a:pt x="424148" y="198577"/>
                        <a:pt x="314214" y="331927"/>
                        <a:pt x="306276" y="379155"/>
                      </a:cubicBezTo>
                      <a:cubicBezTo>
                        <a:pt x="298338" y="426383"/>
                        <a:pt x="324929" y="443250"/>
                        <a:pt x="351520" y="460118"/>
                      </a:cubicBezTo>
                    </a:path>
                  </a:pathLst>
                </a:custGeom>
                <a:no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3" name="TextBox 22">
                <a:extLst>
                  <a:ext uri="{FF2B5EF4-FFF2-40B4-BE49-F238E27FC236}">
                    <a16:creationId xmlns:a16="http://schemas.microsoft.com/office/drawing/2014/main" id="{AF1A4E1B-1610-4AE2-D17B-1EB9D65CF3DD}"/>
                  </a:ext>
                </a:extLst>
              </p:cNvPr>
              <p:cNvSpPr txBox="1"/>
              <p:nvPr/>
            </p:nvSpPr>
            <p:spPr>
              <a:xfrm>
                <a:off x="4342594" y="3960508"/>
                <a:ext cx="349776" cy="461665"/>
              </a:xfrm>
              <a:prstGeom prst="rect">
                <a:avLst/>
              </a:prstGeom>
              <a:noFill/>
            </p:spPr>
            <p:txBody>
              <a:bodyPr wrap="none" rtlCol="0">
                <a:spAutoFit/>
              </a:bodyPr>
              <a:lstStyle/>
              <a:p>
                <a:r>
                  <a:rPr lang="en-US" sz="2400" b="1" dirty="0"/>
                  <a:t>+</a:t>
                </a:r>
                <a:endParaRPr lang="en-US" b="1" dirty="0"/>
              </a:p>
            </p:txBody>
          </p:sp>
          <p:sp>
            <p:nvSpPr>
              <p:cNvPr id="24" name="TextBox 23">
                <a:extLst>
                  <a:ext uri="{FF2B5EF4-FFF2-40B4-BE49-F238E27FC236}">
                    <a16:creationId xmlns:a16="http://schemas.microsoft.com/office/drawing/2014/main" id="{8318B2AD-1392-C200-ADA7-A1D475FB7DD1}"/>
                  </a:ext>
                </a:extLst>
              </p:cNvPr>
              <p:cNvSpPr txBox="1"/>
              <p:nvPr/>
            </p:nvSpPr>
            <p:spPr>
              <a:xfrm>
                <a:off x="4329894" y="3481761"/>
                <a:ext cx="288862" cy="461665"/>
              </a:xfrm>
              <a:prstGeom prst="rect">
                <a:avLst/>
              </a:prstGeom>
              <a:noFill/>
            </p:spPr>
            <p:txBody>
              <a:bodyPr wrap="none" rtlCol="0">
                <a:spAutoFit/>
              </a:bodyPr>
              <a:lstStyle/>
              <a:p>
                <a:r>
                  <a:rPr lang="en-US" sz="2400" b="1" dirty="0"/>
                  <a:t>-</a:t>
                </a:r>
                <a:endParaRPr lang="en-US" b="1" dirty="0"/>
              </a:p>
            </p:txBody>
          </p:sp>
          <p:sp>
            <p:nvSpPr>
              <p:cNvPr id="39" name="TextBox 38">
                <a:extLst>
                  <a:ext uri="{FF2B5EF4-FFF2-40B4-BE49-F238E27FC236}">
                    <a16:creationId xmlns:a16="http://schemas.microsoft.com/office/drawing/2014/main" id="{11CB22F6-E15D-F25A-1026-57FCCD68D0F6}"/>
                  </a:ext>
                </a:extLst>
              </p:cNvPr>
              <p:cNvSpPr txBox="1"/>
              <p:nvPr/>
            </p:nvSpPr>
            <p:spPr>
              <a:xfrm>
                <a:off x="6416481" y="3749584"/>
                <a:ext cx="320922" cy="400110"/>
              </a:xfrm>
              <a:prstGeom prst="rect">
                <a:avLst/>
              </a:prstGeom>
              <a:noFill/>
            </p:spPr>
            <p:txBody>
              <a:bodyPr wrap="none" rtlCol="0">
                <a:spAutoFit/>
              </a:bodyPr>
              <a:lstStyle/>
              <a:p>
                <a:r>
                  <a:rPr lang="en-US" sz="2000" b="1" dirty="0"/>
                  <a:t>+</a:t>
                </a:r>
                <a:endParaRPr lang="en-US" sz="1600" b="1" dirty="0"/>
              </a:p>
            </p:txBody>
          </p:sp>
          <p:sp>
            <p:nvSpPr>
              <p:cNvPr id="40" name="TextBox 39">
                <a:extLst>
                  <a:ext uri="{FF2B5EF4-FFF2-40B4-BE49-F238E27FC236}">
                    <a16:creationId xmlns:a16="http://schemas.microsoft.com/office/drawing/2014/main" id="{A15CFB33-BB3B-7FE8-2E47-4D104F4EED41}"/>
                  </a:ext>
                </a:extLst>
              </p:cNvPr>
              <p:cNvSpPr txBox="1"/>
              <p:nvPr/>
            </p:nvSpPr>
            <p:spPr>
              <a:xfrm>
                <a:off x="6280888" y="3325194"/>
                <a:ext cx="288862" cy="461665"/>
              </a:xfrm>
              <a:prstGeom prst="rect">
                <a:avLst/>
              </a:prstGeom>
              <a:noFill/>
            </p:spPr>
            <p:txBody>
              <a:bodyPr wrap="none" rtlCol="0">
                <a:spAutoFit/>
              </a:bodyPr>
              <a:lstStyle/>
              <a:p>
                <a:r>
                  <a:rPr lang="en-US" sz="2400" b="1" dirty="0"/>
                  <a:t>-</a:t>
                </a:r>
                <a:endParaRPr lang="en-US" b="1" dirty="0"/>
              </a:p>
            </p:txBody>
          </p:sp>
          <p:cxnSp>
            <p:nvCxnSpPr>
              <p:cNvPr id="41" name="Straight Arrow Connector 40">
                <a:extLst>
                  <a:ext uri="{FF2B5EF4-FFF2-40B4-BE49-F238E27FC236}">
                    <a16:creationId xmlns:a16="http://schemas.microsoft.com/office/drawing/2014/main" id="{A5265BBD-E6D1-3BE8-FAB7-E4FB52E8812D}"/>
                  </a:ext>
                </a:extLst>
              </p:cNvPr>
              <p:cNvCxnSpPr>
                <a:cxnSpLocks/>
              </p:cNvCxnSpPr>
              <p:nvPr/>
            </p:nvCxnSpPr>
            <p:spPr>
              <a:xfrm flipH="1">
                <a:off x="5515916" y="3443492"/>
                <a:ext cx="16792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AC0DE548-3966-FBC4-2508-8068309178B1}"/>
                  </a:ext>
                </a:extLst>
              </p:cNvPr>
              <p:cNvCxnSpPr>
                <a:cxnSpLocks/>
              </p:cNvCxnSpPr>
              <p:nvPr/>
            </p:nvCxnSpPr>
            <p:spPr>
              <a:xfrm>
                <a:off x="5585998" y="4210390"/>
                <a:ext cx="14070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2D33E4B-7D91-35C9-BDDD-884A176C066B}"/>
                  </a:ext>
                </a:extLst>
              </p:cNvPr>
              <p:cNvCxnSpPr/>
              <p:nvPr/>
            </p:nvCxnSpPr>
            <p:spPr>
              <a:xfrm flipV="1">
                <a:off x="4618756" y="4037952"/>
                <a:ext cx="172319" cy="2143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54449912-A4BA-9F06-4055-520B2E047352}"/>
                  </a:ext>
                </a:extLst>
              </p:cNvPr>
              <p:cNvCxnSpPr>
                <a:cxnSpLocks/>
              </p:cNvCxnSpPr>
              <p:nvPr/>
            </p:nvCxnSpPr>
            <p:spPr>
              <a:xfrm flipH="1">
                <a:off x="4578882" y="3780524"/>
                <a:ext cx="167921" cy="216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8BBFB822-639D-289F-1957-4CB8BC495BBB}"/>
                      </a:ext>
                    </a:extLst>
                  </p:cNvPr>
                  <p:cNvSpPr txBox="1"/>
                  <p:nvPr/>
                </p:nvSpPr>
                <p:spPr>
                  <a:xfrm>
                    <a:off x="4631601" y="3501885"/>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4" name="TextBox 63">
                    <a:extLst>
                      <a:ext uri="{FF2B5EF4-FFF2-40B4-BE49-F238E27FC236}">
                        <a16:creationId xmlns:a16="http://schemas.microsoft.com/office/drawing/2014/main" id="{8BBFB822-639D-289F-1957-4CB8BC495BBB}"/>
                      </a:ext>
                    </a:extLst>
                  </p:cNvPr>
                  <p:cNvSpPr txBox="1">
                    <a:spLocks noRot="1" noChangeAspect="1" noMove="1" noResize="1" noEditPoints="1" noAdjustHandles="1" noChangeArrowheads="1" noChangeShapeType="1" noTextEdit="1"/>
                  </p:cNvSpPr>
                  <p:nvPr/>
                </p:nvSpPr>
                <p:spPr>
                  <a:xfrm>
                    <a:off x="4631601" y="3501885"/>
                    <a:ext cx="141962" cy="276999"/>
                  </a:xfrm>
                  <a:prstGeom prst="rect">
                    <a:avLst/>
                  </a:prstGeom>
                  <a:blipFill>
                    <a:blip r:embed="rId9"/>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FAEA6214-C59B-5471-944A-931C977E698F}"/>
                      </a:ext>
                    </a:extLst>
                  </p:cNvPr>
                  <p:cNvSpPr txBox="1"/>
                  <p:nvPr/>
                </p:nvSpPr>
                <p:spPr>
                  <a:xfrm>
                    <a:off x="4643564" y="4062969"/>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5" name="TextBox 64">
                    <a:extLst>
                      <a:ext uri="{FF2B5EF4-FFF2-40B4-BE49-F238E27FC236}">
                        <a16:creationId xmlns:a16="http://schemas.microsoft.com/office/drawing/2014/main" id="{FAEA6214-C59B-5471-944A-931C977E698F}"/>
                      </a:ext>
                    </a:extLst>
                  </p:cNvPr>
                  <p:cNvSpPr txBox="1">
                    <a:spLocks noRot="1" noChangeAspect="1" noMove="1" noResize="1" noEditPoints="1" noAdjustHandles="1" noChangeArrowheads="1" noChangeShapeType="1" noTextEdit="1"/>
                  </p:cNvSpPr>
                  <p:nvPr/>
                </p:nvSpPr>
                <p:spPr>
                  <a:xfrm>
                    <a:off x="4643564" y="4062969"/>
                    <a:ext cx="141962" cy="276999"/>
                  </a:xfrm>
                  <a:prstGeom prst="rect">
                    <a:avLst/>
                  </a:prstGeom>
                  <a:blipFill>
                    <a:blip r:embed="rId10"/>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E778708E-0602-96DC-0279-BBE6707E6AA2}"/>
                      </a:ext>
                    </a:extLst>
                  </p:cNvPr>
                  <p:cNvSpPr txBox="1"/>
                  <p:nvPr/>
                </p:nvSpPr>
                <p:spPr>
                  <a:xfrm>
                    <a:off x="5747944" y="3204762"/>
                    <a:ext cx="14196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𝐼</m:t>
                          </m:r>
                        </m:oMath>
                      </m:oMathPara>
                    </a14:m>
                    <a:endParaRPr lang="en-US" dirty="0"/>
                  </a:p>
                </p:txBody>
              </p:sp>
            </mc:Choice>
            <mc:Fallback xmlns="">
              <p:sp>
                <p:nvSpPr>
                  <p:cNvPr id="66" name="TextBox 65">
                    <a:extLst>
                      <a:ext uri="{FF2B5EF4-FFF2-40B4-BE49-F238E27FC236}">
                        <a16:creationId xmlns:a16="http://schemas.microsoft.com/office/drawing/2014/main" id="{E778708E-0602-96DC-0279-BBE6707E6AA2}"/>
                      </a:ext>
                    </a:extLst>
                  </p:cNvPr>
                  <p:cNvSpPr txBox="1">
                    <a:spLocks noRot="1" noChangeAspect="1" noMove="1" noResize="1" noEditPoints="1" noAdjustHandles="1" noChangeArrowheads="1" noChangeShapeType="1" noTextEdit="1"/>
                  </p:cNvSpPr>
                  <p:nvPr/>
                </p:nvSpPr>
                <p:spPr>
                  <a:xfrm>
                    <a:off x="5747944" y="3204762"/>
                    <a:ext cx="141962" cy="276999"/>
                  </a:xfrm>
                  <a:prstGeom prst="rect">
                    <a:avLst/>
                  </a:prstGeom>
                  <a:blipFill>
                    <a:blip r:embed="rId11"/>
                    <a:stretch>
                      <a:fillRect l="-43478" r="-3478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6627FF1D-B669-04B3-F083-8B8C12BC1DD8}"/>
                      </a:ext>
                    </a:extLst>
                  </p:cNvPr>
                  <p:cNvSpPr txBox="1"/>
                  <p:nvPr/>
                </p:nvSpPr>
                <p:spPr>
                  <a:xfrm>
                    <a:off x="5882790" y="3847652"/>
                    <a:ext cx="15863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68" name="TextBox 67">
                    <a:extLst>
                      <a:ext uri="{FF2B5EF4-FFF2-40B4-BE49-F238E27FC236}">
                        <a16:creationId xmlns:a16="http://schemas.microsoft.com/office/drawing/2014/main" id="{6627FF1D-B669-04B3-F083-8B8C12BC1DD8}"/>
                      </a:ext>
                    </a:extLst>
                  </p:cNvPr>
                  <p:cNvSpPr txBox="1">
                    <a:spLocks noRot="1" noChangeAspect="1" noMove="1" noResize="1" noEditPoints="1" noAdjustHandles="1" noChangeArrowheads="1" noChangeShapeType="1" noTextEdit="1"/>
                  </p:cNvSpPr>
                  <p:nvPr/>
                </p:nvSpPr>
                <p:spPr>
                  <a:xfrm>
                    <a:off x="5882790" y="3847652"/>
                    <a:ext cx="158633" cy="276999"/>
                  </a:xfrm>
                  <a:prstGeom prst="rect">
                    <a:avLst/>
                  </a:prstGeom>
                  <a:blipFill>
                    <a:blip r:embed="rId12"/>
                    <a:stretch>
                      <a:fillRect l="-23077" r="-2307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6825DA1E-FD8C-3DD1-D4CC-0743CF736C50}"/>
                      </a:ext>
                    </a:extLst>
                  </p:cNvPr>
                  <p:cNvSpPr txBox="1"/>
                  <p:nvPr/>
                </p:nvSpPr>
                <p:spPr>
                  <a:xfrm>
                    <a:off x="6705343" y="3406634"/>
                    <a:ext cx="797141"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r>
                            <a:rPr lang="en-US" sz="1600" b="0" i="1" smtClean="0">
                              <a:latin typeface="Cambria Math" panose="02040503050406030204" pitchFamily="18" charset="0"/>
                            </a:rPr>
                            <m:t>𝐿</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𝑑𝐼</m:t>
                              </m:r>
                            </m:num>
                            <m:den>
                              <m:r>
                                <a:rPr lang="en-US" sz="1600" b="0" i="1" smtClean="0">
                                  <a:latin typeface="Cambria Math" panose="02040503050406030204" pitchFamily="18" charset="0"/>
                                </a:rPr>
                                <m:t>𝑑𝑡</m:t>
                              </m:r>
                            </m:den>
                          </m:f>
                        </m:oMath>
                      </m:oMathPara>
                    </a14:m>
                    <a:endParaRPr lang="en-US" dirty="0"/>
                  </a:p>
                </p:txBody>
              </p:sp>
            </mc:Choice>
            <mc:Fallback xmlns="">
              <p:sp>
                <p:nvSpPr>
                  <p:cNvPr id="69" name="TextBox 68">
                    <a:extLst>
                      <a:ext uri="{FF2B5EF4-FFF2-40B4-BE49-F238E27FC236}">
                        <a16:creationId xmlns:a16="http://schemas.microsoft.com/office/drawing/2014/main" id="{6825DA1E-FD8C-3DD1-D4CC-0743CF736C50}"/>
                      </a:ext>
                    </a:extLst>
                  </p:cNvPr>
                  <p:cNvSpPr txBox="1">
                    <a:spLocks noRot="1" noChangeAspect="1" noMove="1" noResize="1" noEditPoints="1" noAdjustHandles="1" noChangeArrowheads="1" noChangeShapeType="1" noTextEdit="1"/>
                  </p:cNvSpPr>
                  <p:nvPr/>
                </p:nvSpPr>
                <p:spPr>
                  <a:xfrm>
                    <a:off x="6705343" y="3406634"/>
                    <a:ext cx="797141" cy="46750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14E14595-E5F4-F338-2B8C-FFED8DF5C8CE}"/>
                      </a:ext>
                    </a:extLst>
                  </p:cNvPr>
                  <p:cNvSpPr txBox="1"/>
                  <p:nvPr/>
                </p:nvSpPr>
                <p:spPr>
                  <a:xfrm>
                    <a:off x="3439597" y="3749584"/>
                    <a:ext cx="797141"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r>
                            <a:rPr lang="en-US" sz="1600" b="0" i="1" smtClean="0">
                              <a:latin typeface="Cambria Math" panose="02040503050406030204" pitchFamily="18" charset="0"/>
                            </a:rPr>
                            <m:t>𝐿</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𝑑𝐼</m:t>
                              </m:r>
                            </m:num>
                            <m:den>
                              <m:r>
                                <a:rPr lang="en-US" sz="1600" b="0" i="1" smtClean="0">
                                  <a:latin typeface="Cambria Math" panose="02040503050406030204" pitchFamily="18" charset="0"/>
                                </a:rPr>
                                <m:t>𝑑𝑡</m:t>
                              </m:r>
                            </m:den>
                          </m:f>
                        </m:oMath>
                      </m:oMathPara>
                    </a14:m>
                    <a:endParaRPr lang="en-US" dirty="0"/>
                  </a:p>
                </p:txBody>
              </p:sp>
            </mc:Choice>
            <mc:Fallback xmlns="">
              <p:sp>
                <p:nvSpPr>
                  <p:cNvPr id="72" name="TextBox 71">
                    <a:extLst>
                      <a:ext uri="{FF2B5EF4-FFF2-40B4-BE49-F238E27FC236}">
                        <a16:creationId xmlns:a16="http://schemas.microsoft.com/office/drawing/2014/main" id="{14E14595-E5F4-F338-2B8C-FFED8DF5C8CE}"/>
                      </a:ext>
                    </a:extLst>
                  </p:cNvPr>
                  <p:cNvSpPr txBox="1">
                    <a:spLocks noRot="1" noChangeAspect="1" noMove="1" noResize="1" noEditPoints="1" noAdjustHandles="1" noChangeArrowheads="1" noChangeShapeType="1" noTextEdit="1"/>
                  </p:cNvSpPr>
                  <p:nvPr/>
                </p:nvSpPr>
                <p:spPr>
                  <a:xfrm>
                    <a:off x="3439597" y="3749584"/>
                    <a:ext cx="797141" cy="467500"/>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21C056AA-B451-9F0F-F816-44180ADC2199}"/>
                      </a:ext>
                    </a:extLst>
                  </p:cNvPr>
                  <p:cNvSpPr txBox="1"/>
                  <p:nvPr/>
                </p:nvSpPr>
                <p:spPr>
                  <a:xfrm>
                    <a:off x="6051740" y="3525210"/>
                    <a:ext cx="17466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m:t>
                          </m:r>
                        </m:oMath>
                      </m:oMathPara>
                    </a14:m>
                    <a:endParaRPr lang="en-US" dirty="0"/>
                  </a:p>
                </p:txBody>
              </p:sp>
            </mc:Choice>
            <mc:Fallback xmlns="">
              <p:sp>
                <p:nvSpPr>
                  <p:cNvPr id="73" name="TextBox 72">
                    <a:extLst>
                      <a:ext uri="{FF2B5EF4-FFF2-40B4-BE49-F238E27FC236}">
                        <a16:creationId xmlns:a16="http://schemas.microsoft.com/office/drawing/2014/main" id="{21C056AA-B451-9F0F-F816-44180ADC2199}"/>
                      </a:ext>
                    </a:extLst>
                  </p:cNvPr>
                  <p:cNvSpPr txBox="1">
                    <a:spLocks noRot="1" noChangeAspect="1" noMove="1" noResize="1" noEditPoints="1" noAdjustHandles="1" noChangeArrowheads="1" noChangeShapeType="1" noTextEdit="1"/>
                  </p:cNvSpPr>
                  <p:nvPr/>
                </p:nvSpPr>
                <p:spPr>
                  <a:xfrm>
                    <a:off x="6051740" y="3525210"/>
                    <a:ext cx="174663" cy="276999"/>
                  </a:xfrm>
                  <a:prstGeom prst="rect">
                    <a:avLst/>
                  </a:prstGeom>
                  <a:blipFill>
                    <a:blip r:embed="rId15"/>
                    <a:stretch>
                      <a:fillRect l="-35714" r="-32143" b="-6667"/>
                    </a:stretch>
                  </a:blipFill>
                </p:spPr>
                <p:txBody>
                  <a:bodyPr/>
                  <a:lstStyle/>
                  <a:p>
                    <a:r>
                      <a:rPr lang="en-US">
                        <a:noFill/>
                      </a:rPr>
                      <a:t> </a:t>
                    </a:r>
                  </a:p>
                </p:txBody>
              </p:sp>
            </mc:Fallback>
          </mc:AlternateContent>
        </p:grpSp>
      </p:grpSp>
      <p:sp>
        <p:nvSpPr>
          <p:cNvPr id="77" name="TextBox 76">
            <a:extLst>
              <a:ext uri="{FF2B5EF4-FFF2-40B4-BE49-F238E27FC236}">
                <a16:creationId xmlns:a16="http://schemas.microsoft.com/office/drawing/2014/main" id="{73C57D14-28AD-8ABB-C40C-7EC06A78191A}"/>
              </a:ext>
            </a:extLst>
          </p:cNvPr>
          <p:cNvSpPr txBox="1"/>
          <p:nvPr/>
        </p:nvSpPr>
        <p:spPr>
          <a:xfrm>
            <a:off x="731708" y="5793450"/>
            <a:ext cx="3540456" cy="369332"/>
          </a:xfrm>
          <a:prstGeom prst="rect">
            <a:avLst/>
          </a:prstGeom>
          <a:noFill/>
        </p:spPr>
        <p:txBody>
          <a:bodyPr wrap="none" rtlCol="0">
            <a:spAutoFit/>
          </a:bodyPr>
          <a:lstStyle/>
          <a:p>
            <a:r>
              <a:rPr lang="en-US" dirty="0"/>
              <a:t>Fig-passives-ind.png  R0 01/09/25</a:t>
            </a:r>
          </a:p>
        </p:txBody>
      </p:sp>
    </p:spTree>
    <p:extLst>
      <p:ext uri="{BB962C8B-B14F-4D97-AF65-F5344CB8AC3E}">
        <p14:creationId xmlns:p14="http://schemas.microsoft.com/office/powerpoint/2010/main" val="42246793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C8936D-7A6D-401F-6CD9-EE9A951293B0}"/>
            </a:ext>
          </a:extLst>
        </p:cNvPr>
        <p:cNvGrpSpPr/>
        <p:nvPr/>
      </p:nvGrpSpPr>
      <p:grpSpPr>
        <a:xfrm>
          <a:off x="0" y="0"/>
          <a:ext cx="0" cy="0"/>
          <a:chOff x="0" y="0"/>
          <a:chExt cx="0" cy="0"/>
        </a:xfrm>
      </p:grpSpPr>
      <p:sp>
        <p:nvSpPr>
          <p:cNvPr id="77" name="TextBox 76">
            <a:extLst>
              <a:ext uri="{FF2B5EF4-FFF2-40B4-BE49-F238E27FC236}">
                <a16:creationId xmlns:a16="http://schemas.microsoft.com/office/drawing/2014/main" id="{FE829A4A-D96D-91C8-9273-E11530DAA5E8}"/>
              </a:ext>
            </a:extLst>
          </p:cNvPr>
          <p:cNvSpPr txBox="1"/>
          <p:nvPr/>
        </p:nvSpPr>
        <p:spPr>
          <a:xfrm>
            <a:off x="731708" y="5793450"/>
            <a:ext cx="3663888" cy="369332"/>
          </a:xfrm>
          <a:prstGeom prst="rect">
            <a:avLst/>
          </a:prstGeom>
          <a:noFill/>
        </p:spPr>
        <p:txBody>
          <a:bodyPr wrap="none" rtlCol="0">
            <a:spAutoFit/>
          </a:bodyPr>
          <a:lstStyle/>
          <a:p>
            <a:r>
              <a:rPr lang="en-US" dirty="0"/>
              <a:t>Fig-passives-ind2.png  R0 01/09/25</a:t>
            </a:r>
          </a:p>
        </p:txBody>
      </p:sp>
      <p:grpSp>
        <p:nvGrpSpPr>
          <p:cNvPr id="83" name="Group 82">
            <a:extLst>
              <a:ext uri="{FF2B5EF4-FFF2-40B4-BE49-F238E27FC236}">
                <a16:creationId xmlns:a16="http://schemas.microsoft.com/office/drawing/2014/main" id="{BFCE75E9-74F3-C002-5ECF-7EC8522F15E6}"/>
              </a:ext>
            </a:extLst>
          </p:cNvPr>
          <p:cNvGrpSpPr/>
          <p:nvPr/>
        </p:nvGrpSpPr>
        <p:grpSpPr>
          <a:xfrm>
            <a:off x="3580838" y="1308043"/>
            <a:ext cx="3534391" cy="3558107"/>
            <a:chOff x="3580838" y="1308043"/>
            <a:chExt cx="3534391" cy="3558107"/>
          </a:xfrm>
        </p:grpSpPr>
        <p:sp>
          <p:nvSpPr>
            <p:cNvPr id="46" name="Oval 45">
              <a:extLst>
                <a:ext uri="{FF2B5EF4-FFF2-40B4-BE49-F238E27FC236}">
                  <a16:creationId xmlns:a16="http://schemas.microsoft.com/office/drawing/2014/main" id="{24FE27F0-E4E2-5C05-A0F3-9CD9F871A720}"/>
                </a:ext>
              </a:extLst>
            </p:cNvPr>
            <p:cNvSpPr/>
            <p:nvPr/>
          </p:nvSpPr>
          <p:spPr>
            <a:xfrm>
              <a:off x="6083264" y="4164340"/>
              <a:ext cx="140701" cy="271502"/>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9" name="Straight Arrow Connector 48">
              <a:extLst>
                <a:ext uri="{FF2B5EF4-FFF2-40B4-BE49-F238E27FC236}">
                  <a16:creationId xmlns:a16="http://schemas.microsoft.com/office/drawing/2014/main" id="{7491D0B1-9997-7463-4DB3-FD6A650A6F9B}"/>
                </a:ext>
              </a:extLst>
            </p:cNvPr>
            <p:cNvCxnSpPr>
              <a:cxnSpLocks/>
              <a:endCxn id="46" idx="1"/>
            </p:cNvCxnSpPr>
            <p:nvPr/>
          </p:nvCxnSpPr>
          <p:spPr>
            <a:xfrm flipV="1">
              <a:off x="6080315" y="4204101"/>
              <a:ext cx="23554" cy="42802"/>
            </a:xfrm>
            <a:prstGeom prst="straightConnector1">
              <a:avLst/>
            </a:prstGeom>
            <a:ln w="12700">
              <a:tailEnd type="triangle"/>
            </a:ln>
          </p:spPr>
          <p:style>
            <a:lnRef idx="2">
              <a:schemeClr val="dk1"/>
            </a:lnRef>
            <a:fillRef idx="0">
              <a:schemeClr val="dk1"/>
            </a:fillRef>
            <a:effectRef idx="1">
              <a:schemeClr val="dk1"/>
            </a:effectRef>
            <a:fontRef idx="minor">
              <a:schemeClr val="tx1"/>
            </a:fontRef>
          </p:style>
        </p:cxnSp>
        <p:cxnSp>
          <p:nvCxnSpPr>
            <p:cNvPr id="59" name="Straight Arrow Connector 58">
              <a:extLst>
                <a:ext uri="{FF2B5EF4-FFF2-40B4-BE49-F238E27FC236}">
                  <a16:creationId xmlns:a16="http://schemas.microsoft.com/office/drawing/2014/main" id="{579C332E-037A-ED08-8DA9-B71DA4825122}"/>
                </a:ext>
              </a:extLst>
            </p:cNvPr>
            <p:cNvCxnSpPr>
              <a:cxnSpLocks/>
            </p:cNvCxnSpPr>
            <p:nvPr/>
          </p:nvCxnSpPr>
          <p:spPr>
            <a:xfrm flipV="1">
              <a:off x="6344642" y="2976162"/>
              <a:ext cx="0" cy="876582"/>
            </a:xfrm>
            <a:prstGeom prst="straightConnector1">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B07A5767-105B-A8E7-496A-543F783A8E4F}"/>
                    </a:ext>
                  </a:extLst>
                </p:cNvPr>
                <p:cNvSpPr txBox="1"/>
                <p:nvPr/>
              </p:nvSpPr>
              <p:spPr>
                <a:xfrm>
                  <a:off x="6357915" y="3059250"/>
                  <a:ext cx="388440" cy="31059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12</m:t>
                                </m:r>
                              </m:sub>
                            </m:sSub>
                          </m:e>
                        </m:acc>
                      </m:oMath>
                    </m:oMathPara>
                  </a14:m>
                  <a:endParaRPr lang="en-US" dirty="0"/>
                </a:p>
              </p:txBody>
            </p:sp>
          </mc:Choice>
          <mc:Fallback xmlns="">
            <p:sp>
              <p:nvSpPr>
                <p:cNvPr id="60" name="TextBox 59">
                  <a:extLst>
                    <a:ext uri="{FF2B5EF4-FFF2-40B4-BE49-F238E27FC236}">
                      <a16:creationId xmlns:a16="http://schemas.microsoft.com/office/drawing/2014/main" id="{B07A5767-105B-A8E7-496A-543F783A8E4F}"/>
                    </a:ext>
                  </a:extLst>
                </p:cNvPr>
                <p:cNvSpPr txBox="1">
                  <a:spLocks noRot="1" noChangeAspect="1" noMove="1" noResize="1" noEditPoints="1" noAdjustHandles="1" noChangeArrowheads="1" noChangeShapeType="1" noTextEdit="1"/>
                </p:cNvSpPr>
                <p:nvPr/>
              </p:nvSpPr>
              <p:spPr>
                <a:xfrm>
                  <a:off x="6357915" y="3059250"/>
                  <a:ext cx="388440" cy="310598"/>
                </a:xfrm>
                <a:prstGeom prst="rect">
                  <a:avLst/>
                </a:prstGeom>
                <a:blipFill>
                  <a:blip r:embed="rId2"/>
                  <a:stretch>
                    <a:fillRect l="-15625" r="-4688" b="-1176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5AFBC34C-D4F7-1AA0-5CAF-EC076F70284B}"/>
                    </a:ext>
                  </a:extLst>
                </p:cNvPr>
                <p:cNvSpPr txBox="1"/>
                <p:nvPr/>
              </p:nvSpPr>
              <p:spPr>
                <a:xfrm>
                  <a:off x="3580838" y="2476408"/>
                  <a:ext cx="808876"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𝑉</m:t>
                        </m:r>
                        <m:r>
                          <a:rPr lang="en-US" sz="1600" b="0" i="1" smtClean="0">
                            <a:latin typeface="Cambria Math" panose="02040503050406030204" pitchFamily="18" charset="0"/>
                          </a:rPr>
                          <m:t>=</m:t>
                        </m:r>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𝜓</m:t>
                                </m:r>
                              </m:e>
                              <m:sub>
                                <m:r>
                                  <a:rPr lang="en-US" sz="1600" b="0" i="1" smtClean="0">
                                    <a:latin typeface="Cambria Math" panose="02040503050406030204" pitchFamily="18" charset="0"/>
                                  </a:rPr>
                                  <m:t>2</m:t>
                                </m:r>
                              </m:sub>
                            </m:sSub>
                          </m:num>
                          <m:den>
                            <m:r>
                              <a:rPr lang="en-US" sz="1600" b="0" i="1" smtClean="0">
                                <a:latin typeface="Cambria Math" panose="02040503050406030204" pitchFamily="18" charset="0"/>
                              </a:rPr>
                              <m:t>𝑑𝑡</m:t>
                            </m:r>
                          </m:den>
                        </m:f>
                      </m:oMath>
                    </m:oMathPara>
                  </a14:m>
                  <a:endParaRPr lang="en-US" dirty="0"/>
                </a:p>
              </p:txBody>
            </p:sp>
          </mc:Choice>
          <mc:Fallback xmlns="">
            <p:sp>
              <p:nvSpPr>
                <p:cNvPr id="71" name="TextBox 70">
                  <a:extLst>
                    <a:ext uri="{FF2B5EF4-FFF2-40B4-BE49-F238E27FC236}">
                      <a16:creationId xmlns:a16="http://schemas.microsoft.com/office/drawing/2014/main" id="{5AFBC34C-D4F7-1AA0-5CAF-EC076F70284B}"/>
                    </a:ext>
                  </a:extLst>
                </p:cNvPr>
                <p:cNvSpPr txBox="1">
                  <a:spLocks noRot="1" noChangeAspect="1" noMove="1" noResize="1" noEditPoints="1" noAdjustHandles="1" noChangeArrowheads="1" noChangeShapeType="1" noTextEdit="1"/>
                </p:cNvSpPr>
                <p:nvPr/>
              </p:nvSpPr>
              <p:spPr>
                <a:xfrm>
                  <a:off x="3580838" y="2476408"/>
                  <a:ext cx="808876" cy="467500"/>
                </a:xfrm>
                <a:prstGeom prst="rect">
                  <a:avLst/>
                </a:prstGeom>
                <a:blipFill>
                  <a:blip r:embed="rId3"/>
                  <a:stretch>
                    <a:fillRect/>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04FE0D56-231B-3F0B-E43F-17E449E11BC4}"/>
                </a:ext>
              </a:extLst>
            </p:cNvPr>
            <p:cNvGrpSpPr/>
            <p:nvPr/>
          </p:nvGrpSpPr>
          <p:grpSpPr>
            <a:xfrm>
              <a:off x="4731846" y="3002456"/>
              <a:ext cx="2052881" cy="1863694"/>
              <a:chOff x="4414346" y="3785404"/>
              <a:chExt cx="2052881" cy="1863694"/>
            </a:xfrm>
            <a:scene3d>
              <a:camera prst="isometricOffAxis2Top">
                <a:rot lat="18448671" lon="2370244" rev="18834421"/>
              </a:camera>
              <a:lightRig rig="threePt" dir="t"/>
            </a:scene3d>
          </p:grpSpPr>
          <p:cxnSp>
            <p:nvCxnSpPr>
              <p:cNvPr id="14" name="Straight Connector 13">
                <a:extLst>
                  <a:ext uri="{FF2B5EF4-FFF2-40B4-BE49-F238E27FC236}">
                    <a16:creationId xmlns:a16="http://schemas.microsoft.com/office/drawing/2014/main" id="{77350FC2-9269-0EA7-BB3C-5CEBCEF326C1}"/>
                  </a:ext>
                </a:extLst>
              </p:cNvPr>
              <p:cNvCxnSpPr/>
              <p:nvPr/>
            </p:nvCxnSpPr>
            <p:spPr>
              <a:xfrm flipH="1">
                <a:off x="4761185" y="5270725"/>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15" name="Arc 14">
                <a:extLst>
                  <a:ext uri="{FF2B5EF4-FFF2-40B4-BE49-F238E27FC236}">
                    <a16:creationId xmlns:a16="http://schemas.microsoft.com/office/drawing/2014/main" id="{F0BCF515-1157-F4D6-DB7D-9CE50953DBA3}"/>
                  </a:ext>
                </a:extLst>
              </p:cNvPr>
              <p:cNvSpPr/>
              <p:nvPr/>
            </p:nvSpPr>
            <p:spPr>
              <a:xfrm>
                <a:off x="4824249" y="3785404"/>
                <a:ext cx="1642978" cy="1642978"/>
              </a:xfrm>
              <a:prstGeom prst="arc">
                <a:avLst>
                  <a:gd name="adj1" fmla="val 9615740"/>
                  <a:gd name="adj2" fmla="val 7409857"/>
                </a:avLst>
              </a:prstGeom>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6" name="Straight Connector 15">
                <a:extLst>
                  <a:ext uri="{FF2B5EF4-FFF2-40B4-BE49-F238E27FC236}">
                    <a16:creationId xmlns:a16="http://schemas.microsoft.com/office/drawing/2014/main" id="{9A664D9E-DDB1-6BCC-E2B5-F02E2E68D2D6}"/>
                  </a:ext>
                </a:extLst>
              </p:cNvPr>
              <p:cNvCxnSpPr/>
              <p:nvPr/>
            </p:nvCxnSpPr>
            <p:spPr>
              <a:xfrm flipH="1">
                <a:off x="4414346" y="4845056"/>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41" name="Straight Arrow Connector 40">
              <a:extLst>
                <a:ext uri="{FF2B5EF4-FFF2-40B4-BE49-F238E27FC236}">
                  <a16:creationId xmlns:a16="http://schemas.microsoft.com/office/drawing/2014/main" id="{152F5323-85CE-DFC8-55F3-6D643D3DDD1B}"/>
                </a:ext>
              </a:extLst>
            </p:cNvPr>
            <p:cNvCxnSpPr>
              <a:cxnSpLocks/>
            </p:cNvCxnSpPr>
            <p:nvPr/>
          </p:nvCxnSpPr>
          <p:spPr>
            <a:xfrm flipH="1">
              <a:off x="5833416" y="3545092"/>
              <a:ext cx="16792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B0AA9B7B-E8E0-0A39-C2FF-554C6F56E5DA}"/>
                </a:ext>
              </a:extLst>
            </p:cNvPr>
            <p:cNvCxnSpPr>
              <a:cxnSpLocks/>
            </p:cNvCxnSpPr>
            <p:nvPr/>
          </p:nvCxnSpPr>
          <p:spPr>
            <a:xfrm>
              <a:off x="5903498" y="4311990"/>
              <a:ext cx="140701" cy="0"/>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3E8D7706-9B45-C990-6867-E319DB3E05DF}"/>
                </a:ext>
              </a:extLst>
            </p:cNvPr>
            <p:cNvCxnSpPr/>
            <p:nvPr/>
          </p:nvCxnSpPr>
          <p:spPr>
            <a:xfrm flipV="1">
              <a:off x="4936256" y="4139552"/>
              <a:ext cx="172319" cy="21431"/>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9E01D1D9-A78F-DA89-A0BE-3F2974645298}"/>
                </a:ext>
              </a:extLst>
            </p:cNvPr>
            <p:cNvCxnSpPr>
              <a:cxnSpLocks/>
            </p:cNvCxnSpPr>
            <p:nvPr/>
          </p:nvCxnSpPr>
          <p:spPr>
            <a:xfrm flipH="1">
              <a:off x="4896382" y="3882124"/>
              <a:ext cx="167921" cy="21685"/>
            </a:xfrm>
            <a:prstGeom prst="straightConnector1">
              <a:avLst/>
            </a:prstGeom>
            <a:ln w="38100">
              <a:tailEnd type="triangle"/>
            </a:ln>
          </p:spPr>
          <p:style>
            <a:lnRef idx="2">
              <a:schemeClr val="dk1"/>
            </a:lnRef>
            <a:fillRef idx="0">
              <a:schemeClr val="dk1"/>
            </a:fillRef>
            <a:effectRef idx="1">
              <a:schemeClr val="dk1"/>
            </a:effectRef>
            <a:fontRef idx="minor">
              <a:schemeClr val="tx1"/>
            </a:fontRef>
          </p:style>
        </p:cxnSp>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0D31AC89-A73E-B246-516A-07358808AB59}"/>
                    </a:ext>
                  </a:extLst>
                </p:cNvPr>
                <p:cNvSpPr txBox="1"/>
                <p:nvPr/>
              </p:nvSpPr>
              <p:spPr>
                <a:xfrm>
                  <a:off x="4949101" y="3603485"/>
                  <a:ext cx="2231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oMath>
                    </m:oMathPara>
                  </a14:m>
                  <a:endParaRPr lang="en-US" dirty="0"/>
                </a:p>
              </p:txBody>
            </p:sp>
          </mc:Choice>
          <mc:Fallback xmlns="">
            <p:sp>
              <p:nvSpPr>
                <p:cNvPr id="64" name="TextBox 63">
                  <a:extLst>
                    <a:ext uri="{FF2B5EF4-FFF2-40B4-BE49-F238E27FC236}">
                      <a16:creationId xmlns:a16="http://schemas.microsoft.com/office/drawing/2014/main" id="{0D31AC89-A73E-B246-516A-07358808AB59}"/>
                    </a:ext>
                  </a:extLst>
                </p:cNvPr>
                <p:cNvSpPr txBox="1">
                  <a:spLocks noRot="1" noChangeAspect="1" noMove="1" noResize="1" noEditPoints="1" noAdjustHandles="1" noChangeArrowheads="1" noChangeShapeType="1" noTextEdit="1"/>
                </p:cNvSpPr>
                <p:nvPr/>
              </p:nvSpPr>
              <p:spPr>
                <a:xfrm>
                  <a:off x="4949101" y="3603485"/>
                  <a:ext cx="223138" cy="276999"/>
                </a:xfrm>
                <a:prstGeom prst="rect">
                  <a:avLst/>
                </a:prstGeom>
                <a:blipFill>
                  <a:blip r:embed="rId4"/>
                  <a:stretch>
                    <a:fillRect l="-27778" r="-11111"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84362C0B-3291-7F1E-0AAA-51C42D166148}"/>
                    </a:ext>
                  </a:extLst>
                </p:cNvPr>
                <p:cNvSpPr txBox="1"/>
                <p:nvPr/>
              </p:nvSpPr>
              <p:spPr>
                <a:xfrm>
                  <a:off x="6200290" y="3949252"/>
                  <a:ext cx="250261"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oMath>
                    </m:oMathPara>
                  </a14:m>
                  <a:endParaRPr lang="en-US" dirty="0"/>
                </a:p>
              </p:txBody>
            </p:sp>
          </mc:Choice>
          <mc:Fallback xmlns="">
            <p:sp>
              <p:nvSpPr>
                <p:cNvPr id="68" name="TextBox 67">
                  <a:extLst>
                    <a:ext uri="{FF2B5EF4-FFF2-40B4-BE49-F238E27FC236}">
                      <a16:creationId xmlns:a16="http://schemas.microsoft.com/office/drawing/2014/main" id="{84362C0B-3291-7F1E-0AAA-51C42D166148}"/>
                    </a:ext>
                  </a:extLst>
                </p:cNvPr>
                <p:cNvSpPr txBox="1">
                  <a:spLocks noRot="1" noChangeAspect="1" noMove="1" noResize="1" noEditPoints="1" noAdjustHandles="1" noChangeArrowheads="1" noChangeShapeType="1" noTextEdit="1"/>
                </p:cNvSpPr>
                <p:nvPr/>
              </p:nvSpPr>
              <p:spPr>
                <a:xfrm>
                  <a:off x="6200290" y="3949252"/>
                  <a:ext cx="250261" cy="276999"/>
                </a:xfrm>
                <a:prstGeom prst="rect">
                  <a:avLst/>
                </a:prstGeom>
                <a:blipFill>
                  <a:blip r:embed="rId5"/>
                  <a:stretch>
                    <a:fillRect l="-14634" r="-12195" b="-15556"/>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233C9428-4A34-D928-5754-D10981393E5A}"/>
                </a:ext>
              </a:extLst>
            </p:cNvPr>
            <p:cNvGrpSpPr/>
            <p:nvPr/>
          </p:nvGrpSpPr>
          <p:grpSpPr>
            <a:xfrm>
              <a:off x="4579489" y="1308043"/>
              <a:ext cx="2535740" cy="2347321"/>
              <a:chOff x="4580895" y="1133794"/>
              <a:chExt cx="2535740" cy="2347321"/>
            </a:xfrm>
            <a:scene3d>
              <a:camera prst="isometricOffAxis2Top">
                <a:rot lat="18448671" lon="2370244" rev="18834421"/>
              </a:camera>
              <a:lightRig rig="threePt" dir="t"/>
            </a:scene3d>
          </p:grpSpPr>
          <p:cxnSp>
            <p:nvCxnSpPr>
              <p:cNvPr id="9" name="Straight Connector 8">
                <a:extLst>
                  <a:ext uri="{FF2B5EF4-FFF2-40B4-BE49-F238E27FC236}">
                    <a16:creationId xmlns:a16="http://schemas.microsoft.com/office/drawing/2014/main" id="{BE19425A-7B5F-C818-F11F-BFABE22555A2}"/>
                  </a:ext>
                </a:extLst>
              </p:cNvPr>
              <p:cNvCxnSpPr/>
              <p:nvPr/>
            </p:nvCxnSpPr>
            <p:spPr>
              <a:xfrm flipH="1">
                <a:off x="4580895" y="2537898"/>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6" name="Arc 5">
                <a:extLst>
                  <a:ext uri="{FF2B5EF4-FFF2-40B4-BE49-F238E27FC236}">
                    <a16:creationId xmlns:a16="http://schemas.microsoft.com/office/drawing/2014/main" id="{FD108AFB-02A4-A162-7C01-A212C45A3F2B}"/>
                  </a:ext>
                </a:extLst>
              </p:cNvPr>
              <p:cNvSpPr/>
              <p:nvPr/>
            </p:nvSpPr>
            <p:spPr>
              <a:xfrm>
                <a:off x="4960446" y="1133794"/>
                <a:ext cx="2156189" cy="2156189"/>
              </a:xfrm>
              <a:prstGeom prst="arc">
                <a:avLst>
                  <a:gd name="adj1" fmla="val 9615740"/>
                  <a:gd name="adj2" fmla="val 7409857"/>
                </a:avLst>
              </a:prstGeom>
              <a:noFill/>
              <a:ln w="57150">
                <a:solidFill>
                  <a:schemeClr val="tx1"/>
                </a:solidFill>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 name="Straight Connector 2">
                <a:extLst>
                  <a:ext uri="{FF2B5EF4-FFF2-40B4-BE49-F238E27FC236}">
                    <a16:creationId xmlns:a16="http://schemas.microsoft.com/office/drawing/2014/main" id="{72726B58-0A94-D87D-46B7-1831D99EFB5F}"/>
                  </a:ext>
                </a:extLst>
              </p:cNvPr>
              <p:cNvCxnSpPr/>
              <p:nvPr/>
            </p:nvCxnSpPr>
            <p:spPr>
              <a:xfrm flipH="1">
                <a:off x="5013188" y="3102742"/>
                <a:ext cx="457201" cy="378373"/>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grpSp>
        <p:cxnSp>
          <p:nvCxnSpPr>
            <p:cNvPr id="5" name="Straight Arrow Connector 4">
              <a:extLst>
                <a:ext uri="{FF2B5EF4-FFF2-40B4-BE49-F238E27FC236}">
                  <a16:creationId xmlns:a16="http://schemas.microsoft.com/office/drawing/2014/main" id="{EA101C69-D4A7-4AE0-4D7E-E7931CD721BE}"/>
                </a:ext>
              </a:extLst>
            </p:cNvPr>
            <p:cNvCxnSpPr/>
            <p:nvPr/>
          </p:nvCxnSpPr>
          <p:spPr>
            <a:xfrm flipV="1">
              <a:off x="6344642" y="168949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0" name="Straight Arrow Connector 9">
              <a:extLst>
                <a:ext uri="{FF2B5EF4-FFF2-40B4-BE49-F238E27FC236}">
                  <a16:creationId xmlns:a16="http://schemas.microsoft.com/office/drawing/2014/main" id="{0EB653F3-4CF6-F6BD-C404-5B4677DC4C8B}"/>
                </a:ext>
              </a:extLst>
            </p:cNvPr>
            <p:cNvCxnSpPr>
              <a:cxnSpLocks/>
            </p:cNvCxnSpPr>
            <p:nvPr/>
          </p:nvCxnSpPr>
          <p:spPr>
            <a:xfrm flipV="1">
              <a:off x="5833416" y="2976162"/>
              <a:ext cx="0" cy="876582"/>
            </a:xfrm>
            <a:prstGeom prst="straightConnector1">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11" name="Straight Arrow Connector 10">
              <a:extLst>
                <a:ext uri="{FF2B5EF4-FFF2-40B4-BE49-F238E27FC236}">
                  <a16:creationId xmlns:a16="http://schemas.microsoft.com/office/drawing/2014/main" id="{C850777E-2C11-942F-A920-4448B7051488}"/>
                </a:ext>
              </a:extLst>
            </p:cNvPr>
            <p:cNvCxnSpPr/>
            <p:nvPr/>
          </p:nvCxnSpPr>
          <p:spPr>
            <a:xfrm flipV="1">
              <a:off x="5833416" y="168949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8234043B-0E8D-7F8F-F295-6DF961365C6A}"/>
                </a:ext>
              </a:extLst>
            </p:cNvPr>
            <p:cNvCxnSpPr>
              <a:cxnSpLocks/>
            </p:cNvCxnSpPr>
            <p:nvPr/>
          </p:nvCxnSpPr>
          <p:spPr>
            <a:xfrm flipV="1">
              <a:off x="6081834" y="2976162"/>
              <a:ext cx="0" cy="876582"/>
            </a:xfrm>
            <a:prstGeom prst="straightConnector1">
              <a:avLst/>
            </a:prstGeom>
            <a:ln>
              <a:solidFill>
                <a:schemeClr val="tx1"/>
              </a:solidFill>
              <a:headEnd type="none" w="med" len="med"/>
              <a:tailEnd type="none" w="med" len="med"/>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258F009F-008B-7BA2-AF5B-B7218CD5A9D0}"/>
                </a:ext>
              </a:extLst>
            </p:cNvPr>
            <p:cNvCxnSpPr/>
            <p:nvPr/>
          </p:nvCxnSpPr>
          <p:spPr>
            <a:xfrm flipV="1">
              <a:off x="6082260" y="1689490"/>
              <a:ext cx="0" cy="876582"/>
            </a:xfrm>
            <a:prstGeom prst="straightConnector1">
              <a:avLst/>
            </a:prstGeom>
            <a:ln>
              <a:solidFill>
                <a:schemeClr val="tx1"/>
              </a:solidFill>
              <a:tailEnd type="triangle"/>
            </a:ln>
          </p:spPr>
          <p:style>
            <a:lnRef idx="2">
              <a:schemeClr val="accent1"/>
            </a:lnRef>
            <a:fillRef idx="0">
              <a:schemeClr val="accent1"/>
            </a:fillRef>
            <a:effectRef idx="1">
              <a:schemeClr val="accent1"/>
            </a:effectRef>
            <a:fontRef idx="minor">
              <a:schemeClr val="tx1"/>
            </a:fontRef>
          </p:style>
        </p:cxnSp>
        <p:grpSp>
          <p:nvGrpSpPr>
            <p:cNvPr id="37" name="Group 36">
              <a:extLst>
                <a:ext uri="{FF2B5EF4-FFF2-40B4-BE49-F238E27FC236}">
                  <a16:creationId xmlns:a16="http://schemas.microsoft.com/office/drawing/2014/main" id="{EF0262C9-538D-A260-EB43-39AC96293F76}"/>
                </a:ext>
              </a:extLst>
            </p:cNvPr>
            <p:cNvGrpSpPr/>
            <p:nvPr/>
          </p:nvGrpSpPr>
          <p:grpSpPr>
            <a:xfrm>
              <a:off x="4504677" y="3838857"/>
              <a:ext cx="385992" cy="454083"/>
              <a:chOff x="4097264" y="3780621"/>
              <a:chExt cx="385992" cy="454083"/>
            </a:xfrm>
            <a:scene3d>
              <a:camera prst="isometricOffAxis2Top">
                <a:rot lat="18448671" lon="2370244" rev="18834421"/>
              </a:camera>
              <a:lightRig rig="threePt" dir="t"/>
            </a:scene3d>
          </p:grpSpPr>
          <p:sp>
            <p:nvSpPr>
              <p:cNvPr id="13" name="Oval 12">
                <a:extLst>
                  <a:ext uri="{FF2B5EF4-FFF2-40B4-BE49-F238E27FC236}">
                    <a16:creationId xmlns:a16="http://schemas.microsoft.com/office/drawing/2014/main" id="{557758A2-4FE9-3EE9-5C69-520194D0399E}"/>
                  </a:ext>
                </a:extLst>
              </p:cNvPr>
              <p:cNvSpPr/>
              <p:nvPr/>
            </p:nvSpPr>
            <p:spPr>
              <a:xfrm>
                <a:off x="4141950" y="3851184"/>
                <a:ext cx="312957" cy="312957"/>
              </a:xfrm>
              <a:prstGeom prst="ellipse">
                <a:avLst/>
              </a:prstGeom>
              <a:solidFill>
                <a:schemeClr val="bg1"/>
              </a:solid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8" name="Straight Connector 27">
                <a:extLst>
                  <a:ext uri="{FF2B5EF4-FFF2-40B4-BE49-F238E27FC236}">
                    <a16:creationId xmlns:a16="http://schemas.microsoft.com/office/drawing/2014/main" id="{05633C51-B2C7-DF29-D6ED-B3CADBC1067C}"/>
                  </a:ext>
                </a:extLst>
              </p:cNvPr>
              <p:cNvCxnSpPr>
                <a:cxnSpLocks/>
              </p:cNvCxnSpPr>
              <p:nvPr/>
            </p:nvCxnSpPr>
            <p:spPr>
              <a:xfrm flipH="1" flipV="1">
                <a:off x="4097264" y="3780621"/>
                <a:ext cx="95021" cy="106721"/>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sp>
            <p:nvSpPr>
              <p:cNvPr id="31" name="Freeform: Shape 30">
                <a:extLst>
                  <a:ext uri="{FF2B5EF4-FFF2-40B4-BE49-F238E27FC236}">
                    <a16:creationId xmlns:a16="http://schemas.microsoft.com/office/drawing/2014/main" id="{9D34C0E0-99D7-1B62-EC01-0EACFEBD476A}"/>
                  </a:ext>
                </a:extLst>
              </p:cNvPr>
              <p:cNvSpPr/>
              <p:nvPr/>
            </p:nvSpPr>
            <p:spPr>
              <a:xfrm>
                <a:off x="4191000" y="3941332"/>
                <a:ext cx="196850" cy="141932"/>
              </a:xfrm>
              <a:custGeom>
                <a:avLst/>
                <a:gdLst>
                  <a:gd name="connsiteX0" fmla="*/ 0 w 196850"/>
                  <a:gd name="connsiteY0" fmla="*/ 71868 h 141932"/>
                  <a:gd name="connsiteX1" fmla="*/ 57150 w 196850"/>
                  <a:gd name="connsiteY1" fmla="*/ 2018 h 141932"/>
                  <a:gd name="connsiteX2" fmla="*/ 120650 w 196850"/>
                  <a:gd name="connsiteY2" fmla="*/ 141718 h 141932"/>
                  <a:gd name="connsiteX3" fmla="*/ 196850 w 196850"/>
                  <a:gd name="connsiteY3" fmla="*/ 27418 h 141932"/>
                </a:gdLst>
                <a:ahLst/>
                <a:cxnLst>
                  <a:cxn ang="0">
                    <a:pos x="connsiteX0" y="connsiteY0"/>
                  </a:cxn>
                  <a:cxn ang="0">
                    <a:pos x="connsiteX1" y="connsiteY1"/>
                  </a:cxn>
                  <a:cxn ang="0">
                    <a:pos x="connsiteX2" y="connsiteY2"/>
                  </a:cxn>
                  <a:cxn ang="0">
                    <a:pos x="connsiteX3" y="connsiteY3"/>
                  </a:cxn>
                </a:cxnLst>
                <a:rect l="l" t="t" r="r" b="b"/>
                <a:pathLst>
                  <a:path w="196850" h="141932">
                    <a:moveTo>
                      <a:pt x="0" y="71868"/>
                    </a:moveTo>
                    <a:cubicBezTo>
                      <a:pt x="18521" y="31122"/>
                      <a:pt x="37042" y="-9624"/>
                      <a:pt x="57150" y="2018"/>
                    </a:cubicBezTo>
                    <a:cubicBezTo>
                      <a:pt x="77258" y="13660"/>
                      <a:pt x="97367" y="137485"/>
                      <a:pt x="120650" y="141718"/>
                    </a:cubicBezTo>
                    <a:cubicBezTo>
                      <a:pt x="143933" y="145951"/>
                      <a:pt x="170391" y="86684"/>
                      <a:pt x="196850" y="27418"/>
                    </a:cubicBezTo>
                  </a:path>
                </a:pathLst>
              </a:custGeom>
              <a:noFill/>
              <a:ln w="381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35" name="Straight Connector 34">
                <a:extLst>
                  <a:ext uri="{FF2B5EF4-FFF2-40B4-BE49-F238E27FC236}">
                    <a16:creationId xmlns:a16="http://schemas.microsoft.com/office/drawing/2014/main" id="{AC9A7898-A12C-8982-15AE-5B0C974D5098}"/>
                  </a:ext>
                </a:extLst>
              </p:cNvPr>
              <p:cNvCxnSpPr>
                <a:cxnSpLocks/>
              </p:cNvCxnSpPr>
              <p:nvPr/>
            </p:nvCxnSpPr>
            <p:spPr>
              <a:xfrm flipH="1" flipV="1">
                <a:off x="4393679" y="4138447"/>
                <a:ext cx="89577" cy="96257"/>
              </a:xfrm>
              <a:prstGeom prst="line">
                <a:avLst/>
              </a:prstGeom>
              <a:ln w="38100">
                <a:solidFill>
                  <a:schemeClr val="tx1"/>
                </a:solidFill>
              </a:ln>
            </p:spPr>
            <p:style>
              <a:lnRef idx="2">
                <a:schemeClr val="accent1"/>
              </a:lnRef>
              <a:fillRef idx="0">
                <a:schemeClr val="accent1"/>
              </a:fillRef>
              <a:effectRef idx="1">
                <a:schemeClr val="accent1"/>
              </a:effectRef>
              <a:fontRef idx="minor">
                <a:schemeClr val="tx1"/>
              </a:fontRef>
            </p:style>
          </p:cxnSp>
        </p:gr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694FF0E7-F4E7-8CAF-FD85-457F4942242B}"/>
                    </a:ext>
                  </a:extLst>
                </p:cNvPr>
                <p:cNvSpPr txBox="1"/>
                <p:nvPr/>
              </p:nvSpPr>
              <p:spPr>
                <a:xfrm>
                  <a:off x="6504441" y="2571659"/>
                  <a:ext cx="255583"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oMath>
                    </m:oMathPara>
                  </a14:m>
                  <a:endParaRPr lang="en-US" dirty="0"/>
                </a:p>
              </p:txBody>
            </p:sp>
          </mc:Choice>
          <mc:Fallback xmlns="">
            <p:sp>
              <p:nvSpPr>
                <p:cNvPr id="79" name="TextBox 78">
                  <a:extLst>
                    <a:ext uri="{FF2B5EF4-FFF2-40B4-BE49-F238E27FC236}">
                      <a16:creationId xmlns:a16="http://schemas.microsoft.com/office/drawing/2014/main" id="{694FF0E7-F4E7-8CAF-FD85-457F4942242B}"/>
                    </a:ext>
                  </a:extLst>
                </p:cNvPr>
                <p:cNvSpPr txBox="1">
                  <a:spLocks noRot="1" noChangeAspect="1" noMove="1" noResize="1" noEditPoints="1" noAdjustHandles="1" noChangeArrowheads="1" noChangeShapeType="1" noTextEdit="1"/>
                </p:cNvSpPr>
                <p:nvPr/>
              </p:nvSpPr>
              <p:spPr>
                <a:xfrm>
                  <a:off x="6504441" y="2571659"/>
                  <a:ext cx="255583" cy="276999"/>
                </a:xfrm>
                <a:prstGeom prst="rect">
                  <a:avLst/>
                </a:prstGeom>
                <a:blipFill>
                  <a:blip r:embed="rId6"/>
                  <a:stretch>
                    <a:fillRect l="-14286" r="-11905"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9723A7A8-4CF8-C89C-D566-C13F48D3EE61}"/>
                    </a:ext>
                  </a:extLst>
                </p:cNvPr>
                <p:cNvSpPr txBox="1"/>
                <p:nvPr/>
              </p:nvSpPr>
              <p:spPr>
                <a:xfrm>
                  <a:off x="3770660" y="2900181"/>
                  <a:ext cx="908454" cy="467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𝑀</m:t>
                            </m:r>
                          </m:e>
                          <m:sub>
                            <m:r>
                              <a:rPr lang="en-US" sz="1600" b="0" i="1" smtClean="0">
                                <a:latin typeface="Cambria Math" panose="02040503050406030204" pitchFamily="18" charset="0"/>
                              </a:rPr>
                              <m:t>12</m:t>
                            </m:r>
                          </m:sub>
                        </m:sSub>
                        <m:f>
                          <m:fPr>
                            <m:ctrlPr>
                              <a:rPr lang="en-US" sz="1600" i="1" smtClean="0">
                                <a:latin typeface="Cambria Math" panose="02040503050406030204" pitchFamily="18" charset="0"/>
                              </a:rPr>
                            </m:ctrlPr>
                          </m:fPr>
                          <m:num>
                            <m:r>
                              <a:rPr lang="en-US" sz="1600" b="0" i="1" smtClean="0">
                                <a:latin typeface="Cambria Math" panose="02040503050406030204" pitchFamily="18" charset="0"/>
                              </a:rPr>
                              <m:t>𝑑</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𝐼</m:t>
                                </m:r>
                              </m:e>
                              <m:sub>
                                <m:r>
                                  <a:rPr lang="en-US" sz="1600" b="0" i="1" smtClean="0">
                                    <a:latin typeface="Cambria Math" panose="02040503050406030204" pitchFamily="18" charset="0"/>
                                  </a:rPr>
                                  <m:t>1</m:t>
                                </m:r>
                              </m:sub>
                            </m:sSub>
                          </m:num>
                          <m:den>
                            <m:r>
                              <a:rPr lang="en-US" sz="1600" b="0" i="1" smtClean="0">
                                <a:latin typeface="Cambria Math" panose="02040503050406030204" pitchFamily="18" charset="0"/>
                              </a:rPr>
                              <m:t>𝑑𝑡</m:t>
                            </m:r>
                          </m:den>
                        </m:f>
                      </m:oMath>
                    </m:oMathPara>
                  </a14:m>
                  <a:endParaRPr lang="en-US" dirty="0"/>
                </a:p>
              </p:txBody>
            </p:sp>
          </mc:Choice>
          <mc:Fallback xmlns="">
            <p:sp>
              <p:nvSpPr>
                <p:cNvPr id="80" name="TextBox 79">
                  <a:extLst>
                    <a:ext uri="{FF2B5EF4-FFF2-40B4-BE49-F238E27FC236}">
                      <a16:creationId xmlns:a16="http://schemas.microsoft.com/office/drawing/2014/main" id="{9723A7A8-4CF8-C89C-D566-C13F48D3EE61}"/>
                    </a:ext>
                  </a:extLst>
                </p:cNvPr>
                <p:cNvSpPr txBox="1">
                  <a:spLocks noRot="1" noChangeAspect="1" noMove="1" noResize="1" noEditPoints="1" noAdjustHandles="1" noChangeArrowheads="1" noChangeShapeType="1" noTextEdit="1"/>
                </p:cNvSpPr>
                <p:nvPr/>
              </p:nvSpPr>
              <p:spPr>
                <a:xfrm>
                  <a:off x="3770660" y="2900181"/>
                  <a:ext cx="908454" cy="46750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1" name="TextBox 80">
                  <a:extLst>
                    <a:ext uri="{FF2B5EF4-FFF2-40B4-BE49-F238E27FC236}">
                      <a16:creationId xmlns:a16="http://schemas.microsoft.com/office/drawing/2014/main" id="{CCAA7353-C4B3-D30A-8515-075D4A0D04DA}"/>
                    </a:ext>
                  </a:extLst>
                </p:cNvPr>
                <p:cNvSpPr txBox="1"/>
                <p:nvPr/>
              </p:nvSpPr>
              <p:spPr>
                <a:xfrm>
                  <a:off x="4973247" y="4197631"/>
                  <a:ext cx="22313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𝐼</m:t>
                            </m:r>
                          </m:e>
                          <m:sub>
                            <m:r>
                              <a:rPr lang="en-US" b="0" i="1" smtClean="0">
                                <a:latin typeface="Cambria Math" panose="02040503050406030204" pitchFamily="18" charset="0"/>
                              </a:rPr>
                              <m:t>1</m:t>
                            </m:r>
                          </m:sub>
                        </m:sSub>
                      </m:oMath>
                    </m:oMathPara>
                  </a14:m>
                  <a:endParaRPr lang="en-US" dirty="0"/>
                </a:p>
              </p:txBody>
            </p:sp>
          </mc:Choice>
          <mc:Fallback xmlns="">
            <p:sp>
              <p:nvSpPr>
                <p:cNvPr id="81" name="TextBox 80">
                  <a:extLst>
                    <a:ext uri="{FF2B5EF4-FFF2-40B4-BE49-F238E27FC236}">
                      <a16:creationId xmlns:a16="http://schemas.microsoft.com/office/drawing/2014/main" id="{CCAA7353-C4B3-D30A-8515-075D4A0D04DA}"/>
                    </a:ext>
                  </a:extLst>
                </p:cNvPr>
                <p:cNvSpPr txBox="1">
                  <a:spLocks noRot="1" noChangeAspect="1" noMove="1" noResize="1" noEditPoints="1" noAdjustHandles="1" noChangeArrowheads="1" noChangeShapeType="1" noTextEdit="1"/>
                </p:cNvSpPr>
                <p:nvPr/>
              </p:nvSpPr>
              <p:spPr>
                <a:xfrm>
                  <a:off x="4973247" y="4197631"/>
                  <a:ext cx="223138" cy="276999"/>
                </a:xfrm>
                <a:prstGeom prst="rect">
                  <a:avLst/>
                </a:prstGeom>
                <a:blipFill>
                  <a:blip r:embed="rId8"/>
                  <a:stretch>
                    <a:fillRect l="-27778" r="-11111" b="-15556"/>
                  </a:stretch>
                </a:blipFill>
              </p:spPr>
              <p:txBody>
                <a:bodyPr/>
                <a:lstStyle/>
                <a:p>
                  <a:r>
                    <a:rPr lang="en-US">
                      <a:noFill/>
                    </a:rPr>
                    <a:t> </a:t>
                  </a:r>
                </a:p>
              </p:txBody>
            </p:sp>
          </mc:Fallback>
        </mc:AlternateContent>
      </p:grpSp>
    </p:spTree>
    <p:extLst>
      <p:ext uri="{BB962C8B-B14F-4D97-AF65-F5344CB8AC3E}">
        <p14:creationId xmlns:p14="http://schemas.microsoft.com/office/powerpoint/2010/main" val="4716522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D218E3B-7DB7-D72B-6535-E6682DB791A5}"/>
              </a:ext>
            </a:extLst>
          </p:cNvPr>
          <p:cNvPicPr>
            <a:picLocks noChangeAspect="1"/>
          </p:cNvPicPr>
          <p:nvPr/>
        </p:nvPicPr>
        <p:blipFill>
          <a:blip r:embed="rId2"/>
          <a:stretch>
            <a:fillRect/>
          </a:stretch>
        </p:blipFill>
        <p:spPr>
          <a:xfrm>
            <a:off x="559217" y="1645068"/>
            <a:ext cx="4723761" cy="2421606"/>
          </a:xfrm>
          <a:prstGeom prst="rect">
            <a:avLst/>
          </a:prstGeom>
        </p:spPr>
      </p:pic>
      <p:sp>
        <p:nvSpPr>
          <p:cNvPr id="4" name="TextBox 3">
            <a:extLst>
              <a:ext uri="{FF2B5EF4-FFF2-40B4-BE49-F238E27FC236}">
                <a16:creationId xmlns:a16="http://schemas.microsoft.com/office/drawing/2014/main" id="{239D46CE-806B-6AA5-4817-DCF36D911A3C}"/>
              </a:ext>
            </a:extLst>
          </p:cNvPr>
          <p:cNvSpPr txBox="1"/>
          <p:nvPr/>
        </p:nvSpPr>
        <p:spPr>
          <a:xfrm>
            <a:off x="815929" y="4277471"/>
            <a:ext cx="3501151" cy="369332"/>
          </a:xfrm>
          <a:prstGeom prst="rect">
            <a:avLst/>
          </a:prstGeom>
          <a:noFill/>
        </p:spPr>
        <p:txBody>
          <a:bodyPr wrap="none" rtlCol="0">
            <a:spAutoFit/>
          </a:bodyPr>
          <a:lstStyle/>
          <a:p>
            <a:r>
              <a:rPr lang="en-US" dirty="0"/>
              <a:t>Fig-circuits-KCL.png  R0 01/12/25</a:t>
            </a:r>
          </a:p>
        </p:txBody>
      </p:sp>
    </p:spTree>
    <p:extLst>
      <p:ext uri="{BB962C8B-B14F-4D97-AF65-F5344CB8AC3E}">
        <p14:creationId xmlns:p14="http://schemas.microsoft.com/office/powerpoint/2010/main" val="253879871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C9D134-5E5B-92C9-6FDC-9EECA08803FE}"/>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6BB24459-8C49-56FD-0B7B-AB6557ACE033}"/>
              </a:ext>
            </a:extLst>
          </p:cNvPr>
          <p:cNvSpPr txBox="1"/>
          <p:nvPr/>
        </p:nvSpPr>
        <p:spPr>
          <a:xfrm>
            <a:off x="815929" y="4277471"/>
            <a:ext cx="3482107" cy="369332"/>
          </a:xfrm>
          <a:prstGeom prst="rect">
            <a:avLst/>
          </a:prstGeom>
          <a:noFill/>
        </p:spPr>
        <p:txBody>
          <a:bodyPr wrap="none" rtlCol="0">
            <a:spAutoFit/>
          </a:bodyPr>
          <a:lstStyle/>
          <a:p>
            <a:r>
              <a:rPr lang="en-US" dirty="0"/>
              <a:t>Fig-circuits-KVL.png  R0 01/12/25</a:t>
            </a:r>
          </a:p>
        </p:txBody>
      </p:sp>
      <p:pic>
        <p:nvPicPr>
          <p:cNvPr id="5" name="Picture 4">
            <a:extLst>
              <a:ext uri="{FF2B5EF4-FFF2-40B4-BE49-F238E27FC236}">
                <a16:creationId xmlns:a16="http://schemas.microsoft.com/office/drawing/2014/main" id="{D688EEC3-1033-631B-A4D5-611235559257}"/>
              </a:ext>
            </a:extLst>
          </p:cNvPr>
          <p:cNvPicPr>
            <a:picLocks noChangeAspect="1"/>
          </p:cNvPicPr>
          <p:nvPr/>
        </p:nvPicPr>
        <p:blipFill>
          <a:blip r:embed="rId2"/>
          <a:stretch>
            <a:fillRect/>
          </a:stretch>
        </p:blipFill>
        <p:spPr>
          <a:xfrm>
            <a:off x="435644" y="2094993"/>
            <a:ext cx="4726818" cy="2182478"/>
          </a:xfrm>
          <a:prstGeom prst="rect">
            <a:avLst/>
          </a:prstGeom>
        </p:spPr>
      </p:pic>
    </p:spTree>
    <p:extLst>
      <p:ext uri="{BB962C8B-B14F-4D97-AF65-F5344CB8AC3E}">
        <p14:creationId xmlns:p14="http://schemas.microsoft.com/office/powerpoint/2010/main" val="36436330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11119</TotalTime>
  <Words>426</Words>
  <Application>Microsoft Office PowerPoint</Application>
  <PresentationFormat>Widescreen</PresentationFormat>
  <Paragraphs>129</Paragraphs>
  <Slides>17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Aptos</vt:lpstr>
      <vt:lpstr>Aptos Display</vt:lpstr>
      <vt:lpstr>Arial</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Saroj Rout</dc:creator>
  <cp:lastModifiedBy>Saroj Rout</cp:lastModifiedBy>
  <cp:revision>9</cp:revision>
  <dcterms:created xsi:type="dcterms:W3CDTF">2025-01-08T16:01:12Z</dcterms:created>
  <dcterms:modified xsi:type="dcterms:W3CDTF">2025-01-22T14:57:53Z</dcterms:modified>
</cp:coreProperties>
</file>