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91" r:id="rId19"/>
    <p:sldId id="292" r:id="rId20"/>
    <p:sldId id="294" r:id="rId21"/>
    <p:sldId id="293" r:id="rId22"/>
    <p:sldId id="295" r:id="rId23"/>
    <p:sldId id="296" r:id="rId24"/>
    <p:sldId id="297" r:id="rId25"/>
    <p:sldId id="298" r:id="rId26"/>
    <p:sldId id="274" r:id="rId27"/>
    <p:sldId id="257" r:id="rId28"/>
    <p:sldId id="258" r:id="rId29"/>
    <p:sldId id="261" r:id="rId30"/>
    <p:sldId id="262" r:id="rId31"/>
    <p:sldId id="259" r:id="rId32"/>
    <p:sldId id="260" r:id="rId33"/>
    <p:sldId id="273" r:id="rId34"/>
    <p:sldId id="263" r:id="rId35"/>
    <p:sldId id="264" r:id="rId36"/>
    <p:sldId id="265" r:id="rId37"/>
    <p:sldId id="266" r:id="rId38"/>
    <p:sldId id="267" r:id="rId39"/>
    <p:sldId id="268" r:id="rId40"/>
    <p:sldId id="269" r:id="rId41"/>
    <p:sldId id="270" r:id="rId42"/>
    <p:sldId id="271" r:id="rId43"/>
    <p:sldId id="272"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p:scale>
          <a:sx n="75" d="100"/>
          <a:sy n="75" d="100"/>
        </p:scale>
        <p:origin x="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6/17/2025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6/17/2025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31.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0.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0.png"/><Relationship Id="rId5" Type="http://schemas.openxmlformats.org/officeDocument/2006/relationships/image" Target="../media/image280.png"/><Relationship Id="rId15" Type="http://schemas.openxmlformats.org/officeDocument/2006/relationships/image" Target="../media/image411.png"/><Relationship Id="rId10" Type="http://schemas.openxmlformats.org/officeDocument/2006/relationships/image" Target="../media/image360.png"/><Relationship Id="rId4" Type="http://schemas.openxmlformats.org/officeDocument/2006/relationships/image" Target="../media/image270.png"/><Relationship Id="rId9" Type="http://schemas.openxmlformats.org/officeDocument/2006/relationships/image" Target="../media/image350.png"/><Relationship Id="rId14" Type="http://schemas.openxmlformats.org/officeDocument/2006/relationships/image" Target="../media/image400.pn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420.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0318F-673C-D76D-7489-A5FEC31CD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AD29E-FC26-537B-C652-50CC7FD4850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0046981B-80F4-CBA3-786D-367CAF813F3A}"/>
              </a:ext>
            </a:extLst>
          </p:cNvPr>
          <p:cNvSpPr>
            <a:spLocks noGrp="1"/>
          </p:cNvSpPr>
          <p:nvPr>
            <p:ph type="body" idx="1"/>
          </p:nvPr>
        </p:nvSpPr>
        <p:spPr/>
        <p:txBody>
          <a:bodyPr/>
          <a:lstStyle/>
          <a:p>
            <a:r>
              <a:rPr lang="en-US" dirty="0"/>
              <a:t>BJT</a:t>
            </a:r>
            <a:br>
              <a:rPr lang="en-US" dirty="0"/>
            </a:br>
            <a:endParaRPr lang="en-US" dirty="0"/>
          </a:p>
        </p:txBody>
      </p:sp>
    </p:spTree>
    <p:extLst>
      <p:ext uri="{BB962C8B-B14F-4D97-AF65-F5344CB8AC3E}">
        <p14:creationId xmlns:p14="http://schemas.microsoft.com/office/powerpoint/2010/main" val="417136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0E95-DD3B-42E9-A226-9269F3DF861C}"/>
              </a:ext>
            </a:extLst>
          </p:cNvPr>
          <p:cNvSpPr txBox="1"/>
          <p:nvPr/>
        </p:nvSpPr>
        <p:spPr>
          <a:xfrm>
            <a:off x="290649" y="637593"/>
            <a:ext cx="3706585" cy="2308324"/>
          </a:xfrm>
          <a:prstGeom prst="rect">
            <a:avLst/>
          </a:prstGeom>
          <a:noFill/>
        </p:spPr>
        <p:txBody>
          <a:bodyPr wrap="square">
            <a:spAutoFit/>
          </a:bodyPr>
          <a:lstStyle/>
          <a:p>
            <a:r>
              <a:rPr lang="en-US" dirty="0"/>
              <a:t>![Schematic depiction and circuit symbols for (a) _</a:t>
            </a:r>
            <a:r>
              <a:rPr lang="en-US" dirty="0" err="1"/>
              <a:t>npn</a:t>
            </a:r>
            <a:r>
              <a:rPr lang="en-US" dirty="0"/>
              <a:t>_ and (b) _</a:t>
            </a:r>
            <a:r>
              <a:rPr lang="en-US" dirty="0" err="1"/>
              <a:t>pnp</a:t>
            </a:r>
            <a:r>
              <a:rPr lang="en-US" dirty="0"/>
              <a:t>_ BJTs illustrating on the top the device areas, terminal labels, and on the bottom the </a:t>
            </a:r>
            <a:r>
              <a:rPr lang="en-US" dirty="0" err="1"/>
              <a:t>d.c.</a:t>
            </a:r>
            <a:r>
              <a:rPr lang="en-US" dirty="0"/>
              <a:t> terminal currents, voltages, and reference polarities.](figures/fig-semi-dev-</a:t>
            </a:r>
            <a:r>
              <a:rPr lang="en-US" dirty="0" err="1"/>
              <a:t>bjt</a:t>
            </a:r>
            <a:r>
              <a:rPr lang="en-US" dirty="0"/>
              <a:t>-sch){#fig-semi-dev-bjt-sch}</a:t>
            </a:r>
          </a:p>
        </p:txBody>
      </p:sp>
      <p:sp>
        <p:nvSpPr>
          <p:cNvPr id="3" name="TextBox 2">
            <a:extLst>
              <a:ext uri="{FF2B5EF4-FFF2-40B4-BE49-F238E27FC236}">
                <a16:creationId xmlns:a16="http://schemas.microsoft.com/office/drawing/2014/main" id="{E7305357-008F-9A93-0C19-4046E44F8143}"/>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FFBEF86A-B5CC-AAB5-E3E0-F9D6C5B6C8D5}"/>
              </a:ext>
            </a:extLst>
          </p:cNvPr>
          <p:cNvSpPr txBox="1"/>
          <p:nvPr/>
        </p:nvSpPr>
        <p:spPr>
          <a:xfrm>
            <a:off x="244431" y="6200278"/>
            <a:ext cx="2447208" cy="338554"/>
          </a:xfrm>
          <a:prstGeom prst="rect">
            <a:avLst/>
          </a:prstGeom>
          <a:noFill/>
        </p:spPr>
        <p:txBody>
          <a:bodyPr wrap="none" rtlCol="0">
            <a:spAutoFit/>
          </a:bodyPr>
          <a:lstStyle/>
          <a:p>
            <a:r>
              <a:rPr lang="en-US" sz="1600" i="1" dirty="0"/>
              <a:t>Ref: Fig 10.2 p-372 Pierret</a:t>
            </a:r>
          </a:p>
        </p:txBody>
      </p:sp>
      <p:grpSp>
        <p:nvGrpSpPr>
          <p:cNvPr id="11" name="Group 10">
            <a:extLst>
              <a:ext uri="{FF2B5EF4-FFF2-40B4-BE49-F238E27FC236}">
                <a16:creationId xmlns:a16="http://schemas.microsoft.com/office/drawing/2014/main" id="{51F22312-5A3F-FA7B-DD77-94A3222569C6}"/>
              </a:ext>
            </a:extLst>
          </p:cNvPr>
          <p:cNvGrpSpPr/>
          <p:nvPr/>
        </p:nvGrpSpPr>
        <p:grpSpPr>
          <a:xfrm>
            <a:off x="5940870" y="744287"/>
            <a:ext cx="5591175" cy="3753244"/>
            <a:chOff x="5940870" y="744287"/>
            <a:chExt cx="5591175" cy="3753244"/>
          </a:xfrm>
        </p:grpSpPr>
        <p:pic>
          <p:nvPicPr>
            <p:cNvPr id="6" name="Picture 5">
              <a:extLst>
                <a:ext uri="{FF2B5EF4-FFF2-40B4-BE49-F238E27FC236}">
                  <a16:creationId xmlns:a16="http://schemas.microsoft.com/office/drawing/2014/main" id="{782C2449-9C0B-966B-57D3-798C70C076B6}"/>
                </a:ext>
              </a:extLst>
            </p:cNvPr>
            <p:cNvPicPr>
              <a:picLocks noChangeAspect="1"/>
            </p:cNvPicPr>
            <p:nvPr/>
          </p:nvPicPr>
          <p:blipFill>
            <a:blip r:embed="rId2"/>
            <a:stretch>
              <a:fillRect/>
            </a:stretch>
          </p:blipFill>
          <p:spPr>
            <a:xfrm>
              <a:off x="5940870" y="744287"/>
              <a:ext cx="5591175" cy="1095375"/>
            </a:xfrm>
            <a:prstGeom prst="rect">
              <a:avLst/>
            </a:prstGeom>
          </p:spPr>
        </p:pic>
        <p:pic>
          <p:nvPicPr>
            <p:cNvPr id="8" name="Picture 7">
              <a:extLst>
                <a:ext uri="{FF2B5EF4-FFF2-40B4-BE49-F238E27FC236}">
                  <a16:creationId xmlns:a16="http://schemas.microsoft.com/office/drawing/2014/main" id="{BCECAAC2-9E67-F93A-1D45-64E64A8F206D}"/>
                </a:ext>
              </a:extLst>
            </p:cNvPr>
            <p:cNvPicPr>
              <a:picLocks noChangeAspect="1"/>
            </p:cNvPicPr>
            <p:nvPr/>
          </p:nvPicPr>
          <p:blipFill>
            <a:blip r:embed="rId3"/>
            <a:stretch>
              <a:fillRect/>
            </a:stretch>
          </p:blipFill>
          <p:spPr>
            <a:xfrm>
              <a:off x="6224481" y="2207252"/>
              <a:ext cx="5155352" cy="1738023"/>
            </a:xfrm>
            <a:prstGeom prst="rect">
              <a:avLst/>
            </a:prstGeom>
          </p:spPr>
        </p:pic>
        <p:sp>
          <p:nvSpPr>
            <p:cNvPr id="9" name="TextBox 8">
              <a:extLst>
                <a:ext uri="{FF2B5EF4-FFF2-40B4-BE49-F238E27FC236}">
                  <a16:creationId xmlns:a16="http://schemas.microsoft.com/office/drawing/2014/main" id="{E542972C-1A22-F683-4747-5B1DDA7B6F2C}"/>
                </a:ext>
              </a:extLst>
            </p:cNvPr>
            <p:cNvSpPr txBox="1"/>
            <p:nvPr/>
          </p:nvSpPr>
          <p:spPr>
            <a:xfrm>
              <a:off x="7006975" y="4128199"/>
              <a:ext cx="874983" cy="369332"/>
            </a:xfrm>
            <a:prstGeom prst="rect">
              <a:avLst/>
            </a:prstGeom>
            <a:noFill/>
          </p:spPr>
          <p:txBody>
            <a:bodyPr wrap="none" rtlCol="0">
              <a:spAutoFit/>
            </a:bodyPr>
            <a:lstStyle/>
            <a:p>
              <a:r>
                <a:rPr lang="en-US" dirty="0"/>
                <a:t>(a) </a:t>
              </a:r>
              <a:r>
                <a:rPr lang="en-US" dirty="0" err="1"/>
                <a:t>pnp</a:t>
              </a:r>
              <a:endParaRPr lang="en-US" dirty="0"/>
            </a:p>
          </p:txBody>
        </p:sp>
        <p:sp>
          <p:nvSpPr>
            <p:cNvPr id="10" name="TextBox 9">
              <a:extLst>
                <a:ext uri="{FF2B5EF4-FFF2-40B4-BE49-F238E27FC236}">
                  <a16:creationId xmlns:a16="http://schemas.microsoft.com/office/drawing/2014/main" id="{8130741B-376B-926C-2A3F-FA0C7F1DC0DE}"/>
                </a:ext>
              </a:extLst>
            </p:cNvPr>
            <p:cNvSpPr txBox="1"/>
            <p:nvPr/>
          </p:nvSpPr>
          <p:spPr>
            <a:xfrm>
              <a:off x="9678256" y="4128199"/>
              <a:ext cx="871777" cy="369332"/>
            </a:xfrm>
            <a:prstGeom prst="rect">
              <a:avLst/>
            </a:prstGeom>
            <a:noFill/>
          </p:spPr>
          <p:txBody>
            <a:bodyPr wrap="none" rtlCol="0">
              <a:spAutoFit/>
            </a:bodyPr>
            <a:lstStyle/>
            <a:p>
              <a:r>
                <a:rPr lang="en-US" dirty="0"/>
                <a:t>(a) </a:t>
              </a:r>
              <a:r>
                <a:rPr lang="en-US" dirty="0" err="1"/>
                <a:t>npn</a:t>
              </a:r>
              <a:endParaRPr lang="en-US" dirty="0"/>
            </a:p>
          </p:txBody>
        </p:sp>
      </p:grpSp>
    </p:spTree>
    <p:extLst>
      <p:ext uri="{BB962C8B-B14F-4D97-AF65-F5344CB8AC3E}">
        <p14:creationId xmlns:p14="http://schemas.microsoft.com/office/powerpoint/2010/main" val="18626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r>
              <a:rPr lang="en-US" dirty="0" err="1"/>
              <a:t>Pn</a:t>
            </a:r>
            <a:r>
              <a:rPr lang="en-US" dirty="0"/>
              <a:t>-junction</a:t>
            </a:r>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3998F-6016-1ABE-AEDE-37E50808C7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6B2E3A-28CD-E56E-183E-71E6AF0ACBBE}"/>
              </a:ext>
            </a:extLst>
          </p:cNvPr>
          <p:cNvSpPr txBox="1"/>
          <p:nvPr/>
        </p:nvSpPr>
        <p:spPr>
          <a:xfrm>
            <a:off x="171051" y="403939"/>
            <a:ext cx="5339443" cy="923330"/>
          </a:xfrm>
          <a:prstGeom prst="rect">
            <a:avLst/>
          </a:prstGeom>
          <a:noFill/>
        </p:spPr>
        <p:txBody>
          <a:bodyPr wrap="square">
            <a:spAutoFit/>
          </a:bodyPr>
          <a:lstStyle/>
          <a:p>
            <a:r>
              <a:rPr lang="en-US" dirty="0"/>
              <a:t>![Bandgap visualization of carrier activity in a </a:t>
            </a:r>
            <a:r>
              <a:rPr lang="en-US" dirty="0" err="1"/>
              <a:t>pnp</a:t>
            </a:r>
            <a:r>
              <a:rPr lang="en-US" dirty="0"/>
              <a:t> BJT in active mode. ](figures/fig-semi-dev-</a:t>
            </a:r>
            <a:r>
              <a:rPr lang="en-US" dirty="0" err="1"/>
              <a:t>bjt</a:t>
            </a:r>
            <a:r>
              <a:rPr lang="en-US" dirty="0"/>
              <a:t>-</a:t>
            </a:r>
            <a:r>
              <a:rPr lang="en-US" dirty="0" err="1"/>
              <a:t>iband</a:t>
            </a:r>
            <a:r>
              <a:rPr lang="en-US" dirty="0"/>
              <a:t>){#fig-semi-dev-bjt-iband}</a:t>
            </a:r>
          </a:p>
        </p:txBody>
      </p:sp>
      <p:sp>
        <p:nvSpPr>
          <p:cNvPr id="3" name="TextBox 2">
            <a:extLst>
              <a:ext uri="{FF2B5EF4-FFF2-40B4-BE49-F238E27FC236}">
                <a16:creationId xmlns:a16="http://schemas.microsoft.com/office/drawing/2014/main" id="{E7F9B07A-996C-95C7-5D68-05037623D4EF}"/>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15F012C0-100F-2734-0D6A-54303B738215}"/>
              </a:ext>
            </a:extLst>
          </p:cNvPr>
          <p:cNvSpPr txBox="1"/>
          <p:nvPr/>
        </p:nvSpPr>
        <p:spPr>
          <a:xfrm>
            <a:off x="244431" y="6200278"/>
            <a:ext cx="2447208" cy="338554"/>
          </a:xfrm>
          <a:prstGeom prst="rect">
            <a:avLst/>
          </a:prstGeom>
          <a:noFill/>
        </p:spPr>
        <p:txBody>
          <a:bodyPr wrap="none" rtlCol="0">
            <a:spAutoFit/>
          </a:bodyPr>
          <a:lstStyle/>
          <a:p>
            <a:r>
              <a:rPr lang="en-US" sz="1600" i="1" dirty="0"/>
              <a:t>Ref: Fig 10.8 p-380 Pierret</a:t>
            </a:r>
          </a:p>
        </p:txBody>
      </p:sp>
      <p:pic>
        <p:nvPicPr>
          <p:cNvPr id="6" name="Picture 5">
            <a:extLst>
              <a:ext uri="{FF2B5EF4-FFF2-40B4-BE49-F238E27FC236}">
                <a16:creationId xmlns:a16="http://schemas.microsoft.com/office/drawing/2014/main" id="{CECDE17A-303D-0E4B-9B77-959B738354E1}"/>
              </a:ext>
            </a:extLst>
          </p:cNvPr>
          <p:cNvPicPr>
            <a:picLocks noChangeAspect="1"/>
          </p:cNvPicPr>
          <p:nvPr/>
        </p:nvPicPr>
        <p:blipFill>
          <a:blip r:embed="rId2"/>
          <a:stretch>
            <a:fillRect/>
          </a:stretch>
        </p:blipFill>
        <p:spPr>
          <a:xfrm>
            <a:off x="5372100" y="1941058"/>
            <a:ext cx="5760008" cy="3403641"/>
          </a:xfrm>
          <a:prstGeom prst="rect">
            <a:avLst/>
          </a:prstGeom>
        </p:spPr>
      </p:pic>
    </p:spTree>
    <p:extLst>
      <p:ext uri="{BB962C8B-B14F-4D97-AF65-F5344CB8AC3E}">
        <p14:creationId xmlns:p14="http://schemas.microsoft.com/office/powerpoint/2010/main" val="426427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16C7-2575-2B1D-6814-7B29689E4C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1F5142-8BD0-FC71-764D-7F0A7E650BB3}"/>
              </a:ext>
            </a:extLst>
          </p:cNvPr>
          <p:cNvSpPr txBox="1"/>
          <p:nvPr/>
        </p:nvSpPr>
        <p:spPr>
          <a:xfrm>
            <a:off x="171051" y="403939"/>
            <a:ext cx="5339443" cy="923330"/>
          </a:xfrm>
          <a:prstGeom prst="rect">
            <a:avLst/>
          </a:prstGeom>
          <a:noFill/>
        </p:spPr>
        <p:txBody>
          <a:bodyPr wrap="square">
            <a:spAutoFit/>
          </a:bodyPr>
          <a:lstStyle/>
          <a:p>
            <a:r>
              <a:rPr lang="en-US" dirty="0"/>
              <a:t>![Spatial visualization of the diffusion currents flowing I](figures/fig-semi-dev-</a:t>
            </a:r>
            <a:r>
              <a:rPr lang="en-US" dirty="0" err="1"/>
              <a:t>bjt</a:t>
            </a:r>
            <a:r>
              <a:rPr lang="en-US" dirty="0"/>
              <a:t>-</a:t>
            </a:r>
            <a:r>
              <a:rPr lang="en-US" dirty="0" err="1"/>
              <a:t>curr</a:t>
            </a:r>
            <a:r>
              <a:rPr lang="en-US" dirty="0"/>
              <a:t>){#fig-semi-dev-bjt-curr}</a:t>
            </a:r>
          </a:p>
        </p:txBody>
      </p:sp>
      <p:sp>
        <p:nvSpPr>
          <p:cNvPr id="3" name="TextBox 2">
            <a:extLst>
              <a:ext uri="{FF2B5EF4-FFF2-40B4-BE49-F238E27FC236}">
                <a16:creationId xmlns:a16="http://schemas.microsoft.com/office/drawing/2014/main" id="{7AD0BA12-947E-78F1-19C2-A3D8E512B486}"/>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05C73435-714B-436A-743B-591D8C76B477}"/>
              </a:ext>
            </a:extLst>
          </p:cNvPr>
          <p:cNvSpPr txBox="1"/>
          <p:nvPr/>
        </p:nvSpPr>
        <p:spPr>
          <a:xfrm>
            <a:off x="244431" y="6200278"/>
            <a:ext cx="2447208" cy="338554"/>
          </a:xfrm>
          <a:prstGeom prst="rect">
            <a:avLst/>
          </a:prstGeom>
          <a:noFill/>
        </p:spPr>
        <p:txBody>
          <a:bodyPr wrap="none" rtlCol="0">
            <a:spAutoFit/>
          </a:bodyPr>
          <a:lstStyle/>
          <a:p>
            <a:r>
              <a:rPr lang="en-US" sz="1600" i="1" dirty="0"/>
              <a:t>Ref: Fig 10.9 p-381 Pierret</a:t>
            </a:r>
          </a:p>
        </p:txBody>
      </p:sp>
      <p:pic>
        <p:nvPicPr>
          <p:cNvPr id="7" name="Picture 6">
            <a:extLst>
              <a:ext uri="{FF2B5EF4-FFF2-40B4-BE49-F238E27FC236}">
                <a16:creationId xmlns:a16="http://schemas.microsoft.com/office/drawing/2014/main" id="{14DAB5D0-4159-D8C4-C994-1110F870FCC4}"/>
              </a:ext>
            </a:extLst>
          </p:cNvPr>
          <p:cNvPicPr>
            <a:picLocks noChangeAspect="1"/>
          </p:cNvPicPr>
          <p:nvPr/>
        </p:nvPicPr>
        <p:blipFill>
          <a:blip r:embed="rId2"/>
          <a:stretch>
            <a:fillRect/>
          </a:stretch>
        </p:blipFill>
        <p:spPr>
          <a:xfrm>
            <a:off x="5465308" y="1944801"/>
            <a:ext cx="5716435" cy="2968398"/>
          </a:xfrm>
          <a:prstGeom prst="rect">
            <a:avLst/>
          </a:prstGeom>
        </p:spPr>
      </p:pic>
    </p:spTree>
    <p:extLst>
      <p:ext uri="{BB962C8B-B14F-4D97-AF65-F5344CB8AC3E}">
        <p14:creationId xmlns:p14="http://schemas.microsoft.com/office/powerpoint/2010/main" val="32474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F22A-7B18-861B-2E13-6D032DC0FB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5CDF3-460C-2FAC-5AD6-7C3710FE2992}"/>
              </a:ext>
            </a:extLst>
          </p:cNvPr>
          <p:cNvSpPr txBox="1"/>
          <p:nvPr/>
        </p:nvSpPr>
        <p:spPr>
          <a:xfrm>
            <a:off x="171051" y="403939"/>
            <a:ext cx="5339443" cy="923330"/>
          </a:xfrm>
          <a:prstGeom prst="rect">
            <a:avLst/>
          </a:prstGeom>
          <a:noFill/>
        </p:spPr>
        <p:txBody>
          <a:bodyPr wrap="square">
            <a:spAutoFit/>
          </a:bodyPr>
          <a:lstStyle/>
          <a:p>
            <a:r>
              <a:rPr lang="en-US" dirty="0"/>
              <a:t>![Excess carrier distribution in the base for active-region operation.](figures/fig-semi-dev-</a:t>
            </a:r>
            <a:r>
              <a:rPr lang="en-US" dirty="0" err="1"/>
              <a:t>bjt</a:t>
            </a:r>
            <a:r>
              <a:rPr lang="en-US" dirty="0"/>
              <a:t>-base){#fig-semi-dev-bjt-base}</a:t>
            </a:r>
          </a:p>
        </p:txBody>
      </p:sp>
      <p:sp>
        <p:nvSpPr>
          <p:cNvPr id="3" name="TextBox 2">
            <a:extLst>
              <a:ext uri="{FF2B5EF4-FFF2-40B4-BE49-F238E27FC236}">
                <a16:creationId xmlns:a16="http://schemas.microsoft.com/office/drawing/2014/main" id="{280363C8-9DA6-C119-E667-818EBE37DF11}"/>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0E5DB3F6-659F-9DBE-EF85-2C514D9F62B0}"/>
              </a:ext>
            </a:extLst>
          </p:cNvPr>
          <p:cNvSpPr txBox="1"/>
          <p:nvPr/>
        </p:nvSpPr>
        <p:spPr>
          <a:xfrm>
            <a:off x="244431" y="6200278"/>
            <a:ext cx="2895473" cy="584775"/>
          </a:xfrm>
          <a:prstGeom prst="rect">
            <a:avLst/>
          </a:prstGeom>
          <a:noFill/>
        </p:spPr>
        <p:txBody>
          <a:bodyPr wrap="none" rtlCol="0">
            <a:spAutoFit/>
          </a:bodyPr>
          <a:lstStyle/>
          <a:p>
            <a:r>
              <a:rPr lang="en-US" sz="1600" i="1" dirty="0"/>
              <a:t>Ref: Fig 7-7 p-362  Streetman</a:t>
            </a:r>
          </a:p>
          <a:p>
            <a:r>
              <a:rPr lang="en-US" sz="1600" i="1" dirty="0"/>
              <a:t>Ref: Fig 7.7 p-253 Gray-Searles</a:t>
            </a:r>
          </a:p>
        </p:txBody>
      </p:sp>
      <p:grpSp>
        <p:nvGrpSpPr>
          <p:cNvPr id="32" name="Group 31">
            <a:extLst>
              <a:ext uri="{FF2B5EF4-FFF2-40B4-BE49-F238E27FC236}">
                <a16:creationId xmlns:a16="http://schemas.microsoft.com/office/drawing/2014/main" id="{B5322330-5C60-59F5-125B-40590D30F4BD}"/>
              </a:ext>
            </a:extLst>
          </p:cNvPr>
          <p:cNvGrpSpPr/>
          <p:nvPr/>
        </p:nvGrpSpPr>
        <p:grpSpPr>
          <a:xfrm>
            <a:off x="4660929" y="1531661"/>
            <a:ext cx="6771516" cy="4431090"/>
            <a:chOff x="4660929" y="1531661"/>
            <a:chExt cx="6771516" cy="4431090"/>
          </a:xfrm>
        </p:grpSpPr>
        <p:pic>
          <p:nvPicPr>
            <p:cNvPr id="6" name="Picture 5">
              <a:extLst>
                <a:ext uri="{FF2B5EF4-FFF2-40B4-BE49-F238E27FC236}">
                  <a16:creationId xmlns:a16="http://schemas.microsoft.com/office/drawing/2014/main" id="{DBFC7BE7-C712-379D-7E82-875A945F420D}"/>
                </a:ext>
              </a:extLst>
            </p:cNvPr>
            <p:cNvPicPr>
              <a:picLocks noChangeAspect="1"/>
            </p:cNvPicPr>
            <p:nvPr/>
          </p:nvPicPr>
          <p:blipFill>
            <a:blip r:embed="rId2"/>
            <a:srcRect t="10762" b="14091"/>
            <a:stretch/>
          </p:blipFill>
          <p:spPr>
            <a:xfrm>
              <a:off x="4660929" y="2207851"/>
              <a:ext cx="6771516" cy="35537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468381-2EB0-1745-ADC0-9176E25E27C3}"/>
                    </a:ext>
                  </a:extLst>
                </p:cNvPr>
                <p:cNvSpPr txBox="1"/>
                <p:nvPr/>
              </p:nvSpPr>
              <p:spPr>
                <a:xfrm>
                  <a:off x="7704862" y="5057983"/>
                  <a:ext cx="341825"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Sub>
                      </m:oMath>
                    </m:oMathPara>
                  </a14:m>
                  <a:endParaRPr lang="en-US" sz="1600" dirty="0"/>
                </a:p>
              </p:txBody>
            </p:sp>
          </mc:Choice>
          <mc:Fallback xmlns="">
            <p:sp>
              <p:nvSpPr>
                <p:cNvPr id="8" name="TextBox 7">
                  <a:extLst>
                    <a:ext uri="{FF2B5EF4-FFF2-40B4-BE49-F238E27FC236}">
                      <a16:creationId xmlns:a16="http://schemas.microsoft.com/office/drawing/2014/main" id="{08468381-2EB0-1745-ADC0-9176E25E27C3}"/>
                    </a:ext>
                  </a:extLst>
                </p:cNvPr>
                <p:cNvSpPr txBox="1">
                  <a:spLocks noRot="1" noChangeAspect="1" noMove="1" noResize="1" noEditPoints="1" noAdjustHandles="1" noChangeArrowheads="1" noChangeShapeType="1" noTextEdit="1"/>
                </p:cNvSpPr>
                <p:nvPr/>
              </p:nvSpPr>
              <p:spPr>
                <a:xfrm>
                  <a:off x="7704862" y="5057983"/>
                  <a:ext cx="341825" cy="246221"/>
                </a:xfrm>
                <a:prstGeom prst="rect">
                  <a:avLst/>
                </a:prstGeom>
                <a:blipFill>
                  <a:blip r:embed="rId3"/>
                  <a:stretch>
                    <a:fillRect l="-14286" r="-535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699F2F-69B2-1DC5-B073-A87177896A4D}"/>
                    </a:ext>
                  </a:extLst>
                </p:cNvPr>
                <p:cNvSpPr txBox="1"/>
                <p:nvPr/>
              </p:nvSpPr>
              <p:spPr>
                <a:xfrm>
                  <a:off x="7814626" y="3132246"/>
                  <a:ext cx="1041632" cy="246221"/>
                </a:xfrm>
                <a:prstGeom prst="rect">
                  <a:avLst/>
                </a:prstGeom>
                <a:solidFill>
                  <a:schemeClr val="bg1"/>
                </a:solidFill>
              </p:spPr>
              <p:txBody>
                <a:bodyPr wrap="none" lIns="0" tIns="0" rIns="0" bIns="0" rtlCol="0">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p:txBody>
            </p:sp>
          </mc:Choice>
          <mc:Fallback xmlns="">
            <p:sp>
              <p:nvSpPr>
                <p:cNvPr id="9" name="TextBox 8">
                  <a:extLst>
                    <a:ext uri="{FF2B5EF4-FFF2-40B4-BE49-F238E27FC236}">
                      <a16:creationId xmlns:a16="http://schemas.microsoft.com/office/drawing/2014/main" id="{B4699F2F-69B2-1DC5-B073-A87177896A4D}"/>
                    </a:ext>
                  </a:extLst>
                </p:cNvPr>
                <p:cNvSpPr txBox="1">
                  <a:spLocks noRot="1" noChangeAspect="1" noMove="1" noResize="1" noEditPoints="1" noAdjustHandles="1" noChangeArrowheads="1" noChangeShapeType="1" noTextEdit="1"/>
                </p:cNvSpPr>
                <p:nvPr/>
              </p:nvSpPr>
              <p:spPr>
                <a:xfrm>
                  <a:off x="7814626" y="3132246"/>
                  <a:ext cx="1041632" cy="246221"/>
                </a:xfrm>
                <a:prstGeom prst="rect">
                  <a:avLst/>
                </a:prstGeom>
                <a:blipFill>
                  <a:blip r:embed="rId4"/>
                  <a:stretch>
                    <a:fillRect l="-7018" b="-3250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E216FD3-9873-5971-9E44-12AD5EBF28A9}"/>
                </a:ext>
              </a:extLst>
            </p:cNvPr>
            <p:cNvCxnSpPr/>
            <p:nvPr/>
          </p:nvCxnSpPr>
          <p:spPr>
            <a:xfrm>
              <a:off x="10580717" y="5673933"/>
              <a:ext cx="1117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BE6C26-77B8-4A6F-7CB5-5FBDA21DCC0B}"/>
                    </a:ext>
                  </a:extLst>
                </p:cNvPr>
                <p:cNvSpPr txBox="1"/>
                <p:nvPr/>
              </p:nvSpPr>
              <p:spPr>
                <a:xfrm>
                  <a:off x="7331804" y="5716529"/>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2" name="TextBox 11">
                  <a:extLst>
                    <a:ext uri="{FF2B5EF4-FFF2-40B4-BE49-F238E27FC236}">
                      <a16:creationId xmlns:a16="http://schemas.microsoft.com/office/drawing/2014/main" id="{9FBE6C26-77B8-4A6F-7CB5-5FBDA21DCC0B}"/>
                    </a:ext>
                  </a:extLst>
                </p:cNvPr>
                <p:cNvSpPr txBox="1">
                  <a:spLocks noRot="1" noChangeAspect="1" noMove="1" noResize="1" noEditPoints="1" noAdjustHandles="1" noChangeArrowheads="1" noChangeShapeType="1" noTextEdit="1"/>
                </p:cNvSpPr>
                <p:nvPr/>
              </p:nvSpPr>
              <p:spPr>
                <a:xfrm>
                  <a:off x="7331804" y="5716529"/>
                  <a:ext cx="156901" cy="246221"/>
                </a:xfrm>
                <a:prstGeom prst="rect">
                  <a:avLst/>
                </a:prstGeom>
                <a:blipFill>
                  <a:blip r:embed="rId5"/>
                  <a:stretch>
                    <a:fillRect l="-32000" r="-32000"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7A4C4B-A70B-5AEE-FC7A-A061D6A553D6}"/>
                    </a:ext>
                  </a:extLst>
                </p:cNvPr>
                <p:cNvSpPr txBox="1"/>
                <p:nvPr/>
              </p:nvSpPr>
              <p:spPr>
                <a:xfrm>
                  <a:off x="8742542" y="5716530"/>
                  <a:ext cx="323550"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𝐵</m:t>
                            </m:r>
                          </m:sub>
                        </m:sSub>
                      </m:oMath>
                    </m:oMathPara>
                  </a14:m>
                  <a:endParaRPr lang="en-US" sz="1600" dirty="0"/>
                </a:p>
              </p:txBody>
            </p:sp>
          </mc:Choice>
          <mc:Fallback xmlns="">
            <p:sp>
              <p:nvSpPr>
                <p:cNvPr id="17" name="TextBox 16">
                  <a:extLst>
                    <a:ext uri="{FF2B5EF4-FFF2-40B4-BE49-F238E27FC236}">
                      <a16:creationId xmlns:a16="http://schemas.microsoft.com/office/drawing/2014/main" id="{5D7A4C4B-A70B-5AEE-FC7A-A061D6A553D6}"/>
                    </a:ext>
                  </a:extLst>
                </p:cNvPr>
                <p:cNvSpPr txBox="1">
                  <a:spLocks noRot="1" noChangeAspect="1" noMove="1" noResize="1" noEditPoints="1" noAdjustHandles="1" noChangeArrowheads="1" noChangeShapeType="1" noTextEdit="1"/>
                </p:cNvSpPr>
                <p:nvPr/>
              </p:nvSpPr>
              <p:spPr>
                <a:xfrm>
                  <a:off x="8742542" y="5716530"/>
                  <a:ext cx="323550" cy="246221"/>
                </a:xfrm>
                <a:prstGeom prst="rect">
                  <a:avLst/>
                </a:prstGeom>
                <a:blipFill>
                  <a:blip r:embed="rId6"/>
                  <a:stretch>
                    <a:fillRect l="-13208" r="-3774" b="-15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481D46F-BE2A-D723-BB49-3AA2B3655876}"/>
                </a:ext>
              </a:extLst>
            </p:cNvPr>
            <p:cNvSpPr txBox="1"/>
            <p:nvPr/>
          </p:nvSpPr>
          <p:spPr>
            <a:xfrm>
              <a:off x="6625937" y="1584460"/>
              <a:ext cx="1227708" cy="523220"/>
            </a:xfrm>
            <a:prstGeom prst="rect">
              <a:avLst/>
            </a:prstGeom>
            <a:noFill/>
          </p:spPr>
          <p:txBody>
            <a:bodyPr wrap="none" rtlCol="0">
              <a:spAutoFit/>
            </a:bodyPr>
            <a:lstStyle/>
            <a:p>
              <a:pPr algn="ctr"/>
              <a:r>
                <a:rPr lang="en-US" sz="1400" dirty="0"/>
                <a:t>E-B space</a:t>
              </a:r>
              <a:br>
                <a:rPr lang="en-US" sz="1400" dirty="0"/>
              </a:br>
              <a:r>
                <a:rPr lang="en-US" sz="1400" dirty="0"/>
                <a:t>charge region</a:t>
              </a:r>
            </a:p>
          </p:txBody>
        </p:sp>
        <p:sp>
          <p:nvSpPr>
            <p:cNvPr id="19" name="TextBox 18">
              <a:extLst>
                <a:ext uri="{FF2B5EF4-FFF2-40B4-BE49-F238E27FC236}">
                  <a16:creationId xmlns:a16="http://schemas.microsoft.com/office/drawing/2014/main" id="{ED5E6617-26C5-4C8A-94D6-BCC32EF90EFE}"/>
                </a:ext>
              </a:extLst>
            </p:cNvPr>
            <p:cNvSpPr txBox="1"/>
            <p:nvPr/>
          </p:nvSpPr>
          <p:spPr>
            <a:xfrm>
              <a:off x="8635032" y="1531661"/>
              <a:ext cx="1227708" cy="523220"/>
            </a:xfrm>
            <a:prstGeom prst="rect">
              <a:avLst/>
            </a:prstGeom>
            <a:noFill/>
          </p:spPr>
          <p:txBody>
            <a:bodyPr wrap="none" rtlCol="0">
              <a:spAutoFit/>
            </a:bodyPr>
            <a:lstStyle/>
            <a:p>
              <a:pPr algn="ctr"/>
              <a:r>
                <a:rPr lang="en-US" sz="1400" dirty="0"/>
                <a:t>B-C space</a:t>
              </a:r>
              <a:br>
                <a:rPr lang="en-US" sz="1400" dirty="0"/>
              </a:br>
              <a:r>
                <a:rPr lang="en-US" sz="1400" dirty="0"/>
                <a:t>charge region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32A6B-1707-5C9E-2F7C-55BBFDE6F598}"/>
                    </a:ext>
                  </a:extLst>
                </p:cNvPr>
                <p:cNvSpPr txBox="1"/>
                <p:nvPr/>
              </p:nvSpPr>
              <p:spPr>
                <a:xfrm>
                  <a:off x="10692477" y="5550822"/>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sz="1600" dirty="0"/>
                </a:p>
              </p:txBody>
            </p:sp>
          </mc:Choice>
          <mc:Fallback xmlns="">
            <p:sp>
              <p:nvSpPr>
                <p:cNvPr id="20" name="TextBox 19">
                  <a:extLst>
                    <a:ext uri="{FF2B5EF4-FFF2-40B4-BE49-F238E27FC236}">
                      <a16:creationId xmlns:a16="http://schemas.microsoft.com/office/drawing/2014/main" id="{78B32A6B-1707-5C9E-2F7C-55BBFDE6F598}"/>
                    </a:ext>
                  </a:extLst>
                </p:cNvPr>
                <p:cNvSpPr txBox="1">
                  <a:spLocks noRot="1" noChangeAspect="1" noMove="1" noResize="1" noEditPoints="1" noAdjustHandles="1" noChangeArrowheads="1" noChangeShapeType="1" noTextEdit="1"/>
                </p:cNvSpPr>
                <p:nvPr/>
              </p:nvSpPr>
              <p:spPr>
                <a:xfrm>
                  <a:off x="10692477" y="5550822"/>
                  <a:ext cx="156901" cy="246221"/>
                </a:xfrm>
                <a:prstGeom prst="rect">
                  <a:avLst/>
                </a:prstGeom>
                <a:blipFill>
                  <a:blip r:embed="rId7"/>
                  <a:stretch>
                    <a:fillRect l="-19231"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842B81-043C-4334-A3E6-27C8DF16B668}"/>
                    </a:ext>
                  </a:extLst>
                </p:cNvPr>
                <p:cNvSpPr txBox="1"/>
                <p:nvPr/>
              </p:nvSpPr>
              <p:spPr>
                <a:xfrm>
                  <a:off x="5661740" y="4032666"/>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3" name="TextBox 22">
                  <a:extLst>
                    <a:ext uri="{FF2B5EF4-FFF2-40B4-BE49-F238E27FC236}">
                      <a16:creationId xmlns:a16="http://schemas.microsoft.com/office/drawing/2014/main" id="{6A842B81-043C-4334-A3E6-27C8DF16B668}"/>
                    </a:ext>
                  </a:extLst>
                </p:cNvPr>
                <p:cNvSpPr txBox="1">
                  <a:spLocks noRot="1" noChangeAspect="1" noMove="1" noResize="1" noEditPoints="1" noAdjustHandles="1" noChangeArrowheads="1" noChangeShapeType="1" noTextEdit="1"/>
                </p:cNvSpPr>
                <p:nvPr/>
              </p:nvSpPr>
              <p:spPr>
                <a:xfrm>
                  <a:off x="5661740" y="4032666"/>
                  <a:ext cx="836768" cy="246221"/>
                </a:xfrm>
                <a:prstGeom prst="rect">
                  <a:avLst/>
                </a:prstGeom>
                <a:blipFill>
                  <a:blip r:embed="rId8"/>
                  <a:stretch>
                    <a:fillRect l="-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E41495-AD46-AFED-D1DA-4CB9BF84E5C4}"/>
                    </a:ext>
                  </a:extLst>
                </p:cNvPr>
                <p:cNvSpPr txBox="1"/>
                <p:nvPr/>
              </p:nvSpPr>
              <p:spPr>
                <a:xfrm>
                  <a:off x="9989750" y="5381781"/>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4" name="TextBox 23">
                  <a:extLst>
                    <a:ext uri="{FF2B5EF4-FFF2-40B4-BE49-F238E27FC236}">
                      <a16:creationId xmlns:a16="http://schemas.microsoft.com/office/drawing/2014/main" id="{ABE41495-AD46-AFED-D1DA-4CB9BF84E5C4}"/>
                    </a:ext>
                  </a:extLst>
                </p:cNvPr>
                <p:cNvSpPr txBox="1">
                  <a:spLocks noRot="1" noChangeAspect="1" noMove="1" noResize="1" noEditPoints="1" noAdjustHandles="1" noChangeArrowheads="1" noChangeShapeType="1" noTextEdit="1"/>
                </p:cNvSpPr>
                <p:nvPr/>
              </p:nvSpPr>
              <p:spPr>
                <a:xfrm>
                  <a:off x="9989750" y="5381781"/>
                  <a:ext cx="836768" cy="246221"/>
                </a:xfrm>
                <a:prstGeom prst="rect">
                  <a:avLst/>
                </a:prstGeom>
                <a:blipFill>
                  <a:blip r:embed="rId8"/>
                  <a:stretch>
                    <a:fillRect l="-73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3717624-A89F-78F3-24EF-5C7A639C82C4}"/>
                </a:ext>
              </a:extLst>
            </p:cNvPr>
            <p:cNvSpPr txBox="1"/>
            <p:nvPr/>
          </p:nvSpPr>
          <p:spPr>
            <a:xfrm>
              <a:off x="4699029" y="2103941"/>
              <a:ext cx="2387445"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 Emitter (p)</a:t>
              </a:r>
            </a:p>
          </p:txBody>
        </p:sp>
        <p:sp>
          <p:nvSpPr>
            <p:cNvPr id="26" name="TextBox 25">
              <a:extLst>
                <a:ext uri="{FF2B5EF4-FFF2-40B4-BE49-F238E27FC236}">
                  <a16:creationId xmlns:a16="http://schemas.microsoft.com/office/drawing/2014/main" id="{9B173BC3-278A-1894-974C-BD81A1E8C943}"/>
                </a:ext>
              </a:extLst>
            </p:cNvPr>
            <p:cNvSpPr txBox="1"/>
            <p:nvPr/>
          </p:nvSpPr>
          <p:spPr>
            <a:xfrm>
              <a:off x="7410255" y="2103941"/>
              <a:ext cx="1446004" cy="369332"/>
            </a:xfrm>
            <a:prstGeom prst="rect">
              <a:avLst/>
            </a:prstGeom>
            <a:solidFill>
              <a:schemeClr val="bg1">
                <a:lumMod val="95000"/>
              </a:schemeClr>
            </a:solidFill>
            <a:ln>
              <a:solidFill>
                <a:schemeClr val="tx1"/>
              </a:solidFill>
            </a:ln>
          </p:spPr>
          <p:txBody>
            <a:bodyPr wrap="square" rtlCol="0">
              <a:spAutoFit/>
            </a:bodyPr>
            <a:lstStyle/>
            <a:p>
              <a:pPr algn="ctr"/>
              <a:r>
                <a:rPr lang="en-US" dirty="0"/>
                <a:t>Base (n)</a:t>
              </a:r>
            </a:p>
          </p:txBody>
        </p:sp>
        <p:sp>
          <p:nvSpPr>
            <p:cNvPr id="27" name="TextBox 26">
              <a:extLst>
                <a:ext uri="{FF2B5EF4-FFF2-40B4-BE49-F238E27FC236}">
                  <a16:creationId xmlns:a16="http://schemas.microsoft.com/office/drawing/2014/main" id="{912DC0C2-0814-9454-D4EF-FECD0783A477}"/>
                </a:ext>
              </a:extLst>
            </p:cNvPr>
            <p:cNvSpPr txBox="1"/>
            <p:nvPr/>
          </p:nvSpPr>
          <p:spPr>
            <a:xfrm>
              <a:off x="9602316" y="2103941"/>
              <a:ext cx="1799650"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Collector (p)</a:t>
              </a:r>
            </a:p>
          </p:txBody>
        </p:sp>
        <p:cxnSp>
          <p:nvCxnSpPr>
            <p:cNvPr id="29" name="Straight Arrow Connector 28">
              <a:extLst>
                <a:ext uri="{FF2B5EF4-FFF2-40B4-BE49-F238E27FC236}">
                  <a16:creationId xmlns:a16="http://schemas.microsoft.com/office/drawing/2014/main" id="{8E501927-65B1-3C7D-21CE-6BFC66AAC5A7}"/>
                </a:ext>
              </a:extLst>
            </p:cNvPr>
            <p:cNvCxnSpPr>
              <a:cxnSpLocks/>
            </p:cNvCxnSpPr>
            <p:nvPr/>
          </p:nvCxnSpPr>
          <p:spPr>
            <a:xfrm>
              <a:off x="7086474" y="2139523"/>
              <a:ext cx="35826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0A3AD5C-8F4B-3EE8-26EB-402B3DF72347}"/>
                </a:ext>
              </a:extLst>
            </p:cNvPr>
            <p:cNvCxnSpPr>
              <a:cxnSpLocks/>
            </p:cNvCxnSpPr>
            <p:nvPr/>
          </p:nvCxnSpPr>
          <p:spPr>
            <a:xfrm>
              <a:off x="8864976" y="2139523"/>
              <a:ext cx="7373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0459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2CBB9-AD72-FE5A-D2B4-4D9FF9D55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51BF4-4506-C1C7-830A-E921CD8F07D0}"/>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64688E70-6929-691B-9EDB-C0DFEDAFADD6}"/>
              </a:ext>
            </a:extLst>
          </p:cNvPr>
          <p:cNvSpPr>
            <a:spLocks noGrp="1"/>
          </p:cNvSpPr>
          <p:nvPr>
            <p:ph type="body" idx="1"/>
          </p:nvPr>
        </p:nvSpPr>
        <p:spPr/>
        <p:txBody>
          <a:bodyPr/>
          <a:lstStyle/>
          <a:p>
            <a:r>
              <a:rPr lang="en-US" dirty="0"/>
              <a:t>MOS</a:t>
            </a:r>
            <a:br>
              <a:rPr lang="en-US" dirty="0"/>
            </a:br>
            <a:endParaRPr lang="en-US" dirty="0"/>
          </a:p>
        </p:txBody>
      </p:sp>
    </p:spTree>
    <p:extLst>
      <p:ext uri="{BB962C8B-B14F-4D97-AF65-F5344CB8AC3E}">
        <p14:creationId xmlns:p14="http://schemas.microsoft.com/office/powerpoint/2010/main" val="5890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398E-A1B4-1DA3-BC97-5B67A6292E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430283-B936-416F-AA7A-4831A5A4F93D}"/>
              </a:ext>
            </a:extLst>
          </p:cNvPr>
          <p:cNvSpPr txBox="1"/>
          <p:nvPr/>
        </p:nvSpPr>
        <p:spPr>
          <a:xfrm>
            <a:off x="171051" y="403939"/>
            <a:ext cx="5339443" cy="646331"/>
          </a:xfrm>
          <a:prstGeom prst="rect">
            <a:avLst/>
          </a:prstGeom>
          <a:noFill/>
        </p:spPr>
        <p:txBody>
          <a:bodyPr wrap="square">
            <a:spAutoFit/>
          </a:bodyPr>
          <a:lstStyle/>
          <a:p>
            <a:r>
              <a:rPr lang="en-US" dirty="0"/>
              <a:t>![</a:t>
            </a:r>
            <a:r>
              <a:rPr lang="en-US" dirty="0" err="1"/>
              <a:t>nMOSFET</a:t>
            </a:r>
            <a:r>
              <a:rPr lang="en-US" dirty="0"/>
              <a:t> (</a:t>
            </a:r>
            <a:r>
              <a:rPr lang="en-US" dirty="0" err="1"/>
              <a:t>nMOS</a:t>
            </a:r>
            <a:r>
              <a:rPr lang="en-US" dirty="0"/>
              <a:t>) circuit symbol.](figures/fig-semi-dev-</a:t>
            </a:r>
            <a:r>
              <a:rPr lang="en-US" dirty="0" err="1"/>
              <a:t>mos</a:t>
            </a:r>
            <a:r>
              <a:rPr lang="en-US" dirty="0"/>
              <a:t>-sch){#fig-semi-dev-mos-sch}</a:t>
            </a:r>
          </a:p>
        </p:txBody>
      </p:sp>
      <p:sp>
        <p:nvSpPr>
          <p:cNvPr id="3" name="TextBox 2">
            <a:extLst>
              <a:ext uri="{FF2B5EF4-FFF2-40B4-BE49-F238E27FC236}">
                <a16:creationId xmlns:a16="http://schemas.microsoft.com/office/drawing/2014/main" id="{7C2B4E68-95B2-9E0D-54DE-B34F3AF47CFA}"/>
              </a:ext>
            </a:extLst>
          </p:cNvPr>
          <p:cNvSpPr txBox="1"/>
          <p:nvPr/>
        </p:nvSpPr>
        <p:spPr>
          <a:xfrm>
            <a:off x="244431" y="5761563"/>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9990890C-E664-D833-C8C6-8151A75950F3}"/>
              </a:ext>
            </a:extLst>
          </p:cNvPr>
          <p:cNvSpPr txBox="1"/>
          <p:nvPr/>
        </p:nvSpPr>
        <p:spPr>
          <a:xfrm>
            <a:off x="244431" y="6200278"/>
            <a:ext cx="2306401" cy="338554"/>
          </a:xfrm>
          <a:prstGeom prst="rect">
            <a:avLst/>
          </a:prstGeom>
          <a:noFill/>
        </p:spPr>
        <p:txBody>
          <a:bodyPr wrap="none" rtlCol="0">
            <a:spAutoFit/>
          </a:bodyPr>
          <a:lstStyle/>
          <a:p>
            <a:r>
              <a:rPr lang="en-US" sz="1600" i="1" dirty="0"/>
              <a:t>Ref: Fig 1-1 p-1 </a:t>
            </a:r>
            <a:r>
              <a:rPr lang="en-US" sz="1600" i="1" dirty="0" err="1"/>
              <a:t>Uyemera</a:t>
            </a:r>
            <a:endParaRPr lang="en-US" sz="1600" i="1" dirty="0"/>
          </a:p>
        </p:txBody>
      </p:sp>
      <p:grpSp>
        <p:nvGrpSpPr>
          <p:cNvPr id="15" name="Group 14">
            <a:extLst>
              <a:ext uri="{FF2B5EF4-FFF2-40B4-BE49-F238E27FC236}">
                <a16:creationId xmlns:a16="http://schemas.microsoft.com/office/drawing/2014/main" id="{C8CCC489-4956-2D32-87EE-D66AE3A8B947}"/>
              </a:ext>
            </a:extLst>
          </p:cNvPr>
          <p:cNvGrpSpPr/>
          <p:nvPr/>
        </p:nvGrpSpPr>
        <p:grpSpPr>
          <a:xfrm>
            <a:off x="4534436" y="2313606"/>
            <a:ext cx="6779236" cy="2807732"/>
            <a:chOff x="4637177" y="2406074"/>
            <a:chExt cx="6779236" cy="2807732"/>
          </a:xfrm>
        </p:grpSpPr>
        <p:pic>
          <p:nvPicPr>
            <p:cNvPr id="7" name="Picture 6">
              <a:extLst>
                <a:ext uri="{FF2B5EF4-FFF2-40B4-BE49-F238E27FC236}">
                  <a16:creationId xmlns:a16="http://schemas.microsoft.com/office/drawing/2014/main" id="{8566CABB-B2EC-4DEB-E579-CBA01B878FB4}"/>
                </a:ext>
              </a:extLst>
            </p:cNvPr>
            <p:cNvPicPr>
              <a:picLocks noChangeAspect="1"/>
            </p:cNvPicPr>
            <p:nvPr/>
          </p:nvPicPr>
          <p:blipFill>
            <a:blip r:embed="rId2"/>
            <a:stretch>
              <a:fillRect/>
            </a:stretch>
          </p:blipFill>
          <p:spPr>
            <a:xfrm>
              <a:off x="4637177" y="2406074"/>
              <a:ext cx="6534150" cy="2438400"/>
            </a:xfrm>
            <a:prstGeom prst="rect">
              <a:avLst/>
            </a:prstGeom>
          </p:spPr>
        </p:pic>
        <p:sp>
          <p:nvSpPr>
            <p:cNvPr id="13" name="TextBox 12">
              <a:extLst>
                <a:ext uri="{FF2B5EF4-FFF2-40B4-BE49-F238E27FC236}">
                  <a16:creationId xmlns:a16="http://schemas.microsoft.com/office/drawing/2014/main" id="{61E46C5B-6328-E5DE-38F2-9B86EA0E309A}"/>
                </a:ext>
              </a:extLst>
            </p:cNvPr>
            <p:cNvSpPr txBox="1"/>
            <p:nvPr/>
          </p:nvSpPr>
          <p:spPr>
            <a:xfrm>
              <a:off x="4746661" y="4844474"/>
              <a:ext cx="1869230" cy="369332"/>
            </a:xfrm>
            <a:prstGeom prst="rect">
              <a:avLst/>
            </a:prstGeom>
            <a:noFill/>
          </p:spPr>
          <p:txBody>
            <a:bodyPr wrap="none" rtlCol="0">
              <a:spAutoFit/>
            </a:bodyPr>
            <a:lstStyle/>
            <a:p>
              <a:r>
                <a:rPr lang="en-US" dirty="0"/>
                <a:t>(a) </a:t>
              </a:r>
              <a:r>
                <a:rPr lang="en-US" dirty="0" err="1"/>
                <a:t>nMOS</a:t>
              </a:r>
              <a:r>
                <a:rPr lang="en-US" dirty="0"/>
                <a:t> symbol</a:t>
              </a:r>
            </a:p>
          </p:txBody>
        </p:sp>
        <p:sp>
          <p:nvSpPr>
            <p:cNvPr id="14" name="TextBox 13">
              <a:extLst>
                <a:ext uri="{FF2B5EF4-FFF2-40B4-BE49-F238E27FC236}">
                  <a16:creationId xmlns:a16="http://schemas.microsoft.com/office/drawing/2014/main" id="{F882F46F-9FCB-3DC5-EEA2-3A4C970CD7E4}"/>
                </a:ext>
              </a:extLst>
            </p:cNvPr>
            <p:cNvSpPr txBox="1"/>
            <p:nvPr/>
          </p:nvSpPr>
          <p:spPr>
            <a:xfrm>
              <a:off x="8126858" y="4844474"/>
              <a:ext cx="3289555" cy="369332"/>
            </a:xfrm>
            <a:prstGeom prst="rect">
              <a:avLst/>
            </a:prstGeom>
            <a:noFill/>
          </p:spPr>
          <p:txBody>
            <a:bodyPr wrap="none" rtlCol="0">
              <a:spAutoFit/>
            </a:bodyPr>
            <a:lstStyle/>
            <a:p>
              <a:r>
                <a:rPr lang="en-US" dirty="0"/>
                <a:t>(b) Current voltage conventions</a:t>
              </a:r>
            </a:p>
          </p:txBody>
        </p:sp>
      </p:grpSp>
    </p:spTree>
    <p:extLst>
      <p:ext uri="{BB962C8B-B14F-4D97-AF65-F5344CB8AC3E}">
        <p14:creationId xmlns:p14="http://schemas.microsoft.com/office/powerpoint/2010/main" val="316470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0B94E-1826-643F-99DC-51FA4BA335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B84F51-3341-1DCD-48E3-C9E06F21A655}"/>
              </a:ext>
            </a:extLst>
          </p:cNvPr>
          <p:cNvSpPr txBox="1"/>
          <p:nvPr/>
        </p:nvSpPr>
        <p:spPr>
          <a:xfrm>
            <a:off x="171051" y="192063"/>
            <a:ext cx="5339443" cy="923330"/>
          </a:xfrm>
          <a:prstGeom prst="rect">
            <a:avLst/>
          </a:prstGeom>
          <a:noFill/>
        </p:spPr>
        <p:txBody>
          <a:bodyPr wrap="square">
            <a:spAutoFit/>
          </a:bodyPr>
          <a:lstStyle/>
          <a:p>
            <a:r>
              <a:rPr lang="en-US" dirty="0"/>
              <a:t>![(a) </a:t>
            </a:r>
            <a:r>
              <a:rPr lang="en-US" dirty="0" err="1"/>
              <a:t>nMOSFET</a:t>
            </a:r>
            <a:r>
              <a:rPr lang="en-US" dirty="0"/>
              <a:t> (</a:t>
            </a:r>
            <a:r>
              <a:rPr lang="en-US" dirty="0" err="1"/>
              <a:t>nMOS</a:t>
            </a:r>
            <a:r>
              <a:rPr lang="en-US" dirty="0"/>
              <a:t>) cross-section view.  (b) Top View] (figures/fig-semi-dev-</a:t>
            </a:r>
            <a:r>
              <a:rPr lang="en-US" dirty="0" err="1"/>
              <a:t>mos</a:t>
            </a:r>
            <a:r>
              <a:rPr lang="en-US" dirty="0"/>
              <a:t>-</a:t>
            </a:r>
            <a:r>
              <a:rPr lang="en-US" dirty="0" err="1"/>
              <a:t>csec</a:t>
            </a:r>
            <a:r>
              <a:rPr lang="en-US" dirty="0"/>
              <a:t>){#fig-semi-dev-mos-csec}</a:t>
            </a:r>
          </a:p>
        </p:txBody>
      </p:sp>
      <p:sp>
        <p:nvSpPr>
          <p:cNvPr id="3" name="TextBox 2">
            <a:extLst>
              <a:ext uri="{FF2B5EF4-FFF2-40B4-BE49-F238E27FC236}">
                <a16:creationId xmlns:a16="http://schemas.microsoft.com/office/drawing/2014/main" id="{6A8B78DF-2675-7B43-72A1-51C113739177}"/>
              </a:ext>
            </a:extLst>
          </p:cNvPr>
          <p:cNvSpPr txBox="1"/>
          <p:nvPr/>
        </p:nvSpPr>
        <p:spPr>
          <a:xfrm>
            <a:off x="171051" y="6179732"/>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D7E12205-83BE-F354-7680-559A79B698C6}"/>
              </a:ext>
            </a:extLst>
          </p:cNvPr>
          <p:cNvSpPr txBox="1"/>
          <p:nvPr/>
        </p:nvSpPr>
        <p:spPr>
          <a:xfrm>
            <a:off x="171051" y="6454061"/>
            <a:ext cx="2342308" cy="338554"/>
          </a:xfrm>
          <a:prstGeom prst="rect">
            <a:avLst/>
          </a:prstGeom>
          <a:noFill/>
        </p:spPr>
        <p:txBody>
          <a:bodyPr wrap="none" rtlCol="0">
            <a:spAutoFit/>
          </a:bodyPr>
          <a:lstStyle/>
          <a:p>
            <a:r>
              <a:rPr lang="en-US" sz="1600" i="1" dirty="0"/>
              <a:t>Ref: Fig 1-2 p-2 </a:t>
            </a:r>
            <a:r>
              <a:rPr lang="en-US" sz="1600" i="1" dirty="0" err="1"/>
              <a:t>Uyemera</a:t>
            </a:r>
            <a:endParaRPr lang="en-US" sz="1600" i="1" dirty="0"/>
          </a:p>
        </p:txBody>
      </p:sp>
      <p:grpSp>
        <p:nvGrpSpPr>
          <p:cNvPr id="42" name="Group 41">
            <a:extLst>
              <a:ext uri="{FF2B5EF4-FFF2-40B4-BE49-F238E27FC236}">
                <a16:creationId xmlns:a16="http://schemas.microsoft.com/office/drawing/2014/main" id="{CAA3804C-82C4-04E9-E7E0-C3CCB78C58B7}"/>
              </a:ext>
            </a:extLst>
          </p:cNvPr>
          <p:cNvGrpSpPr/>
          <p:nvPr/>
        </p:nvGrpSpPr>
        <p:grpSpPr>
          <a:xfrm>
            <a:off x="365936" y="1241298"/>
            <a:ext cx="11460127" cy="4375404"/>
            <a:chOff x="634749" y="1430794"/>
            <a:chExt cx="11460127" cy="4375404"/>
          </a:xfrm>
        </p:grpSpPr>
        <p:grpSp>
          <p:nvGrpSpPr>
            <p:cNvPr id="35" name="Group 34">
              <a:extLst>
                <a:ext uri="{FF2B5EF4-FFF2-40B4-BE49-F238E27FC236}">
                  <a16:creationId xmlns:a16="http://schemas.microsoft.com/office/drawing/2014/main" id="{F886AAE1-6120-C8E1-143B-161D8C5028D1}"/>
                </a:ext>
              </a:extLst>
            </p:cNvPr>
            <p:cNvGrpSpPr/>
            <p:nvPr/>
          </p:nvGrpSpPr>
          <p:grpSpPr>
            <a:xfrm>
              <a:off x="634749" y="1430794"/>
              <a:ext cx="6743700" cy="3950244"/>
              <a:chOff x="4820078" y="1722307"/>
              <a:chExt cx="6743700" cy="3950244"/>
            </a:xfrm>
          </p:grpSpPr>
          <p:pic>
            <p:nvPicPr>
              <p:cNvPr id="6" name="Picture 5">
                <a:extLst>
                  <a:ext uri="{FF2B5EF4-FFF2-40B4-BE49-F238E27FC236}">
                    <a16:creationId xmlns:a16="http://schemas.microsoft.com/office/drawing/2014/main" id="{759D47E6-1055-AF15-E697-EFC6B2A604F1}"/>
                  </a:ext>
                </a:extLst>
              </p:cNvPr>
              <p:cNvPicPr>
                <a:picLocks noChangeAspect="1"/>
              </p:cNvPicPr>
              <p:nvPr/>
            </p:nvPicPr>
            <p:blipFill>
              <a:blip r:embed="rId2"/>
              <a:stretch>
                <a:fillRect/>
              </a:stretch>
            </p:blipFill>
            <p:spPr>
              <a:xfrm>
                <a:off x="4820078" y="1722307"/>
                <a:ext cx="6743700" cy="3600450"/>
              </a:xfrm>
              <a:prstGeom prst="rect">
                <a:avLst/>
              </a:prstGeom>
            </p:spPr>
          </p:pic>
          <p:sp>
            <p:nvSpPr>
              <p:cNvPr id="8" name="Rectangle 7">
                <a:extLst>
                  <a:ext uri="{FF2B5EF4-FFF2-40B4-BE49-F238E27FC236}">
                    <a16:creationId xmlns:a16="http://schemas.microsoft.com/office/drawing/2014/main" id="{8CB8D689-EA19-2451-EB6D-F0EC334BA809}"/>
                  </a:ext>
                </a:extLst>
              </p:cNvPr>
              <p:cNvSpPr/>
              <p:nvPr/>
            </p:nvSpPr>
            <p:spPr>
              <a:xfrm>
                <a:off x="6024081"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Metal-1</a:t>
                </a:r>
              </a:p>
            </p:txBody>
          </p:sp>
          <p:sp>
            <p:nvSpPr>
              <p:cNvPr id="9" name="Rectangle 8">
                <a:extLst>
                  <a:ext uri="{FF2B5EF4-FFF2-40B4-BE49-F238E27FC236}">
                    <a16:creationId xmlns:a16="http://schemas.microsoft.com/office/drawing/2014/main" id="{DA6E36CE-FA41-F2FA-9994-2FB4D5CBC773}"/>
                  </a:ext>
                </a:extLst>
              </p:cNvPr>
              <p:cNvSpPr/>
              <p:nvPr/>
            </p:nvSpPr>
            <p:spPr>
              <a:xfrm>
                <a:off x="8962490"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Metal-1</a:t>
                </a:r>
              </a:p>
            </p:txBody>
          </p:sp>
          <p:sp>
            <p:nvSpPr>
              <p:cNvPr id="12" name="Rectangle 11">
                <a:extLst>
                  <a:ext uri="{FF2B5EF4-FFF2-40B4-BE49-F238E27FC236}">
                    <a16:creationId xmlns:a16="http://schemas.microsoft.com/office/drawing/2014/main" id="{08245D65-5BA1-8CE2-8010-580C42079F3B}"/>
                  </a:ext>
                </a:extLst>
              </p:cNvPr>
              <p:cNvSpPr/>
              <p:nvPr/>
            </p:nvSpPr>
            <p:spPr>
              <a:xfrm>
                <a:off x="628778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sp>
            <p:nvSpPr>
              <p:cNvPr id="16" name="Rectangle 15">
                <a:extLst>
                  <a:ext uri="{FF2B5EF4-FFF2-40B4-BE49-F238E27FC236}">
                    <a16:creationId xmlns:a16="http://schemas.microsoft.com/office/drawing/2014/main" id="{A18FDDF0-7AA7-710F-DF30-E821304CF1F0}"/>
                  </a:ext>
                </a:extLst>
              </p:cNvPr>
              <p:cNvSpPr/>
              <p:nvPr/>
            </p:nvSpPr>
            <p:spPr>
              <a:xfrm>
                <a:off x="921249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cxnSp>
            <p:nvCxnSpPr>
              <p:cNvPr id="18" name="Straight Connector 17">
                <a:extLst>
                  <a:ext uri="{FF2B5EF4-FFF2-40B4-BE49-F238E27FC236}">
                    <a16:creationId xmlns:a16="http://schemas.microsoft.com/office/drawing/2014/main" id="{F2DA29B8-1D70-EFA9-5E75-9D13C90838D0}"/>
                  </a:ext>
                </a:extLst>
              </p:cNvPr>
              <p:cNvCxnSpPr>
                <a:cxnSpLocks/>
              </p:cNvCxnSpPr>
              <p:nvPr/>
            </p:nvCxnSpPr>
            <p:spPr>
              <a:xfrm>
                <a:off x="8191928" y="5374127"/>
                <a:ext cx="43836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594BAD5-3D13-BEDE-42FC-7F8604402EDE}"/>
                  </a:ext>
                </a:extLst>
              </p:cNvPr>
              <p:cNvCxnSpPr>
                <a:cxnSpLocks/>
              </p:cNvCxnSpPr>
              <p:nvPr/>
            </p:nvCxnSpPr>
            <p:spPr>
              <a:xfrm>
                <a:off x="8278402" y="5487885"/>
                <a:ext cx="261991"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79AFDE2-6FD3-A112-4813-0916D0C36AC2}"/>
                  </a:ext>
                </a:extLst>
              </p:cNvPr>
              <p:cNvCxnSpPr>
                <a:cxnSpLocks/>
              </p:cNvCxnSpPr>
              <p:nvPr/>
            </p:nvCxnSpPr>
            <p:spPr>
              <a:xfrm>
                <a:off x="8332341" y="5611175"/>
                <a:ext cx="15411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300DCE-38B3-B1C3-F570-CACC21BCDFB5}"/>
                  </a:ext>
                </a:extLst>
              </p:cNvPr>
              <p:cNvCxnSpPr>
                <a:cxnSpLocks/>
              </p:cNvCxnSpPr>
              <p:nvPr/>
            </p:nvCxnSpPr>
            <p:spPr>
              <a:xfrm flipV="1">
                <a:off x="8426066" y="5269356"/>
                <a:ext cx="0" cy="106802"/>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AB39362D-A467-9A6F-761F-115FD3267EAC}"/>
                  </a:ext>
                </a:extLst>
              </p:cNvPr>
              <p:cNvSpPr txBox="1"/>
              <p:nvPr/>
            </p:nvSpPr>
            <p:spPr>
              <a:xfrm>
                <a:off x="8660205" y="5303219"/>
                <a:ext cx="2811604" cy="369332"/>
              </a:xfrm>
              <a:prstGeom prst="rect">
                <a:avLst/>
              </a:prstGeom>
              <a:noFill/>
            </p:spPr>
            <p:txBody>
              <a:bodyPr wrap="none" rtlCol="0">
                <a:spAutoFit/>
              </a:bodyPr>
              <a:lstStyle/>
              <a:p>
                <a:r>
                  <a:rPr lang="en-US" dirty="0"/>
                  <a:t>Bulk/substrate connection</a:t>
                </a:r>
              </a:p>
            </p:txBody>
          </p:sp>
        </p:grpSp>
        <p:pic>
          <p:nvPicPr>
            <p:cNvPr id="39" name="Picture 38">
              <a:extLst>
                <a:ext uri="{FF2B5EF4-FFF2-40B4-BE49-F238E27FC236}">
                  <a16:creationId xmlns:a16="http://schemas.microsoft.com/office/drawing/2014/main" id="{646304DC-BB2B-8DB8-FE1A-4A6A6F0FEC14}"/>
                </a:ext>
              </a:extLst>
            </p:cNvPr>
            <p:cNvPicPr>
              <a:picLocks noChangeAspect="1"/>
            </p:cNvPicPr>
            <p:nvPr/>
          </p:nvPicPr>
          <p:blipFill>
            <a:blip r:embed="rId3"/>
            <a:stretch>
              <a:fillRect/>
            </a:stretch>
          </p:blipFill>
          <p:spPr>
            <a:xfrm>
              <a:off x="7846726" y="1738262"/>
              <a:ext cx="4248150" cy="3581400"/>
            </a:xfrm>
            <a:prstGeom prst="rect">
              <a:avLst/>
            </a:prstGeom>
          </p:spPr>
        </p:pic>
        <p:sp>
          <p:nvSpPr>
            <p:cNvPr id="40" name="TextBox 39">
              <a:extLst>
                <a:ext uri="{FF2B5EF4-FFF2-40B4-BE49-F238E27FC236}">
                  <a16:creationId xmlns:a16="http://schemas.microsoft.com/office/drawing/2014/main" id="{529E1FCE-1BD4-E2BD-BD8E-2DF6425A974E}"/>
                </a:ext>
              </a:extLst>
            </p:cNvPr>
            <p:cNvSpPr txBox="1"/>
            <p:nvPr/>
          </p:nvSpPr>
          <p:spPr>
            <a:xfrm>
              <a:off x="863029" y="5436866"/>
              <a:ext cx="2506905" cy="369332"/>
            </a:xfrm>
            <a:prstGeom prst="rect">
              <a:avLst/>
            </a:prstGeom>
            <a:noFill/>
          </p:spPr>
          <p:txBody>
            <a:bodyPr wrap="none" rtlCol="0">
              <a:spAutoFit/>
            </a:bodyPr>
            <a:lstStyle/>
            <a:p>
              <a:r>
                <a:rPr lang="en-US" dirty="0"/>
                <a:t>(a) </a:t>
              </a:r>
              <a:r>
                <a:rPr lang="en-US" dirty="0" err="1"/>
                <a:t>nMOS</a:t>
              </a:r>
              <a:r>
                <a:rPr lang="en-US" dirty="0"/>
                <a:t> cross-section</a:t>
              </a:r>
            </a:p>
          </p:txBody>
        </p:sp>
        <p:sp>
          <p:nvSpPr>
            <p:cNvPr id="41" name="TextBox 40">
              <a:extLst>
                <a:ext uri="{FF2B5EF4-FFF2-40B4-BE49-F238E27FC236}">
                  <a16:creationId xmlns:a16="http://schemas.microsoft.com/office/drawing/2014/main" id="{B8EB1AF2-281F-F0D2-83DE-2ABACCC627BA}"/>
                </a:ext>
              </a:extLst>
            </p:cNvPr>
            <p:cNvSpPr txBox="1"/>
            <p:nvPr/>
          </p:nvSpPr>
          <p:spPr>
            <a:xfrm>
              <a:off x="8229600" y="5436866"/>
              <a:ext cx="2005870" cy="369332"/>
            </a:xfrm>
            <a:prstGeom prst="rect">
              <a:avLst/>
            </a:prstGeom>
            <a:noFill/>
          </p:spPr>
          <p:txBody>
            <a:bodyPr wrap="none" rtlCol="0">
              <a:spAutoFit/>
            </a:bodyPr>
            <a:lstStyle/>
            <a:p>
              <a:r>
                <a:rPr lang="en-US" dirty="0"/>
                <a:t>(b) </a:t>
              </a:r>
              <a:r>
                <a:rPr lang="en-US" dirty="0" err="1"/>
                <a:t>nMOS</a:t>
              </a:r>
              <a:r>
                <a:rPr lang="en-US" dirty="0"/>
                <a:t> top-view</a:t>
              </a:r>
            </a:p>
          </p:txBody>
        </p:sp>
      </p:grpSp>
    </p:spTree>
    <p:extLst>
      <p:ext uri="{BB962C8B-B14F-4D97-AF65-F5344CB8AC3E}">
        <p14:creationId xmlns:p14="http://schemas.microsoft.com/office/powerpoint/2010/main" val="292259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80EC1-4707-894D-F6C2-4867C61CD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30F3C5-59CC-AFE0-76AB-52D9F29DE7E2}"/>
              </a:ext>
            </a:extLst>
          </p:cNvPr>
          <p:cNvSpPr>
            <a:spLocks noGrp="1"/>
          </p:cNvSpPr>
          <p:nvPr>
            <p:ph type="title"/>
          </p:nvPr>
        </p:nvSpPr>
        <p:spPr/>
        <p:txBody>
          <a:bodyPr/>
          <a:lstStyle/>
          <a:p>
            <a:r>
              <a:rPr lang="en-US" dirty="0"/>
              <a:t>RC  </a:t>
            </a:r>
            <a:r>
              <a:rPr lang="en-US" dirty="0" err="1"/>
              <a:t>Ckts</a:t>
            </a:r>
            <a:endParaRPr lang="en-US" dirty="0"/>
          </a:p>
        </p:txBody>
      </p:sp>
      <p:sp>
        <p:nvSpPr>
          <p:cNvPr id="3" name="Text Placeholder 2">
            <a:extLst>
              <a:ext uri="{FF2B5EF4-FFF2-40B4-BE49-F238E27FC236}">
                <a16:creationId xmlns:a16="http://schemas.microsoft.com/office/drawing/2014/main" id="{AA1557A0-B7D3-5659-B401-931490D252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157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1887BA3-D18D-12D3-C8B1-2792640E4972}"/>
              </a:ext>
            </a:extLst>
          </p:cNvPr>
          <p:cNvGrpSpPr/>
          <p:nvPr/>
        </p:nvGrpSpPr>
        <p:grpSpPr>
          <a:xfrm>
            <a:off x="3983641" y="1531563"/>
            <a:ext cx="3437187" cy="2985829"/>
            <a:chOff x="3983641" y="1531563"/>
            <a:chExt cx="3437187" cy="2985829"/>
          </a:xfrm>
        </p:grpSpPr>
        <p:pic>
          <p:nvPicPr>
            <p:cNvPr id="3" name="Picture 2">
              <a:extLst>
                <a:ext uri="{FF2B5EF4-FFF2-40B4-BE49-F238E27FC236}">
                  <a16:creationId xmlns:a16="http://schemas.microsoft.com/office/drawing/2014/main" id="{9F29AD9B-9E84-AC9D-3A61-01D12514AFB0}"/>
                </a:ext>
              </a:extLst>
            </p:cNvPr>
            <p:cNvPicPr>
              <a:picLocks noChangeAspect="1"/>
            </p:cNvPicPr>
            <p:nvPr/>
          </p:nvPicPr>
          <p:blipFill>
            <a:blip r:embed="rId2"/>
            <a:stretch>
              <a:fillRect/>
            </a:stretch>
          </p:blipFill>
          <p:spPr>
            <a:xfrm>
              <a:off x="4400550" y="1531563"/>
              <a:ext cx="2359007" cy="2985829"/>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1A94B2A-9702-CA66-6F83-A4161D126ABE}"/>
                    </a:ext>
                  </a:extLst>
                </p:cNvPr>
                <p:cNvSpPr txBox="1"/>
                <p:nvPr/>
              </p:nvSpPr>
              <p:spPr>
                <a:xfrm>
                  <a:off x="3983641" y="1954595"/>
                  <a:ext cx="4169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A1A94B2A-9702-CA66-6F83-A4161D126ABE}"/>
                    </a:ext>
                  </a:extLst>
                </p:cNvPr>
                <p:cNvSpPr txBox="1">
                  <a:spLocks noRot="1" noChangeAspect="1" noMove="1" noResize="1" noEditPoints="1" noAdjustHandles="1" noChangeArrowheads="1" noChangeShapeType="1" noTextEdit="1"/>
                </p:cNvSpPr>
                <p:nvPr/>
              </p:nvSpPr>
              <p:spPr>
                <a:xfrm>
                  <a:off x="3983641" y="1954595"/>
                  <a:ext cx="416909" cy="276999"/>
                </a:xfrm>
                <a:prstGeom prst="rect">
                  <a:avLst/>
                </a:prstGeom>
                <a:blipFill>
                  <a:blip r:embed="rId3"/>
                  <a:stretch>
                    <a:fillRect l="-14493" t="-4444" r="-20290"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453754A-D26D-55EB-89B5-9902AA18E65A}"/>
                    </a:ext>
                  </a:extLst>
                </p:cNvPr>
                <p:cNvSpPr txBox="1"/>
                <p:nvPr/>
              </p:nvSpPr>
              <p:spPr>
                <a:xfrm>
                  <a:off x="5284107" y="2109738"/>
                  <a:ext cx="200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p:sp>
              <p:nvSpPr>
                <p:cNvPr id="5" name="TextBox 4">
                  <a:extLst>
                    <a:ext uri="{FF2B5EF4-FFF2-40B4-BE49-F238E27FC236}">
                      <a16:creationId xmlns:a16="http://schemas.microsoft.com/office/drawing/2014/main" id="{E453754A-D26D-55EB-89B5-9902AA18E65A}"/>
                    </a:ext>
                  </a:extLst>
                </p:cNvPr>
                <p:cNvSpPr txBox="1">
                  <a:spLocks noRot="1" noChangeAspect="1" noMove="1" noResize="1" noEditPoints="1" noAdjustHandles="1" noChangeArrowheads="1" noChangeShapeType="1" noTextEdit="1"/>
                </p:cNvSpPr>
                <p:nvPr/>
              </p:nvSpPr>
              <p:spPr>
                <a:xfrm>
                  <a:off x="5284107" y="2109738"/>
                  <a:ext cx="200696" cy="276999"/>
                </a:xfrm>
                <a:prstGeom prst="rect">
                  <a:avLst/>
                </a:prstGeom>
                <a:blipFill>
                  <a:blip r:embed="rId4"/>
                  <a:stretch>
                    <a:fillRect l="-30303" r="-24242"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72BA0A7-1EAF-C9B9-361D-0FA5791D3A2A}"/>
                    </a:ext>
                  </a:extLst>
                </p:cNvPr>
                <p:cNvSpPr txBox="1"/>
                <p:nvPr/>
              </p:nvSpPr>
              <p:spPr>
                <a:xfrm>
                  <a:off x="6167664" y="2109738"/>
                  <a:ext cx="200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p:sp>
              <p:nvSpPr>
                <p:cNvPr id="6" name="TextBox 5">
                  <a:extLst>
                    <a:ext uri="{FF2B5EF4-FFF2-40B4-BE49-F238E27FC236}">
                      <a16:creationId xmlns:a16="http://schemas.microsoft.com/office/drawing/2014/main" id="{C72BA0A7-1EAF-C9B9-361D-0FA5791D3A2A}"/>
                    </a:ext>
                  </a:extLst>
                </p:cNvPr>
                <p:cNvSpPr txBox="1">
                  <a:spLocks noRot="1" noChangeAspect="1" noMove="1" noResize="1" noEditPoints="1" noAdjustHandles="1" noChangeArrowheads="1" noChangeShapeType="1" noTextEdit="1"/>
                </p:cNvSpPr>
                <p:nvPr/>
              </p:nvSpPr>
              <p:spPr>
                <a:xfrm>
                  <a:off x="6167664" y="2109738"/>
                  <a:ext cx="200696" cy="276999"/>
                </a:xfrm>
                <a:prstGeom prst="rect">
                  <a:avLst/>
                </a:prstGeom>
                <a:blipFill>
                  <a:blip r:embed="rId5"/>
                  <a:stretch>
                    <a:fillRect l="-30303" r="-21212" b="-652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AB9E1FE-7367-6C24-3FB3-03ADAC686613}"/>
                </a:ext>
              </a:extLst>
            </p:cNvPr>
            <p:cNvSpPr txBox="1"/>
            <p:nvPr/>
          </p:nvSpPr>
          <p:spPr>
            <a:xfrm>
              <a:off x="6451459" y="1723762"/>
              <a:ext cx="308098" cy="369332"/>
            </a:xfrm>
            <a:prstGeom prst="rect">
              <a:avLst/>
            </a:prstGeom>
            <a:noFill/>
          </p:spPr>
          <p:txBody>
            <a:bodyPr wrap="none" rtlCol="0">
              <a:spAutoFit/>
            </a:bodyPr>
            <a:lstStyle/>
            <a:p>
              <a:r>
                <a:rPr lang="en-US" dirty="0"/>
                <a:t>+</a:t>
              </a:r>
            </a:p>
          </p:txBody>
        </p:sp>
        <p:sp>
          <p:nvSpPr>
            <p:cNvPr id="8" name="TextBox 7">
              <a:extLst>
                <a:ext uri="{FF2B5EF4-FFF2-40B4-BE49-F238E27FC236}">
                  <a16:creationId xmlns:a16="http://schemas.microsoft.com/office/drawing/2014/main" id="{3A101992-D23D-8E3E-7C0C-998D3CFA8051}"/>
                </a:ext>
              </a:extLst>
            </p:cNvPr>
            <p:cNvSpPr txBox="1"/>
            <p:nvPr/>
          </p:nvSpPr>
          <p:spPr>
            <a:xfrm>
              <a:off x="6451459" y="2100627"/>
              <a:ext cx="263214"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BA1FE0C-2768-2976-5DE3-B62889E60EB9}"/>
                    </a:ext>
                  </a:extLst>
                </p:cNvPr>
                <p:cNvSpPr txBox="1"/>
                <p:nvPr/>
              </p:nvSpPr>
              <p:spPr>
                <a:xfrm>
                  <a:off x="6842656" y="1908428"/>
                  <a:ext cx="5781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9" name="TextBox 8">
                  <a:extLst>
                    <a:ext uri="{FF2B5EF4-FFF2-40B4-BE49-F238E27FC236}">
                      <a16:creationId xmlns:a16="http://schemas.microsoft.com/office/drawing/2014/main" id="{5BA1FE0C-2768-2976-5DE3-B62889E60EB9}"/>
                    </a:ext>
                  </a:extLst>
                </p:cNvPr>
                <p:cNvSpPr txBox="1">
                  <a:spLocks noRot="1" noChangeAspect="1" noMove="1" noResize="1" noEditPoints="1" noAdjustHandles="1" noChangeArrowheads="1" noChangeShapeType="1" noTextEdit="1"/>
                </p:cNvSpPr>
                <p:nvPr/>
              </p:nvSpPr>
              <p:spPr>
                <a:xfrm>
                  <a:off x="6842656" y="1908428"/>
                  <a:ext cx="578172" cy="276999"/>
                </a:xfrm>
                <a:prstGeom prst="rect">
                  <a:avLst/>
                </a:prstGeom>
                <a:blipFill>
                  <a:blip r:embed="rId6"/>
                  <a:stretch>
                    <a:fillRect l="-6316" t="-2174" r="-14737"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2A532F2-0216-DF6D-0321-FD89D84ABE94}"/>
                    </a:ext>
                  </a:extLst>
                </p:cNvPr>
                <p:cNvSpPr txBox="1"/>
                <p:nvPr/>
              </p:nvSpPr>
              <p:spPr>
                <a:xfrm>
                  <a:off x="4192095" y="3024814"/>
                  <a:ext cx="4169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D2A532F2-0216-DF6D-0321-FD89D84ABE94}"/>
                    </a:ext>
                  </a:extLst>
                </p:cNvPr>
                <p:cNvSpPr txBox="1">
                  <a:spLocks noRot="1" noChangeAspect="1" noMove="1" noResize="1" noEditPoints="1" noAdjustHandles="1" noChangeArrowheads="1" noChangeShapeType="1" noTextEdit="1"/>
                </p:cNvSpPr>
                <p:nvPr/>
              </p:nvSpPr>
              <p:spPr>
                <a:xfrm>
                  <a:off x="4192095" y="3024814"/>
                  <a:ext cx="416909" cy="276999"/>
                </a:xfrm>
                <a:prstGeom prst="rect">
                  <a:avLst/>
                </a:prstGeom>
                <a:blipFill>
                  <a:blip r:embed="rId7"/>
                  <a:stretch>
                    <a:fillRect l="-14706" t="-2174" r="-22059"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FFBA345-A01A-9720-8D4E-64B8921FCCF6}"/>
                    </a:ext>
                  </a:extLst>
                </p:cNvPr>
                <p:cNvSpPr txBox="1"/>
                <p:nvPr/>
              </p:nvSpPr>
              <p:spPr>
                <a:xfrm>
                  <a:off x="4111463" y="4095033"/>
                  <a:ext cx="5781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6FFBA345-A01A-9720-8D4E-64B8921FCCF6}"/>
                    </a:ext>
                  </a:extLst>
                </p:cNvPr>
                <p:cNvSpPr txBox="1">
                  <a:spLocks noRot="1" noChangeAspect="1" noMove="1" noResize="1" noEditPoints="1" noAdjustHandles="1" noChangeArrowheads="1" noChangeShapeType="1" noTextEdit="1"/>
                </p:cNvSpPr>
                <p:nvPr/>
              </p:nvSpPr>
              <p:spPr>
                <a:xfrm>
                  <a:off x="4111463" y="4095033"/>
                  <a:ext cx="578172" cy="276999"/>
                </a:xfrm>
                <a:prstGeom prst="rect">
                  <a:avLst/>
                </a:prstGeom>
                <a:blipFill>
                  <a:blip r:embed="rId8"/>
                  <a:stretch>
                    <a:fillRect l="-6316" t="-2222" r="-14737"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AFB0A91-0AFF-8A56-D391-84A23D267368}"/>
                    </a:ext>
                  </a:extLst>
                </p:cNvPr>
                <p:cNvSpPr txBox="1"/>
                <p:nvPr/>
              </p:nvSpPr>
              <p:spPr>
                <a:xfrm>
                  <a:off x="6451459" y="3216676"/>
                  <a:ext cx="2284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oMath>
                    </m:oMathPara>
                  </a14:m>
                  <a:endParaRPr lang="en-US" dirty="0"/>
                </a:p>
              </p:txBody>
            </p:sp>
          </mc:Choice>
          <mc:Fallback>
            <p:sp>
              <p:nvSpPr>
                <p:cNvPr id="12" name="TextBox 11">
                  <a:extLst>
                    <a:ext uri="{FF2B5EF4-FFF2-40B4-BE49-F238E27FC236}">
                      <a16:creationId xmlns:a16="http://schemas.microsoft.com/office/drawing/2014/main" id="{1AFB0A91-0AFF-8A56-D391-84A23D267368}"/>
                    </a:ext>
                  </a:extLst>
                </p:cNvPr>
                <p:cNvSpPr txBox="1">
                  <a:spLocks noRot="1" noChangeAspect="1" noMove="1" noResize="1" noEditPoints="1" noAdjustHandles="1" noChangeArrowheads="1" noChangeShapeType="1" noTextEdit="1"/>
                </p:cNvSpPr>
                <p:nvPr/>
              </p:nvSpPr>
              <p:spPr>
                <a:xfrm>
                  <a:off x="6451459" y="3216676"/>
                  <a:ext cx="228460" cy="276999"/>
                </a:xfrm>
                <a:prstGeom prst="rect">
                  <a:avLst/>
                </a:prstGeom>
                <a:blipFill>
                  <a:blip r:embed="rId9"/>
                  <a:stretch>
                    <a:fillRect l="-23684" r="-7895"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B95861D-DB02-E260-C0AF-82150E507050}"/>
                    </a:ext>
                  </a:extLst>
                </p:cNvPr>
                <p:cNvSpPr txBox="1"/>
                <p:nvPr/>
              </p:nvSpPr>
              <p:spPr>
                <a:xfrm>
                  <a:off x="6451459" y="3865034"/>
                  <a:ext cx="38266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𝑅</m:t>
                        </m:r>
                      </m:oMath>
                    </m:oMathPara>
                  </a14:m>
                  <a:endParaRPr lang="en-US" dirty="0"/>
                </a:p>
              </p:txBody>
            </p:sp>
          </mc:Choice>
          <mc:Fallback>
            <p:sp>
              <p:nvSpPr>
                <p:cNvPr id="13" name="TextBox 12">
                  <a:extLst>
                    <a:ext uri="{FF2B5EF4-FFF2-40B4-BE49-F238E27FC236}">
                      <a16:creationId xmlns:a16="http://schemas.microsoft.com/office/drawing/2014/main" id="{DB95861D-DB02-E260-C0AF-82150E507050}"/>
                    </a:ext>
                  </a:extLst>
                </p:cNvPr>
                <p:cNvSpPr txBox="1">
                  <a:spLocks noRot="1" noChangeAspect="1" noMove="1" noResize="1" noEditPoints="1" noAdjustHandles="1" noChangeArrowheads="1" noChangeShapeType="1" noTextEdit="1"/>
                </p:cNvSpPr>
                <p:nvPr/>
              </p:nvSpPr>
              <p:spPr>
                <a:xfrm>
                  <a:off x="6451459" y="3865034"/>
                  <a:ext cx="382669" cy="276999"/>
                </a:xfrm>
                <a:prstGeom prst="rect">
                  <a:avLst/>
                </a:prstGeom>
                <a:blipFill>
                  <a:blip r:embed="rId10"/>
                  <a:stretch>
                    <a:fillRect l="-14286" r="-14286"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8CDA973-28D4-5106-3895-B11688BF137E}"/>
                    </a:ext>
                  </a:extLst>
                </p:cNvPr>
                <p:cNvSpPr txBox="1"/>
                <p:nvPr/>
              </p:nvSpPr>
              <p:spPr>
                <a:xfrm>
                  <a:off x="6714833" y="3584673"/>
                  <a:ext cx="14350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p:sp>
              <p:nvSpPr>
                <p:cNvPr id="14" name="TextBox 13">
                  <a:extLst>
                    <a:ext uri="{FF2B5EF4-FFF2-40B4-BE49-F238E27FC236}">
                      <a16:creationId xmlns:a16="http://schemas.microsoft.com/office/drawing/2014/main" id="{A8CDA973-28D4-5106-3895-B11688BF137E}"/>
                    </a:ext>
                  </a:extLst>
                </p:cNvPr>
                <p:cNvSpPr txBox="1">
                  <a:spLocks noRot="1" noChangeAspect="1" noMove="1" noResize="1" noEditPoints="1" noAdjustHandles="1" noChangeArrowheads="1" noChangeShapeType="1" noTextEdit="1"/>
                </p:cNvSpPr>
                <p:nvPr/>
              </p:nvSpPr>
              <p:spPr>
                <a:xfrm>
                  <a:off x="6714833" y="3584673"/>
                  <a:ext cx="143501" cy="276999"/>
                </a:xfrm>
                <a:prstGeom prst="rect">
                  <a:avLst/>
                </a:prstGeom>
                <a:blipFill>
                  <a:blip r:embed="rId11"/>
                  <a:stretch>
                    <a:fillRect l="-39130" r="-34783" b="-6667"/>
                  </a:stretch>
                </a:blipFill>
              </p:spPr>
              <p:txBody>
                <a:bodyPr/>
                <a:lstStyle/>
                <a:p>
                  <a:r>
                    <a:rPr lang="en-US">
                      <a:noFill/>
                    </a:rPr>
                    <a:t> </a:t>
                  </a:r>
                </a:p>
              </p:txBody>
            </p:sp>
          </mc:Fallback>
        </mc:AlternateContent>
      </p:grpSp>
      <p:sp>
        <p:nvSpPr>
          <p:cNvPr id="15" name="TextBox 14">
            <a:extLst>
              <a:ext uri="{FF2B5EF4-FFF2-40B4-BE49-F238E27FC236}">
                <a16:creationId xmlns:a16="http://schemas.microsoft.com/office/drawing/2014/main" id="{770E4059-4381-0981-6077-BA3E5664647E}"/>
              </a:ext>
            </a:extLst>
          </p:cNvPr>
          <p:cNvSpPr txBox="1"/>
          <p:nvPr/>
        </p:nvSpPr>
        <p:spPr>
          <a:xfrm>
            <a:off x="328744" y="5938597"/>
            <a:ext cx="2986651" cy="369332"/>
          </a:xfrm>
          <a:prstGeom prst="rect">
            <a:avLst/>
          </a:prstGeom>
          <a:noFill/>
        </p:spPr>
        <p:txBody>
          <a:bodyPr wrap="none" rtlCol="0">
            <a:spAutoFit/>
          </a:bodyPr>
          <a:lstStyle/>
          <a:p>
            <a:r>
              <a:rPr lang="en-US" dirty="0"/>
              <a:t>Fig-rc-step.png  R0 06/17/25</a:t>
            </a:r>
          </a:p>
        </p:txBody>
      </p:sp>
    </p:spTree>
    <p:extLst>
      <p:ext uri="{BB962C8B-B14F-4D97-AF65-F5344CB8AC3E}">
        <p14:creationId xmlns:p14="http://schemas.microsoft.com/office/powerpoint/2010/main" val="307374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26659</TotalTime>
  <Words>1745</Words>
  <Application>Microsoft Office PowerPoint</Application>
  <PresentationFormat>Widescreen</PresentationFormat>
  <Paragraphs>337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Semi Devices</vt:lpstr>
      <vt:lpstr>PowerPoint Presentation</vt:lpstr>
      <vt:lpstr>PowerPoint Presentation</vt:lpstr>
      <vt:lpstr>PowerPoint Presentation</vt:lpstr>
      <vt:lpstr>PowerPoint Presentation</vt:lpstr>
      <vt:lpstr>Semi Devices</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RC  Ckts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25</cp:revision>
  <dcterms:created xsi:type="dcterms:W3CDTF">2025-01-08T16:01:12Z</dcterms:created>
  <dcterms:modified xsi:type="dcterms:W3CDTF">2025-06-16T19:01:23Z</dcterms:modified>
</cp:coreProperties>
</file>