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396-F7BE-F282-AA1C-42229D7A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1572-4A5D-19AD-01E9-7B09E605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0D4-0DCB-00B7-D04D-11AA484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DEF3-AC6B-5D57-C20B-3CE4D56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E88F-2D23-64C1-9CFD-680459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F7B0-388F-06E6-3DDB-B0D9A71A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FC6F-BBD7-7E22-C8BF-A102F07F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8EF8-0809-4277-D6B5-3318FE3E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E54F-03A1-86A5-744D-A89AAB7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CE03-A6AD-2888-C336-2912BFB8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5FF3-ECEE-E26D-B830-4B911504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2F85-2CB7-8504-4BAD-4AD86A8F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6EE7-C4DB-023A-527D-8CC951B7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3C79-500A-FAB3-4754-5B65FFE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6791-4A0E-1663-CFE5-1716116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6D5-B797-2828-977B-836B8D54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D552-D489-0383-DC51-E50F8CFF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5351-7A25-3324-618C-B587636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7D08-69AC-E526-2372-5F1CE206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C790-CECC-C93B-2654-2707EF0D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234-4F21-A1FE-F722-BC33DAF1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880A-7939-3CD8-D47D-69295EF6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FC89-F36F-2D10-7795-C89358C7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62B4-77A3-F0B0-6610-044D4BC5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D49-BA84-9164-A79F-6D752D6B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7C6-1347-0FA5-ED00-9634E4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FF6C-0C4F-DC52-0C15-CDB72DB9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F6AD-07FE-1CAD-286C-3211CBAB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50E7-B86E-006D-B7B6-12830318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0A1B-5334-FC5A-FE9F-81B37A1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E5A8-DA55-2678-6094-6F1A733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0E9-8F33-DFB6-916E-7AF711D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8FB0-6D35-63A3-29DF-737E61AE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647D-ADC1-02B9-2B05-6A6C9FB0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83DB-703D-455F-6F1C-03620DDF2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E3A7-7E66-9A8A-C734-BFBF56492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E8F5-7F02-D6DC-82A9-25C5C15B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92F9-4987-17B7-5D4E-A052AD5E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9339-B76B-A381-42DD-D94E9D29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7A0-7542-81D8-08C8-3C1C912C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F4B03-14AA-373A-877E-DA7A62C2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C70F0-FEDA-79C6-7D43-6378B9D2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83FA-FC6C-BBC4-4E28-393CC38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FFA28-9A15-04D7-282D-7455AB85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D9CE-3DCE-3C94-99BD-6433BF70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A7A1-111D-ECCC-B593-585CA2C5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A745-3C0E-1323-1272-537B5FCD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FEB-CC37-FF29-AC44-A27D8F2F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491E1-0482-1EDD-68FF-D35EA9E2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BA2D-62C4-DFBF-F8C7-7F92397A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BD47-A904-21F4-8800-03F0042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369F-4C8C-A2E5-A2AE-C144235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AF9-A16E-E432-CBC1-522E185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987A0-FD2F-5538-8A8E-DBC98BA2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64506-7F3C-A94C-79BD-BB9F121B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552E-5EEA-5CA2-82D1-30C5DB9D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E931-26FE-7F3E-617A-53D1B57B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E035-5007-8E84-5043-D433D21E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EB27B-07AE-4BE9-8C10-AD7C569A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9968-7525-6E57-8771-4BB17FD7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8781-544E-FDF0-3D87-79F94133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29F01-24A1-46F5-909F-DE641348926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D32-42FA-6E77-165A-3CE9D38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6FCC-BC3D-686F-47CA-DC193217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6CB-49DB-0183-BF06-75F87C7F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A7234-F190-828B-892D-63A3ACC2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F011165-D78A-21A1-4330-5A7D04C791A4}"/>
              </a:ext>
            </a:extLst>
          </p:cNvPr>
          <p:cNvGrpSpPr/>
          <p:nvPr/>
        </p:nvGrpSpPr>
        <p:grpSpPr>
          <a:xfrm>
            <a:off x="526085" y="1459885"/>
            <a:ext cx="11139829" cy="3061437"/>
            <a:chOff x="170893" y="1399924"/>
            <a:chExt cx="11139829" cy="306143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5C8FE3B-E859-E50E-3DF5-FF4C6D93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029" y="1756675"/>
              <a:ext cx="1896280" cy="2058356"/>
            </a:xfrm>
            <a:prstGeom prst="rect">
              <a:avLst/>
            </a:prstGeom>
          </p:spPr>
        </p:pic>
        <p:pic>
          <p:nvPicPr>
            <p:cNvPr id="4" name="Picture 2" descr="200612-FPGA-PHOTO-PolarFire-SoC-Icicle-Kit-Front-Transparent">
              <a:extLst>
                <a:ext uri="{FF2B5EF4-FFF2-40B4-BE49-F238E27FC236}">
                  <a16:creationId xmlns:a16="http://schemas.microsoft.com/office/drawing/2014/main" id="{2A7C6C63-AE4C-77F3-5A9A-2A4ED6A8D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463" y="1756675"/>
              <a:ext cx="2800484" cy="205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6C6B79C-C8C6-94F2-D76A-70E5D84CDA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77" t="2937" r="21148" b="6332"/>
            <a:stretch/>
          </p:blipFill>
          <p:spPr bwMode="auto">
            <a:xfrm rot="5400000">
              <a:off x="3398335" y="1785907"/>
              <a:ext cx="1390829" cy="2455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Up-Down 5">
              <a:extLst>
                <a:ext uri="{FF2B5EF4-FFF2-40B4-BE49-F238E27FC236}">
                  <a16:creationId xmlns:a16="http://schemas.microsoft.com/office/drawing/2014/main" id="{95E5A4E9-2D0E-5E2D-B7FF-2AB2546D93FE}"/>
                </a:ext>
              </a:extLst>
            </p:cNvPr>
            <p:cNvSpPr/>
            <p:nvPr/>
          </p:nvSpPr>
          <p:spPr>
            <a:xfrm rot="5400000">
              <a:off x="5593948" y="2399630"/>
              <a:ext cx="209204" cy="657825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4" descr="191,000+ Computer Clipart Stock Illustrations, Royalty-Free Vector Graphics  &amp; Clip Art - iStock | Scanner clipart, Radio clipart, Mouse">
              <a:extLst>
                <a:ext uri="{FF2B5EF4-FFF2-40B4-BE49-F238E27FC236}">
                  <a16:creationId xmlns:a16="http://schemas.microsoft.com/office/drawing/2014/main" id="{299BB9A7-66F5-F574-E531-496EAD1F65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5" t="24606" r="19313" b="22935"/>
            <a:stretch/>
          </p:blipFill>
          <p:spPr bwMode="auto">
            <a:xfrm>
              <a:off x="9392421" y="2011015"/>
              <a:ext cx="1918301" cy="164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190919A2-4B70-47D3-1003-0F959D1D1C47}"/>
                </a:ext>
              </a:extLst>
            </p:cNvPr>
            <p:cNvSpPr/>
            <p:nvPr/>
          </p:nvSpPr>
          <p:spPr>
            <a:xfrm rot="5400000">
              <a:off x="9005583" y="3105397"/>
              <a:ext cx="209204" cy="657825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9468FF-2737-BA59-76E4-6F16F5A4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600" y="2318333"/>
              <a:ext cx="1465231" cy="514811"/>
            </a:xfrm>
            <a:prstGeom prst="rect">
              <a:avLst/>
            </a:prstGeom>
          </p:spPr>
        </p:pic>
        <p:pic>
          <p:nvPicPr>
            <p:cNvPr id="3074" name="Picture 2" descr="What's the difference between Bluetooth and Wi-Fi? - The Solid Signal Blog">
              <a:extLst>
                <a:ext uri="{FF2B5EF4-FFF2-40B4-BE49-F238E27FC236}">
                  <a16:creationId xmlns:a16="http://schemas.microsoft.com/office/drawing/2014/main" id="{9744684D-C2C5-9131-2BE5-66E82136B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98" y="2485270"/>
              <a:ext cx="1132965" cy="60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620BD0-6D47-8235-A311-43221CDF2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944" r="10739"/>
            <a:stretch/>
          </p:blipFill>
          <p:spPr>
            <a:xfrm flipH="1">
              <a:off x="4093749" y="1667393"/>
              <a:ext cx="800478" cy="650940"/>
            </a:xfrm>
            <a:prstGeom prst="rect">
              <a:avLst/>
            </a:prstGeom>
          </p:spPr>
        </p:pic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E48C7DF-BCEB-E949-9489-223B17F98CEE}"/>
                </a:ext>
              </a:extLst>
            </p:cNvPr>
            <p:cNvCxnSpPr>
              <a:stCxn id="7" idx="0"/>
              <a:endCxn id="11" idx="0"/>
            </p:cNvCxnSpPr>
            <p:nvPr/>
          </p:nvCxnSpPr>
          <p:spPr>
            <a:xfrm rot="16200000" flipV="1">
              <a:off x="7250969" y="-1089588"/>
              <a:ext cx="343622" cy="5857584"/>
            </a:xfrm>
            <a:prstGeom prst="bentConnector3">
              <a:avLst>
                <a:gd name="adj1" fmla="val 166527"/>
              </a:avLst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E1DC1F-C664-60F7-03D8-91DD8166E0F8}"/>
                </a:ext>
              </a:extLst>
            </p:cNvPr>
            <p:cNvSpPr txBox="1"/>
            <p:nvPr/>
          </p:nvSpPr>
          <p:spPr>
            <a:xfrm>
              <a:off x="170893" y="3815030"/>
              <a:ext cx="26469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3MCircular"/>
                </a:rPr>
                <a:t>The 3M™ </a:t>
              </a:r>
              <a:r>
                <a:rPr lang="en-US" b="1" i="0" dirty="0" err="1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3MCircular"/>
                </a:rPr>
                <a:t>Littmann</a:t>
              </a:r>
              <a:r>
                <a:rPr lang="en-US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3MCircular"/>
                </a:rPr>
                <a:t>® CORE Digital Stethoscope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333546-CC66-5E8E-E799-F6203D4A01EB}"/>
                </a:ext>
              </a:extLst>
            </p:cNvPr>
            <p:cNvSpPr txBox="1"/>
            <p:nvPr/>
          </p:nvSpPr>
          <p:spPr>
            <a:xfrm flipH="1">
              <a:off x="1642154" y="3059668"/>
              <a:ext cx="1218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Bluetooth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70ABAE-6F15-73ED-518D-926EDAFA84D8}"/>
                </a:ext>
              </a:extLst>
            </p:cNvPr>
            <p:cNvSpPr txBox="1"/>
            <p:nvPr/>
          </p:nvSpPr>
          <p:spPr>
            <a:xfrm flipH="1">
              <a:off x="3675776" y="3709163"/>
              <a:ext cx="1218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ESP 32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9DE299-71B0-3C26-65B8-B848200CC135}"/>
                </a:ext>
              </a:extLst>
            </p:cNvPr>
            <p:cNvSpPr txBox="1"/>
            <p:nvPr/>
          </p:nvSpPr>
          <p:spPr>
            <a:xfrm flipH="1">
              <a:off x="5416314" y="2937415"/>
              <a:ext cx="65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B7609A-7C74-31D4-55C3-E7079922FA31}"/>
                </a:ext>
              </a:extLst>
            </p:cNvPr>
            <p:cNvSpPr txBox="1"/>
            <p:nvPr/>
          </p:nvSpPr>
          <p:spPr>
            <a:xfrm flipH="1">
              <a:off x="5135090" y="1399924"/>
              <a:ext cx="65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WiFi</a:t>
              </a:r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234E60-0DFC-0C31-4EFE-57D2C462FA59}"/>
                </a:ext>
              </a:extLst>
            </p:cNvPr>
            <p:cNvSpPr txBox="1"/>
            <p:nvPr/>
          </p:nvSpPr>
          <p:spPr>
            <a:xfrm>
              <a:off x="5601743" y="3863815"/>
              <a:ext cx="36420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err="1">
                  <a:solidFill>
                    <a:srgbClr val="34333E"/>
                  </a:solidFill>
                  <a:effectLst/>
                  <a:latin typeface="Open Sans" panose="020B0606030504020204" pitchFamily="34" charset="0"/>
                </a:rPr>
                <a:t>PolarFire</a:t>
              </a:r>
              <a:r>
                <a:rPr lang="en-US" b="1" i="0" dirty="0">
                  <a:solidFill>
                    <a:srgbClr val="34333E"/>
                  </a:solidFill>
                  <a:effectLst/>
                  <a:latin typeface="Open Sans" panose="020B0606030504020204" pitchFamily="34" charset="0"/>
                </a:rPr>
                <a:t>® SoC FPGA Icicle Kit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612-FPGA-PHOTO-PolarFire-SoC-Icicle-Kit-Front-Transparent">
            <a:extLst>
              <a:ext uri="{FF2B5EF4-FFF2-40B4-BE49-F238E27FC236}">
                <a16:creationId xmlns:a16="http://schemas.microsoft.com/office/drawing/2014/main" id="{7758A3C9-55C2-8019-3308-86141331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28650"/>
            <a:ext cx="7620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3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4A6A4-AC7E-3D13-BAD0-586E285C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5" y="1614234"/>
            <a:ext cx="2365815" cy="256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7F368-675B-229F-5955-B5BE61D644B2}"/>
              </a:ext>
            </a:extLst>
          </p:cNvPr>
          <p:cNvSpPr txBox="1"/>
          <p:nvPr/>
        </p:nvSpPr>
        <p:spPr>
          <a:xfrm>
            <a:off x="351063" y="602138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3MCircular"/>
              </a:rPr>
              <a:t>The 3M™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3MCircular"/>
              </a:rPr>
              <a:t>Littmann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3MCircular"/>
              </a:rPr>
              <a:t>® CORE Digital Stethoscope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84811-D601-9F68-0FAD-D082D0E3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41461" y="1555265"/>
            <a:ext cx="1036086" cy="21192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30A20F6-9D02-3AAB-24D7-63EC8E862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7" t="2937" r="21148" b="6332"/>
          <a:stretch/>
        </p:blipFill>
        <p:spPr bwMode="auto">
          <a:xfrm>
            <a:off x="9398832" y="614597"/>
            <a:ext cx="1918742" cy="33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1,000+ Computer Clipart Stock Illustrations, Royalty-Free Vector Graphics  &amp; Clip Art - iStock | Scanner clipart, Radio clipart, Mouse">
            <a:extLst>
              <a:ext uri="{FF2B5EF4-FFF2-40B4-BE49-F238E27FC236}">
                <a16:creationId xmlns:a16="http://schemas.microsoft.com/office/drawing/2014/main" id="{6F4E353E-DF40-CF60-53C8-326BBA23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 t="24606" r="19313" b="22935"/>
          <a:stretch/>
        </p:blipFill>
        <p:spPr bwMode="auto">
          <a:xfrm>
            <a:off x="5495734" y="2614898"/>
            <a:ext cx="3567659" cy="30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4063F-59B8-8015-BCC4-E7B1D63C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9" y="547339"/>
            <a:ext cx="9688081" cy="1426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7B215A-7EF0-9A10-F36B-4DB62D5F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4" y="3162169"/>
            <a:ext cx="2115368" cy="11812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5ECFBE9-30A3-B378-0E9D-9AA79576F3BC}"/>
              </a:ext>
            </a:extLst>
          </p:cNvPr>
          <p:cNvGrpSpPr/>
          <p:nvPr/>
        </p:nvGrpSpPr>
        <p:grpSpPr>
          <a:xfrm>
            <a:off x="3830588" y="2962275"/>
            <a:ext cx="2927404" cy="1681418"/>
            <a:chOff x="3830588" y="2962275"/>
            <a:chExt cx="2927404" cy="16814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D78D7D-2E7C-8FF5-1303-5CD254DA2793}"/>
                </a:ext>
              </a:extLst>
            </p:cNvPr>
            <p:cNvSpPr/>
            <p:nvPr/>
          </p:nvSpPr>
          <p:spPr>
            <a:xfrm>
              <a:off x="4233862" y="2962275"/>
              <a:ext cx="1724025" cy="1157184"/>
            </a:xfrm>
            <a:custGeom>
              <a:avLst/>
              <a:gdLst>
                <a:gd name="connsiteX0" fmla="*/ 0 w 1724025"/>
                <a:gd name="connsiteY0" fmla="*/ 1152525 h 1157184"/>
                <a:gd name="connsiteX1" fmla="*/ 238125 w 1724025"/>
                <a:gd name="connsiteY1" fmla="*/ 981075 h 1157184"/>
                <a:gd name="connsiteX2" fmla="*/ 876300 w 1724025"/>
                <a:gd name="connsiteY2" fmla="*/ 0 h 1157184"/>
                <a:gd name="connsiteX3" fmla="*/ 1514475 w 1724025"/>
                <a:gd name="connsiteY3" fmla="*/ 981075 h 1157184"/>
                <a:gd name="connsiteX4" fmla="*/ 1724025 w 1724025"/>
                <a:gd name="connsiteY4" fmla="*/ 1143000 h 115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025" h="1157184">
                  <a:moveTo>
                    <a:pt x="0" y="1152525"/>
                  </a:moveTo>
                  <a:cubicBezTo>
                    <a:pt x="46037" y="1162843"/>
                    <a:pt x="92075" y="1173162"/>
                    <a:pt x="238125" y="981075"/>
                  </a:cubicBezTo>
                  <a:cubicBezTo>
                    <a:pt x="384175" y="788988"/>
                    <a:pt x="663575" y="0"/>
                    <a:pt x="876300" y="0"/>
                  </a:cubicBezTo>
                  <a:cubicBezTo>
                    <a:pt x="1089025" y="0"/>
                    <a:pt x="1373187" y="790575"/>
                    <a:pt x="1514475" y="981075"/>
                  </a:cubicBezTo>
                  <a:cubicBezTo>
                    <a:pt x="1655763" y="1171575"/>
                    <a:pt x="1689894" y="1157287"/>
                    <a:pt x="1724025" y="114300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6767402-DFAE-A9F0-FEB2-E224C36D58FC}"/>
                </a:ext>
              </a:extLst>
            </p:cNvPr>
            <p:cNvSpPr/>
            <p:nvPr/>
          </p:nvSpPr>
          <p:spPr>
            <a:xfrm rot="16200000">
              <a:off x="4398168" y="3607386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C69D02B0-1370-456C-0FBB-26164E564CC5}"/>
                </a:ext>
              </a:extLst>
            </p:cNvPr>
            <p:cNvSpPr/>
            <p:nvPr/>
          </p:nvSpPr>
          <p:spPr>
            <a:xfrm rot="16200000">
              <a:off x="5116116" y="3731211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F81C434F-F678-FDD1-D648-915A1DE1A0A1}"/>
                </a:ext>
              </a:extLst>
            </p:cNvPr>
            <p:cNvSpPr/>
            <p:nvPr/>
          </p:nvSpPr>
          <p:spPr>
            <a:xfrm rot="16200000">
              <a:off x="5834062" y="3607386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FA756C-C774-826A-C745-58CBF30C391C}"/>
                </a:ext>
              </a:extLst>
            </p:cNvPr>
            <p:cNvSpPr txBox="1"/>
            <p:nvPr/>
          </p:nvSpPr>
          <p:spPr>
            <a:xfrm>
              <a:off x="3830588" y="4244252"/>
              <a:ext cx="9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frame[n-1]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81B7F0-9CA0-B3CE-6BE2-1ABFEEA76534}"/>
                </a:ext>
              </a:extLst>
            </p:cNvPr>
            <p:cNvSpPr txBox="1"/>
            <p:nvPr/>
          </p:nvSpPr>
          <p:spPr>
            <a:xfrm>
              <a:off x="4848398" y="4335916"/>
              <a:ext cx="842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A78FF-F739-D678-74AA-86C4872B6FE4}"/>
                </a:ext>
              </a:extLst>
            </p:cNvPr>
            <p:cNvSpPr txBox="1"/>
            <p:nvPr/>
          </p:nvSpPr>
          <p:spPr>
            <a:xfrm>
              <a:off x="5722644" y="4228528"/>
              <a:ext cx="10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frame[n+1]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663488-6246-287D-7DBA-19B9B65F6A84}"/>
                </a:ext>
              </a:extLst>
            </p:cNvPr>
            <p:cNvSpPr txBox="1"/>
            <p:nvPr/>
          </p:nvSpPr>
          <p:spPr>
            <a:xfrm>
              <a:off x="5384005" y="3202081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Hanning</a:t>
              </a:r>
              <a:endParaRPr lang="en-US" sz="1400" b="1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8A84C-816C-3A3C-1FF3-9613BBC4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83" y="2187283"/>
            <a:ext cx="1440481" cy="1014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A3BE19-23BF-F312-8E13-183E34B0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790" y="4119459"/>
            <a:ext cx="2829320" cy="1800476"/>
          </a:xfrm>
          <a:prstGeom prst="rect">
            <a:avLst/>
          </a:prstGeom>
        </p:spPr>
      </p:pic>
      <p:pic>
        <p:nvPicPr>
          <p:cNvPr id="1026" name="Picture 2" descr="Fully-Connected Neural Network Layer - GM-RKB">
            <a:extLst>
              <a:ext uri="{FF2B5EF4-FFF2-40B4-BE49-F238E27FC236}">
                <a16:creationId xmlns:a16="http://schemas.microsoft.com/office/drawing/2014/main" id="{513C900E-C746-2E2E-63ED-2688A0B2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03" y="1778635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C456694-C344-5349-D864-D7F064F33375}"/>
              </a:ext>
            </a:extLst>
          </p:cNvPr>
          <p:cNvGrpSpPr/>
          <p:nvPr/>
        </p:nvGrpSpPr>
        <p:grpSpPr>
          <a:xfrm>
            <a:off x="506098" y="758742"/>
            <a:ext cx="11179803" cy="1039568"/>
            <a:chOff x="381000" y="2787567"/>
            <a:chExt cx="11179803" cy="10395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029B1F-F0F8-9B55-CDF0-BC9D15123140}"/>
                </a:ext>
              </a:extLst>
            </p:cNvPr>
            <p:cNvGrpSpPr/>
            <p:nvPr/>
          </p:nvGrpSpPr>
          <p:grpSpPr>
            <a:xfrm>
              <a:off x="381000" y="2809874"/>
              <a:ext cx="1362076" cy="981075"/>
              <a:chOff x="685800" y="2809875"/>
              <a:chExt cx="1362076" cy="9810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372BAD-F705-5FC1-545C-22BAE8BB3137}"/>
                  </a:ext>
                </a:extLst>
              </p:cNvPr>
              <p:cNvSpPr/>
              <p:nvPr/>
            </p:nvSpPr>
            <p:spPr>
              <a:xfrm>
                <a:off x="685800" y="2809875"/>
                <a:ext cx="1362076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5469F72-551E-8E27-4308-3D9A151AC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448" y="2861247"/>
                <a:ext cx="1194262" cy="66688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E88F1-772C-2E21-635C-EC0CDA90C9D8}"/>
                  </a:ext>
                </a:extLst>
              </p:cNvPr>
              <p:cNvSpPr txBox="1"/>
              <p:nvPr/>
            </p:nvSpPr>
            <p:spPr>
              <a:xfrm>
                <a:off x="826856" y="3452396"/>
                <a:ext cx="1071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Raw Data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58C15D-24E8-D2C9-DF25-F76C05C72D8E}"/>
                </a:ext>
              </a:extLst>
            </p:cNvPr>
            <p:cNvGrpSpPr/>
            <p:nvPr/>
          </p:nvGrpSpPr>
          <p:grpSpPr>
            <a:xfrm>
              <a:off x="2021873" y="2809873"/>
              <a:ext cx="1219379" cy="1003823"/>
              <a:chOff x="2371724" y="2809874"/>
              <a:chExt cx="1219379" cy="100382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8941F5-5116-5134-6CE7-C5E0C4711008}"/>
                  </a:ext>
                </a:extLst>
              </p:cNvPr>
              <p:cNvSpPr/>
              <p:nvPr/>
            </p:nvSpPr>
            <p:spPr>
              <a:xfrm>
                <a:off x="2371724" y="2809874"/>
                <a:ext cx="1219379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A9F49B3-0C72-4D5E-DD3C-0CA570D3D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780" y="2857499"/>
                <a:ext cx="957263" cy="67437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9DE29-4829-4396-DA10-3F2AC21ECDB1}"/>
                  </a:ext>
                </a:extLst>
              </p:cNvPr>
              <p:cNvSpPr txBox="1"/>
              <p:nvPr/>
            </p:nvSpPr>
            <p:spPr>
              <a:xfrm>
                <a:off x="2696719" y="34751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HPF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CD7265-7459-F7E0-BEF7-BF4DD3110BC4}"/>
                </a:ext>
              </a:extLst>
            </p:cNvPr>
            <p:cNvGrpSpPr/>
            <p:nvPr/>
          </p:nvGrpSpPr>
          <p:grpSpPr>
            <a:xfrm>
              <a:off x="3542041" y="2799931"/>
              <a:ext cx="1754331" cy="1013765"/>
              <a:chOff x="3949076" y="2799932"/>
              <a:chExt cx="1754331" cy="10137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16FB14-6643-0C9D-3BAC-C9C3C8765512}"/>
                  </a:ext>
                </a:extLst>
              </p:cNvPr>
              <p:cNvSpPr/>
              <p:nvPr/>
            </p:nvSpPr>
            <p:spPr>
              <a:xfrm>
                <a:off x="3949076" y="2799932"/>
                <a:ext cx="1706443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FDED9AC-76C6-83DA-697C-CE5E15A79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0412" y="2809874"/>
                <a:ext cx="1355445" cy="8093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49CA62-4F14-D4F1-23B2-580C8224D0B3}"/>
                  </a:ext>
                </a:extLst>
              </p:cNvPr>
              <p:cNvSpPr txBox="1"/>
              <p:nvPr/>
            </p:nvSpPr>
            <p:spPr>
              <a:xfrm>
                <a:off x="3950748" y="3475143"/>
                <a:ext cx="1752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Frame &amp; Window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59E098-0EE7-51C7-41A5-3197FC00719F}"/>
                </a:ext>
              </a:extLst>
            </p:cNvPr>
            <p:cNvGrpSpPr/>
            <p:nvPr/>
          </p:nvGrpSpPr>
          <p:grpSpPr>
            <a:xfrm>
              <a:off x="5546158" y="2787567"/>
              <a:ext cx="1172802" cy="1003381"/>
              <a:chOff x="6066198" y="2799932"/>
              <a:chExt cx="1172802" cy="100338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7FED12E-377C-D97C-F4BA-B85BDC69D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28" y="2856430"/>
                <a:ext cx="1055526" cy="671698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D73F33-E277-C92F-F199-29E458BD4129}"/>
                  </a:ext>
                </a:extLst>
              </p:cNvPr>
              <p:cNvSpPr/>
              <p:nvPr/>
            </p:nvSpPr>
            <p:spPr>
              <a:xfrm>
                <a:off x="6066198" y="2799932"/>
                <a:ext cx="1172802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0BBD45-EC52-C3F9-3116-8ED60570730D}"/>
                  </a:ext>
                </a:extLst>
              </p:cNvPr>
              <p:cNvSpPr txBox="1"/>
              <p:nvPr/>
            </p:nvSpPr>
            <p:spPr>
              <a:xfrm>
                <a:off x="6366987" y="3464759"/>
                <a:ext cx="5118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FFT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CD22E1-F607-7116-D61C-A31F2E283392}"/>
                </a:ext>
              </a:extLst>
            </p:cNvPr>
            <p:cNvGrpSpPr/>
            <p:nvPr/>
          </p:nvGrpSpPr>
          <p:grpSpPr>
            <a:xfrm>
              <a:off x="6959484" y="2810315"/>
              <a:ext cx="3540669" cy="1016820"/>
              <a:chOff x="6902334" y="2810315"/>
              <a:chExt cx="3540669" cy="10168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E0CFF7-B53E-94A6-DC78-62E150FCAD7B}"/>
                  </a:ext>
                </a:extLst>
              </p:cNvPr>
              <p:cNvSpPr/>
              <p:nvPr/>
            </p:nvSpPr>
            <p:spPr>
              <a:xfrm>
                <a:off x="6933669" y="2810315"/>
                <a:ext cx="1461881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4B3FE-CE2F-1968-CFDB-B874DFA742C7}"/>
                  </a:ext>
                </a:extLst>
              </p:cNvPr>
              <p:cNvSpPr txBox="1"/>
              <p:nvPr/>
            </p:nvSpPr>
            <p:spPr>
              <a:xfrm>
                <a:off x="6941989" y="3242360"/>
                <a:ext cx="1172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Feature Extraction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0DDC89-ACD7-3C37-516D-61A30A55AEC7}"/>
                  </a:ext>
                </a:extLst>
              </p:cNvPr>
              <p:cNvSpPr txBox="1"/>
              <p:nvPr/>
            </p:nvSpPr>
            <p:spPr>
              <a:xfrm>
                <a:off x="6902334" y="2939550"/>
                <a:ext cx="1388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Mel-Log-DCT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BA749E-EB01-22B6-0996-E42DF7349A07}"/>
                  </a:ext>
                </a:extLst>
              </p:cNvPr>
              <p:cNvSpPr txBox="1"/>
              <p:nvPr/>
            </p:nvSpPr>
            <p:spPr>
              <a:xfrm>
                <a:off x="8654166" y="3452394"/>
                <a:ext cx="178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Classifier (CNN)</a:t>
                </a:r>
              </a:p>
            </p:txBody>
          </p:sp>
        </p:grpSp>
        <p:pic>
          <p:nvPicPr>
            <p:cNvPr id="27" name="Picture 2" descr="Fully-Connected Neural Network Layer - GM-RKB">
              <a:extLst>
                <a:ext uri="{FF2B5EF4-FFF2-40B4-BE49-F238E27FC236}">
                  <a16:creationId xmlns:a16="http://schemas.microsoft.com/office/drawing/2014/main" id="{8A7EC560-CB93-B24B-59FE-C314C3522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069" y="2875598"/>
              <a:ext cx="905169" cy="61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63B9BD-1735-C020-A6FA-F45458CAC1A5}"/>
                </a:ext>
              </a:extLst>
            </p:cNvPr>
            <p:cNvSpPr/>
            <p:nvPr/>
          </p:nvSpPr>
          <p:spPr>
            <a:xfrm>
              <a:off x="8724559" y="2810315"/>
              <a:ext cx="1591016" cy="98107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ptagon 32">
              <a:extLst>
                <a:ext uri="{FF2B5EF4-FFF2-40B4-BE49-F238E27FC236}">
                  <a16:creationId xmlns:a16="http://schemas.microsoft.com/office/drawing/2014/main" id="{6A96326A-0577-C1AE-FF92-B6C4D0BA60A8}"/>
                </a:ext>
              </a:extLst>
            </p:cNvPr>
            <p:cNvSpPr/>
            <p:nvPr/>
          </p:nvSpPr>
          <p:spPr>
            <a:xfrm>
              <a:off x="10587434" y="2807637"/>
              <a:ext cx="973369" cy="973369"/>
            </a:xfrm>
            <a:prstGeom prst="heptagon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Fault Label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D21C0B-1F45-3F42-D621-532573BEA2FC}"/>
                </a:ext>
              </a:extLst>
            </p:cNvPr>
            <p:cNvSpPr/>
            <p:nvPr/>
          </p:nvSpPr>
          <p:spPr>
            <a:xfrm>
              <a:off x="1743076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151C20-E35B-04F5-0E7A-1683BB0B5364}"/>
                </a:ext>
              </a:extLst>
            </p:cNvPr>
            <p:cNvSpPr/>
            <p:nvPr/>
          </p:nvSpPr>
          <p:spPr>
            <a:xfrm>
              <a:off x="3268062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FC90BCC-BF3E-927F-3641-83D32608D568}"/>
                </a:ext>
              </a:extLst>
            </p:cNvPr>
            <p:cNvSpPr/>
            <p:nvPr/>
          </p:nvSpPr>
          <p:spPr>
            <a:xfrm>
              <a:off x="5249622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C52B871F-BA20-1259-F447-460DC2216A27}"/>
                </a:ext>
              </a:extLst>
            </p:cNvPr>
            <p:cNvSpPr/>
            <p:nvPr/>
          </p:nvSpPr>
          <p:spPr>
            <a:xfrm>
              <a:off x="6707250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C92ECB2E-4795-E95F-4073-B2BEB226B4EB}"/>
                </a:ext>
              </a:extLst>
            </p:cNvPr>
            <p:cNvSpPr/>
            <p:nvPr/>
          </p:nvSpPr>
          <p:spPr>
            <a:xfrm>
              <a:off x="8461064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CF450CC0-BC17-C0FE-D5CB-16A888C499B5}"/>
                </a:ext>
              </a:extLst>
            </p:cNvPr>
            <p:cNvSpPr/>
            <p:nvPr/>
          </p:nvSpPr>
          <p:spPr>
            <a:xfrm>
              <a:off x="10337347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300082A-51D5-AC78-E09E-E567EF67E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42" y="3519248"/>
            <a:ext cx="11211516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blue background with many small squares&#10;&#10;Description automatically generated with medium confidence">
            <a:extLst>
              <a:ext uri="{FF2B5EF4-FFF2-40B4-BE49-F238E27FC236}">
                <a16:creationId xmlns:a16="http://schemas.microsoft.com/office/drawing/2014/main" id="{0511ED10-8C0C-4F9E-9074-00A9E6A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22" y="0"/>
            <a:ext cx="7534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3MCircular</vt:lpstr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3</cp:revision>
  <dcterms:created xsi:type="dcterms:W3CDTF">2024-09-03T05:42:29Z</dcterms:created>
  <dcterms:modified xsi:type="dcterms:W3CDTF">2024-09-08T19:03:17Z</dcterms:modified>
</cp:coreProperties>
</file>