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9" r:id="rId4"/>
    <p:sldId id="260" r:id="rId5"/>
    <p:sldId id="278" r:id="rId6"/>
    <p:sldId id="279" r:id="rId7"/>
    <p:sldId id="280" r:id="rId8"/>
    <p:sldId id="281" r:id="rId9"/>
    <p:sldId id="282" r:id="rId10"/>
    <p:sldId id="290" r:id="rId11"/>
    <p:sldId id="288" r:id="rId12"/>
    <p:sldId id="289" r:id="rId13"/>
    <p:sldId id="291" r:id="rId14"/>
    <p:sldId id="302" r:id="rId15"/>
    <p:sldId id="303" r:id="rId16"/>
    <p:sldId id="292" r:id="rId17"/>
    <p:sldId id="293" r:id="rId18"/>
    <p:sldId id="294" r:id="rId19"/>
    <p:sldId id="283" r:id="rId20"/>
    <p:sldId id="284" r:id="rId21"/>
    <p:sldId id="285" r:id="rId22"/>
    <p:sldId id="286" r:id="rId23"/>
    <p:sldId id="287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2049"/>
          <p:cNvSpPr/>
          <p:nvPr>
            <p:ph type="ctrTitle"/>
          </p:nvPr>
        </p:nvSpPr>
        <p:spPr>
          <a:xfrm>
            <a:off x="912284" y="404813"/>
            <a:ext cx="10363200" cy="12969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>
              <a:defRPr sz="4800" b="1" kern="1200">
                <a:effectLst>
                  <a:outerShdw blurRad="38100" dist="38100" dir="2700000">
                    <a:srgbClr val="000000"/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副标题 2050"/>
          <p:cNvSpPr/>
          <p:nvPr>
            <p:ph type="subTitle" idx="1"/>
          </p:nvPr>
        </p:nvSpPr>
        <p:spPr>
          <a:xfrm>
            <a:off x="1871133" y="2133600"/>
            <a:ext cx="8534400" cy="12954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/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052" name="日期占位符 2051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2053" name="页脚占位符 2052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endParaRPr lang="zh-CN" altLang="en-US"/>
          </a:p>
        </p:txBody>
      </p:sp>
      <p:sp>
        <p:nvSpPr>
          <p:cNvPr id="2054" name="灯片编号占位符 2053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50313" y="406400"/>
            <a:ext cx="2746904" cy="58324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406400"/>
            <a:ext cx="8081472" cy="58324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773238"/>
            <a:ext cx="5376672" cy="44656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773238"/>
            <a:ext cx="5376672" cy="44656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/>
          <p:nvPr>
            <p:ph type="title"/>
          </p:nvPr>
        </p:nvSpPr>
        <p:spPr>
          <a:xfrm>
            <a:off x="624417" y="406400"/>
            <a:ext cx="10972800" cy="12954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/>
          <p:nvPr>
            <p:ph type="body" idx="1"/>
          </p:nvPr>
        </p:nvSpPr>
        <p:spPr>
          <a:xfrm>
            <a:off x="609600" y="1773238"/>
            <a:ext cx="10972800" cy="446563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页脚占位符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灯片编号占位符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3600" b="0" i="0" u="none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63395" y="694055"/>
            <a:ext cx="8753475" cy="1273175"/>
          </a:xfrm>
        </p:spPr>
        <p:txBody>
          <a:bodyPr/>
          <a:p>
            <a:r>
              <a:rPr lang="x-none" altLang="zh-CN"/>
              <a:t>正则表达式</a:t>
            </a:r>
            <a:endParaRPr lang="x-none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8265" y="2083435"/>
            <a:ext cx="9144000" cy="2818765"/>
          </a:xfrm>
        </p:spPr>
        <p:txBody>
          <a:bodyPr>
            <a:normAutofit lnSpcReduction="20000"/>
          </a:bodyPr>
          <a:p>
            <a:pPr lvl="0" algn="l"/>
            <a:r>
              <a:rPr lang="zh-CN" altLang="en-US" sz="2400">
                <a:sym typeface="+mn-ea"/>
              </a:rPr>
              <a:t>正则表达式的特点:</a:t>
            </a:r>
            <a:endParaRPr lang="zh-CN" altLang="en-US" sz="2400">
              <a:sym typeface="+mn-ea"/>
            </a:endParaRPr>
          </a:p>
          <a:p>
            <a:pPr lvl="0" algn="l"/>
            <a:endParaRPr lang="zh-CN" altLang="en-US" sz="2400">
              <a:sym typeface="+mn-ea"/>
            </a:endParaRPr>
          </a:p>
          <a:p>
            <a:pPr lvl="0" algn="l"/>
            <a:r>
              <a:rPr lang="zh-CN" altLang="en-US" sz="2400">
                <a:sym typeface="+mn-ea"/>
              </a:rPr>
              <a:t>     1. 灵活性、逻辑性和功能性非常强；</a:t>
            </a:r>
            <a:endParaRPr lang="zh-CN" altLang="en-US" sz="2400">
              <a:sym typeface="+mn-ea"/>
            </a:endParaRPr>
          </a:p>
          <a:p>
            <a:pPr lvl="0" algn="l"/>
            <a:endParaRPr lang="x-none" altLang="zh-CN" sz="2400">
              <a:sym typeface="+mn-ea"/>
            </a:endParaRPr>
          </a:p>
          <a:p>
            <a:pPr lvl="0" algn="l"/>
            <a:r>
              <a:rPr lang="x-none" altLang="zh-CN" sz="2400">
                <a:sym typeface="+mn-ea"/>
              </a:rPr>
              <a:t>	  2</a:t>
            </a:r>
            <a:r>
              <a:rPr lang="zh-CN" altLang="en-US" sz="2400">
                <a:sym typeface="+mn-ea"/>
              </a:rPr>
              <a:t>. 对于刚接触的人来说，比较晦涩难懂。</a:t>
            </a:r>
            <a:endParaRPr lang="zh-CN" altLang="en-US" sz="2400"/>
          </a:p>
          <a:p>
            <a:pPr lvl="0" algn="l"/>
            <a:endParaRPr lang="zh-CN" altLang="en-US" sz="2400"/>
          </a:p>
          <a:p>
            <a:pPr lvl="0"/>
            <a:r>
              <a:rPr lang="x-none" altLang="zh-CN" sz="2400">
                <a:sym typeface="+mn-ea"/>
              </a:rPr>
              <a:t>		3</a:t>
            </a:r>
            <a:r>
              <a:rPr lang="zh-CN" altLang="en-US" sz="2400">
                <a:sym typeface="+mn-ea"/>
              </a:rPr>
              <a:t>. 可以迅速地用极简单的方式达到字符串的复杂控制;</a:t>
            </a:r>
            <a:endParaRPr lang="zh-CN" altLang="en-US" sz="2400">
              <a:sym typeface="+mn-ea"/>
            </a:endParaRPr>
          </a:p>
          <a:p>
            <a:pPr lvl="0"/>
            <a:endParaRPr lang="zh-CN" altLang="en-US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63395" y="694055"/>
            <a:ext cx="8753475" cy="1273175"/>
          </a:xfrm>
        </p:spPr>
        <p:txBody>
          <a:bodyPr/>
          <a:p>
            <a:r>
              <a:rPr lang="x-none" altLang="zh-CN"/>
              <a:t>正则表达式</a:t>
            </a:r>
            <a:endParaRPr lang="x-none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98600" y="2437765"/>
            <a:ext cx="9144000" cy="3340735"/>
          </a:xfrm>
        </p:spPr>
        <p:txBody>
          <a:bodyPr>
            <a:normAutofit/>
          </a:bodyPr>
          <a:p>
            <a:pPr lvl="0" algn="l"/>
            <a:r>
              <a:rPr lang="x-none" altLang="zh-CN" sz="2800"/>
              <a:t>基本正则和跨展正则的拓展：</a:t>
            </a:r>
            <a:endParaRPr lang="x-none" altLang="zh-CN" sz="2800"/>
          </a:p>
          <a:p>
            <a:pPr lvl="0" algn="l"/>
            <a:r>
              <a:rPr lang="x-none" altLang="zh-CN" sz="2800"/>
              <a:t>1.*           (表示匹配前一个字符任意次)</a:t>
            </a:r>
            <a:endParaRPr lang="x-none" altLang="zh-CN" sz="2800"/>
          </a:p>
          <a:p>
            <a:pPr lvl="0" algn="l"/>
            <a:r>
              <a:rPr lang="x-none" altLang="zh-CN" sz="2800"/>
              <a:t>2."^$"     (表示空行)</a:t>
            </a:r>
            <a:endParaRPr lang="x-none" altLang="zh-CN" sz="2800"/>
          </a:p>
          <a:p>
            <a:pPr lvl="0" algn="l"/>
            <a:r>
              <a:rPr lang="x-none" altLang="zh-CN" sz="2800"/>
              <a:t>3.\{n\}     (表示符合前面条件的出现n次)</a:t>
            </a:r>
            <a:endParaRPr lang="x-none" altLang="zh-CN" sz="2800"/>
          </a:p>
          <a:p>
            <a:pPr lvl="0" algn="l"/>
            <a:r>
              <a:rPr lang="x-none" altLang="zh-CN" sz="2800"/>
              <a:t>4.\{n,m\} (</a:t>
            </a:r>
            <a:r>
              <a:rPr lang="x-none" altLang="zh-CN" sz="2800">
                <a:sym typeface="+mn-ea"/>
              </a:rPr>
              <a:t>表示符合前面条件的出现n-m次</a:t>
            </a:r>
            <a:r>
              <a:rPr lang="x-none" altLang="zh-CN" sz="2800"/>
              <a:t>)</a:t>
            </a:r>
            <a:endParaRPr lang="x-none" altLang="zh-CN" sz="2800"/>
          </a:p>
          <a:p>
            <a:pPr lvl="0" algn="l"/>
            <a:r>
              <a:rPr lang="x-none" altLang="zh-CN" sz="2800"/>
              <a:t>5.\{n,\}    (</a:t>
            </a:r>
            <a:r>
              <a:rPr lang="x-none" altLang="zh-CN" sz="2800">
                <a:sym typeface="+mn-ea"/>
              </a:rPr>
              <a:t>表示符合前面条件的出现n次及以上</a:t>
            </a:r>
            <a:r>
              <a:rPr lang="x-none" altLang="zh-CN" sz="2800"/>
              <a:t>)</a:t>
            </a:r>
            <a:endParaRPr lang="x-none" altLang="zh-CN" sz="2800"/>
          </a:p>
        </p:txBody>
      </p:sp>
      <p:sp>
        <p:nvSpPr>
          <p:cNvPr id="5" name="文本框 4"/>
          <p:cNvSpPr txBox="1"/>
          <p:nvPr/>
        </p:nvSpPr>
        <p:spPr>
          <a:xfrm>
            <a:off x="1422400" y="1957705"/>
            <a:ext cx="8470900" cy="520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800"/>
              <a:t>正则表达式分为基本和扩展两种表达方式：</a:t>
            </a:r>
            <a:endParaRPr lang="x-none" altLang="zh-CN"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63395" y="694055"/>
            <a:ext cx="8753475" cy="1273175"/>
          </a:xfrm>
        </p:spPr>
        <p:txBody>
          <a:bodyPr/>
          <a:p>
            <a:r>
              <a:rPr lang="x-none" altLang="zh-CN"/>
              <a:t>正则表达式</a:t>
            </a:r>
            <a:endParaRPr lang="x-none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16685" y="1851025"/>
            <a:ext cx="9144000" cy="3921760"/>
          </a:xfrm>
        </p:spPr>
        <p:txBody>
          <a:bodyPr>
            <a:normAutofit lnSpcReduction="20000"/>
          </a:bodyPr>
          <a:p>
            <a:pPr lvl="0" algn="l"/>
            <a:r>
              <a:rPr lang="x-none" altLang="zh-CN" sz="2400"/>
              <a:t>1 . “*”的用法</a:t>
            </a:r>
            <a:endParaRPr lang="x-none" altLang="zh-CN" sz="2400"/>
          </a:p>
          <a:p>
            <a:pPr lvl="0" algn="l"/>
            <a:endParaRPr lang="x-none" altLang="zh-CN" sz="2400"/>
          </a:p>
          <a:p>
            <a:pPr lvl="0" algn="l"/>
            <a:r>
              <a:rPr lang="x-none" altLang="zh-CN" sz="2400"/>
              <a:t>	'oo*' (匹配最少出现一个o关键字的行)</a:t>
            </a:r>
            <a:endParaRPr lang="x-none" altLang="zh-CN" sz="2400"/>
          </a:p>
          <a:p>
            <a:pPr lvl="0" algn="l"/>
            <a:endParaRPr lang="x-none" altLang="zh-CN" sz="2400"/>
          </a:p>
          <a:p>
            <a:pPr lvl="0" algn="l"/>
            <a:r>
              <a:rPr lang="x-none" altLang="zh-CN" sz="2400"/>
              <a:t>	 grep   'oo*'   演示.txt</a:t>
            </a:r>
            <a:endParaRPr lang="x-none" altLang="zh-CN" sz="2400"/>
          </a:p>
          <a:p>
            <a:pPr lvl="0" algn="l"/>
            <a:endParaRPr lang="x-none" altLang="zh-CN" sz="2400"/>
          </a:p>
          <a:p>
            <a:pPr lvl="0" algn="l"/>
            <a:r>
              <a:rPr lang="x-none" altLang="zh-CN" sz="2400"/>
              <a:t>结果：</a:t>
            </a:r>
            <a:endParaRPr lang="x-none" altLang="zh-CN" sz="2400"/>
          </a:p>
          <a:p>
            <a:pPr lvl="0" algn="l"/>
            <a:endParaRPr lang="x-none" altLang="zh-CN" sz="2400"/>
          </a:p>
          <a:p>
            <a:pPr lvl="0" algn="l"/>
            <a:r>
              <a:rPr lang="x-none" altLang="zh-CN" sz="2400"/>
              <a:t>	</a:t>
            </a:r>
            <a:endParaRPr lang="x-none" altLang="zh-CN" sz="2400"/>
          </a:p>
        </p:txBody>
      </p:sp>
      <p:pic>
        <p:nvPicPr>
          <p:cNvPr id="4" name="图片 3" descr="*"/>
          <p:cNvPicPr>
            <a:picLocks noChangeAspect="1"/>
          </p:cNvPicPr>
          <p:nvPr/>
        </p:nvPicPr>
        <p:blipFill>
          <a:blip r:embed="rId1"/>
          <a:srcRect r="21951" b="71212"/>
          <a:stretch>
            <a:fillRect/>
          </a:stretch>
        </p:blipFill>
        <p:spPr>
          <a:xfrm>
            <a:off x="2455545" y="4378325"/>
            <a:ext cx="7850505" cy="16287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63395" y="694055"/>
            <a:ext cx="8753475" cy="1273175"/>
          </a:xfrm>
        </p:spPr>
        <p:txBody>
          <a:bodyPr/>
          <a:p>
            <a:r>
              <a:rPr lang="x-none" altLang="zh-CN"/>
              <a:t>正则表达式</a:t>
            </a:r>
            <a:endParaRPr lang="x-none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7160" y="2102485"/>
            <a:ext cx="9144000" cy="3921760"/>
          </a:xfrm>
        </p:spPr>
        <p:txBody>
          <a:bodyPr>
            <a:normAutofit lnSpcReduction="20000"/>
          </a:bodyPr>
          <a:p>
            <a:pPr lvl="0" algn="l"/>
            <a:r>
              <a:rPr lang="x-none" altLang="zh-CN" sz="2400"/>
              <a:t>2 . “^$”的用法</a:t>
            </a:r>
            <a:endParaRPr lang="x-none" altLang="zh-CN" sz="2400"/>
          </a:p>
          <a:p>
            <a:pPr lvl="0" algn="l"/>
            <a:endParaRPr lang="x-none" altLang="zh-CN" sz="2400"/>
          </a:p>
          <a:p>
            <a:pPr lvl="0" algn="l"/>
            <a:r>
              <a:rPr lang="x-none" altLang="zh-CN" sz="2400"/>
              <a:t>	'^$' (匹配空行)</a:t>
            </a:r>
            <a:endParaRPr lang="x-none" altLang="zh-CN" sz="2400"/>
          </a:p>
          <a:p>
            <a:pPr lvl="0" algn="l"/>
            <a:endParaRPr lang="x-none" altLang="zh-CN" sz="2400"/>
          </a:p>
          <a:p>
            <a:pPr lvl="0" algn="l"/>
            <a:r>
              <a:rPr lang="x-none" altLang="zh-CN" sz="2400"/>
              <a:t>	 grep   '^$'   演示.txt</a:t>
            </a:r>
            <a:endParaRPr lang="x-none" altLang="zh-CN" sz="2400"/>
          </a:p>
          <a:p>
            <a:pPr lvl="0" algn="l"/>
            <a:endParaRPr lang="x-none" altLang="zh-CN" sz="2400"/>
          </a:p>
          <a:p>
            <a:pPr lvl="0" algn="l"/>
            <a:r>
              <a:rPr lang="x-none" altLang="zh-CN" sz="2400"/>
              <a:t>结果：</a:t>
            </a:r>
            <a:endParaRPr lang="x-none" altLang="zh-CN" sz="2400"/>
          </a:p>
          <a:p>
            <a:pPr lvl="0" algn="l"/>
            <a:endParaRPr lang="x-none" altLang="zh-CN" sz="2400"/>
          </a:p>
          <a:p>
            <a:pPr lvl="0" algn="l"/>
            <a:r>
              <a:rPr lang="x-none" altLang="zh-CN" sz="2400"/>
              <a:t>	</a:t>
            </a:r>
            <a:endParaRPr lang="x-none" altLang="zh-CN" sz="2400"/>
          </a:p>
        </p:txBody>
      </p:sp>
      <p:pic>
        <p:nvPicPr>
          <p:cNvPr id="4" name="图片 3" descr="空行"/>
          <p:cNvPicPr>
            <a:picLocks noChangeAspect="1"/>
          </p:cNvPicPr>
          <p:nvPr/>
        </p:nvPicPr>
        <p:blipFill>
          <a:blip r:embed="rId1"/>
          <a:srcRect r="17753" b="65107"/>
          <a:stretch>
            <a:fillRect/>
          </a:stretch>
        </p:blipFill>
        <p:spPr>
          <a:xfrm>
            <a:off x="2533650" y="4559935"/>
            <a:ext cx="8272780" cy="197421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几行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39900" y="1821815"/>
            <a:ext cx="7938135" cy="44653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行的位置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10360" y="1713230"/>
            <a:ext cx="8919845" cy="501777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63395" y="694055"/>
            <a:ext cx="8753475" cy="1273175"/>
          </a:xfrm>
        </p:spPr>
        <p:txBody>
          <a:bodyPr/>
          <a:p>
            <a:r>
              <a:rPr lang="x-none" altLang="zh-CN"/>
              <a:t>正则表达式</a:t>
            </a:r>
            <a:endParaRPr lang="x-none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7160" y="2102485"/>
            <a:ext cx="9144000" cy="3921760"/>
          </a:xfrm>
        </p:spPr>
        <p:txBody>
          <a:bodyPr>
            <a:normAutofit lnSpcReduction="20000"/>
          </a:bodyPr>
          <a:p>
            <a:pPr lvl="0" algn="l"/>
            <a:r>
              <a:rPr lang="x-none" altLang="zh-CN" sz="2400"/>
              <a:t>2 . “\{n\}”的用法</a:t>
            </a:r>
            <a:endParaRPr lang="x-none" altLang="zh-CN" sz="2400"/>
          </a:p>
          <a:p>
            <a:pPr lvl="0" algn="l"/>
            <a:endParaRPr lang="x-none" altLang="zh-CN" sz="2400"/>
          </a:p>
          <a:p>
            <a:pPr lvl="0" algn="l"/>
            <a:r>
              <a:rPr lang="x-none" altLang="zh-CN" sz="2400"/>
              <a:t>	'^[a-z]\{4\}' (表示以小写字母出现4次开头的行)</a:t>
            </a:r>
            <a:endParaRPr lang="x-none" altLang="zh-CN" sz="2400"/>
          </a:p>
          <a:p>
            <a:pPr lvl="0" algn="l"/>
            <a:endParaRPr lang="x-none" altLang="zh-CN" sz="2400"/>
          </a:p>
          <a:p>
            <a:pPr lvl="0" algn="l"/>
            <a:r>
              <a:rPr lang="x-none" altLang="zh-CN" sz="2400"/>
              <a:t>	 grep   '</a:t>
            </a:r>
            <a:r>
              <a:rPr lang="x-none" altLang="zh-CN" sz="2400">
                <a:sym typeface="+mn-ea"/>
              </a:rPr>
              <a:t>^[a-z]\{4\}</a:t>
            </a:r>
            <a:r>
              <a:rPr lang="x-none" altLang="zh-CN" sz="2400"/>
              <a:t>'   演示.txt</a:t>
            </a:r>
            <a:endParaRPr lang="x-none" altLang="zh-CN" sz="2400"/>
          </a:p>
          <a:p>
            <a:pPr lvl="0" algn="l"/>
            <a:endParaRPr lang="x-none" altLang="zh-CN" sz="2400"/>
          </a:p>
          <a:p>
            <a:pPr lvl="0" algn="l"/>
            <a:r>
              <a:rPr lang="x-none" altLang="zh-CN" sz="2400"/>
              <a:t>结果：</a:t>
            </a:r>
            <a:endParaRPr lang="x-none" altLang="zh-CN" sz="2400"/>
          </a:p>
          <a:p>
            <a:pPr lvl="0" algn="l"/>
            <a:endParaRPr lang="x-none" altLang="zh-CN" sz="2400"/>
          </a:p>
          <a:p>
            <a:pPr lvl="0" algn="l"/>
            <a:r>
              <a:rPr lang="x-none" altLang="zh-CN" sz="2400"/>
              <a:t>	</a:t>
            </a:r>
            <a:endParaRPr lang="x-none" altLang="zh-CN" sz="2400"/>
          </a:p>
        </p:txBody>
      </p:sp>
      <p:pic>
        <p:nvPicPr>
          <p:cNvPr id="5" name="图片 4" descr="2018-10-25 16-10-18 的屏幕截图"/>
          <p:cNvPicPr>
            <a:picLocks noChangeAspect="1"/>
          </p:cNvPicPr>
          <p:nvPr/>
        </p:nvPicPr>
        <p:blipFill>
          <a:blip r:embed="rId1"/>
          <a:srcRect r="18352" b="73793"/>
          <a:stretch>
            <a:fillRect/>
          </a:stretch>
        </p:blipFill>
        <p:spPr>
          <a:xfrm>
            <a:off x="2498725" y="4533900"/>
            <a:ext cx="8212455" cy="14827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63395" y="694055"/>
            <a:ext cx="8753475" cy="1273175"/>
          </a:xfrm>
        </p:spPr>
        <p:txBody>
          <a:bodyPr/>
          <a:p>
            <a:r>
              <a:rPr lang="x-none" altLang="zh-CN"/>
              <a:t>正则表达式</a:t>
            </a:r>
            <a:endParaRPr lang="x-none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7160" y="2102485"/>
            <a:ext cx="9144000" cy="3921760"/>
          </a:xfrm>
        </p:spPr>
        <p:txBody>
          <a:bodyPr>
            <a:normAutofit lnSpcReduction="20000"/>
          </a:bodyPr>
          <a:p>
            <a:pPr lvl="0" algn="l"/>
            <a:r>
              <a:rPr lang="x-none" altLang="zh-CN" sz="2400"/>
              <a:t>2 . “</a:t>
            </a:r>
            <a:r>
              <a:rPr lang="x-none" altLang="zh-CN" sz="2400">
                <a:sym typeface="+mn-ea"/>
              </a:rPr>
              <a:t>\{n，m\}</a:t>
            </a:r>
            <a:r>
              <a:rPr lang="x-none" altLang="zh-CN" sz="2400"/>
              <a:t>”的用法</a:t>
            </a:r>
            <a:endParaRPr lang="x-none" altLang="zh-CN" sz="2400"/>
          </a:p>
          <a:p>
            <a:pPr lvl="0" algn="l"/>
            <a:endParaRPr lang="x-none" altLang="zh-CN" sz="2400"/>
          </a:p>
          <a:p>
            <a:pPr lvl="0" algn="l"/>
            <a:r>
              <a:rPr lang="x-none" altLang="zh-CN" sz="2400"/>
              <a:t>	'^[a-z]\{3,5\}' (</a:t>
            </a:r>
            <a:r>
              <a:rPr lang="x-none" altLang="zh-CN" sz="2400">
                <a:sym typeface="+mn-ea"/>
              </a:rPr>
              <a:t>表示以小写字母出现3-5次开头的行</a:t>
            </a:r>
            <a:r>
              <a:rPr lang="x-none" altLang="zh-CN" sz="2400"/>
              <a:t>)</a:t>
            </a:r>
            <a:endParaRPr lang="x-none" altLang="zh-CN" sz="2400"/>
          </a:p>
          <a:p>
            <a:pPr lvl="0" algn="l"/>
            <a:endParaRPr lang="x-none" altLang="zh-CN" sz="2400"/>
          </a:p>
          <a:p>
            <a:pPr lvl="0" algn="l"/>
            <a:r>
              <a:rPr lang="x-none" altLang="zh-CN" sz="2400"/>
              <a:t>	 egrep   '</a:t>
            </a:r>
            <a:r>
              <a:rPr lang="x-none" altLang="zh-CN" sz="2400">
                <a:sym typeface="+mn-ea"/>
              </a:rPr>
              <a:t>^[a-z]\{3,5\}</a:t>
            </a:r>
            <a:r>
              <a:rPr lang="x-none" altLang="zh-CN" sz="2400"/>
              <a:t>'   演示.txt</a:t>
            </a:r>
            <a:endParaRPr lang="x-none" altLang="zh-CN" sz="2400"/>
          </a:p>
          <a:p>
            <a:pPr lvl="0" algn="l"/>
            <a:endParaRPr lang="x-none" altLang="zh-CN" sz="2400"/>
          </a:p>
          <a:p>
            <a:pPr lvl="0" algn="l"/>
            <a:r>
              <a:rPr lang="x-none" altLang="zh-CN" sz="2400"/>
              <a:t>结果：</a:t>
            </a:r>
            <a:endParaRPr lang="x-none" altLang="zh-CN" sz="2400"/>
          </a:p>
          <a:p>
            <a:pPr lvl="0" algn="l"/>
            <a:endParaRPr lang="x-none" altLang="zh-CN" sz="2400"/>
          </a:p>
          <a:p>
            <a:pPr lvl="0" algn="l"/>
            <a:r>
              <a:rPr lang="x-none" altLang="zh-CN" sz="2400"/>
              <a:t>	</a:t>
            </a:r>
            <a:endParaRPr lang="x-none" altLang="zh-CN" sz="2400"/>
          </a:p>
        </p:txBody>
      </p:sp>
      <p:pic>
        <p:nvPicPr>
          <p:cNvPr id="4" name="图片 3" descr="2018-10-25 16-10-35 的屏幕截图"/>
          <p:cNvPicPr>
            <a:picLocks noChangeAspect="1"/>
          </p:cNvPicPr>
          <p:nvPr/>
        </p:nvPicPr>
        <p:blipFill>
          <a:blip r:embed="rId1"/>
          <a:srcRect r="17323" b="71504"/>
          <a:stretch>
            <a:fillRect/>
          </a:stretch>
        </p:blipFill>
        <p:spPr>
          <a:xfrm>
            <a:off x="2386330" y="4620260"/>
            <a:ext cx="8315960" cy="161226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63395" y="694055"/>
            <a:ext cx="8753475" cy="1273175"/>
          </a:xfrm>
        </p:spPr>
        <p:txBody>
          <a:bodyPr/>
          <a:p>
            <a:r>
              <a:rPr lang="x-none" altLang="zh-CN"/>
              <a:t>正则表达式</a:t>
            </a:r>
            <a:endParaRPr lang="x-none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7160" y="2102485"/>
            <a:ext cx="9144000" cy="3921760"/>
          </a:xfrm>
        </p:spPr>
        <p:txBody>
          <a:bodyPr>
            <a:normAutofit lnSpcReduction="20000"/>
          </a:bodyPr>
          <a:p>
            <a:pPr lvl="0" algn="l"/>
            <a:r>
              <a:rPr lang="x-none" altLang="zh-CN" sz="2400"/>
              <a:t>2 . “</a:t>
            </a:r>
            <a:r>
              <a:rPr lang="x-none" altLang="zh-CN" sz="2400">
                <a:sym typeface="+mn-ea"/>
              </a:rPr>
              <a:t>\{n，\}</a:t>
            </a:r>
            <a:r>
              <a:rPr lang="x-none" altLang="zh-CN" sz="2400"/>
              <a:t>”的用法</a:t>
            </a:r>
            <a:endParaRPr lang="x-none" altLang="zh-CN" sz="2400"/>
          </a:p>
          <a:p>
            <a:pPr lvl="0" algn="l"/>
            <a:endParaRPr lang="x-none" altLang="zh-CN" sz="2400"/>
          </a:p>
          <a:p>
            <a:pPr lvl="0" algn="l"/>
            <a:r>
              <a:rPr lang="x-none" altLang="zh-CN" sz="2400"/>
              <a:t>	'</a:t>
            </a:r>
            <a:r>
              <a:rPr lang="x-none" altLang="zh-CN" sz="2400">
                <a:sym typeface="+mn-ea"/>
              </a:rPr>
              <a:t>^[a-z]\{5,\}</a:t>
            </a:r>
            <a:r>
              <a:rPr lang="x-none" altLang="zh-CN" sz="2400"/>
              <a:t>' (</a:t>
            </a:r>
            <a:r>
              <a:rPr lang="x-none" altLang="zh-CN" sz="2400">
                <a:sym typeface="+mn-ea"/>
              </a:rPr>
              <a:t>表示以小写字母出现5次及以上开头的行</a:t>
            </a:r>
            <a:r>
              <a:rPr lang="x-none" altLang="zh-CN" sz="2400"/>
              <a:t>)</a:t>
            </a:r>
            <a:endParaRPr lang="x-none" altLang="zh-CN" sz="2400"/>
          </a:p>
          <a:p>
            <a:pPr lvl="0" algn="l"/>
            <a:endParaRPr lang="x-none" altLang="zh-CN" sz="2400"/>
          </a:p>
          <a:p>
            <a:pPr lvl="0" algn="l"/>
            <a:r>
              <a:rPr lang="x-none" altLang="zh-CN" sz="2400"/>
              <a:t>	 egrep   '</a:t>
            </a:r>
            <a:r>
              <a:rPr lang="x-none" altLang="zh-CN" sz="2400">
                <a:sym typeface="+mn-ea"/>
              </a:rPr>
              <a:t>^[a-z]\{5,\}</a:t>
            </a:r>
            <a:r>
              <a:rPr lang="x-none" altLang="zh-CN" sz="2400"/>
              <a:t>'   演示.txt</a:t>
            </a:r>
            <a:endParaRPr lang="x-none" altLang="zh-CN" sz="2400"/>
          </a:p>
          <a:p>
            <a:pPr lvl="0" algn="l"/>
            <a:endParaRPr lang="x-none" altLang="zh-CN" sz="2400"/>
          </a:p>
          <a:p>
            <a:pPr lvl="0" algn="l"/>
            <a:r>
              <a:rPr lang="x-none" altLang="zh-CN" sz="2400"/>
              <a:t>结果：</a:t>
            </a:r>
            <a:endParaRPr lang="x-none" altLang="zh-CN" sz="2400"/>
          </a:p>
          <a:p>
            <a:pPr lvl="0" algn="l"/>
            <a:endParaRPr lang="x-none" altLang="zh-CN" sz="2400"/>
          </a:p>
          <a:p>
            <a:pPr lvl="0" algn="l"/>
            <a:r>
              <a:rPr lang="x-none" altLang="zh-CN" sz="2400"/>
              <a:t>	</a:t>
            </a:r>
            <a:endParaRPr lang="x-none" altLang="zh-CN" sz="2400"/>
          </a:p>
        </p:txBody>
      </p:sp>
      <p:pic>
        <p:nvPicPr>
          <p:cNvPr id="4" name="图片 3" descr="n,"/>
          <p:cNvPicPr>
            <a:picLocks noChangeAspect="1"/>
          </p:cNvPicPr>
          <p:nvPr/>
        </p:nvPicPr>
        <p:blipFill>
          <a:blip r:embed="rId1"/>
          <a:srcRect r="21787" b="76386"/>
          <a:stretch>
            <a:fillRect/>
          </a:stretch>
        </p:blipFill>
        <p:spPr>
          <a:xfrm>
            <a:off x="2429510" y="4637405"/>
            <a:ext cx="7867015" cy="133604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63395" y="694055"/>
            <a:ext cx="8753475" cy="1273175"/>
          </a:xfrm>
        </p:spPr>
        <p:txBody>
          <a:bodyPr/>
          <a:p>
            <a:r>
              <a:rPr lang="x-none" altLang="zh-CN"/>
              <a:t>正则表达式</a:t>
            </a:r>
            <a:endParaRPr lang="x-none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98600" y="2959100"/>
            <a:ext cx="9144000" cy="2818765"/>
          </a:xfrm>
        </p:spPr>
        <p:txBody>
          <a:bodyPr>
            <a:normAutofit lnSpcReduction="20000"/>
          </a:bodyPr>
          <a:p>
            <a:pPr lvl="0" algn="ctr"/>
            <a:r>
              <a:rPr lang="x-none" altLang="zh-CN" sz="2800"/>
              <a:t>扩展正则</a:t>
            </a:r>
            <a:endParaRPr lang="x-none" altLang="zh-CN" sz="2800"/>
          </a:p>
          <a:p>
            <a:pPr lvl="0" algn="ctr"/>
            <a:endParaRPr lang="x-none" altLang="zh-CN" sz="2800"/>
          </a:p>
          <a:p>
            <a:pPr lvl="0" algn="l"/>
            <a:r>
              <a:rPr lang="x-none" altLang="zh-CN" sz="2400"/>
              <a:t>  1.  +    表示前一个字符最少出现一次 </a:t>
            </a:r>
            <a:endParaRPr lang="x-none" altLang="zh-CN" sz="2400"/>
          </a:p>
          <a:p>
            <a:pPr lvl="0" algn="l"/>
            <a:r>
              <a:rPr lang="x-none" altLang="zh-CN" sz="2400"/>
              <a:t>  2. ？	    </a:t>
            </a:r>
            <a:r>
              <a:rPr lang="x-none" altLang="zh-CN" sz="2400">
                <a:sym typeface="+mn-ea"/>
              </a:rPr>
              <a:t>表示前一个字符最多出现一次</a:t>
            </a:r>
            <a:endParaRPr lang="x-none" altLang="zh-CN" sz="2400">
              <a:sym typeface="+mn-ea"/>
            </a:endParaRPr>
          </a:p>
          <a:p>
            <a:pPr lvl="0" algn="l"/>
            <a:r>
              <a:rPr lang="x-none" altLang="zh-CN" sz="2400"/>
              <a:t>  3.  |     表示或者的意思</a:t>
            </a:r>
            <a:endParaRPr lang="x-none" altLang="zh-CN" sz="2400"/>
          </a:p>
          <a:p>
            <a:pPr lvl="0" algn="l"/>
            <a:r>
              <a:rPr lang="x-none" altLang="zh-CN" sz="2400"/>
              <a:t>  4.  \b   表示单词边界</a:t>
            </a:r>
            <a:endParaRPr lang="x-none" altLang="zh-CN" sz="2400"/>
          </a:p>
          <a:p>
            <a:pPr lvl="0" algn="l"/>
            <a:r>
              <a:rPr lang="x-none" altLang="zh-CN" sz="2400"/>
              <a:t>   </a:t>
            </a:r>
            <a:endParaRPr lang="x-none" altLang="zh-CN" sz="2400"/>
          </a:p>
        </p:txBody>
      </p:sp>
      <p:sp>
        <p:nvSpPr>
          <p:cNvPr id="5" name="文本框 4"/>
          <p:cNvSpPr txBox="1"/>
          <p:nvPr/>
        </p:nvSpPr>
        <p:spPr>
          <a:xfrm>
            <a:off x="1422400" y="1957705"/>
            <a:ext cx="8470900" cy="520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800"/>
              <a:t>正则表达式分为基本和扩展两种表达方式：</a:t>
            </a:r>
            <a:endParaRPr lang="x-none" altLang="zh-CN" sz="2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63395" y="694055"/>
            <a:ext cx="8753475" cy="1273175"/>
          </a:xfrm>
        </p:spPr>
        <p:txBody>
          <a:bodyPr/>
          <a:p>
            <a:r>
              <a:rPr lang="x-none" altLang="zh-CN"/>
              <a:t>正则表达式</a:t>
            </a:r>
            <a:endParaRPr lang="x-none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16685" y="1851025"/>
            <a:ext cx="9144000" cy="3921760"/>
          </a:xfrm>
        </p:spPr>
        <p:txBody>
          <a:bodyPr>
            <a:normAutofit lnSpcReduction="20000"/>
          </a:bodyPr>
          <a:p>
            <a:pPr lvl="0" algn="l"/>
            <a:r>
              <a:rPr lang="x-none" altLang="zh-CN" sz="2400"/>
              <a:t>1 . “+”的用法</a:t>
            </a:r>
            <a:endParaRPr lang="x-none" altLang="zh-CN" sz="2400"/>
          </a:p>
          <a:p>
            <a:pPr lvl="0" algn="l"/>
            <a:endParaRPr lang="x-none" altLang="zh-CN" sz="2400"/>
          </a:p>
          <a:p>
            <a:pPr lvl="0" algn="l"/>
            <a:r>
              <a:rPr lang="x-none" altLang="zh-CN" sz="2400"/>
              <a:t>	'oo+' (匹配最少出现包含两个o的关键字的行)</a:t>
            </a:r>
            <a:endParaRPr lang="x-none" altLang="zh-CN" sz="2400"/>
          </a:p>
          <a:p>
            <a:pPr lvl="0" algn="l"/>
            <a:endParaRPr lang="x-none" altLang="zh-CN" sz="2400"/>
          </a:p>
          <a:p>
            <a:pPr lvl="0" algn="l"/>
            <a:r>
              <a:rPr lang="x-none" altLang="zh-CN" sz="2400"/>
              <a:t>	 egrep   'oo+'   演示.txt</a:t>
            </a:r>
            <a:endParaRPr lang="x-none" altLang="zh-CN" sz="2400"/>
          </a:p>
          <a:p>
            <a:pPr lvl="0" algn="l"/>
            <a:endParaRPr lang="x-none" altLang="zh-CN" sz="2400"/>
          </a:p>
          <a:p>
            <a:pPr lvl="0" algn="l"/>
            <a:r>
              <a:rPr lang="x-none" altLang="zh-CN" sz="2400"/>
              <a:t>结果：</a:t>
            </a:r>
            <a:endParaRPr lang="x-none" altLang="zh-CN" sz="2400"/>
          </a:p>
          <a:p>
            <a:pPr lvl="0" algn="l"/>
            <a:r>
              <a:rPr lang="x-none" altLang="zh-CN" sz="2400"/>
              <a:t>	</a:t>
            </a:r>
            <a:endParaRPr lang="x-none" altLang="zh-CN" sz="2400"/>
          </a:p>
        </p:txBody>
      </p:sp>
      <p:pic>
        <p:nvPicPr>
          <p:cNvPr id="4" name="图片 3" descr="++"/>
          <p:cNvPicPr>
            <a:picLocks noChangeAspect="1"/>
          </p:cNvPicPr>
          <p:nvPr/>
        </p:nvPicPr>
        <p:blipFill>
          <a:blip r:embed="rId1"/>
          <a:srcRect r="16982" b="76386"/>
          <a:stretch>
            <a:fillRect/>
          </a:stretch>
        </p:blipFill>
        <p:spPr>
          <a:xfrm>
            <a:off x="2413000" y="4542790"/>
            <a:ext cx="8350250" cy="13360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63395" y="694055"/>
            <a:ext cx="8753475" cy="1273175"/>
          </a:xfrm>
        </p:spPr>
        <p:txBody>
          <a:bodyPr/>
          <a:p>
            <a:r>
              <a:rPr lang="x-none" altLang="zh-CN"/>
              <a:t>正则表达式</a:t>
            </a:r>
            <a:endParaRPr lang="x-none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98600" y="2959100"/>
            <a:ext cx="9144000" cy="2818765"/>
          </a:xfrm>
        </p:spPr>
        <p:txBody>
          <a:bodyPr>
            <a:normAutofit lnSpcReduction="20000"/>
          </a:bodyPr>
          <a:p>
            <a:pPr lvl="0" algn="ctr"/>
            <a:r>
              <a:rPr lang="x-none" altLang="zh-CN" sz="2800"/>
              <a:t>基本正则</a:t>
            </a:r>
            <a:endParaRPr lang="x-none" altLang="zh-CN" sz="2800"/>
          </a:p>
          <a:p>
            <a:pPr lvl="0" algn="ctr"/>
            <a:endParaRPr lang="x-none" altLang="zh-CN" sz="2800"/>
          </a:p>
          <a:p>
            <a:pPr lvl="0" algn="l"/>
            <a:r>
              <a:rPr lang="x-none" altLang="zh-CN" sz="2400"/>
              <a:t>  1.  ^	    表示以...开头</a:t>
            </a:r>
            <a:endParaRPr lang="x-none" altLang="zh-CN" sz="2400"/>
          </a:p>
          <a:p>
            <a:pPr lvl="0" algn="l"/>
            <a:r>
              <a:rPr lang="x-none" altLang="zh-CN" sz="2400"/>
              <a:t>  2.  $	    表示以...结尾</a:t>
            </a:r>
            <a:endParaRPr lang="x-none" altLang="zh-CN" sz="2400"/>
          </a:p>
          <a:p>
            <a:pPr lvl="0" algn="l"/>
            <a:r>
              <a:rPr lang="x-none" altLang="zh-CN" sz="2400"/>
              <a:t>  3.  []     单个字符(从一个范围内选择，比如a-z)</a:t>
            </a:r>
            <a:endParaRPr lang="x-none" altLang="zh-CN" sz="2400"/>
          </a:p>
          <a:p>
            <a:pPr lvl="0" algn="l"/>
            <a:r>
              <a:rPr lang="x-none" altLang="zh-CN" sz="2400"/>
              <a:t>  4.  [^]  表示取反</a:t>
            </a:r>
            <a:endParaRPr lang="x-none" altLang="zh-CN" sz="2400"/>
          </a:p>
          <a:p>
            <a:pPr lvl="0" algn="l"/>
            <a:r>
              <a:rPr lang="x-none" altLang="zh-CN" sz="2400"/>
              <a:t>  5.  .	    表示任意单个字符  </a:t>
            </a:r>
            <a:endParaRPr lang="x-none" altLang="zh-CN" sz="2400"/>
          </a:p>
        </p:txBody>
      </p:sp>
      <p:sp>
        <p:nvSpPr>
          <p:cNvPr id="5" name="文本框 4"/>
          <p:cNvSpPr txBox="1"/>
          <p:nvPr/>
        </p:nvSpPr>
        <p:spPr>
          <a:xfrm>
            <a:off x="1422400" y="1957705"/>
            <a:ext cx="8470900" cy="520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800"/>
              <a:t>正则表达式分为基本和扩展两种表达方式：</a:t>
            </a:r>
            <a:endParaRPr lang="x-none" altLang="zh-CN" sz="2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63395" y="694055"/>
            <a:ext cx="8753475" cy="1273175"/>
          </a:xfrm>
        </p:spPr>
        <p:txBody>
          <a:bodyPr/>
          <a:p>
            <a:r>
              <a:rPr lang="x-none" altLang="zh-CN"/>
              <a:t>正则表达式</a:t>
            </a:r>
            <a:endParaRPr lang="x-none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16685" y="1851025"/>
            <a:ext cx="9144000" cy="3921760"/>
          </a:xfrm>
        </p:spPr>
        <p:txBody>
          <a:bodyPr>
            <a:normAutofit lnSpcReduction="20000"/>
          </a:bodyPr>
          <a:p>
            <a:pPr lvl="0" algn="l"/>
            <a:r>
              <a:rPr lang="x-none" altLang="zh-CN" sz="2400"/>
              <a:t>2 . “?”的用法</a:t>
            </a:r>
            <a:endParaRPr lang="x-none" altLang="zh-CN" sz="2400"/>
          </a:p>
          <a:p>
            <a:pPr lvl="0" algn="l"/>
            <a:endParaRPr lang="x-none" altLang="zh-CN" sz="2400"/>
          </a:p>
          <a:p>
            <a:pPr lvl="0" algn="l"/>
            <a:r>
              <a:rPr lang="x-none" altLang="zh-CN" sz="2400"/>
              <a:t>	'll?' (匹配最多出现包含两个关键字</a:t>
            </a:r>
            <a:r>
              <a:rPr lang="x-none" altLang="zh-CN" sz="2400">
                <a:sym typeface="+mn-ea"/>
              </a:rPr>
              <a:t>ll</a:t>
            </a:r>
            <a:r>
              <a:rPr lang="x-none" altLang="zh-CN" sz="2400"/>
              <a:t>的行)</a:t>
            </a:r>
            <a:endParaRPr lang="x-none" altLang="zh-CN" sz="2400"/>
          </a:p>
          <a:p>
            <a:pPr lvl="0" algn="l"/>
            <a:endParaRPr lang="x-none" altLang="zh-CN" sz="2400"/>
          </a:p>
          <a:p>
            <a:pPr lvl="0" algn="l"/>
            <a:r>
              <a:rPr lang="x-none" altLang="zh-CN" sz="2400"/>
              <a:t>	 egrep   'll?'   演示.txt</a:t>
            </a:r>
            <a:endParaRPr lang="x-none" altLang="zh-CN" sz="2400"/>
          </a:p>
          <a:p>
            <a:pPr lvl="0" algn="l"/>
            <a:endParaRPr lang="x-none" altLang="zh-CN" sz="2400"/>
          </a:p>
          <a:p>
            <a:pPr lvl="0" algn="l"/>
            <a:r>
              <a:rPr lang="x-none" altLang="zh-CN" sz="2400"/>
              <a:t>结果：</a:t>
            </a:r>
            <a:endParaRPr lang="x-none" altLang="zh-CN" sz="2400"/>
          </a:p>
          <a:p>
            <a:pPr lvl="0" algn="l"/>
            <a:r>
              <a:rPr lang="x-none" altLang="zh-CN" sz="2400"/>
              <a:t>	</a:t>
            </a:r>
            <a:endParaRPr lang="x-none" altLang="zh-CN" sz="2400"/>
          </a:p>
        </p:txBody>
      </p:sp>
      <p:pic>
        <p:nvPicPr>
          <p:cNvPr id="4" name="图片 3" descr="2018-10-25 17-03-35 的屏幕截图"/>
          <p:cNvPicPr>
            <a:picLocks noChangeAspect="1"/>
          </p:cNvPicPr>
          <p:nvPr/>
        </p:nvPicPr>
        <p:blipFill>
          <a:blip r:embed="rId1"/>
          <a:srcRect r="18270" b="76386"/>
          <a:stretch>
            <a:fillRect/>
          </a:stretch>
        </p:blipFill>
        <p:spPr>
          <a:xfrm>
            <a:off x="2352040" y="4576445"/>
            <a:ext cx="8220710" cy="133604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63395" y="694055"/>
            <a:ext cx="8753475" cy="1273175"/>
          </a:xfrm>
        </p:spPr>
        <p:txBody>
          <a:bodyPr/>
          <a:p>
            <a:r>
              <a:rPr lang="x-none" altLang="zh-CN"/>
              <a:t>正则表达式</a:t>
            </a:r>
            <a:endParaRPr lang="x-none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16685" y="1851025"/>
            <a:ext cx="9144000" cy="3921760"/>
          </a:xfrm>
        </p:spPr>
        <p:txBody>
          <a:bodyPr>
            <a:normAutofit lnSpcReduction="20000"/>
          </a:bodyPr>
          <a:p>
            <a:pPr lvl="0" algn="l"/>
            <a:r>
              <a:rPr lang="x-none" altLang="zh-CN" sz="2400"/>
              <a:t>3 . “|”的用法</a:t>
            </a:r>
            <a:endParaRPr lang="x-none" altLang="zh-CN" sz="2400"/>
          </a:p>
          <a:p>
            <a:pPr lvl="0" algn="l"/>
            <a:endParaRPr lang="x-none" altLang="zh-CN" sz="2400"/>
          </a:p>
          <a:p>
            <a:pPr lvl="0" algn="l"/>
            <a:r>
              <a:rPr lang="x-none" altLang="zh-CN" sz="2400"/>
              <a:t>	'^echo|repo$' (匹配以echo开头或者repo结尾的行)</a:t>
            </a:r>
            <a:endParaRPr lang="x-none" altLang="zh-CN" sz="2400"/>
          </a:p>
          <a:p>
            <a:pPr lvl="0" algn="l"/>
            <a:endParaRPr lang="x-none" altLang="zh-CN" sz="2400"/>
          </a:p>
          <a:p>
            <a:pPr lvl="0" algn="l"/>
            <a:r>
              <a:rPr lang="x-none" altLang="zh-CN" sz="2400"/>
              <a:t>	 grep  -E  '^echo|repo$'  演示.txt</a:t>
            </a:r>
            <a:endParaRPr lang="x-none" altLang="zh-CN" sz="2400"/>
          </a:p>
          <a:p>
            <a:pPr lvl="0" algn="l"/>
            <a:endParaRPr lang="x-none" altLang="zh-CN" sz="2400"/>
          </a:p>
          <a:p>
            <a:pPr lvl="0" algn="l"/>
            <a:r>
              <a:rPr lang="x-none" altLang="zh-CN" sz="2400"/>
              <a:t>结果：</a:t>
            </a:r>
            <a:endParaRPr lang="x-none" altLang="zh-CN" sz="2400"/>
          </a:p>
          <a:p>
            <a:pPr lvl="0" algn="l"/>
            <a:r>
              <a:rPr lang="x-none" altLang="zh-CN" sz="2400"/>
              <a:t>	</a:t>
            </a:r>
            <a:endParaRPr lang="x-none" altLang="zh-CN" sz="2400"/>
          </a:p>
        </p:txBody>
      </p:sp>
      <p:pic>
        <p:nvPicPr>
          <p:cNvPr id="4" name="图片 3" descr="2018-10-25 17-59-12 的屏幕截图"/>
          <p:cNvPicPr>
            <a:picLocks noChangeAspect="1"/>
          </p:cNvPicPr>
          <p:nvPr/>
        </p:nvPicPr>
        <p:blipFill>
          <a:blip r:embed="rId1"/>
          <a:srcRect r="20152" b="76532"/>
          <a:stretch>
            <a:fillRect/>
          </a:stretch>
        </p:blipFill>
        <p:spPr>
          <a:xfrm>
            <a:off x="2421255" y="4568190"/>
            <a:ext cx="8031480" cy="132778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63395" y="694055"/>
            <a:ext cx="8753475" cy="1273175"/>
          </a:xfrm>
        </p:spPr>
        <p:txBody>
          <a:bodyPr/>
          <a:p>
            <a:r>
              <a:rPr lang="x-none" altLang="zh-CN"/>
              <a:t>正则表达式</a:t>
            </a:r>
            <a:endParaRPr lang="x-none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16685" y="1851025"/>
            <a:ext cx="9144000" cy="3921760"/>
          </a:xfrm>
        </p:spPr>
        <p:txBody>
          <a:bodyPr>
            <a:normAutofit lnSpcReduction="20000"/>
          </a:bodyPr>
          <a:p>
            <a:pPr lvl="0" algn="l"/>
            <a:r>
              <a:rPr lang="x-none" altLang="zh-CN" sz="2400"/>
              <a:t>4 . “\b”的用法</a:t>
            </a:r>
            <a:endParaRPr lang="x-none" altLang="zh-CN" sz="2400"/>
          </a:p>
          <a:p>
            <a:pPr lvl="0" algn="l"/>
            <a:endParaRPr lang="x-none" altLang="zh-CN" sz="2400"/>
          </a:p>
          <a:p>
            <a:pPr lvl="0" algn="l"/>
            <a:r>
              <a:rPr lang="x-none" altLang="zh-CN" sz="2400"/>
              <a:t>	'\bvi\b' (匹配vi是单独词组的行)</a:t>
            </a:r>
            <a:endParaRPr lang="x-none" altLang="zh-CN" sz="2400"/>
          </a:p>
          <a:p>
            <a:pPr lvl="0" algn="l"/>
            <a:endParaRPr lang="x-none" altLang="zh-CN" sz="2400"/>
          </a:p>
          <a:p>
            <a:pPr lvl="0" algn="l"/>
            <a:r>
              <a:rPr lang="x-none" altLang="zh-CN" sz="2400"/>
              <a:t>	 grep   -E  '\bvi\b'   演示.txt</a:t>
            </a:r>
            <a:endParaRPr lang="x-none" altLang="zh-CN" sz="2400"/>
          </a:p>
          <a:p>
            <a:pPr lvl="0" algn="l"/>
            <a:endParaRPr lang="x-none" altLang="zh-CN" sz="2400"/>
          </a:p>
          <a:p>
            <a:pPr lvl="0" algn="l"/>
            <a:r>
              <a:rPr lang="x-none" altLang="zh-CN" sz="2400"/>
              <a:t>结果：</a:t>
            </a:r>
            <a:endParaRPr lang="x-none" altLang="zh-CN" sz="2400"/>
          </a:p>
          <a:p>
            <a:pPr lvl="0" algn="l"/>
            <a:r>
              <a:rPr lang="x-none" altLang="zh-CN" sz="2400"/>
              <a:t>	</a:t>
            </a:r>
            <a:endParaRPr lang="x-none" altLang="zh-CN" sz="2400"/>
          </a:p>
        </p:txBody>
      </p:sp>
      <p:pic>
        <p:nvPicPr>
          <p:cNvPr id="4" name="图片 3" descr="\b"/>
          <p:cNvPicPr>
            <a:picLocks noChangeAspect="1"/>
          </p:cNvPicPr>
          <p:nvPr/>
        </p:nvPicPr>
        <p:blipFill>
          <a:blip r:embed="rId1"/>
          <a:srcRect r="27525" b="68002"/>
          <a:stretch>
            <a:fillRect/>
          </a:stretch>
        </p:blipFill>
        <p:spPr>
          <a:xfrm>
            <a:off x="2412365" y="4533900"/>
            <a:ext cx="7289800" cy="18103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63395" y="694055"/>
            <a:ext cx="8753475" cy="1273175"/>
          </a:xfrm>
        </p:spPr>
        <p:txBody>
          <a:bodyPr/>
          <a:p>
            <a:r>
              <a:rPr lang="x-none" altLang="zh-CN"/>
              <a:t>正则表达式</a:t>
            </a:r>
            <a:endParaRPr lang="x-none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16685" y="1851025"/>
            <a:ext cx="9144000" cy="3921760"/>
          </a:xfrm>
        </p:spPr>
        <p:txBody>
          <a:bodyPr>
            <a:normAutofit lnSpcReduction="20000"/>
          </a:bodyPr>
          <a:p>
            <a:pPr lvl="0" algn="l"/>
            <a:r>
              <a:rPr lang="x-none" altLang="zh-CN" sz="2400"/>
              <a:t>1 . “^”的用法</a:t>
            </a:r>
            <a:endParaRPr lang="x-none" altLang="zh-CN" sz="2400"/>
          </a:p>
          <a:p>
            <a:pPr lvl="0" algn="l"/>
            <a:endParaRPr lang="x-none" altLang="zh-CN" sz="2400"/>
          </a:p>
          <a:p>
            <a:pPr lvl="0" algn="l"/>
            <a:r>
              <a:rPr lang="x-none" altLang="zh-CN" sz="2400"/>
              <a:t>	'^yum' (匹配以yum开头的行)</a:t>
            </a:r>
            <a:endParaRPr lang="x-none" altLang="zh-CN" sz="2400"/>
          </a:p>
          <a:p>
            <a:pPr lvl="0" algn="l"/>
            <a:endParaRPr lang="x-none" altLang="zh-CN" sz="2400"/>
          </a:p>
          <a:p>
            <a:pPr lvl="0" algn="l"/>
            <a:r>
              <a:rPr lang="x-none" altLang="zh-CN" sz="2400"/>
              <a:t>	 grep  '^yum'   演示.txt</a:t>
            </a:r>
            <a:endParaRPr lang="x-none" altLang="zh-CN" sz="2400"/>
          </a:p>
          <a:p>
            <a:pPr lvl="0" algn="l"/>
            <a:endParaRPr lang="x-none" altLang="zh-CN" sz="2400"/>
          </a:p>
          <a:p>
            <a:pPr lvl="0" algn="l"/>
            <a:r>
              <a:rPr lang="x-none" altLang="zh-CN" sz="2400"/>
              <a:t>结果：</a:t>
            </a:r>
            <a:endParaRPr lang="x-none" altLang="zh-CN" sz="2400"/>
          </a:p>
          <a:p>
            <a:pPr lvl="0" algn="l"/>
            <a:r>
              <a:rPr lang="x-none" altLang="zh-CN" sz="2400"/>
              <a:t>	</a:t>
            </a:r>
            <a:endParaRPr lang="x-none" altLang="zh-CN" sz="2400"/>
          </a:p>
        </p:txBody>
      </p:sp>
      <p:pic>
        <p:nvPicPr>
          <p:cNvPr id="5" name="图片 4" descr="开头"/>
          <p:cNvPicPr>
            <a:picLocks noChangeAspect="1"/>
          </p:cNvPicPr>
          <p:nvPr/>
        </p:nvPicPr>
        <p:blipFill>
          <a:blip r:embed="rId1"/>
          <a:srcRect r="16723" b="71661"/>
          <a:stretch>
            <a:fillRect/>
          </a:stretch>
        </p:blipFill>
        <p:spPr>
          <a:xfrm>
            <a:off x="2395220" y="4585335"/>
            <a:ext cx="8376285" cy="16033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63395" y="694055"/>
            <a:ext cx="8753475" cy="1273175"/>
          </a:xfrm>
        </p:spPr>
        <p:txBody>
          <a:bodyPr/>
          <a:p>
            <a:r>
              <a:rPr lang="x-none" altLang="zh-CN"/>
              <a:t>正则表达式</a:t>
            </a:r>
            <a:endParaRPr lang="x-none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16685" y="1851025"/>
            <a:ext cx="9144000" cy="3921760"/>
          </a:xfrm>
        </p:spPr>
        <p:txBody>
          <a:bodyPr>
            <a:normAutofit lnSpcReduction="20000"/>
          </a:bodyPr>
          <a:p>
            <a:pPr lvl="0" algn="l"/>
            <a:r>
              <a:rPr lang="x-none" altLang="zh-CN" sz="2400"/>
              <a:t>2 .“$”的用法</a:t>
            </a:r>
            <a:endParaRPr lang="x-none" altLang="zh-CN" sz="2400"/>
          </a:p>
          <a:p>
            <a:pPr lvl="0" algn="l"/>
            <a:endParaRPr lang="x-none" altLang="zh-CN" sz="2400"/>
          </a:p>
          <a:p>
            <a:pPr lvl="0" algn="l"/>
            <a:r>
              <a:rPr lang="x-none" altLang="zh-CN" sz="2400"/>
              <a:t>	'repo$' (匹配以repo结尾的行)</a:t>
            </a:r>
            <a:endParaRPr lang="x-none" altLang="zh-CN" sz="2400"/>
          </a:p>
          <a:p>
            <a:pPr lvl="0" algn="l"/>
            <a:endParaRPr lang="x-none" altLang="zh-CN" sz="2400"/>
          </a:p>
          <a:p>
            <a:pPr lvl="0" algn="l"/>
            <a:r>
              <a:rPr lang="x-none" altLang="zh-CN" sz="2400"/>
              <a:t>	 grep   '</a:t>
            </a:r>
            <a:r>
              <a:rPr lang="x-none" altLang="zh-CN" sz="2400">
                <a:sym typeface="+mn-ea"/>
              </a:rPr>
              <a:t>repo$</a:t>
            </a:r>
            <a:r>
              <a:rPr lang="x-none" altLang="zh-CN" sz="2400"/>
              <a:t>'   演示.txt</a:t>
            </a:r>
            <a:endParaRPr lang="x-none" altLang="zh-CN" sz="2400"/>
          </a:p>
          <a:p>
            <a:pPr lvl="0" algn="l"/>
            <a:endParaRPr lang="x-none" altLang="zh-CN" sz="2400"/>
          </a:p>
          <a:p>
            <a:pPr lvl="0" algn="l"/>
            <a:r>
              <a:rPr lang="x-none" altLang="zh-CN" sz="2400"/>
              <a:t>结果：</a:t>
            </a:r>
            <a:endParaRPr lang="x-none" altLang="zh-CN" sz="2400"/>
          </a:p>
          <a:p>
            <a:pPr lvl="0" algn="l"/>
            <a:r>
              <a:rPr lang="x-none" altLang="zh-CN" sz="2400"/>
              <a:t>	</a:t>
            </a:r>
            <a:endParaRPr lang="x-none" altLang="zh-CN" sz="2400"/>
          </a:p>
        </p:txBody>
      </p:sp>
      <p:pic>
        <p:nvPicPr>
          <p:cNvPr id="5" name="图片 4" descr="结尾"/>
          <p:cNvPicPr>
            <a:picLocks noChangeAspect="1"/>
          </p:cNvPicPr>
          <p:nvPr/>
        </p:nvPicPr>
        <p:blipFill>
          <a:blip r:embed="rId1"/>
          <a:srcRect r="20758" b="74714"/>
          <a:stretch>
            <a:fillRect/>
          </a:stretch>
        </p:blipFill>
        <p:spPr>
          <a:xfrm>
            <a:off x="2404110" y="4594225"/>
            <a:ext cx="7970520" cy="14306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63395" y="694055"/>
            <a:ext cx="8753475" cy="1273175"/>
          </a:xfrm>
        </p:spPr>
        <p:txBody>
          <a:bodyPr/>
          <a:p>
            <a:r>
              <a:rPr lang="x-none" altLang="zh-CN"/>
              <a:t>正则表达式</a:t>
            </a:r>
            <a:endParaRPr lang="x-none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16685" y="1851025"/>
            <a:ext cx="9144000" cy="3921760"/>
          </a:xfrm>
        </p:spPr>
        <p:txBody>
          <a:bodyPr>
            <a:normAutofit lnSpcReduction="20000"/>
          </a:bodyPr>
          <a:p>
            <a:pPr lvl="0" algn="l"/>
            <a:r>
              <a:rPr lang="x-none" altLang="zh-CN" sz="2400"/>
              <a:t>3 . “[]”的用法</a:t>
            </a:r>
            <a:endParaRPr lang="x-none" altLang="zh-CN" sz="2400"/>
          </a:p>
          <a:p>
            <a:pPr lvl="0" algn="l"/>
            <a:endParaRPr lang="x-none" altLang="zh-CN" sz="2400"/>
          </a:p>
          <a:p>
            <a:pPr lvl="0" algn="l"/>
            <a:r>
              <a:rPr lang="x-none" altLang="zh-CN" sz="2400"/>
              <a:t>	'^[a-b]' (匹配以a或者b开头的行)</a:t>
            </a:r>
            <a:endParaRPr lang="x-none" altLang="zh-CN" sz="2400"/>
          </a:p>
          <a:p>
            <a:pPr lvl="0" algn="l"/>
            <a:endParaRPr lang="x-none" altLang="zh-CN" sz="2400"/>
          </a:p>
          <a:p>
            <a:pPr lvl="0" algn="l"/>
            <a:r>
              <a:rPr lang="x-none" altLang="zh-CN" sz="2400"/>
              <a:t>	 grep '^[a-b]'   演示.txt</a:t>
            </a:r>
            <a:endParaRPr lang="x-none" altLang="zh-CN" sz="2400"/>
          </a:p>
          <a:p>
            <a:pPr lvl="0" algn="l"/>
            <a:endParaRPr lang="x-none" altLang="zh-CN" sz="2400"/>
          </a:p>
          <a:p>
            <a:pPr lvl="0" algn="l"/>
            <a:r>
              <a:rPr lang="x-none" altLang="zh-CN" sz="2400"/>
              <a:t>结果：</a:t>
            </a:r>
            <a:endParaRPr lang="x-none" altLang="zh-CN" sz="2400"/>
          </a:p>
          <a:p>
            <a:pPr lvl="0" algn="l"/>
            <a:r>
              <a:rPr lang="x-none" altLang="zh-CN" sz="2400"/>
              <a:t>	</a:t>
            </a:r>
            <a:endParaRPr lang="x-none" altLang="zh-CN" sz="2400"/>
          </a:p>
        </p:txBody>
      </p:sp>
      <p:pic>
        <p:nvPicPr>
          <p:cNvPr id="5" name="图片 4" descr="范围"/>
          <p:cNvPicPr>
            <a:picLocks noChangeAspect="1"/>
          </p:cNvPicPr>
          <p:nvPr/>
        </p:nvPicPr>
        <p:blipFill>
          <a:blip r:embed="rId1"/>
          <a:srcRect r="20581" b="77609"/>
          <a:stretch>
            <a:fillRect/>
          </a:stretch>
        </p:blipFill>
        <p:spPr>
          <a:xfrm>
            <a:off x="2412365" y="4594225"/>
            <a:ext cx="7988300" cy="12668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63395" y="694055"/>
            <a:ext cx="8753475" cy="1273175"/>
          </a:xfrm>
        </p:spPr>
        <p:txBody>
          <a:bodyPr/>
          <a:p>
            <a:r>
              <a:rPr lang="x-none" altLang="zh-CN"/>
              <a:t>正则表达式</a:t>
            </a:r>
            <a:endParaRPr lang="x-none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16685" y="1851025"/>
            <a:ext cx="9144000" cy="3921760"/>
          </a:xfrm>
        </p:spPr>
        <p:txBody>
          <a:bodyPr>
            <a:normAutofit lnSpcReduction="20000"/>
          </a:bodyPr>
          <a:p>
            <a:pPr lvl="0" algn="l"/>
            <a:r>
              <a:rPr lang="x-none" altLang="zh-CN" sz="2400"/>
              <a:t> []也可以配合使用，比如：</a:t>
            </a:r>
            <a:endParaRPr lang="x-none" altLang="zh-CN" sz="2400"/>
          </a:p>
          <a:p>
            <a:pPr lvl="0" algn="l"/>
            <a:endParaRPr lang="x-none" altLang="zh-CN" sz="2400"/>
          </a:p>
          <a:p>
            <a:pPr lvl="0" algn="l"/>
            <a:endParaRPr lang="x-none" altLang="zh-CN" sz="2400"/>
          </a:p>
          <a:p>
            <a:pPr lvl="0" algn="l"/>
            <a:endParaRPr lang="x-none" altLang="zh-CN" sz="2400"/>
          </a:p>
        </p:txBody>
      </p:sp>
      <p:pic>
        <p:nvPicPr>
          <p:cNvPr id="4" name="图片 3" descr="范围2"/>
          <p:cNvPicPr>
            <a:picLocks noChangeAspect="1"/>
          </p:cNvPicPr>
          <p:nvPr/>
        </p:nvPicPr>
        <p:blipFill>
          <a:blip r:embed="rId1"/>
          <a:srcRect r="18359" b="67396"/>
          <a:stretch>
            <a:fillRect/>
          </a:stretch>
        </p:blipFill>
        <p:spPr>
          <a:xfrm>
            <a:off x="1704975" y="3541395"/>
            <a:ext cx="8211820" cy="18446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63395" y="694055"/>
            <a:ext cx="8753475" cy="1273175"/>
          </a:xfrm>
        </p:spPr>
        <p:txBody>
          <a:bodyPr/>
          <a:p>
            <a:r>
              <a:rPr lang="x-none" altLang="zh-CN"/>
              <a:t>正则表达式</a:t>
            </a:r>
            <a:endParaRPr lang="x-none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16685" y="1851025"/>
            <a:ext cx="9144000" cy="3921760"/>
          </a:xfrm>
        </p:spPr>
        <p:txBody>
          <a:bodyPr>
            <a:normAutofit lnSpcReduction="20000"/>
          </a:bodyPr>
          <a:p>
            <a:pPr lvl="0" algn="l"/>
            <a:r>
              <a:rPr lang="x-none" altLang="zh-CN" sz="2400"/>
              <a:t>4 . “[^]”的用法</a:t>
            </a:r>
            <a:endParaRPr lang="x-none" altLang="zh-CN" sz="2400"/>
          </a:p>
          <a:p>
            <a:pPr lvl="0" algn="l"/>
            <a:endParaRPr lang="x-none" altLang="zh-CN" sz="2400"/>
          </a:p>
          <a:p>
            <a:pPr lvl="0" algn="l"/>
            <a:r>
              <a:rPr lang="x-none" altLang="zh-CN" sz="2400"/>
              <a:t>	'[^a-z]$' (匹配不以小写字母结尾的行)</a:t>
            </a:r>
            <a:endParaRPr lang="x-none" altLang="zh-CN" sz="2400"/>
          </a:p>
          <a:p>
            <a:pPr lvl="0" algn="l"/>
            <a:endParaRPr lang="x-none" altLang="zh-CN" sz="2400"/>
          </a:p>
          <a:p>
            <a:pPr lvl="0" algn="l"/>
            <a:r>
              <a:rPr lang="x-none" altLang="zh-CN" sz="2400"/>
              <a:t>	 grep   '[^a-z]$'   演示.txt</a:t>
            </a:r>
            <a:endParaRPr lang="x-none" altLang="zh-CN" sz="2400"/>
          </a:p>
          <a:p>
            <a:pPr lvl="0" algn="l"/>
            <a:endParaRPr lang="x-none" altLang="zh-CN" sz="2400"/>
          </a:p>
          <a:p>
            <a:pPr lvl="0" algn="l"/>
            <a:r>
              <a:rPr lang="x-none" altLang="zh-CN" sz="2400"/>
              <a:t>结果：</a:t>
            </a:r>
            <a:endParaRPr lang="x-none" altLang="zh-CN" sz="2400"/>
          </a:p>
          <a:p>
            <a:pPr lvl="0" algn="l"/>
            <a:r>
              <a:rPr lang="x-none" altLang="zh-CN" sz="2400"/>
              <a:t>	</a:t>
            </a:r>
            <a:endParaRPr lang="x-none" altLang="zh-CN" sz="2400"/>
          </a:p>
        </p:txBody>
      </p:sp>
      <p:pic>
        <p:nvPicPr>
          <p:cNvPr id="4" name="图片 3" descr="取反"/>
          <p:cNvPicPr>
            <a:picLocks noChangeAspect="1"/>
          </p:cNvPicPr>
          <p:nvPr/>
        </p:nvPicPr>
        <p:blipFill>
          <a:blip r:embed="rId1"/>
          <a:srcRect r="24268" b="71201"/>
          <a:stretch>
            <a:fillRect/>
          </a:stretch>
        </p:blipFill>
        <p:spPr>
          <a:xfrm>
            <a:off x="2421255" y="4550410"/>
            <a:ext cx="7617460" cy="16294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63395" y="694055"/>
            <a:ext cx="8753475" cy="1273175"/>
          </a:xfrm>
        </p:spPr>
        <p:txBody>
          <a:bodyPr/>
          <a:p>
            <a:r>
              <a:rPr lang="x-none" altLang="zh-CN"/>
              <a:t>正则表达式</a:t>
            </a:r>
            <a:endParaRPr lang="x-none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16685" y="1851025"/>
            <a:ext cx="9144000" cy="3921760"/>
          </a:xfrm>
        </p:spPr>
        <p:txBody>
          <a:bodyPr>
            <a:normAutofit lnSpcReduction="20000"/>
          </a:bodyPr>
          <a:p>
            <a:pPr lvl="0" algn="l"/>
            <a:r>
              <a:rPr lang="x-none" altLang="zh-CN" sz="2400"/>
              <a:t>5 . “.”的用法</a:t>
            </a:r>
            <a:endParaRPr lang="x-none" altLang="zh-CN" sz="2400"/>
          </a:p>
          <a:p>
            <a:pPr lvl="0" algn="l"/>
            <a:endParaRPr lang="x-none" altLang="zh-CN" sz="2400"/>
          </a:p>
          <a:p>
            <a:pPr lvl="0" algn="l"/>
            <a:r>
              <a:rPr lang="x-none" altLang="zh-CN" sz="2400"/>
              <a:t>	'.um' (匹配任意一个字符加上um关键字的行)</a:t>
            </a:r>
            <a:endParaRPr lang="x-none" altLang="zh-CN" sz="2400"/>
          </a:p>
          <a:p>
            <a:pPr lvl="0" algn="l"/>
            <a:endParaRPr lang="x-none" altLang="zh-CN" sz="2400"/>
          </a:p>
          <a:p>
            <a:pPr lvl="0" algn="l"/>
            <a:r>
              <a:rPr lang="x-none" altLang="zh-CN" sz="2400"/>
              <a:t>	  grep    '.um'    演示.txt</a:t>
            </a:r>
            <a:endParaRPr lang="x-none" altLang="zh-CN" sz="2400"/>
          </a:p>
          <a:p>
            <a:pPr lvl="0" algn="l"/>
            <a:endParaRPr lang="x-none" altLang="zh-CN" sz="2400"/>
          </a:p>
          <a:p>
            <a:pPr lvl="0" algn="l"/>
            <a:r>
              <a:rPr lang="x-none" altLang="zh-CN" sz="2400"/>
              <a:t>结果：</a:t>
            </a:r>
            <a:endParaRPr lang="x-none" altLang="zh-CN" sz="2400"/>
          </a:p>
          <a:p>
            <a:pPr lvl="0" algn="l"/>
            <a:r>
              <a:rPr lang="x-none" altLang="zh-CN" sz="2400"/>
              <a:t>	</a:t>
            </a:r>
            <a:endParaRPr lang="x-none" altLang="zh-CN" sz="2400"/>
          </a:p>
        </p:txBody>
      </p:sp>
      <p:pic>
        <p:nvPicPr>
          <p:cNvPr id="4" name="图片 3" descr="通配"/>
          <p:cNvPicPr>
            <a:picLocks noChangeAspect="1"/>
          </p:cNvPicPr>
          <p:nvPr/>
        </p:nvPicPr>
        <p:blipFill>
          <a:blip r:embed="rId1"/>
          <a:srcRect r="18434" b="63883"/>
          <a:stretch>
            <a:fillRect/>
          </a:stretch>
        </p:blipFill>
        <p:spPr>
          <a:xfrm>
            <a:off x="2559050" y="4404360"/>
            <a:ext cx="8204200" cy="20434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lvl="0" indent="0" algn="l">
              <a:buNone/>
            </a:pPr>
            <a:endParaRPr lang="x-none" altLang="zh-CN">
              <a:sym typeface="+mn-ea"/>
            </a:endParaRPr>
          </a:p>
          <a:p>
            <a:pPr marL="0" lvl="0" indent="0" algn="l">
              <a:buNone/>
            </a:pPr>
            <a:r>
              <a:rPr lang="x-none" altLang="zh-CN">
                <a:sym typeface="+mn-ea"/>
              </a:rPr>
              <a:t>扩展正则和基本正则的区别是，扩展正则不可以直接用grep查找，需要别的命令辅助才能实现。</a:t>
            </a:r>
            <a:endParaRPr lang="x-none" altLang="zh-CN"/>
          </a:p>
          <a:p>
            <a:pPr marL="0" lvl="0" indent="0" algn="l">
              <a:buNone/>
            </a:pPr>
            <a:r>
              <a:rPr lang="x-none" altLang="zh-CN">
                <a:sym typeface="+mn-ea"/>
              </a:rPr>
              <a:t>    例：	  1.把grep换egrep</a:t>
            </a:r>
            <a:endParaRPr lang="x-none" altLang="zh-CN"/>
          </a:p>
          <a:p>
            <a:pPr marL="0" lvl="0" indent="0" algn="l">
              <a:buNone/>
            </a:pPr>
            <a:r>
              <a:rPr lang="x-none" altLang="zh-CN">
                <a:sym typeface="+mn-ea"/>
              </a:rPr>
              <a:t>	         2.在grep后面加上  -E</a:t>
            </a:r>
            <a:endParaRPr lang="x-none" altLang="zh-CN"/>
          </a:p>
          <a:p>
            <a:pPr marL="0" lvl="0" indent="0" algn="l">
              <a:buNone/>
            </a:pPr>
            <a:r>
              <a:rPr lang="x-none" altLang="zh-CN">
                <a:sym typeface="+mn-ea"/>
              </a:rPr>
              <a:t>	         3.需要用到转义符 "\ \" </a:t>
            </a:r>
            <a:endParaRPr lang="x-none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蓝色憧憬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方正书宋_GBK"/>
        <a:cs typeface=""/>
      </a:majorFont>
      <a:minorFont>
        <a:latin typeface="Arial"/>
        <a:ea typeface="方正书宋_GBK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1675</Words>
  <Application>Kingsoft Office WPP</Application>
  <PresentationFormat>宽屏</PresentationFormat>
  <Paragraphs>218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蓝色憧憬</vt:lpstr>
      <vt:lpstr>正则表达式</vt:lpstr>
      <vt:lpstr>正则表达式</vt:lpstr>
      <vt:lpstr>正则表达式</vt:lpstr>
      <vt:lpstr>正则表达式</vt:lpstr>
      <vt:lpstr>正则表达式</vt:lpstr>
      <vt:lpstr>正则表达式</vt:lpstr>
      <vt:lpstr>正则表达式</vt:lpstr>
      <vt:lpstr>正则表达式</vt:lpstr>
      <vt:lpstr>PowerPoint 演示文稿</vt:lpstr>
      <vt:lpstr>正则表达式</vt:lpstr>
      <vt:lpstr>正则表达式</vt:lpstr>
      <vt:lpstr>正则表达式</vt:lpstr>
      <vt:lpstr>PowerPoint 演示文稿</vt:lpstr>
      <vt:lpstr>PowerPoint 演示文稿</vt:lpstr>
      <vt:lpstr>正则表达式</vt:lpstr>
      <vt:lpstr>正则表达式</vt:lpstr>
      <vt:lpstr>正则表达式</vt:lpstr>
      <vt:lpstr>正则表达式</vt:lpstr>
      <vt:lpstr>正则表达式</vt:lpstr>
      <vt:lpstr>正则表达式</vt:lpstr>
      <vt:lpstr>正则表达式</vt:lpstr>
      <vt:lpstr>正则表达式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root</dc:creator>
  <cp:lastModifiedBy>root</cp:lastModifiedBy>
  <cp:revision>26</cp:revision>
  <dcterms:created xsi:type="dcterms:W3CDTF">2018-10-25T10:03:49Z</dcterms:created>
  <dcterms:modified xsi:type="dcterms:W3CDTF">2018-10-25T10:03:49Z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