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60" r:id="rId6"/>
    <p:sldId id="259" r:id="rId7"/>
    <p:sldId id="262" r:id="rId8"/>
    <p:sldId id="282" r:id="rId9"/>
    <p:sldId id="283" r:id="rId10"/>
    <p:sldId id="284" r:id="rId11"/>
    <p:sldId id="285" r:id="rId12"/>
    <p:sldId id="286" r:id="rId13"/>
    <p:sldId id="261" r:id="rId14"/>
    <p:sldId id="293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104900" y="119697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781300"/>
            <a:ext cx="8534400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2238;&#21040;&#39030;&#37096;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0334;&#24230;" TargetMode="External"/><Relationship Id="rId1" Type="http://schemas.openxmlformats.org/officeDocument/2006/relationships/hyperlink" Target="http://www.baidu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zh-CN" sz="8000">
                <a:solidFill>
                  <a:srgbClr val="0070C0"/>
                </a:solidFill>
              </a:rPr>
              <a:t>HTML</a:t>
            </a:r>
            <a:endParaRPr lang="x-none" altLang="zh-CN" sz="800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x-none" altLang="zh-CN" sz="40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100000"/>
                    </a:prstClr>
                  </a:outerShdw>
                </a:effectLst>
              </a:rPr>
              <a:t>Html的基本知识和运用</a:t>
            </a:r>
            <a:endParaRPr lang="x-none" altLang="zh-CN" sz="40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100000"/>
                  </a:prstClr>
                </a:outerShdw>
              </a:effectLst>
            </a:endParaRPr>
          </a:p>
          <a:p>
            <a:pPr algn="ctr"/>
            <a:r>
              <a:rPr lang="x-none" altLang="zh-CN" sz="28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100000"/>
                    </a:prstClr>
                  </a:outerShdw>
                </a:effectLst>
              </a:rPr>
              <a:t>四组月底学习总结</a:t>
            </a:r>
            <a:endParaRPr lang="x-none" altLang="zh-CN" sz="28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10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pre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 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在html文档里，浏览器会忽视“人为”加的空格、空行。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 元素可定义预格式化的文本。被包围在 pre 元素中的文本通常会保留空格和换行符。而文本也会呈现为等宽字体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/>
              <a:t>&lt;pre&gt;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test       hello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aaaaa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&lt;/pre&gt;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h1~h6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&lt;h1&gt;</a:t>
            </a:r>
            <a:r>
              <a:rPr lang="x-none" altLang="zh-CN"/>
              <a:t>标题</a:t>
            </a:r>
            <a:r>
              <a:rPr lang="zh-CN" altLang="en-US"/>
              <a:t>&lt;/h1&gt; 一级标题                   </a:t>
            </a:r>
            <a:r>
              <a:rPr lang="zh-CN" altLang="en-US" sz="4400"/>
              <a:t> </a:t>
            </a:r>
            <a:r>
              <a:rPr lang="x-none" altLang="zh-CN" sz="4400"/>
              <a:t>标题</a:t>
            </a:r>
            <a:endParaRPr lang="x-none" altLang="zh-CN" sz="4400"/>
          </a:p>
          <a:p>
            <a:pPr marL="0" indent="0">
              <a:buNone/>
            </a:pPr>
            <a:r>
              <a:rPr lang="zh-CN" altLang="en-US"/>
              <a:t>&lt;h2&gt;</a:t>
            </a:r>
            <a:r>
              <a:rPr lang="x-none" altLang="zh-CN"/>
              <a:t>标题</a:t>
            </a:r>
            <a:r>
              <a:rPr lang="zh-CN" altLang="en-US"/>
              <a:t>&lt;/h2&gt; 二级标题                     </a:t>
            </a:r>
            <a:r>
              <a:rPr lang="x-none" altLang="zh-CN"/>
              <a:t>标题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........</a:t>
            </a:r>
            <a:endParaRPr lang="x-none" altLang="zh-CN"/>
          </a:p>
          <a:p>
            <a:pPr marL="0" indent="0">
              <a:buNone/>
            </a:pPr>
            <a:r>
              <a:rPr lang="zh-CN" altLang="en-US"/>
              <a:t>&lt;h6&gt;</a:t>
            </a:r>
            <a:r>
              <a:rPr lang="x-none" altLang="zh-CN"/>
              <a:t>标题</a:t>
            </a:r>
            <a:r>
              <a:rPr lang="zh-CN" altLang="en-US"/>
              <a:t>&lt;/h6&gt; 六级标题                      </a:t>
            </a:r>
            <a:r>
              <a:rPr lang="x-none" altLang="zh-CN" sz="1800"/>
              <a:t>标题</a:t>
            </a:r>
            <a:endParaRPr lang="x-none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单标记和双标记的区别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591310"/>
            <a:ext cx="10972800" cy="4525963"/>
          </a:xfrm>
        </p:spPr>
        <p:txBody>
          <a:bodyPr/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x-none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2613025" y="1527175"/>
          <a:ext cx="2360930" cy="58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/>
              </a:tblGrid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solidFill>
                            <a:schemeClr val="tx1"/>
                          </a:solidFill>
                        </a:rPr>
                        <a:t>单标记</a:t>
                      </a:r>
                      <a:endParaRPr lang="x-none" sz="32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</a:rPr>
                        <a:t>由一个标签组成。</a:t>
                      </a:r>
                      <a:endParaRPr lang="x-none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736715" y="1487805"/>
          <a:ext cx="222567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</a:tblGrid>
              <a:tr h="584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</a:rPr>
                        <a:t>双标记</a:t>
                      </a:r>
                      <a:endParaRPr lang="x-none" sz="2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由“开始标签”和“结束标签”两部分构成。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4035" y="3240405"/>
          <a:ext cx="1818640" cy="54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&lt;br&gt;或&lt;br/&gt;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换行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2547620" y="3251200"/>
          <a:ext cx="1818640" cy="54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&lt;hr&gt;或&lt;hr/&gt;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分割线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4531360" y="3270885"/>
          <a:ext cx="1818640" cy="54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&lt;img/&gt;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>
            <a:stCxn id="10" idx="0"/>
          </p:cNvCxnSpPr>
          <p:nvPr/>
        </p:nvCxnSpPr>
        <p:spPr>
          <a:xfrm flipV="1">
            <a:off x="1443355" y="2398395"/>
            <a:ext cx="1256030" cy="842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447415" y="2426970"/>
            <a:ext cx="306705" cy="882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4740910" y="2407920"/>
            <a:ext cx="580390" cy="8705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/>
        </p:nvGraphicFramePr>
        <p:xfrm>
          <a:off x="7734300" y="3289935"/>
          <a:ext cx="1818640" cy="54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&lt;a&gt;内容&lt;/a&gt;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8079105" y="2446655"/>
            <a:ext cx="564515" cy="843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列表（有序，无序）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9465" y="1379220"/>
            <a:ext cx="5467985" cy="4505960"/>
          </a:xfrm>
        </p:spPr>
        <p:txBody>
          <a:bodyPr/>
          <a:p>
            <a:pPr marL="0" indent="0" algn="ctr">
              <a:buNone/>
            </a:pPr>
            <a:r>
              <a:rPr lang="x-none" altLang="zh-CN"/>
              <a:t>有序列表     </a:t>
            </a:r>
            <a:r>
              <a:rPr lang="x-none" altLang="zh-CN" sz="2000"/>
              <a:t>li=列表项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1800"/>
              <a:t>&lt;ol&gt;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&lt;li&gt;水浒传&lt;/li&gt;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&lt;li&gt;三国演义&lt;/li&gt;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&lt;li&gt;红楼梦&lt;/li&gt;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&lt;li&gt;西游记&lt;/li&gt;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&lt;/ol&gt;</a:t>
            </a:r>
            <a:endParaRPr lang="x-none" altLang="zh-CN" sz="18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水浒传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三国演义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红楼梦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西游记</a:t>
            </a:r>
            <a:endParaRPr lang="x-none" altLang="zh-CN" sz="20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列表（有序，无序）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204845" y="1330325"/>
            <a:ext cx="5467985" cy="450596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altLang="zh-CN"/>
              <a:t>无序列表  </a:t>
            </a:r>
            <a:r>
              <a:rPr lang="x-none" altLang="zh-CN" sz="2000"/>
              <a:t>li=列表项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1800"/>
              <a:t>&lt;ul&gt;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&lt;li&gt;水浒传&lt;/li&gt;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&lt;li&gt;三国演义&lt;/li&gt;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&lt;li&gt;红楼梦&lt;/li&gt;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&lt;li&gt;西游记&lt;/li&gt;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&lt;/ul&gt;</a:t>
            </a:r>
            <a:endParaRPr lang="x-none" altLang="zh-CN" sz="18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/>
            <a:r>
              <a:rPr lang="x-none" altLang="zh-CN" sz="2000"/>
              <a:t>水浒传</a:t>
            </a:r>
            <a:endParaRPr lang="x-none" altLang="zh-CN" sz="2000"/>
          </a:p>
          <a:p>
            <a:pPr algn="l"/>
            <a:r>
              <a:rPr lang="x-none" altLang="zh-CN" sz="2000"/>
              <a:t>三国演义</a:t>
            </a:r>
            <a:endParaRPr lang="x-none" altLang="zh-CN" sz="2000"/>
          </a:p>
          <a:p>
            <a:pPr algn="l"/>
            <a:r>
              <a:rPr lang="x-none" altLang="zh-CN" sz="2000"/>
              <a:t>红楼梦</a:t>
            </a:r>
            <a:endParaRPr lang="x-none" altLang="zh-CN" sz="2000"/>
          </a:p>
          <a:p>
            <a:pPr algn="l"/>
            <a:r>
              <a:rPr lang="x-none" altLang="zh-CN" sz="2000"/>
              <a:t>西游记</a:t>
            </a:r>
            <a:endParaRPr lang="x-none" altLang="zh-CN" sz="20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表格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/>
              <a:t>表格 table  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  tr 表格的行  (table  row)                          td   单元格    (table  data)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400"/>
              <a:t>&lt;table&gt;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</a:t>
            </a:r>
            <a:r>
              <a:rPr lang="x-none" altLang="zh-CN" sz="1400"/>
              <a:t>南京</a:t>
            </a:r>
            <a:r>
              <a:rPr lang="zh-CN" altLang="en-US" sz="1400"/>
              <a:t>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&lt;/tr&gt;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&lt;/tr&gt;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&lt;/table&gt;</a:t>
            </a:r>
            <a:endParaRPr lang="zh-CN" altLang="en-US" sz="1400"/>
          </a:p>
        </p:txBody>
      </p:sp>
      <p:graphicFrame>
        <p:nvGraphicFramePr>
          <p:cNvPr id="4" name="表格 3"/>
          <p:cNvGraphicFramePr/>
          <p:nvPr/>
        </p:nvGraphicFramePr>
        <p:xfrm>
          <a:off x="4035425" y="3079750"/>
          <a:ext cx="6329045" cy="118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/>
                <a:gridCol w="1577975"/>
                <a:gridCol w="1577975"/>
                <a:gridCol w="1577975"/>
              </a:tblGrid>
              <a:tr h="593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solidFill>
                            <a:schemeClr val="tx1"/>
                          </a:solidFill>
                        </a:rPr>
                        <a:t>南京</a:t>
                      </a:r>
                      <a:endParaRPr lang="x-none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9309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锚点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使用命名锚记可以在文档中设置标记，然后可以创建到这些命名锚记的链接，这些链接可快速将访问者带到指定位置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 sz="2000"/>
              <a:t>请键入 #top。如：&lt;a href="#top"&gt;点击我连接到TOP&lt;/a&gt;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zh-CN" altLang="en-US" sz="2000">
                <a:hlinkClick r:id="rId1" action="ppaction://hlinkfile"/>
              </a:rPr>
              <a:t>点击我链接到TOP</a:t>
            </a: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2000"/>
              <a:t>    &lt;a href="#"&gt;回到顶部&lt;/a&gt;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href 的值设置为 #，点击，则跳转到“页面顶部”</a:t>
            </a:r>
            <a:endParaRPr lang="zh-CN" altLang="en-US" sz="2000"/>
          </a:p>
          <a:p>
            <a:pPr marL="0" indent="0">
              <a:buNone/>
            </a:pP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zh-CN" altLang="en-US" sz="2000">
                <a:hlinkClick r:id="rId1" action="ppaction://hlinkfile"/>
              </a:rPr>
              <a:t>回到顶部</a:t>
            </a: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按钮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              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zh-CN" altLang="en-US"/>
              <a:t>&lt;button&gt;</a:t>
            </a:r>
            <a:r>
              <a:rPr lang="x-none" altLang="zh-CN"/>
              <a:t>百度一下</a:t>
            </a:r>
            <a:r>
              <a:rPr lang="zh-CN" altLang="en-US"/>
              <a:t>&lt;/button&gt;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x-none" altLang="zh-CN"/>
              <a:t>&lt;input&gt;</a:t>
            </a:r>
            <a:endParaRPr lang="x-none" altLang="zh-CN"/>
          </a:p>
        </p:txBody>
      </p:sp>
      <p:pic>
        <p:nvPicPr>
          <p:cNvPr id="4" name="图片 3" descr="2018-10-25 13-21-05 的屏幕截图"/>
          <p:cNvPicPr>
            <a:picLocks noChangeAspect="1"/>
          </p:cNvPicPr>
          <p:nvPr/>
        </p:nvPicPr>
        <p:blipFill>
          <a:blip r:embed="rId1"/>
          <a:srcRect l="32656" t="12514" r="58093" b="81728"/>
          <a:stretch>
            <a:fillRect/>
          </a:stretch>
        </p:blipFill>
        <p:spPr>
          <a:xfrm>
            <a:off x="2273300" y="1518920"/>
            <a:ext cx="2165350" cy="927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 descr="2018-10-25 13-21-05 的屏幕截图"/>
          <p:cNvPicPr>
            <a:picLocks noChangeAspect="1"/>
          </p:cNvPicPr>
          <p:nvPr/>
        </p:nvPicPr>
        <p:blipFill>
          <a:blip r:embed="rId1"/>
          <a:srcRect l="20972" t="39355" r="69620" b="53007"/>
          <a:stretch>
            <a:fillRect/>
          </a:stretch>
        </p:blipFill>
        <p:spPr>
          <a:xfrm>
            <a:off x="4574540" y="1085850"/>
            <a:ext cx="2877185" cy="1362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图片 5" descr="/root/图片/2018-10-25 15-12-15 的屏幕截图.png2018-10-25 15-12-15 的屏幕截图"/>
          <p:cNvPicPr>
            <a:picLocks noChangeAspect="1"/>
          </p:cNvPicPr>
          <p:nvPr/>
        </p:nvPicPr>
        <p:blipFill>
          <a:blip r:embed="rId2"/>
          <a:srcRect l="2073" t="11089" r="57759" b="80727"/>
          <a:stretch>
            <a:fillRect/>
          </a:stretch>
        </p:blipFill>
        <p:spPr>
          <a:xfrm rot="10800000" flipV="1">
            <a:off x="2526030" y="3330575"/>
            <a:ext cx="5313045" cy="7708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609600" y="1390015"/>
            <a:ext cx="10972800" cy="76200"/>
          </a:xfrm>
        </p:spPr>
        <p:txBody>
          <a:bodyPr/>
          <a:p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x-none" altLang="zh-CN"/>
              <a:t>                                      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 sz="9600">
                <a:solidFill>
                  <a:srgbClr val="FF0000"/>
                </a:solidFill>
              </a:rPr>
              <a:t>            终</a:t>
            </a:r>
            <a:endParaRPr lang="x-none" altLang="zh-CN" sz="9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自我介绍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 </a:t>
            </a: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大家好，很高兴大家来参加我们班的月底学习总结，我叫郑浩，南京本地人，9月参加达内云计算班学习，下面，就和大家汇报一下目前所学的部分知识点。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5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什么是HTML？</a:t>
            </a:r>
            <a:endParaRPr lang="x-none" altLang="zh-CN" sz="5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Tx/>
              <a:buFont typeface="Wingdings" panose="05000000000000000000" pitchFamily="2" charset="2"/>
              <a:buChar char=""/>
            </a:pPr>
            <a:r>
              <a:rPr lang="zh-CN" altLang="en-US"/>
              <a:t>hyper text  markup language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超文本标记（标签，元素）语言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它是制作网页的标准语言。由于网页中不仅包含普通文本，还包含超文本，故被称作超文本描述语言。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那什么是超文本呢？所谓超文本，就是指图像、视频、动画、声音、表格、链接等多媒体的内容。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HTML文档不需要编译，直接由浏览器解释执行，目前互联网上的绝大部分网页，都是使用HTML编写的。</a:t>
            </a:r>
            <a:endParaRPr lang="x-none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普通文本和超级文本区别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普通文本就是我常用的word文档什么的。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超文本：超文本是一种用户接口范式，用以显示文本及与文本相关的内容</a:t>
            </a:r>
            <a:r>
              <a:rPr lang="x-none" altLang="zh-CN"/>
              <a:t>，我们日常浏览的网页都属于超文本。 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格式：&lt;a&gt;超文本&lt;/a&gt;</a:t>
            </a:r>
            <a:endParaRPr lang="x-none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html网页文档结构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04290"/>
            <a:ext cx="11049000" cy="4783455"/>
          </a:xfrm>
        </p:spPr>
        <p:txBody>
          <a:bodyPr/>
          <a:p>
            <a:r>
              <a:rPr lang="x-none" altLang="zh-CN" sz="2400"/>
              <a:t>&lt;</a:t>
            </a:r>
            <a:r>
              <a:rPr lang="zh-CN" altLang="en-US" sz="2400"/>
              <a:t>!doctype html&gt;</a:t>
            </a:r>
            <a:r>
              <a:rPr lang="x-none" altLang="zh-CN" sz="2400"/>
              <a:t>（文档声明）</a:t>
            </a:r>
            <a:endParaRPr lang="x-none" altLang="zh-CN" sz="2400"/>
          </a:p>
          <a:p>
            <a:r>
              <a:rPr lang="zh-CN" altLang="en-US" sz="2400"/>
              <a:t>&lt;html&gt;</a:t>
            </a:r>
            <a:endParaRPr lang="zh-CN" altLang="en-US" sz="2400"/>
          </a:p>
          <a:p>
            <a:r>
              <a:rPr lang="zh-CN" altLang="en-US" sz="2400"/>
              <a:t>	&lt;head&gt;</a:t>
            </a:r>
            <a:r>
              <a:rPr lang="x-none" altLang="zh-CN" sz="2400"/>
              <a:t>（标题内容开头）</a:t>
            </a:r>
            <a:endParaRPr lang="x-none" altLang="zh-CN" sz="2400"/>
          </a:p>
          <a:p>
            <a:r>
              <a:rPr lang="zh-CN" altLang="en-US" sz="2400"/>
              <a:t>		&lt;title&gt;网页标题&lt;/title&gt;</a:t>
            </a:r>
            <a:endParaRPr lang="zh-CN" altLang="en-US" sz="2400"/>
          </a:p>
          <a:p>
            <a:r>
              <a:rPr lang="zh-CN" altLang="en-US" sz="2400"/>
              <a:t>		&lt;meta charset="utf-8"&gt;</a:t>
            </a:r>
            <a:r>
              <a:rPr lang="x-none" altLang="zh-CN" sz="2400"/>
              <a:t>（</a:t>
            </a:r>
            <a:r>
              <a:rPr lang="x-none" altLang="zh-CN" sz="1800"/>
              <a:t>可变长度字符编码，又称万国码</a:t>
            </a:r>
            <a:r>
              <a:rPr lang="zh-CN" altLang="x-none" sz="1800"/>
              <a:t>，</a:t>
            </a:r>
            <a:r>
              <a:rPr lang="x-none" altLang="zh-CN" sz="1800"/>
              <a:t>用在网页上可以统一页面显示中文简体繁体及其它语言</a:t>
            </a:r>
            <a:r>
              <a:rPr lang="x-none" altLang="zh-CN" sz="2400"/>
              <a:t>）</a:t>
            </a:r>
            <a:endParaRPr lang="x-none" altLang="zh-CN" sz="2400"/>
          </a:p>
          <a:p>
            <a:r>
              <a:rPr lang="zh-CN" altLang="en-US" sz="2400"/>
              <a:t>		&lt;meta name="keywords" content="</a:t>
            </a:r>
            <a:r>
              <a:rPr lang="x-none" altLang="zh-CN" sz="2400"/>
              <a:t>电脑</a:t>
            </a:r>
            <a:r>
              <a:rPr lang="zh-CN" altLang="en-US" sz="2400"/>
              <a:t>" /&gt;</a:t>
            </a:r>
            <a:r>
              <a:rPr lang="x-none" altLang="zh-CN" sz="2400"/>
              <a:t>（设置关键字）</a:t>
            </a:r>
            <a:endParaRPr lang="x-none" altLang="zh-CN" sz="2400"/>
          </a:p>
          <a:p>
            <a:r>
              <a:rPr lang="zh-CN" altLang="en-US" sz="2400"/>
              <a:t>	&lt;/head&gt;</a:t>
            </a:r>
            <a:r>
              <a:rPr lang="x-none" altLang="zh-CN" sz="2400"/>
              <a:t>（标题内容的结尾）</a:t>
            </a:r>
            <a:endParaRPr lang="x-none" altLang="zh-CN" sz="2400"/>
          </a:p>
          <a:p>
            <a:r>
              <a:rPr lang="zh-CN" altLang="en-US" sz="2400"/>
              <a:t>	&lt;body&gt;</a:t>
            </a:r>
            <a:r>
              <a:rPr lang="x-none" altLang="zh-CN" sz="2400"/>
              <a:t>（开头）</a:t>
            </a:r>
            <a:endParaRPr lang="x-none" altLang="zh-CN" sz="2400"/>
          </a:p>
          <a:p>
            <a:r>
              <a:rPr lang="zh-CN" altLang="en-US" sz="2400"/>
              <a:t>		给用户看的内容</a:t>
            </a:r>
            <a:endParaRPr lang="zh-CN" altLang="en-US" sz="2400"/>
          </a:p>
          <a:p>
            <a:r>
              <a:rPr lang="zh-CN" altLang="en-US" sz="2400"/>
              <a:t>	&lt;/body&gt;</a:t>
            </a:r>
            <a:r>
              <a:rPr lang="x-none" altLang="zh-CN" sz="2400"/>
              <a:t>（结尾）</a:t>
            </a:r>
            <a:endParaRPr lang="x-none" altLang="zh-CN" sz="2400"/>
          </a:p>
          <a:p>
            <a:r>
              <a:rPr lang="zh-CN" altLang="en-US" sz="2400"/>
              <a:t>&lt;/html&gt;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超链接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超级链接简单来讲，就是指按内容链接</a:t>
            </a:r>
            <a:r>
              <a:rPr lang="x-none" altLang="zh-CN" sz="2800"/>
              <a:t>，</a:t>
            </a:r>
            <a:r>
              <a:rPr lang="zh-CN" altLang="en-US" sz="2800"/>
              <a:t>它是一种允许我们同其他网页或站点之间进行连接的元素。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&lt;a href="http://www.baidu.com"&gt;百度&lt;/a&gt;</a:t>
            </a:r>
            <a:endParaRPr lang="zh-CN" altLang="en-US" sz="2800"/>
          </a:p>
          <a:p>
            <a:endParaRPr lang="zh-CN" altLang="en-US" sz="2800">
              <a:hlinkClick r:id="rId1"/>
            </a:endParaRPr>
          </a:p>
          <a:p>
            <a:r>
              <a:rPr lang="zh-CN" altLang="en-US" sz="2800">
                <a:hlinkClick r:id="rId1"/>
              </a:rPr>
              <a:t>http://www.baidu.com</a:t>
            </a:r>
            <a:endParaRPr lang="zh-CN" altLang="en-US" sz="2800">
              <a:hlinkClick r:id="rId1"/>
            </a:endParaRPr>
          </a:p>
          <a:p>
            <a:endParaRPr lang="zh-CN" altLang="en-US" sz="2800">
              <a:hlinkClick r:id="rId2" action="ppaction://hlinkfile"/>
            </a:endParaRPr>
          </a:p>
          <a:p>
            <a:r>
              <a:rPr lang="zh-CN" altLang="en-US" sz="2800">
                <a:hlinkClick r:id="rId2" action="ppaction://hlinkfile"/>
              </a:rPr>
              <a:t>百度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各种标记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u </a:t>
            </a:r>
            <a:r>
              <a:rPr lang="x-none" altLang="zh-CN">
                <a:sym typeface="+mn-ea"/>
              </a:rPr>
              <a:t>下划线</a:t>
            </a:r>
            <a:r>
              <a:rPr lang="x-none" altLang="zh-CN"/>
              <a:t> &lt;u&gt;你好&lt;/u&gt;   </a:t>
            </a:r>
            <a:r>
              <a:rPr lang="x-none" altLang="zh-CN" u="sng"/>
              <a:t>你好</a:t>
            </a:r>
            <a:endParaRPr lang="x-none" altLang="zh-CN" u="sng"/>
          </a:p>
          <a:p>
            <a:pPr marL="0" indent="0">
              <a:buNone/>
            </a:pPr>
            <a:r>
              <a:rPr lang="x-none" altLang="zh-CN"/>
              <a:t>  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i  斜体的  &lt;i&gt;你好&lt;/i&gt;   </a:t>
            </a:r>
            <a:r>
              <a:rPr lang="x-none" altLang="zh-CN" i="1"/>
              <a:t>你好</a:t>
            </a:r>
            <a:endParaRPr lang="x-none" altLang="zh-CN" i="1"/>
          </a:p>
          <a:p>
            <a:pPr marL="0" indent="0">
              <a:buNone/>
            </a:pPr>
            <a:endParaRPr lang="x-none" altLang="zh-CN" i="1"/>
          </a:p>
          <a:p>
            <a:pPr marL="0" indent="0">
              <a:buNone/>
            </a:pPr>
            <a:r>
              <a:rPr lang="x-none" altLang="zh-CN" i="1"/>
              <a:t>  b  </a:t>
            </a:r>
            <a:r>
              <a:rPr lang="x-none" altLang="zh-CN"/>
              <a:t>粗体的</a:t>
            </a:r>
            <a:r>
              <a:rPr lang="x-none" altLang="zh-CN" i="1"/>
              <a:t>  &lt;b&gt;</a:t>
            </a:r>
            <a:r>
              <a:rPr lang="x-none" altLang="zh-CN"/>
              <a:t>你好</a:t>
            </a:r>
            <a:r>
              <a:rPr lang="x-none" altLang="zh-CN" i="1"/>
              <a:t>&lt;/b&gt; </a:t>
            </a:r>
            <a:r>
              <a:rPr lang="x-none" altLang="zh-CN" b="1">
                <a:solidFill>
                  <a:schemeClr val="tx1"/>
                </a:solidFill>
              </a:rPr>
              <a:t>你好</a:t>
            </a:r>
            <a:endParaRPr lang="x-none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</a:rPr>
              <a:t>  p   段落    &lt;p&gt;独立的段落&lt;/p&gt;</a:t>
            </a:r>
            <a:r>
              <a:rPr lang="zh-CN" altLang="x-none" sz="1800">
                <a:solidFill>
                  <a:schemeClr val="tx1"/>
                </a:solidFill>
              </a:rPr>
              <a:t>（常常我们在需要分段大换行时候，对内容前加&lt;p&gt;内容后加&lt;/p&gt;即可实现文章换段。）</a:t>
            </a:r>
            <a:endParaRPr lang="zh-CN" altLang="x-none">
              <a:solidFill>
                <a:schemeClr val="tx1"/>
              </a:solidFill>
            </a:endParaRPr>
          </a:p>
          <a:p>
            <a:endParaRPr lang="x-none" altLang="zh-CN" i="1"/>
          </a:p>
          <a:p>
            <a:endParaRPr lang="x-none" altLang="zh-CN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下标和上标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sub  下标 H2O   H&lt;sub&gt;2&lt;/sub&gt;O</a:t>
            </a:r>
            <a:endParaRPr lang="zh-CN" altLang="en-US"/>
          </a:p>
          <a:p>
            <a:r>
              <a:rPr lang="x-none" altLang="zh-CN"/>
              <a:t>呈现出的结果：H</a:t>
            </a:r>
            <a:r>
              <a:rPr lang="x-none" altLang="zh-CN" sz="2000"/>
              <a:t>2</a:t>
            </a:r>
            <a:r>
              <a:rPr lang="x-none" altLang="zh-CN"/>
              <a:t>O</a:t>
            </a:r>
            <a:endParaRPr lang="x-none" altLang="zh-CN"/>
          </a:p>
          <a:p>
            <a:endParaRPr lang="zh-CN" altLang="en-US"/>
          </a:p>
          <a:p>
            <a:r>
              <a:rPr lang="zh-CN" altLang="en-US"/>
              <a:t>sup  上标 1002  100&lt;sup&gt;2&lt;/sup&gt;</a:t>
            </a:r>
            <a:endParaRPr lang="zh-CN" altLang="en-US"/>
          </a:p>
          <a:p>
            <a:r>
              <a:rPr lang="x-none" altLang="zh-CN"/>
              <a:t>呈现出的结果：100²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特殊字符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在html文档里，浏览器会忽视“人为”加的空格、空行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多个空格、空行，只按“一个空格”来显示</a:t>
            </a: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，所以，我们需要用到特殊字符来执行多余的空格和显示一些字符。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空格 &amp;nbsp;                                           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 &amp;gt;   (greater than)                   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 &amp;lt;   (less    than)             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蓝科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2351</Words>
  <Application>WPS 演示</Application>
  <PresentationFormat>宽屏</PresentationFormat>
  <Paragraphs>203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仿宋</vt:lpstr>
      <vt:lpstr>方正书宋_GBK</vt:lpstr>
      <vt:lpstr>微软雅黑</vt:lpstr>
      <vt:lpstr>方正书宋_GBK</vt:lpstr>
      <vt:lpstr>Calibri</vt:lpstr>
      <vt:lpstr>深蓝科技</vt:lpstr>
      <vt:lpstr>HTML</vt:lpstr>
      <vt:lpstr>自我介绍</vt:lpstr>
      <vt:lpstr>什么是HTML？</vt:lpstr>
      <vt:lpstr>普通文本和超级文本区别</vt:lpstr>
      <vt:lpstr>html网页文档结构</vt:lpstr>
      <vt:lpstr>超链接</vt:lpstr>
      <vt:lpstr>各种标记</vt:lpstr>
      <vt:lpstr>下标和上标</vt:lpstr>
      <vt:lpstr>特殊字符</vt:lpstr>
      <vt:lpstr>pre</vt:lpstr>
      <vt:lpstr>标题</vt:lpstr>
      <vt:lpstr>单标记和双标记的区别</vt:lpstr>
      <vt:lpstr>列表（有序，无序）</vt:lpstr>
      <vt:lpstr>列表（有序，无序）</vt:lpstr>
      <vt:lpstr>表格</vt:lpstr>
      <vt:lpstr>锚点</vt:lpstr>
      <vt:lpstr>按钮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Administrator</cp:lastModifiedBy>
  <cp:revision>31</cp:revision>
  <dcterms:created xsi:type="dcterms:W3CDTF">2018-10-25T07:41:00Z</dcterms:created>
  <dcterms:modified xsi:type="dcterms:W3CDTF">2018-10-25T13:40:28Z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