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0" r:id="rId4"/>
    <p:sldId id="257" r:id="rId5"/>
    <p:sldId id="258" r:id="rId6"/>
    <p:sldId id="259" r:id="rId7"/>
    <p:sldId id="261" r:id="rId8"/>
    <p:sldId id="260" r:id="rId9"/>
    <p:sldId id="262" r:id="rId10"/>
    <p:sldId id="263" r:id="rId11"/>
    <p:sldId id="268" r:id="rId12"/>
    <p:sldId id="264" r:id="rId13"/>
    <p:sldId id="266" r:id="rId14"/>
    <p:sldId id="269" r:id="rId15"/>
    <p:sldId id="267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8D6"/>
    <a:srgbClr val="000101"/>
    <a:srgbClr val="4D545E"/>
    <a:srgbClr val="4955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912284" y="404813"/>
            <a:ext cx="10363200" cy="12969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4800" b="1" kern="1200">
                <a:effectLst>
                  <a:outerShdw blurRad="38100" dist="38100" dir="27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871133" y="2133600"/>
            <a:ext cx="8534400" cy="1295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en-US" altLang="x-none" dirty="0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9A0DB2DC-4C9A-4742-B13C-FB6460FD3503}" type="slidenum">
              <a:rPr lang="zh-CN" altLang="en-US" dirty="0"/>
            </a:fld>
            <a:endParaRPr lang="en-US" altLang="x-none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0313" y="406400"/>
            <a:ext cx="2746904" cy="5832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06400"/>
            <a:ext cx="8081472" cy="5832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73238"/>
            <a:ext cx="5376672" cy="44656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773238"/>
            <a:ext cx="5376672" cy="44656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624417" y="406400"/>
            <a:ext cx="10972800" cy="1295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609600" y="1773238"/>
            <a:ext cx="10972800" cy="446563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GIF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				组员简介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222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rcRect r="2327" b="4160"/>
          <a:stretch>
            <a:fillRect/>
          </a:stretch>
        </p:blipFill>
        <p:spPr>
          <a:xfrm>
            <a:off x="1783080" y="652145"/>
            <a:ext cx="8542655" cy="5818505"/>
          </a:xfrm>
          <a:prstGeom prst="rect">
            <a:avLst/>
          </a:prstGeom>
          <a:ln>
            <a:solidFill>
              <a:srgbClr val="00010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632075" y="2727960"/>
            <a:ext cx="658876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x-none" altLang="zh-CN"/>
          </a:p>
          <a:p>
            <a:r>
              <a:rPr lang="x-none" altLang="zh-CN"/>
              <a:t>      组员：                                                   演讲内容：</a:t>
            </a:r>
            <a:endParaRPr lang="x-none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824480" y="3549650"/>
            <a:ext cx="6328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  陈铮                                                  1.Vim的基本使用</a:t>
            </a:r>
            <a:endParaRPr lang="x-none" altLang="zh-CN"/>
          </a:p>
          <a:p>
            <a:r>
              <a:rPr lang="x-none" altLang="zh-CN"/>
              <a:t>				   2.用户相关的命令</a:t>
            </a:r>
            <a:endParaRPr lang="x-none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018155" y="4497705"/>
            <a:ext cx="5776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吴乐召				      正则表达式</a:t>
            </a:r>
            <a:endParaRPr lang="x-none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001010" y="5175885"/>
            <a:ext cx="6221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陈昊                                                  1.grep的基本用法</a:t>
            </a:r>
            <a:endParaRPr lang="x-none" altLang="zh-CN"/>
          </a:p>
          <a:p>
            <a:r>
              <a:rPr lang="x-none" altLang="zh-CN"/>
              <a:t>				2.字符串的掐头去尾</a:t>
            </a:r>
            <a:endParaRPr lang="x-none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     Vim的基本使用</a:t>
            </a:r>
            <a:endParaRPr lang="x-none" altLang="zh-CN"/>
          </a:p>
        </p:txBody>
      </p:sp>
      <p:sp>
        <p:nvSpPr>
          <p:cNvPr id="4" name="右箭头 3"/>
          <p:cNvSpPr/>
          <p:nvPr/>
        </p:nvSpPr>
        <p:spPr>
          <a:xfrm>
            <a:off x="4702175" y="2379980"/>
            <a:ext cx="1238885" cy="46418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43065" y="2350135"/>
            <a:ext cx="3502660" cy="705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00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搞定！</a:t>
            </a:r>
            <a:endParaRPr lang="x-none" altLang="zh-CN" sz="400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右弧形箭头 5"/>
          <p:cNvSpPr/>
          <p:nvPr/>
        </p:nvSpPr>
        <p:spPr>
          <a:xfrm>
            <a:off x="9182100" y="2591435"/>
            <a:ext cx="1499870" cy="2138680"/>
          </a:xfrm>
          <a:prstGeom prst="curved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爆炸形 2 7"/>
          <p:cNvSpPr/>
          <p:nvPr/>
        </p:nvSpPr>
        <p:spPr>
          <a:xfrm>
            <a:off x="5382895" y="3627120"/>
            <a:ext cx="3753485" cy="2409825"/>
          </a:xfrm>
          <a:prstGeom prst="irregularSeal2">
            <a:avLst/>
          </a:prstGeom>
          <a:solidFill>
            <a:srgbClr val="7030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2800">
                <a:solidFill>
                  <a:schemeClr val="accent3"/>
                </a:solidFill>
              </a:rPr>
              <a:t>用户相关命令</a:t>
            </a:r>
            <a:endParaRPr lang="x-none" altLang="zh-CN" sz="2800">
              <a:solidFill>
                <a:schemeClr val="accent3"/>
              </a:solidFill>
            </a:endParaRPr>
          </a:p>
        </p:txBody>
      </p:sp>
      <p:sp>
        <p:nvSpPr>
          <p:cNvPr id="9" name="虚尾箭头 8"/>
          <p:cNvSpPr/>
          <p:nvPr/>
        </p:nvSpPr>
        <p:spPr>
          <a:xfrm rot="10800000">
            <a:off x="3512185" y="4681855"/>
            <a:ext cx="1538605" cy="68707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34110" y="4448810"/>
            <a:ext cx="2240280" cy="920115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  <p:txBody>
          <a:bodyPr wrap="none" rtlCol="0" anchor="t">
            <a:spAutoFit/>
          </a:bodyPr>
          <a:p>
            <a:pPr algn="ctr"/>
            <a:r>
              <a:rPr lang="x-none" altLang="zh-CN" sz="540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出发！</a:t>
            </a:r>
            <a:endParaRPr lang="x-none" altLang="zh-CN" sz="540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				用户相关命令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r>
              <a:rPr lang="x-none" altLang="zh-CN"/>
              <a:t>1.创建用户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useradd xxx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2.查看用户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cat    /etc/passwd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head   /etc/passwd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tail   /etc/passwd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3.设置密码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&lt;1&gt;当前是root用户，给普通用户设置密码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	passwd xxx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&lt;2&gt;普通用户给自己设置</a:t>
            </a:r>
            <a:r>
              <a:rPr lang="zh-CN" altLang="x-none"/>
              <a:t>密码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	passwd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	</a:t>
            </a:r>
            <a:endParaRPr lang="x-none" altLang="zh-CN"/>
          </a:p>
        </p:txBody>
      </p:sp>
      <p:sp>
        <p:nvSpPr>
          <p:cNvPr id="6" name="虚尾箭头 5"/>
          <p:cNvSpPr/>
          <p:nvPr/>
        </p:nvSpPr>
        <p:spPr>
          <a:xfrm>
            <a:off x="5748655" y="5536565"/>
            <a:ext cx="977265" cy="249555"/>
          </a:xfrm>
          <a:prstGeom prst="stripedRight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24370" y="5474970"/>
            <a:ext cx="31254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必须按照系统要求设置密码！</a:t>
            </a:r>
            <a:endParaRPr lang="x-none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				用户相关命名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x-none" altLang="zh-CN"/>
              <a:t>4.切换用户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&lt;1&gt;当前是root用户，切换到普通用户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	su - xxx      </a:t>
            </a:r>
            <a:r>
              <a:rPr lang="x-none" altLang="zh-CN" sz="1800"/>
              <a:t>（不用输入密码）</a:t>
            </a:r>
            <a:endParaRPr lang="x-none" altLang="zh-CN" sz="1800"/>
          </a:p>
          <a:p>
            <a:pPr marL="0" indent="0">
              <a:buNone/>
            </a:pPr>
            <a:r>
              <a:rPr lang="x-none" altLang="zh-CN" sz="1800"/>
              <a:t>		</a:t>
            </a:r>
            <a:r>
              <a:rPr lang="x-none" altLang="zh-CN"/>
              <a:t>&lt;2&gt;当前是普通用户，切换到root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	su		</a:t>
            </a:r>
            <a:r>
              <a:rPr lang="x-none" altLang="zh-CN" sz="1800"/>
              <a:t>（需输入“root”用户密码）</a:t>
            </a:r>
            <a:endParaRPr lang="x-none" altLang="zh-CN" sz="1800"/>
          </a:p>
          <a:p>
            <a:pPr marL="0" indent="0">
              <a:buNone/>
            </a:pPr>
            <a:r>
              <a:rPr lang="x-none" altLang="zh-CN"/>
              <a:t>5.查看用户相关信息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id xxx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grep xxx /etc/passwd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6.用户删除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userdel xxx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 				用户相关命名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>
                <a:solidFill>
                  <a:srgbClr val="FF0000"/>
                </a:solidFill>
              </a:rPr>
              <a:t>拓展：</a:t>
            </a:r>
            <a:endParaRPr lang="x-none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/>
              <a:t>	给用户设置密码的简单方式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useradd xxx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echo “123456” | passwd --stdin xxx (会有提示）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echo “123456” | passwd --stdin xxx &gt; /dev/null     	 (静默模式，不会提示“更改用户xxx的密码”）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					总结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 algn="l">
              <a:buNone/>
            </a:pPr>
            <a:r>
              <a:rPr lang="x-none" altLang="zh-CN"/>
              <a:t>知识点概括：</a:t>
            </a:r>
            <a:endParaRPr lang="x-none" altLang="zh-CN"/>
          </a:p>
          <a:p>
            <a:pPr marL="0" indent="0" algn="l">
              <a:buNone/>
            </a:pPr>
            <a:r>
              <a:rPr lang="x-none" altLang="zh-CN"/>
              <a:t> 	1.vim的基本使用</a:t>
            </a:r>
            <a:endParaRPr lang="x-none" altLang="zh-CN"/>
          </a:p>
          <a:p>
            <a:pPr marL="0" indent="0" algn="l">
              <a:buNone/>
            </a:pPr>
            <a:r>
              <a:rPr lang="x-none" altLang="zh-CN"/>
              <a:t>	2.用户的相关命令</a:t>
            </a:r>
            <a:endParaRPr lang="x-none" altLang="zh-CN"/>
          </a:p>
          <a:p>
            <a:pPr marL="0" indent="0" algn="l">
              <a:buNone/>
            </a:pPr>
            <a:r>
              <a:rPr lang="x-none" altLang="zh-CN"/>
              <a:t>	3.正则表达式</a:t>
            </a:r>
            <a:endParaRPr lang="x-none" altLang="zh-CN"/>
          </a:p>
          <a:p>
            <a:pPr marL="0" indent="0" algn="l">
              <a:buNone/>
            </a:pPr>
            <a:r>
              <a:rPr lang="x-none" altLang="zh-CN"/>
              <a:t>	4.grep命令的使用</a:t>
            </a:r>
            <a:endParaRPr lang="x-none" altLang="zh-CN"/>
          </a:p>
          <a:p>
            <a:pPr marL="0" indent="0" algn="l">
              <a:buNone/>
            </a:pPr>
            <a:r>
              <a:rPr lang="x-none" altLang="zh-CN"/>
              <a:t>	5.字符串的掐头去尾</a:t>
            </a:r>
            <a:endParaRPr lang="x-none" altLang="zh-CN"/>
          </a:p>
          <a:p>
            <a:pPr marL="0" indent="0" algn="ctr">
              <a:buNone/>
            </a:pPr>
            <a:endParaRPr lang="x-none" altLang="zh-CN"/>
          </a:p>
          <a:p>
            <a:pPr marL="0" indent="0" algn="ctr">
              <a:buNone/>
            </a:pPr>
            <a:r>
              <a:rPr lang="x-none" altLang="zh-CN">
                <a:ln>
                  <a:solidFill>
                    <a:srgbClr val="FF0000"/>
                  </a:solidFill>
                </a:ln>
                <a:solidFill>
                  <a:srgbClr val="7030A0"/>
                </a:solidFill>
              </a:rPr>
              <a:t>在学习中进步，在进步中提升，在提升中升华，在升华中成为自己</a:t>
            </a:r>
            <a:endParaRPr lang="x-none" altLang="zh-CN">
              <a:ln>
                <a:solidFill>
                  <a:srgbClr val="FF0000"/>
                </a:solidFill>
              </a:ln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x-none" altLang="zh-CN">
                <a:ln>
                  <a:solidFill>
                    <a:srgbClr val="FF0000"/>
                  </a:solidFill>
                </a:ln>
                <a:solidFill>
                  <a:srgbClr val="7030A0"/>
                </a:solidFill>
              </a:rPr>
              <a:t>的知识财富，我们知道的还是太少，在计算机知识的海洋中，</a:t>
            </a:r>
            <a:endParaRPr lang="x-none" altLang="zh-CN">
              <a:ln>
                <a:solidFill>
                  <a:srgbClr val="FF0000"/>
                </a:solidFill>
              </a:ln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x-none" altLang="zh-CN">
                <a:ln>
                  <a:solidFill>
                    <a:srgbClr val="FF0000"/>
                  </a:solidFill>
                </a:ln>
                <a:solidFill>
                  <a:srgbClr val="7030A0"/>
                </a:solidFill>
              </a:rPr>
              <a:t>一点点汲取养分，成就我们美好的未来！</a:t>
            </a:r>
            <a:endParaRPr lang="x-none" altLang="zh-CN">
              <a:ln>
                <a:solidFill>
                  <a:srgbClr val="FF000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4" name="横卷形 3"/>
          <p:cNvSpPr/>
          <p:nvPr/>
        </p:nvSpPr>
        <p:spPr>
          <a:xfrm>
            <a:off x="1280795" y="3951605"/>
            <a:ext cx="9160510" cy="2138680"/>
          </a:xfrm>
          <a:prstGeom prst="horizont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220" y="38481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zh-CN">
                <a:ln>
                  <a:solidFill>
                    <a:srgbClr val="FF0000"/>
                  </a:solidFill>
                </a:ln>
                <a:solidFill>
                  <a:srgbClr val="7030A0"/>
                </a:solidFill>
              </a:rPr>
              <a:t>	   </a:t>
            </a:r>
            <a:r>
              <a:rPr lang="x-none" altLang="zh-CN" sz="4800">
                <a:ln w="13462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谢谢观看！</a:t>
            </a:r>
            <a:endParaRPr lang="x-none" altLang="zh-CN" sz="4800">
              <a:ln w="13462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内容占位符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74085" y="1663700"/>
            <a:ext cx="5213985" cy="3937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71260" y="5793740"/>
            <a:ext cx="41897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rgbClr val="7030A0"/>
                </a:solidFill>
              </a:rPr>
              <a:t>如有疑问，扫描二维码咨询客服</a:t>
            </a:r>
            <a:endParaRPr lang="x-none" altLang="zh-CN">
              <a:solidFill>
                <a:srgbClr val="7030A0"/>
              </a:solidFill>
            </a:endParaRPr>
          </a:p>
        </p:txBody>
      </p:sp>
      <p:pic>
        <p:nvPicPr>
          <p:cNvPr id="6" name="图片 5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215" y="5688330"/>
            <a:ext cx="1101090" cy="11010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					自我介绍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学习云计算的优势：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1.良好的英语基础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	2.一定的逻辑能力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学习云计算的劣势：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1.全新的专业，未知的挑战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2.自由散漫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     3.三分钟热度，不能持之以恒</a:t>
            </a:r>
            <a:endParaRPr lang="x-none" altLang="zh-CN"/>
          </a:p>
        </p:txBody>
      </p:sp>
      <p:sp>
        <p:nvSpPr>
          <p:cNvPr id="6" name="云形 5"/>
          <p:cNvSpPr/>
          <p:nvPr/>
        </p:nvSpPr>
        <p:spPr>
          <a:xfrm>
            <a:off x="6734175" y="1894205"/>
            <a:ext cx="4325620" cy="3038475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/>
              <a:t>在同学们的督促指导下，共同进步提升！</a:t>
            </a:r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           Vim的基本使用</a:t>
            </a:r>
            <a:br>
              <a:rPr lang="x-none" altLang="zh-CN"/>
            </a:b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>
                <a:solidFill>
                  <a:srgbClr val="FF0000"/>
                </a:solidFill>
              </a:rPr>
              <a:t>vim的背景：</a:t>
            </a:r>
            <a:endParaRPr lang="x-none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x-none" altLang="zh-CN"/>
          </a:p>
          <a:p>
            <a:pPr marL="0" indent="0" algn="ctr">
              <a:buNone/>
            </a:pPr>
            <a:r>
              <a:rPr lang="x-none" altLang="zh-CN"/>
              <a:t>Vim是一个类似于Vi的著名的功能强大、高度可定制的文本编辑器，其代码补全、编译及错误跳转等方便编程的功能，在程序员中被广泛使用。</a:t>
            </a:r>
            <a:endParaRPr lang="x-none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Vim的基本使用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Vim如何打开：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在终端窗口输入命令 vim a.txt,进入编辑模式。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vim模式的分类：1.一般模式 2.编辑模式 3.命令模式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zh-CN"/>
              <a:t>			Vim的基本使用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x-none" altLang="zh-CN">
                <a:solidFill>
                  <a:srgbClr val="FF0000"/>
                </a:solidFill>
              </a:rPr>
              <a:t>一般模式：</a:t>
            </a:r>
            <a:endParaRPr lang="x-none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/>
              <a:t>	输入vim之后进入的状态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特点：不能编辑，待输入命令之后方可编辑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  <p:pic>
        <p:nvPicPr>
          <p:cNvPr id="5" name="图片 4" descr="2018-10-25 14-36-29 的屏幕截图"/>
          <p:cNvPicPr>
            <a:picLocks noChangeAspect="1"/>
          </p:cNvPicPr>
          <p:nvPr/>
        </p:nvPicPr>
        <p:blipFill>
          <a:blip r:embed="rId1"/>
          <a:srcRect l="11667" t="3301" r="12892" b="12171"/>
          <a:stretch>
            <a:fillRect/>
          </a:stretch>
        </p:blipFill>
        <p:spPr>
          <a:xfrm>
            <a:off x="2255520" y="2970530"/>
            <a:ext cx="4936490" cy="26174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 Vim的基本使用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>
                <a:solidFill>
                  <a:srgbClr val="FF0000"/>
                </a:solidFill>
              </a:rPr>
              <a:t>编辑模式：</a:t>
            </a:r>
            <a:endParaRPr lang="x-none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/>
              <a:t> 在一般模式下，按键盘“i”进入编辑模式。   i      insert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编辑模式支持 “脚本的编辑，命令的操作，文本的保存，css的编辑”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例如：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编辑模式的退出：按键盘“esc”退出到一般模式。</a:t>
            </a:r>
            <a:endParaRPr lang="x-none" altLang="zh-CN"/>
          </a:p>
        </p:txBody>
      </p:sp>
      <p:cxnSp>
        <p:nvCxnSpPr>
          <p:cNvPr id="4" name="直接箭头连接符 3"/>
          <p:cNvCxnSpPr/>
          <p:nvPr/>
        </p:nvCxnSpPr>
        <p:spPr>
          <a:xfrm>
            <a:off x="8555990" y="2658745"/>
            <a:ext cx="600075" cy="10160"/>
          </a:xfrm>
          <a:prstGeom prst="straightConnector1">
            <a:avLst/>
          </a:prstGeom>
          <a:ln>
            <a:solidFill>
              <a:srgbClr val="7030A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图片 5" descr="2018-10-25 15-01-24 的屏幕截图"/>
          <p:cNvPicPr>
            <a:picLocks noChangeAspect="1"/>
          </p:cNvPicPr>
          <p:nvPr/>
        </p:nvPicPr>
        <p:blipFill>
          <a:blip r:embed="rId1"/>
          <a:srcRect l="10338" t="5427" r="64341" b="63532"/>
          <a:stretch>
            <a:fillRect/>
          </a:stretch>
        </p:blipFill>
        <p:spPr>
          <a:xfrm>
            <a:off x="2051050" y="4551045"/>
            <a:ext cx="4006850" cy="17570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Vim的基本使用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" y="1773555"/>
            <a:ext cx="11195050" cy="487172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x-none" altLang="zh-CN">
                <a:solidFill>
                  <a:srgbClr val="FF0000"/>
                </a:solidFill>
              </a:rPr>
              <a:t>命令模式：</a:t>
            </a:r>
            <a:endParaRPr lang="x-none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在一般模式下按冒号“ : ”可以执行相关命令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1.保存 ：w （write）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2.退出 ：q （quit）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3.保存并退出：wq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4.强制退出：q！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5.设置行号：set nu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6.取消行号：set nonu</a:t>
            </a:r>
            <a:endParaRPr lang="x-none" altLang="zh-CN"/>
          </a:p>
          <a:p>
            <a:pPr marL="0" indent="0">
              <a:buNone/>
            </a:pPr>
            <a:r>
              <a:rPr lang="x-none" altLang="zh-CN">
                <a:cs typeface="东文宋体" charset="0"/>
              </a:rPr>
              <a:t>                         </a:t>
            </a:r>
            <a:endParaRPr lang="x-none" altLang="zh-CN">
              <a:cs typeface="东文宋体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zh-CN"/>
              <a:t>  			Vim的基本使用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>
                <a:solidFill>
                  <a:srgbClr val="FF0000"/>
                </a:solidFill>
              </a:rPr>
              <a:t>提高使用效率的方法：</a:t>
            </a:r>
            <a:endParaRPr lang="x-none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/>
              <a:t>	一般模式下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复制       nyy  表示从当前行复制n行。例：3yy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粘贴       np   表示在当前行下方，粘贴n次。 例：1p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剪切       ndd  表示从当前行开始，剪切n行。 例：4dd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跳转行    ngg  跳转到第n行。 例：6gg即表示跳转到第6行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跳转最后一行   G   跳转到最后一行</a:t>
            </a:r>
            <a:endParaRPr lang="x-none" altLang="zh-CN"/>
          </a:p>
          <a:p>
            <a:pPr marL="0" indent="0">
              <a:buNone/>
            </a:pPr>
            <a:r>
              <a:rPr lang="x-none" altLang="zh-CN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        </a:t>
            </a:r>
            <a:r>
              <a:rPr lang="x-none" altLang="zh-CN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x-none" altLang="zh-CN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tips：shift+g 可以直接变成大写哦</a:t>
            </a:r>
            <a:endParaRPr lang="x-none" altLang="zh-CN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			</a:t>
            </a:r>
            <a:br>
              <a:rPr lang="x-none" altLang="zh-CN"/>
            </a:br>
            <a:r>
              <a:rPr lang="x-none" altLang="zh-CN"/>
              <a:t>				Vim的基本使用</a:t>
            </a:r>
            <a:endParaRPr lang="x-none" altLang="zh-CN"/>
          </a:p>
        </p:txBody>
      </p:sp>
      <p:sp>
        <p:nvSpPr>
          <p:cNvPr id="7" name="内容占位符 6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>
                <a:solidFill>
                  <a:srgbClr val="FF0000"/>
                </a:solidFill>
              </a:rPr>
              <a:t>提高效率的方法：</a:t>
            </a:r>
            <a:endParaRPr lang="x-none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/>
              <a:t> 	一般模式下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查找        输入“/”加关键字查找对应内容。如果匹配项   		       目较多，按“n”切换下一个（next）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替换		:%s/旧/新/g      例：:%s/a/123/g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读取别的文件的内容，到当前行下方   :r  b.txt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蓝色憧憬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1871</Words>
  <Application>WPS 演示</Application>
  <PresentationFormat>宽屏</PresentationFormat>
  <Paragraphs>168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东文宋体</vt:lpstr>
      <vt:lpstr>方正书宋_GBK</vt:lpstr>
      <vt:lpstr>Arial Unicode MS</vt:lpstr>
      <vt:lpstr>微软雅黑</vt:lpstr>
      <vt:lpstr>Calibri</vt:lpstr>
      <vt:lpstr>蓝色憧憬</vt:lpstr>
      <vt:lpstr>				组员简介</vt:lpstr>
      <vt:lpstr>					自我介绍</vt:lpstr>
      <vt:lpstr>           Vim的基本使用 </vt:lpstr>
      <vt:lpstr>Vim的基本使用</vt:lpstr>
      <vt:lpstr>			Vim的基本使用</vt:lpstr>
      <vt:lpstr> Vim的基本使用</vt:lpstr>
      <vt:lpstr>Vim的基本使用</vt:lpstr>
      <vt:lpstr>  			Vim的基本使用</vt:lpstr>
      <vt:lpstr>			 				Vim的基本使用</vt:lpstr>
      <vt:lpstr>PowerPoint 演示文稿</vt:lpstr>
      <vt:lpstr>				用户相关命令</vt:lpstr>
      <vt:lpstr>				用户相关命名</vt:lpstr>
      <vt:lpstr> 				用户相关命名</vt:lpstr>
      <vt:lpstr>					总结</vt:lpstr>
      <vt:lpstr>	   谢谢观看！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wyJinBu</cp:lastModifiedBy>
  <cp:revision>14</cp:revision>
  <dcterms:created xsi:type="dcterms:W3CDTF">2018-10-25T08:25:00Z</dcterms:created>
  <dcterms:modified xsi:type="dcterms:W3CDTF">2018-10-25T08:32:10Z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