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70" r:id="rId4"/>
    <p:sldId id="257" r:id="rId5"/>
    <p:sldId id="258" r:id="rId6"/>
    <p:sldId id="259" r:id="rId7"/>
    <p:sldId id="261" r:id="rId8"/>
    <p:sldId id="260" r:id="rId9"/>
    <p:sldId id="262" r:id="rId10"/>
    <p:sldId id="263" r:id="rId11"/>
    <p:sldId id="268" r:id="rId12"/>
    <p:sldId id="264" r:id="rId13"/>
    <p:sldId id="266" r:id="rId14"/>
    <p:sldId id="269" r:id="rId15"/>
    <p:sldId id="309" r:id="rId16"/>
    <p:sldId id="295" r:id="rId17"/>
    <p:sldId id="296" r:id="rId18"/>
    <p:sldId id="297" r:id="rId19"/>
    <p:sldId id="298" r:id="rId20"/>
    <p:sldId id="299" r:id="rId21"/>
    <p:sldId id="300" r:id="rId23"/>
    <p:sldId id="301" r:id="rId24"/>
    <p:sldId id="302" r:id="rId25"/>
    <p:sldId id="349" r:id="rId26"/>
    <p:sldId id="305" r:id="rId27"/>
    <p:sldId id="350" r:id="rId28"/>
    <p:sldId id="306" r:id="rId29"/>
    <p:sldId id="307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289" r:id="rId55"/>
    <p:sldId id="265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8D6"/>
    <a:srgbClr val="000101"/>
    <a:srgbClr val="4D545E"/>
    <a:srgbClr val="4955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912284" y="404813"/>
            <a:ext cx="10363200" cy="12969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4800" b="1" kern="1200">
                <a:effectLst>
                  <a:outerShdw blurRad="38100" dist="38100" dir="27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871133" y="2133600"/>
            <a:ext cx="8534400" cy="1295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en-US" altLang="x-none" dirty="0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9A0DB2DC-4C9A-4742-B13C-FB6460FD3503}" type="slidenum">
              <a:rPr lang="zh-CN" altLang="en-US" dirty="0"/>
            </a:fld>
            <a:endParaRPr lang="en-US" altLang="x-none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0313" y="406400"/>
            <a:ext cx="2746904" cy="5832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06400"/>
            <a:ext cx="8081472" cy="5832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73238"/>
            <a:ext cx="5376672" cy="44656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773238"/>
            <a:ext cx="5376672" cy="44656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624417" y="406400"/>
            <a:ext cx="10972800" cy="1295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609600" y="1773238"/>
            <a:ext cx="10972800" cy="446563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GIF"/><Relationship Id="rId1" Type="http://schemas.openxmlformats.org/officeDocument/2006/relationships/image" Target="../media/image2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				组员简介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222"/>
          <p:cNvPicPr>
            <a:picLocks noChangeAspect="1"/>
          </p:cNvPicPr>
          <p:nvPr/>
        </p:nvPicPr>
        <p:blipFill>
          <a:blip r:embed="rId1">
            <a:clrChange>
              <a:clrFrom>
                <a:srgbClr val="010101">
                  <a:alpha val="100000"/>
                </a:srgbClr>
              </a:clrFrom>
              <a:clrTo>
                <a:srgbClr val="010101">
                  <a:alpha val="100000"/>
                  <a:alpha val="0"/>
                </a:srgbClr>
              </a:clrTo>
            </a:clrChange>
          </a:blip>
          <a:srcRect r="2327" b="4160"/>
          <a:stretch>
            <a:fillRect/>
          </a:stretch>
        </p:blipFill>
        <p:spPr>
          <a:xfrm>
            <a:off x="1783080" y="652145"/>
            <a:ext cx="8542655" cy="5818505"/>
          </a:xfrm>
          <a:prstGeom prst="rect">
            <a:avLst/>
          </a:prstGeom>
          <a:ln>
            <a:solidFill>
              <a:srgbClr val="00010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632075" y="2727960"/>
            <a:ext cx="658876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x-none" altLang="zh-CN"/>
          </a:p>
          <a:p>
            <a:r>
              <a:rPr lang="x-none" altLang="zh-CN"/>
              <a:t>      组员：                                                   演讲内容：</a:t>
            </a:r>
            <a:endParaRPr lang="x-none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824480" y="3549650"/>
            <a:ext cx="632841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  陈铮                                                  1.Vim的基本使用</a:t>
            </a:r>
            <a:endParaRPr lang="x-none" altLang="zh-CN"/>
          </a:p>
          <a:p>
            <a:r>
              <a:rPr lang="x-none" altLang="zh-CN"/>
              <a:t>				         2.用户相关的命令</a:t>
            </a:r>
            <a:endParaRPr lang="x-none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018155" y="4497705"/>
            <a:ext cx="5776595" cy="378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吴乐召				          正则表达式</a:t>
            </a:r>
            <a:endParaRPr lang="x-none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001010" y="5175885"/>
            <a:ext cx="622109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陈昊                                                  1.grep的基本用法</a:t>
            </a:r>
            <a:endParaRPr lang="x-none" altLang="zh-CN"/>
          </a:p>
          <a:p>
            <a:r>
              <a:rPr lang="x-none" altLang="zh-CN"/>
              <a:t>				    2.字符串的掐头去尾</a:t>
            </a:r>
            <a:endParaRPr lang="x-none" altLang="zh-CN"/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     Vim的基本使用</a:t>
            </a:r>
            <a:endParaRPr lang="x-none" altLang="zh-CN"/>
          </a:p>
        </p:txBody>
      </p:sp>
      <p:sp>
        <p:nvSpPr>
          <p:cNvPr id="4" name="右箭头 3"/>
          <p:cNvSpPr/>
          <p:nvPr/>
        </p:nvSpPr>
        <p:spPr>
          <a:xfrm>
            <a:off x="4702175" y="2379980"/>
            <a:ext cx="1238885" cy="46418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43065" y="2350135"/>
            <a:ext cx="3502660" cy="705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00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搞定！</a:t>
            </a:r>
            <a:endParaRPr lang="x-none" altLang="zh-CN" sz="4000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右弧形箭头 5"/>
          <p:cNvSpPr/>
          <p:nvPr/>
        </p:nvSpPr>
        <p:spPr>
          <a:xfrm>
            <a:off x="9182100" y="2591435"/>
            <a:ext cx="1499870" cy="2138680"/>
          </a:xfrm>
          <a:prstGeom prst="curved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爆炸形 2 7"/>
          <p:cNvSpPr/>
          <p:nvPr/>
        </p:nvSpPr>
        <p:spPr>
          <a:xfrm>
            <a:off x="5382895" y="3627120"/>
            <a:ext cx="3753485" cy="2409825"/>
          </a:xfrm>
          <a:prstGeom prst="irregularSeal2">
            <a:avLst/>
          </a:prstGeom>
          <a:solidFill>
            <a:srgbClr val="7030A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2800">
                <a:solidFill>
                  <a:schemeClr val="accent3"/>
                </a:solidFill>
              </a:rPr>
              <a:t>用户相关命令</a:t>
            </a:r>
            <a:endParaRPr lang="x-none" altLang="zh-CN" sz="2800">
              <a:solidFill>
                <a:schemeClr val="accent3"/>
              </a:solidFill>
            </a:endParaRPr>
          </a:p>
        </p:txBody>
      </p:sp>
      <p:sp>
        <p:nvSpPr>
          <p:cNvPr id="9" name="虚尾箭头 8"/>
          <p:cNvSpPr/>
          <p:nvPr/>
        </p:nvSpPr>
        <p:spPr>
          <a:xfrm rot="10800000">
            <a:off x="3512185" y="4681855"/>
            <a:ext cx="1538605" cy="68707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34110" y="4448810"/>
            <a:ext cx="2240280" cy="920115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  <p:txBody>
          <a:bodyPr wrap="none" rtlCol="0" anchor="t">
            <a:spAutoFit/>
          </a:bodyPr>
          <a:p>
            <a:pPr algn="ctr"/>
            <a:r>
              <a:rPr lang="x-none" altLang="zh-CN" sz="540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出发！</a:t>
            </a:r>
            <a:endParaRPr lang="x-none" altLang="zh-CN" sz="540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				用户相关命令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r>
              <a:rPr lang="x-none" altLang="zh-CN"/>
              <a:t>1.创建用户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useradd xxx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2.查看用户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cat    /etc/passwd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head   /etc/passwd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tail   /etc/passwd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3.设置密码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&lt;1&gt;当前是root用户，给普通用户设置密码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	passwd xxx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&lt;2&gt;普通用户给自己设置秘密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	passwd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	</a:t>
            </a:r>
            <a:endParaRPr lang="x-none" altLang="zh-CN"/>
          </a:p>
        </p:txBody>
      </p:sp>
      <p:sp>
        <p:nvSpPr>
          <p:cNvPr id="6" name="虚尾箭头 5"/>
          <p:cNvSpPr/>
          <p:nvPr/>
        </p:nvSpPr>
        <p:spPr>
          <a:xfrm>
            <a:off x="5748655" y="5536565"/>
            <a:ext cx="977265" cy="249555"/>
          </a:xfrm>
          <a:prstGeom prst="stripedRight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24370" y="5474970"/>
            <a:ext cx="31254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必须按照系统要求设置密码！</a:t>
            </a:r>
            <a:endParaRPr lang="x-none" altLang="zh-CN"/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				用户相关命名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x-none" altLang="zh-CN"/>
              <a:t>4.切换用户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&lt;1&gt;当前是root用户，切换到普通用户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	su - xxx      </a:t>
            </a:r>
            <a:r>
              <a:rPr lang="x-none" altLang="zh-CN" sz="1800"/>
              <a:t>（不用输入密码）</a:t>
            </a:r>
            <a:endParaRPr lang="x-none" altLang="zh-CN" sz="1800"/>
          </a:p>
          <a:p>
            <a:pPr marL="0" indent="0">
              <a:buNone/>
            </a:pPr>
            <a:r>
              <a:rPr lang="x-none" altLang="zh-CN" sz="1800"/>
              <a:t>		</a:t>
            </a:r>
            <a:r>
              <a:rPr lang="x-none" altLang="zh-CN"/>
              <a:t>&lt;2&gt;当前是普通用户，切换到root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	su		</a:t>
            </a:r>
            <a:r>
              <a:rPr lang="x-none" altLang="zh-CN" sz="1800"/>
              <a:t>（需输入“root”用户密码）</a:t>
            </a:r>
            <a:endParaRPr lang="x-none" altLang="zh-CN" sz="1800"/>
          </a:p>
          <a:p>
            <a:pPr marL="0" indent="0">
              <a:buNone/>
            </a:pPr>
            <a:r>
              <a:rPr lang="x-none" altLang="zh-CN"/>
              <a:t>5.查看用户相关信息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id xxx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grep xxx /etc/passwd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6.用户删除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userdel xxx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 				用户相关命名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>
                <a:solidFill>
                  <a:srgbClr val="FF0000"/>
                </a:solidFill>
              </a:rPr>
              <a:t>拓展：</a:t>
            </a:r>
            <a:endParaRPr lang="x-none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/>
              <a:t>	给用户设置密码的简单方式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useradd xxx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echo “123456” | passwd --stdin xxx (会有提示）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echo “123456” | passwd --stdin xxx &gt; /dev/null     	 (静默模式，不会提示“更改用户xxx的密码”）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845" y="24130"/>
            <a:ext cx="10972800" cy="6745605"/>
          </a:xfrm>
        </p:spPr>
        <p:txBody>
          <a:bodyPr/>
          <a:p>
            <a:pPr algn="ctr">
              <a:lnSpc>
                <a:spcPct val="80000"/>
              </a:lnSpc>
            </a:pPr>
            <a:r>
              <a:rPr lang="x-none" altLang="zh-CN" sz="47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vim的基本使用和用户相关命令到此结束</a:t>
            </a:r>
            <a:endParaRPr lang="x-none" altLang="zh-CN" sz="47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ctrTitle"/>
          </p:nvPr>
        </p:nvSpPr>
        <p:spPr/>
        <p:txBody>
          <a:bodyPr/>
          <a:p>
            <a:r>
              <a:rPr lang="x-none" altLang="zh-CN"/>
              <a:t>				学习汇报</a:t>
            </a:r>
            <a:endParaRPr lang="x-none" altLang="zh-CN"/>
          </a:p>
        </p:txBody>
      </p:sp>
      <p:sp>
        <p:nvSpPr>
          <p:cNvPr id="3" name="副标题 2"/>
          <p:cNvSpPr/>
          <p:nvPr>
            <p:ph type="subTitle" idx="1"/>
          </p:nvPr>
        </p:nvSpPr>
        <p:spPr/>
        <p:txBody>
          <a:bodyPr/>
          <a:p>
            <a:r>
              <a:rPr lang="x-none" altLang="zh-CN"/>
              <a:t>今天由我给大家演讲一下 grep 和字符串的掐头去尾。</a:t>
            </a:r>
            <a:endParaRPr lang="x-none" altLang="zh-CN"/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				自我介绍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大家好，我叫陈昊，</a:t>
            </a:r>
            <a:r>
              <a:rPr lang="x-none" altLang="zh-CN">
                <a:sym typeface="+mn-ea"/>
              </a:rPr>
              <a:t>是一个阳光开朗的大boy</a:t>
            </a:r>
            <a:r>
              <a:rPr lang="x-none" altLang="zh-CN"/>
              <a:t>来自江苏南京；平时的爱</a:t>
            </a:r>
            <a:r>
              <a:rPr lang="zh-CN" altLang="zh-CN"/>
              <a:t>好：</a:t>
            </a:r>
            <a:r>
              <a:rPr lang="x-none" altLang="zh-CN"/>
              <a:t>游泳、逛街、上网。</a:t>
            </a:r>
            <a:endParaRPr lang="x-none" altLang="zh-CN"/>
          </a:p>
        </p:txBody>
      </p:sp>
      <p:pic>
        <p:nvPicPr>
          <p:cNvPr id="5" name="图片 4" descr="u=3228855389,3213046995&amp;fm=11&amp;gp=0"/>
          <p:cNvPicPr>
            <a:picLocks noChangeAspect="1"/>
          </p:cNvPicPr>
          <p:nvPr/>
        </p:nvPicPr>
        <p:blipFill>
          <a:blip r:embed="rId1">
            <a:clrChange>
              <a:clrFrom>
                <a:srgbClr val="FDFDFD">
                  <a:alpha val="100000"/>
                </a:srgbClr>
              </a:clrFrom>
              <a:clrTo>
                <a:srgbClr val="FDFDFD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84770" y="3053715"/>
            <a:ext cx="3141980" cy="314198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1545" y="1083310"/>
            <a:ext cx="10363200" cy="697865"/>
          </a:xfrm>
        </p:spPr>
        <p:txBody>
          <a:bodyPr/>
          <a:p>
            <a:r>
              <a:rPr lang="x-none" altLang="zh-CN"/>
              <a:t>           grep 基本用法详解</a:t>
            </a:r>
            <a:br>
              <a:rPr lang="x-none" altLang="zh-CN"/>
            </a:b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0508" y="2781300"/>
            <a:ext cx="8534400" cy="1295400"/>
          </a:xfrm>
        </p:spPr>
        <p:txBody>
          <a:bodyPr/>
          <a:p>
            <a:pPr algn="l"/>
            <a:r>
              <a:rPr lang="x-none" altLang="zh-CN"/>
              <a:t>grep 是 linux </a:t>
            </a:r>
            <a:r>
              <a:rPr lang="zh-CN" altLang="x-none"/>
              <a:t>系统里</a:t>
            </a:r>
            <a:r>
              <a:rPr lang="x-none" altLang="zh-CN"/>
              <a:t>常用的文件处理工具之一。它有强大的文本处理能力，学会它，可以让工作更有效率</a:t>
            </a:r>
            <a:r>
              <a:rPr lang="zh-CN" altLang="x-none"/>
              <a:t>。</a:t>
            </a:r>
            <a:endParaRPr lang="zh-CN" altLang="x-none"/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也可以理解为文本过滤器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先来认知一下 grep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1</a:t>
            </a:r>
            <a:r>
              <a:rPr lang="en-US" altLang="x-none"/>
              <a:t>. </a:t>
            </a:r>
            <a:r>
              <a:rPr lang="x-none" altLang="zh-CN"/>
              <a:t>它可以搜索到文本文件里我们需要的行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2</a:t>
            </a:r>
            <a:r>
              <a:rPr lang="en-US" altLang="x-none"/>
              <a:t>. </a:t>
            </a:r>
            <a:r>
              <a:rPr lang="x-none" altLang="zh-CN"/>
              <a:t>grep 也可以对正则表达式进行全面搜索，并把结果打印到屏幕上来让我们更直观的了解</a:t>
            </a:r>
            <a:endParaRPr lang="x-none" altLang="zh-CN"/>
          </a:p>
          <a:p>
            <a:endParaRPr lang="zh-CN" altLang="en-US"/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grep 的基本用法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grep  【选项】 【关键字】【文件名称】</a:t>
            </a:r>
            <a:endParaRPr lang="x-none" altLang="zh-CN"/>
          </a:p>
          <a:p>
            <a:r>
              <a:rPr lang="x-none" altLang="zh-CN"/>
              <a:t>比如 grep  -n   bash  /etc/passwd</a:t>
            </a:r>
            <a:endParaRPr lang="x-none" altLang="zh-CN"/>
          </a:p>
          <a:p>
            <a:r>
              <a:rPr lang="x-none" altLang="zh-CN"/>
              <a:t>grep -n 表示显示匹配内容的所在文件中的行数</a:t>
            </a:r>
            <a:endParaRPr lang="x-none" altLang="zh-CN"/>
          </a:p>
          <a:p>
            <a:r>
              <a:rPr lang="x-none" altLang="zh-CN"/>
              <a:t>bash 为文件里的关键字</a:t>
            </a:r>
            <a:endParaRPr lang="x-none" altLang="zh-CN"/>
          </a:p>
          <a:p>
            <a:r>
              <a:rPr lang="x-none" altLang="zh-CN"/>
              <a:t>/etc/passwd 是文件名称</a:t>
            </a:r>
            <a:endParaRPr lang="x-none" altLang="zh-CN"/>
          </a:p>
          <a:p>
            <a:endParaRPr lang="x-none" altLang="zh-CN"/>
          </a:p>
        </p:txBody>
      </p:sp>
      <p:pic>
        <p:nvPicPr>
          <p:cNvPr id="7" name="图片 6" descr="2018-10-25 10-41-34 的屏幕截图"/>
          <p:cNvPicPr>
            <a:picLocks noChangeAspect="1"/>
          </p:cNvPicPr>
          <p:nvPr/>
        </p:nvPicPr>
        <p:blipFill>
          <a:blip r:embed="rId1"/>
          <a:srcRect t="76667" b="7698"/>
          <a:stretch>
            <a:fillRect/>
          </a:stretch>
        </p:blipFill>
        <p:spPr>
          <a:xfrm>
            <a:off x="960755" y="5013960"/>
            <a:ext cx="9915525" cy="87185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					自我介绍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学习云计算的优势：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1.良好的英语基础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	2.一定的逻辑能力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学习云计算的劣势：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1.全新的专业，未知的挑战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2.自由散漫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    3.三分钟热度，不能持之以恒</a:t>
            </a:r>
            <a:endParaRPr lang="x-none" altLang="zh-CN"/>
          </a:p>
        </p:txBody>
      </p:sp>
      <p:sp>
        <p:nvSpPr>
          <p:cNvPr id="6" name="云形 5"/>
          <p:cNvSpPr/>
          <p:nvPr/>
        </p:nvSpPr>
        <p:spPr>
          <a:xfrm>
            <a:off x="6734175" y="1894205"/>
            <a:ext cx="4325620" cy="3038475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zh-CN"/>
              <a:t>在同学们的督促指导下，共同进步提升！</a:t>
            </a:r>
            <a:endParaRPr lang="x-none" altLang="zh-CN"/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grep -i 表示忽略关键字的大小写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举例说明</a:t>
            </a:r>
            <a:endParaRPr lang="x-none" altLang="zh-CN"/>
          </a:p>
          <a:p>
            <a:r>
              <a:rPr lang="x-none" altLang="zh-CN"/>
              <a:t>grep    -i   student    /etc/passwd</a:t>
            </a:r>
            <a:endParaRPr lang="x-none" altLang="zh-CN"/>
          </a:p>
          <a:p>
            <a:r>
              <a:rPr lang="x-none" altLang="zh-CN"/>
              <a:t>表示搜索   etc/passswd 文件</a:t>
            </a:r>
            <a:r>
              <a:rPr lang="zh-CN" altLang="zh-CN"/>
              <a:t>里包含 </a:t>
            </a:r>
            <a:r>
              <a:rPr lang="x-none" altLang="zh-CN"/>
              <a:t>student </a:t>
            </a:r>
            <a:r>
              <a:rPr lang="zh-CN" altLang="x-none"/>
              <a:t>的行，</a:t>
            </a:r>
            <a:r>
              <a:rPr lang="x-none" altLang="zh-CN"/>
              <a:t>然后显示出来，</a:t>
            </a:r>
            <a:r>
              <a:rPr lang="x-none" altLang="zh-CN">
                <a:sym typeface="+mn-ea"/>
              </a:rPr>
              <a:t>student </a:t>
            </a:r>
            <a:r>
              <a:rPr lang="zh-CN" altLang="x-none"/>
              <a:t>无</a:t>
            </a:r>
            <a:r>
              <a:rPr lang="x-none" altLang="zh-CN"/>
              <a:t>论大小写</a:t>
            </a:r>
            <a:r>
              <a:rPr lang="zh-CN" altLang="x-none"/>
              <a:t>都可以匹配</a:t>
            </a:r>
            <a:r>
              <a:rPr lang="x-none" altLang="zh-CN"/>
              <a:t>。</a:t>
            </a:r>
            <a:endParaRPr lang="x-none" altLang="zh-CN"/>
          </a:p>
          <a:p>
            <a:endParaRPr lang="x-none" altLang="zh-CN"/>
          </a:p>
        </p:txBody>
      </p:sp>
      <p:pic>
        <p:nvPicPr>
          <p:cNvPr id="4" name="图片 3" descr="2018-10-25 15-19-59 的屏幕截图"/>
          <p:cNvPicPr>
            <a:picLocks noChangeAspect="1"/>
          </p:cNvPicPr>
          <p:nvPr/>
        </p:nvPicPr>
        <p:blipFill>
          <a:blip r:embed="rId1"/>
          <a:srcRect l="-2753" t="84321" r="45158" b="7351"/>
          <a:stretch>
            <a:fillRect/>
          </a:stretch>
        </p:blipFill>
        <p:spPr>
          <a:xfrm>
            <a:off x="741680" y="4170680"/>
            <a:ext cx="5793105" cy="471170"/>
          </a:xfrm>
          <a:prstGeom prst="round2DiagRect">
            <a:avLst/>
          </a:prstGeom>
        </p:spPr>
      </p:pic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grep  -v 表示反过来，只打印没有匹配的，而匹配的反而不打印。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举例说明</a:t>
            </a:r>
            <a:endParaRPr lang="x-none" altLang="zh-CN"/>
          </a:p>
          <a:p>
            <a:r>
              <a:rPr lang="x-none" altLang="zh-CN"/>
              <a:t>比如 grep -v   root    /etc/passwd</a:t>
            </a:r>
            <a:endParaRPr lang="x-none" altLang="zh-CN"/>
          </a:p>
          <a:p>
            <a:r>
              <a:rPr lang="x-none" altLang="zh-CN"/>
              <a:t>表示不打印出  /etc/passwd里关于root关键字的行，并显示在屏幕上，取反义的意思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  <p:pic>
        <p:nvPicPr>
          <p:cNvPr id="5" name="图片 4" descr="2018-10-25 15-39-48 的屏幕截图"/>
          <p:cNvPicPr>
            <a:picLocks noChangeAspect="1"/>
          </p:cNvPicPr>
          <p:nvPr/>
        </p:nvPicPr>
        <p:blipFill>
          <a:blip r:embed="rId1"/>
          <a:srcRect t="64646" b="3760"/>
          <a:stretch>
            <a:fillRect/>
          </a:stretch>
        </p:blipFill>
        <p:spPr>
          <a:xfrm>
            <a:off x="960755" y="4208780"/>
            <a:ext cx="10058400" cy="178752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grep    -c 表示符合条件的总行数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举例说明</a:t>
            </a:r>
            <a:endParaRPr lang="x-none" altLang="zh-CN"/>
          </a:p>
          <a:p>
            <a:r>
              <a:rPr lang="x-none" altLang="zh-CN"/>
              <a:t>grep  -c   home   /etc/passwd</a:t>
            </a:r>
            <a:endParaRPr lang="x-none" altLang="zh-CN"/>
          </a:p>
          <a:p>
            <a:r>
              <a:rPr lang="x-none" altLang="zh-CN"/>
              <a:t>表示为显示home总共有多少行被匹配到了，而不是显示被匹配到的内容。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  <p:pic>
        <p:nvPicPr>
          <p:cNvPr id="4" name="图片 3" descr="2018-10-25 15-41-26 的屏幕截图"/>
          <p:cNvPicPr>
            <a:picLocks noChangeAspect="1"/>
          </p:cNvPicPr>
          <p:nvPr/>
        </p:nvPicPr>
        <p:blipFill>
          <a:blip r:embed="rId1"/>
          <a:srcRect t="76611" b="11964"/>
          <a:stretch>
            <a:fillRect/>
          </a:stretch>
        </p:blipFill>
        <p:spPr>
          <a:xfrm>
            <a:off x="989330" y="4982845"/>
            <a:ext cx="10058400" cy="6464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04360" y="3244850"/>
            <a:ext cx="3383280" cy="367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x-none" altLang="zh-CN">
                <a:sym typeface="+mn-ea"/>
              </a:rPr>
              <a:t>显示最后一个关键词右边的内容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04360" y="3244850"/>
            <a:ext cx="3383280" cy="367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x-none" altLang="zh-CN">
                <a:sym typeface="+mn-ea"/>
              </a:rPr>
              <a:t>显示最后一个关键词右边的内容</a:t>
            </a:r>
            <a:endParaRPr lang="zh-CN" altLang="en-US"/>
          </a:p>
        </p:txBody>
      </p:sp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               字符串的掐头去尾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txBody>
          <a:bodyPr/>
          <a:p>
            <a:pPr marL="0" indent="0">
              <a:buNone/>
            </a:pPr>
            <a:r>
              <a:rPr lang="x-none" altLang="zh-CN"/>
              <a:t>#表示掐头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格式1：${变量#*关键词}  显示第一个关键词右边的内容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 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格式2：${变量##*关键词 }显示最后一个关键词右边的内容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且不包括关键字的本身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用法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a='18551662258'   首先给a赋一个值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echo   ${a#*2}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结果为</a:t>
            </a:r>
            <a:r>
              <a:rPr lang="zh-CN" altLang="x-none"/>
              <a:t>：</a:t>
            </a:r>
            <a:r>
              <a:rPr lang="x-none" altLang="zh-CN"/>
              <a:t>258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echo   ${a##*2}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结果为</a:t>
            </a:r>
            <a:r>
              <a:rPr lang="zh-CN" altLang="x-none"/>
              <a:t>：</a:t>
            </a:r>
            <a:r>
              <a:rPr lang="x-none" altLang="zh-CN"/>
              <a:t>58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  <p:sp>
        <p:nvSpPr>
          <p:cNvPr id="4" name="右箭头 3"/>
          <p:cNvSpPr/>
          <p:nvPr/>
        </p:nvSpPr>
        <p:spPr>
          <a:xfrm>
            <a:off x="3968115" y="3008630"/>
            <a:ext cx="2053590" cy="514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246880" y="4845685"/>
            <a:ext cx="1770380" cy="41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095365" y="3094355"/>
            <a:ext cx="547687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表示去掉左边内容保留右边的内容</a:t>
            </a:r>
            <a:endParaRPr lang="x-none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115050" y="4827270"/>
            <a:ext cx="577659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两个“#”表示去掉最后一个2及左边的内容</a:t>
            </a:r>
            <a:endParaRPr lang="x-none" altLang="zh-CN"/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		字符串的掐头去尾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>
                <a:sym typeface="+mn-ea"/>
              </a:rPr>
              <a:t>%表示去尾</a:t>
            </a:r>
            <a:endParaRPr lang="x-none" altLang="zh-CN">
              <a:sym typeface="+mn-ea"/>
            </a:endParaRPr>
          </a:p>
          <a:p>
            <a:endParaRPr lang="x-none" altLang="zh-CN">
              <a:sym typeface="+mn-ea"/>
            </a:endParaRPr>
          </a:p>
          <a:p>
            <a:pPr marL="0" indent="0">
              <a:buNone/>
            </a:pPr>
            <a:r>
              <a:rPr lang="x-none" altLang="zh-CN">
                <a:sym typeface="+mn-ea"/>
              </a:rPr>
              <a:t>格式1：${变量%关键词*}  显示第一个关键词左边的内容</a:t>
            </a:r>
            <a:endParaRPr lang="x-none" altLang="zh-CN"/>
          </a:p>
          <a:p>
            <a:pPr marL="0" indent="0">
              <a:buNone/>
            </a:pPr>
            <a:endParaRPr lang="x-none" altLang="zh-CN">
              <a:sym typeface="+mn-ea"/>
            </a:endParaRPr>
          </a:p>
          <a:p>
            <a:pPr marL="0" indent="0">
              <a:buNone/>
            </a:pPr>
            <a:endParaRPr lang="x-none" altLang="zh-CN">
              <a:sym typeface="+mn-ea"/>
            </a:endParaRPr>
          </a:p>
          <a:p>
            <a:pPr marL="0" indent="0">
              <a:buNone/>
            </a:pPr>
            <a:r>
              <a:rPr lang="x-none" altLang="zh-CN">
                <a:sym typeface="+mn-ea"/>
              </a:rPr>
              <a:t>格式2：${变量%%关键词*} 显示最后一个关键词左边的内容</a:t>
            </a:r>
            <a:endParaRPr lang="x-none" altLang="zh-CN"/>
          </a:p>
          <a:p>
            <a:pPr marL="0" indent="0">
              <a:buNone/>
            </a:pPr>
            <a:endParaRPr lang="x-none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用法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a='18551662258'</a:t>
            </a:r>
            <a:endParaRPr lang="x-none" altLang="zh-CN"/>
          </a:p>
          <a:p>
            <a:endParaRPr lang="x-none" altLang="zh-CN"/>
          </a:p>
          <a:p>
            <a:pPr marL="0" indent="0">
              <a:buNone/>
            </a:pPr>
            <a:r>
              <a:rPr lang="x-none" altLang="zh-CN"/>
              <a:t>echo  ${a%6*}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结果为：185516</a:t>
            </a:r>
            <a:endParaRPr lang="x-none" altLang="zh-CN"/>
          </a:p>
          <a:p>
            <a:endParaRPr lang="x-none" altLang="zh-CN"/>
          </a:p>
          <a:p>
            <a:pPr marL="0" indent="0">
              <a:buNone/>
            </a:pPr>
            <a:r>
              <a:rPr lang="x-none" altLang="zh-CN"/>
              <a:t>echo  ${a%%6*}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结果为：18551</a:t>
            </a:r>
            <a:endParaRPr lang="x-none" altLang="zh-CN"/>
          </a:p>
        </p:txBody>
      </p:sp>
      <p:sp>
        <p:nvSpPr>
          <p:cNvPr id="5" name="右箭头 4"/>
          <p:cNvSpPr/>
          <p:nvPr/>
        </p:nvSpPr>
        <p:spPr>
          <a:xfrm>
            <a:off x="4228465" y="2930525"/>
            <a:ext cx="1945005" cy="387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4653915" y="4826635"/>
            <a:ext cx="1529080" cy="338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40780" y="2959100"/>
            <a:ext cx="491490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表示去掉从右边内容保留左边的内容</a:t>
            </a:r>
            <a:endParaRPr lang="x-none" altLang="zh-CN"/>
          </a:p>
          <a:p>
            <a:endParaRPr lang="x-none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221095" y="4778375"/>
            <a:ext cx="470281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两个“%”表示去掉最后一个6及右边的内容</a:t>
            </a:r>
            <a:endParaRPr lang="x-none" altLang="zh-CN"/>
          </a:p>
        </p:txBody>
      </p:sp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117" y="3102610"/>
            <a:ext cx="10972800" cy="1295400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x-none" altLang="zh-CN"/>
              <a:t> </a:t>
            </a:r>
            <a:r>
              <a:rPr lang="x-none" altLang="zh-CN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x-none" altLang="zh-CN" sz="5400" i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grep和字符串的掐头去尾到此结束</a:t>
            </a:r>
            <a:r>
              <a:rPr lang="x-none" altLang="zh-CN"/>
              <a:t>                        </a:t>
            </a:r>
            <a:endParaRPr lang="x-none" altLang="zh-CN"/>
          </a:p>
        </p:txBody>
      </p:sp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自我介绍</a:t>
            </a:r>
            <a:endParaRPr lang="x-none" altLang="zh-CN"/>
          </a:p>
        </p:txBody>
      </p:sp>
      <p:graphicFrame>
        <p:nvGraphicFramePr>
          <p:cNvPr id="11" name="内容占位符 10"/>
          <p:cNvGraphicFramePr/>
          <p:nvPr>
            <p:ph idx="1"/>
          </p:nvPr>
        </p:nvGraphicFramePr>
        <p:xfrm>
          <a:off x="501015" y="2508885"/>
          <a:ext cx="10972800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/>
                <a:gridCol w="2194560"/>
                <a:gridCol w="2194560"/>
                <a:gridCol w="2194560"/>
                <a:gridCol w="2194560"/>
              </a:tblGrid>
              <a:tr h="134366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x-none" sz="2000"/>
                        <a:t>姓名</a:t>
                      </a:r>
                      <a:endParaRPr lang="x-none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/>
                        <a:t>性别</a:t>
                      </a:r>
                      <a:endParaRPr lang="x-none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/>
                        <a:t>家乡</a:t>
                      </a:r>
                      <a:endParaRPr lang="x-none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/>
                        <a:t>爱好</a:t>
                      </a:r>
                      <a:endParaRPr lang="x-none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/>
                        <a:t>年龄</a:t>
                      </a:r>
                      <a:endParaRPr lang="x-none" sz="2000"/>
                    </a:p>
                  </a:txBody>
                  <a:tcPr anchor="ctr" anchorCtr="0"/>
                </a:tc>
              </a:tr>
              <a:tr h="1343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/>
                        <a:t>吴乐召</a:t>
                      </a:r>
                      <a:endParaRPr lang="x-none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/>
                        <a:t>男</a:t>
                      </a:r>
                      <a:endParaRPr lang="x-none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/>
                        <a:t>江苏连云港</a:t>
                      </a:r>
                      <a:endParaRPr lang="x-none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/>
                        <a:t>计算机，乒乓球</a:t>
                      </a:r>
                      <a:endParaRPr lang="x-none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000"/>
                        <a:t>25</a:t>
                      </a:r>
                      <a:endParaRPr lang="x-none" sz="20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爆炸形 2 6"/>
          <p:cNvSpPr/>
          <p:nvPr/>
        </p:nvSpPr>
        <p:spPr>
          <a:xfrm>
            <a:off x="6555740" y="2945765"/>
            <a:ext cx="5109210" cy="3023235"/>
          </a:xfrm>
          <a:prstGeom prst="irregularSeal2">
            <a:avLst/>
          </a:prstGeom>
          <a:solidFill>
            <a:srgbClr val="7030A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爆炸形 2 5"/>
          <p:cNvSpPr/>
          <p:nvPr/>
        </p:nvSpPr>
        <p:spPr>
          <a:xfrm>
            <a:off x="395605" y="1938020"/>
            <a:ext cx="3888740" cy="3193415"/>
          </a:xfrm>
          <a:prstGeom prst="irregularSeal2">
            <a:avLst/>
          </a:prstGeom>
          <a:solidFill>
            <a:schemeClr val="accent1">
              <a:alpha val="50000"/>
            </a:schemeClr>
          </a:solidFill>
          <a:effectLst>
            <a:outerShdw blurRad="5080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5715" y="435610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8575" y="2265045"/>
            <a:ext cx="10196195" cy="2818765"/>
          </a:xfrm>
        </p:spPr>
        <p:txBody>
          <a:bodyPr>
            <a:noAutofit/>
          </a:bodyPr>
          <a:p>
            <a:pPr lvl="0" algn="l"/>
            <a:endParaRPr lang="zh-CN" altLang="en-US" sz="1400">
              <a:sym typeface="+mn-ea"/>
            </a:endParaRPr>
          </a:p>
          <a:p>
            <a:pPr lvl="0" algn="l"/>
            <a:r>
              <a:rPr lang="zh-CN" altLang="en-US" sz="2300">
                <a:sym typeface="+mn-ea"/>
              </a:rPr>
              <a:t>正则表达式的特点:</a:t>
            </a:r>
            <a:endParaRPr lang="zh-CN" altLang="en-US" sz="2300">
              <a:sym typeface="+mn-ea"/>
            </a:endParaRPr>
          </a:p>
          <a:p>
            <a:pPr lvl="0" algn="l"/>
            <a:endParaRPr lang="zh-CN" altLang="en-US" sz="1300">
              <a:sym typeface="+mn-ea"/>
            </a:endParaRPr>
          </a:p>
          <a:p>
            <a:pPr lvl="0" algn="l"/>
            <a:r>
              <a:rPr lang="zh-CN" altLang="en-US" sz="2300">
                <a:sym typeface="+mn-ea"/>
              </a:rPr>
              <a:t>     1. 灵活性、逻辑性和功能性非常强；</a:t>
            </a:r>
            <a:endParaRPr lang="zh-CN" altLang="en-US" sz="2300">
              <a:sym typeface="+mn-ea"/>
            </a:endParaRPr>
          </a:p>
          <a:p>
            <a:pPr lvl="0" algn="l"/>
            <a:endParaRPr lang="zh-CN" altLang="en-US" sz="1300">
              <a:sym typeface="+mn-ea"/>
            </a:endParaRPr>
          </a:p>
          <a:p>
            <a:pPr lvl="0" algn="l"/>
            <a:r>
              <a:rPr lang="x-none" altLang="zh-CN" sz="2300">
                <a:sym typeface="+mn-ea"/>
              </a:rPr>
              <a:t>	   2</a:t>
            </a:r>
            <a:r>
              <a:rPr lang="zh-CN" altLang="en-US" sz="2300">
                <a:sym typeface="+mn-ea"/>
              </a:rPr>
              <a:t>. 对于刚接触的人来说，比较晦涩难懂</a:t>
            </a:r>
            <a:r>
              <a:rPr lang="x-none" altLang="zh-CN" sz="2300">
                <a:sym typeface="+mn-ea"/>
              </a:rPr>
              <a:t>；</a:t>
            </a:r>
            <a:endParaRPr lang="x-none" altLang="zh-CN" sz="2300">
              <a:sym typeface="+mn-ea"/>
            </a:endParaRPr>
          </a:p>
          <a:p>
            <a:pPr lvl="0" algn="l"/>
            <a:endParaRPr lang="zh-CN" altLang="en-US" sz="2300"/>
          </a:p>
          <a:p>
            <a:pPr lvl="0"/>
            <a:r>
              <a:rPr lang="x-none" altLang="zh-CN" sz="2300">
                <a:sym typeface="+mn-ea"/>
              </a:rPr>
              <a:t>		3</a:t>
            </a:r>
            <a:r>
              <a:rPr lang="zh-CN" altLang="en-US" sz="2300">
                <a:sym typeface="+mn-ea"/>
              </a:rPr>
              <a:t>. 可以迅速地用极简单的方式达到字符串的复杂控制</a:t>
            </a:r>
            <a:r>
              <a:rPr lang="x-none" altLang="zh-CN" sz="2300">
                <a:sym typeface="+mn-ea"/>
              </a:rPr>
              <a:t>。</a:t>
            </a:r>
            <a:endParaRPr lang="x-none" altLang="zh-CN" sz="2300">
              <a:sym typeface="+mn-ea"/>
            </a:endParaRPr>
          </a:p>
          <a:p>
            <a:pPr lvl="0"/>
            <a:endParaRPr lang="zh-CN" altLang="en-US" sz="1300">
              <a:sym typeface="+mn-ea"/>
            </a:endParaRP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           Vim的基本使用</a:t>
            </a:r>
            <a:br>
              <a:rPr lang="x-none" altLang="zh-CN"/>
            </a:b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>
                <a:solidFill>
                  <a:srgbClr val="FF0000"/>
                </a:solidFill>
              </a:rPr>
              <a:t>vim的背景：</a:t>
            </a:r>
            <a:endParaRPr lang="x-none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x-none" altLang="zh-CN"/>
          </a:p>
          <a:p>
            <a:pPr marL="0" indent="0" algn="ctr">
              <a:buNone/>
            </a:pPr>
            <a:r>
              <a:rPr lang="x-none" altLang="zh-CN"/>
              <a:t>Vim是一个类似于Vi的著名的功能强大、高度可定制的文本编辑器，其代码补全、编译及错误跳转等方便编程的功能，在程序员中被广泛使用。</a:t>
            </a:r>
            <a:endParaRPr lang="x-none" altLang="zh-CN"/>
          </a:p>
        </p:txBody>
      </p:sp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75" y="44386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98600" y="2959100"/>
            <a:ext cx="9144000" cy="2818765"/>
          </a:xfrm>
        </p:spPr>
        <p:txBody>
          <a:bodyPr>
            <a:normAutofit lnSpcReduction="20000"/>
          </a:bodyPr>
          <a:p>
            <a:pPr lvl="0" algn="ctr"/>
            <a:r>
              <a:rPr lang="x-none" altLang="zh-CN" sz="2800"/>
              <a:t>基本正则</a:t>
            </a:r>
            <a:endParaRPr lang="x-none" altLang="zh-CN" sz="2800"/>
          </a:p>
          <a:p>
            <a:pPr lvl="0" algn="ctr"/>
            <a:endParaRPr lang="x-none" altLang="zh-CN" sz="2800"/>
          </a:p>
          <a:p>
            <a:pPr lvl="0" algn="l"/>
            <a:r>
              <a:rPr lang="x-none" altLang="zh-CN" sz="2400"/>
              <a:t>  1.  ^    表示以...开头</a:t>
            </a:r>
            <a:endParaRPr lang="x-none" altLang="zh-CN" sz="2400"/>
          </a:p>
          <a:p>
            <a:pPr lvl="0" algn="l"/>
            <a:r>
              <a:rPr lang="x-none" altLang="zh-CN" sz="2400"/>
              <a:t>  2.  $	    表示以...结尾</a:t>
            </a:r>
            <a:endParaRPr lang="x-none" altLang="zh-CN" sz="2400"/>
          </a:p>
          <a:p>
            <a:pPr lvl="0" algn="l"/>
            <a:r>
              <a:rPr lang="x-none" altLang="zh-CN" sz="2400"/>
              <a:t>  3.  []    单个字符(从一个范围内选择，比如a-z)</a:t>
            </a:r>
            <a:endParaRPr lang="x-none" altLang="zh-CN" sz="2400"/>
          </a:p>
          <a:p>
            <a:pPr lvl="0" algn="l"/>
            <a:r>
              <a:rPr lang="x-none" altLang="zh-CN" sz="2400"/>
              <a:t>  4.  [^]  表示取反</a:t>
            </a:r>
            <a:endParaRPr lang="x-none" altLang="zh-CN" sz="2400"/>
          </a:p>
          <a:p>
            <a:pPr lvl="0" algn="l"/>
            <a:r>
              <a:rPr lang="x-none" altLang="zh-CN" sz="2400"/>
              <a:t>  5.  .	     表示任意单个字符  </a:t>
            </a:r>
            <a:endParaRPr lang="x-none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1422400" y="1957705"/>
            <a:ext cx="8470900" cy="520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/>
              <a:t>正则表达式分为基本和扩展两种表达方式：</a:t>
            </a:r>
            <a:endParaRPr lang="x-none" altLang="zh-CN" sz="2800"/>
          </a:p>
        </p:txBody>
      </p:sp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75" y="426720"/>
            <a:ext cx="8753475" cy="1273175"/>
          </a:xfrm>
        </p:spPr>
        <p:txBody>
          <a:bodyPr/>
          <a:p>
            <a:pPr algn="l"/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1 . “^”的用法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'^yum' (匹配以yum开头的行)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grep  '^yum'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5" name="图片 4" descr="开头"/>
          <p:cNvPicPr>
            <a:picLocks noChangeAspect="1"/>
          </p:cNvPicPr>
          <p:nvPr/>
        </p:nvPicPr>
        <p:blipFill>
          <a:blip r:embed="rId1"/>
          <a:srcRect r="16723" b="71661"/>
          <a:stretch>
            <a:fillRect/>
          </a:stretch>
        </p:blipFill>
        <p:spPr>
          <a:xfrm>
            <a:off x="2395220" y="4585335"/>
            <a:ext cx="8376285" cy="160337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75" y="426720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2 .“$”的用法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'repo$' (匹配以repo结尾的行)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grep   '</a:t>
            </a:r>
            <a:r>
              <a:rPr lang="x-none" altLang="zh-CN" sz="2400">
                <a:sym typeface="+mn-ea"/>
              </a:rPr>
              <a:t>repo$</a:t>
            </a:r>
            <a:r>
              <a:rPr lang="x-none" altLang="zh-CN" sz="2400"/>
              <a:t>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5" name="图片 4" descr="结尾"/>
          <p:cNvPicPr>
            <a:picLocks noChangeAspect="1"/>
          </p:cNvPicPr>
          <p:nvPr/>
        </p:nvPicPr>
        <p:blipFill>
          <a:blip r:embed="rId1"/>
          <a:srcRect r="20758" b="74714"/>
          <a:stretch>
            <a:fillRect/>
          </a:stretch>
        </p:blipFill>
        <p:spPr>
          <a:xfrm>
            <a:off x="2404110" y="4594225"/>
            <a:ext cx="7970520" cy="143065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4445" y="44386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3 . “[]”的用法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'^[a-b]' (匹配以a或者b开头的行)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grep '^[a-b]'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5" name="图片 4" descr="范围"/>
          <p:cNvPicPr>
            <a:picLocks noChangeAspect="1"/>
          </p:cNvPicPr>
          <p:nvPr/>
        </p:nvPicPr>
        <p:blipFill>
          <a:blip r:embed="rId1"/>
          <a:srcRect r="20581" b="77609"/>
          <a:stretch>
            <a:fillRect/>
          </a:stretch>
        </p:blipFill>
        <p:spPr>
          <a:xfrm>
            <a:off x="2412365" y="4594225"/>
            <a:ext cx="7988300" cy="126682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5080" y="426720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 []也可以配合使用，比如：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endParaRPr lang="x-none" altLang="zh-CN" sz="2400"/>
          </a:p>
        </p:txBody>
      </p:sp>
      <p:pic>
        <p:nvPicPr>
          <p:cNvPr id="4" name="图片 3" descr="范围2"/>
          <p:cNvPicPr>
            <a:picLocks noChangeAspect="1"/>
          </p:cNvPicPr>
          <p:nvPr/>
        </p:nvPicPr>
        <p:blipFill>
          <a:blip r:embed="rId1"/>
          <a:srcRect r="18359" b="67396"/>
          <a:stretch>
            <a:fillRect/>
          </a:stretch>
        </p:blipFill>
        <p:spPr>
          <a:xfrm>
            <a:off x="1704975" y="3541395"/>
            <a:ext cx="8211820" cy="184467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5080" y="426720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4 . “[^]”的用法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'[^a-z]$' (匹配不以小写字母结尾的行)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grep   '[^a-z]$'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4" name="图片 3" descr="取反"/>
          <p:cNvPicPr>
            <a:picLocks noChangeAspect="1"/>
          </p:cNvPicPr>
          <p:nvPr/>
        </p:nvPicPr>
        <p:blipFill>
          <a:blip r:embed="rId1"/>
          <a:srcRect r="24268" b="71201"/>
          <a:stretch>
            <a:fillRect/>
          </a:stretch>
        </p:blipFill>
        <p:spPr>
          <a:xfrm>
            <a:off x="2421255" y="4550410"/>
            <a:ext cx="7617460" cy="162941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" y="426720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5 . “.”的用法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'.um' (匹配任意一个字符加上um关键字的行)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 grep    '.um' 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4" name="图片 3" descr="通配"/>
          <p:cNvPicPr>
            <a:picLocks noChangeAspect="1"/>
          </p:cNvPicPr>
          <p:nvPr/>
        </p:nvPicPr>
        <p:blipFill>
          <a:blip r:embed="rId1"/>
          <a:srcRect r="18434" b="63883"/>
          <a:stretch>
            <a:fillRect/>
          </a:stretch>
        </p:blipFill>
        <p:spPr>
          <a:xfrm>
            <a:off x="2559050" y="4404360"/>
            <a:ext cx="8204200" cy="204343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7" y="414655"/>
            <a:ext cx="10972800" cy="1295400"/>
          </a:xfrm>
        </p:spPr>
        <p:txBody>
          <a:bodyPr/>
          <a:p>
            <a:r>
              <a:rPr lang="x-none" altLang="zh-CN" sz="4800" b="1"/>
              <a:t>正则表达式</a:t>
            </a:r>
            <a:endParaRPr lang="x-none" altLang="zh-CN" sz="48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 algn="l">
              <a:buNone/>
            </a:pPr>
            <a:endParaRPr lang="x-none" altLang="zh-CN">
              <a:sym typeface="+mn-ea"/>
            </a:endParaRPr>
          </a:p>
          <a:p>
            <a:pPr marL="0" lvl="0" indent="0" algn="l">
              <a:buNone/>
            </a:pPr>
            <a:r>
              <a:rPr lang="x-none" altLang="zh-CN">
                <a:sym typeface="+mn-ea"/>
              </a:rPr>
              <a:t>扩展正则和基本正则的区别是，扩展正则不可以直接用grep查找，需要别的命令辅助才能实现。</a:t>
            </a:r>
            <a:endParaRPr lang="x-none" altLang="zh-CN"/>
          </a:p>
          <a:p>
            <a:pPr marL="0" lvl="0" indent="0" algn="l">
              <a:buNone/>
            </a:pPr>
            <a:r>
              <a:rPr lang="x-none" altLang="zh-CN">
                <a:sym typeface="+mn-ea"/>
              </a:rPr>
              <a:t>    例：	  1.把grep换egrep</a:t>
            </a:r>
            <a:endParaRPr lang="x-none" altLang="zh-CN"/>
          </a:p>
          <a:p>
            <a:pPr marL="0" lvl="0" indent="0" algn="l">
              <a:buNone/>
            </a:pPr>
            <a:r>
              <a:rPr lang="x-none" altLang="zh-CN">
                <a:sym typeface="+mn-ea"/>
              </a:rPr>
              <a:t>	         2.在grep后面加上  -E</a:t>
            </a:r>
            <a:endParaRPr lang="x-none" altLang="zh-CN"/>
          </a:p>
          <a:p>
            <a:pPr marL="0" lvl="0" indent="0" algn="l">
              <a:buNone/>
            </a:pPr>
            <a:r>
              <a:rPr lang="x-none" altLang="zh-CN">
                <a:sym typeface="+mn-ea"/>
              </a:rPr>
              <a:t>	         3.需要用到转义符 "\ \" </a:t>
            </a:r>
            <a:endParaRPr lang="x-none" altLang="zh-CN"/>
          </a:p>
          <a:p>
            <a:endParaRPr lang="zh-CN" altLang="en-US"/>
          </a:p>
        </p:txBody>
      </p:sp>
    </p:spTree>
  </p:cSld>
  <p:clrMapOvr>
    <a:masterClrMapping/>
  </p:clrMapOvr>
  <p:transition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065" y="41846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98600" y="2437765"/>
            <a:ext cx="9144000" cy="3340735"/>
          </a:xfrm>
        </p:spPr>
        <p:txBody>
          <a:bodyPr>
            <a:normAutofit/>
          </a:bodyPr>
          <a:p>
            <a:pPr lvl="0" algn="l"/>
            <a:r>
              <a:rPr lang="x-none" altLang="zh-CN" sz="2800"/>
              <a:t>基本正则和跨展正则的拓展：</a:t>
            </a:r>
            <a:endParaRPr lang="x-none" altLang="zh-CN" sz="2800"/>
          </a:p>
          <a:p>
            <a:pPr lvl="0" algn="l"/>
            <a:r>
              <a:rPr lang="x-none" altLang="zh-CN" sz="2800"/>
              <a:t>1.*           (表示匹配前一个字符任意次)</a:t>
            </a:r>
            <a:endParaRPr lang="x-none" altLang="zh-CN" sz="2800"/>
          </a:p>
          <a:p>
            <a:pPr lvl="0" algn="l"/>
            <a:r>
              <a:rPr lang="x-none" altLang="zh-CN" sz="2800"/>
              <a:t>2."^$"     (表示空行)</a:t>
            </a:r>
            <a:endParaRPr lang="x-none" altLang="zh-CN" sz="2800"/>
          </a:p>
          <a:p>
            <a:pPr lvl="0" algn="l"/>
            <a:r>
              <a:rPr lang="x-none" altLang="zh-CN" sz="2800"/>
              <a:t>3.\{n\}     (表示符合前面条件的出现n次)</a:t>
            </a:r>
            <a:endParaRPr lang="x-none" altLang="zh-CN" sz="2800"/>
          </a:p>
          <a:p>
            <a:pPr lvl="0" algn="l"/>
            <a:r>
              <a:rPr lang="x-none" altLang="zh-CN" sz="2800"/>
              <a:t>4.\{n,m\} (</a:t>
            </a:r>
            <a:r>
              <a:rPr lang="x-none" altLang="zh-CN" sz="2800">
                <a:sym typeface="+mn-ea"/>
              </a:rPr>
              <a:t>表示符合前面条件的出现n-m次</a:t>
            </a:r>
            <a:r>
              <a:rPr lang="x-none" altLang="zh-CN" sz="2800"/>
              <a:t>)</a:t>
            </a:r>
            <a:endParaRPr lang="x-none" altLang="zh-CN" sz="2800"/>
          </a:p>
          <a:p>
            <a:pPr lvl="0" algn="l"/>
            <a:r>
              <a:rPr lang="x-none" altLang="zh-CN" sz="2800"/>
              <a:t>5.\{n,\}    (</a:t>
            </a:r>
            <a:r>
              <a:rPr lang="x-none" altLang="zh-CN" sz="2800">
                <a:sym typeface="+mn-ea"/>
              </a:rPr>
              <a:t>表示符合前面条件的出现n次及以上</a:t>
            </a:r>
            <a:r>
              <a:rPr lang="x-none" altLang="zh-CN" sz="2800"/>
              <a:t>)</a:t>
            </a:r>
            <a:endParaRPr lang="x-none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1422400" y="1957705"/>
            <a:ext cx="8470900" cy="520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/>
              <a:t>正则表达式分为基本和扩展两种表达方式：</a:t>
            </a:r>
            <a:endParaRPr lang="x-none" altLang="zh-CN" sz="2800"/>
          </a:p>
        </p:txBody>
      </p:sp>
    </p:spTree>
  </p:cSld>
  <p:clrMapOvr>
    <a:masterClrMapping/>
  </p:clrMapOvr>
  <p:transition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00" y="435610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1 . “*”的用法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'oo*' (匹配最少出现一个o关键字的行)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grep   'oo*'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4" name="图片 3" descr="*"/>
          <p:cNvPicPr>
            <a:picLocks noChangeAspect="1"/>
          </p:cNvPicPr>
          <p:nvPr/>
        </p:nvPicPr>
        <p:blipFill>
          <a:blip r:embed="rId1"/>
          <a:srcRect r="21951" b="71212"/>
          <a:stretch>
            <a:fillRect/>
          </a:stretch>
        </p:blipFill>
        <p:spPr>
          <a:xfrm>
            <a:off x="2455545" y="4378325"/>
            <a:ext cx="7850505" cy="162877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Vim的基本使用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/>
              <a:t>Vim如何打开：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在终端窗口输入命令 vim a.txt,进入编辑模式。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vim模式的分类：1.一般模式 2.编辑模式 3.命令模式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</p:spTree>
  </p:cSld>
  <p:clrMapOvr>
    <a:masterClrMapping/>
  </p:clrMapOvr>
  <p:transition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55" y="40068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7160" y="210248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2 . “^$”的用法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'^$' (匹配空行)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grep   '^$'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4" name="图片 3" descr="空行"/>
          <p:cNvPicPr>
            <a:picLocks noChangeAspect="1"/>
          </p:cNvPicPr>
          <p:nvPr/>
        </p:nvPicPr>
        <p:blipFill>
          <a:blip r:embed="rId1"/>
          <a:srcRect r="17753" b="65107"/>
          <a:stretch>
            <a:fillRect/>
          </a:stretch>
        </p:blipFill>
        <p:spPr>
          <a:xfrm>
            <a:off x="2533650" y="4559935"/>
            <a:ext cx="8272780" cy="197421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2648" y="397510"/>
            <a:ext cx="10972800" cy="1295400"/>
          </a:xfrm>
        </p:spPr>
        <p:txBody>
          <a:bodyPr/>
          <a:p>
            <a:r>
              <a:rPr lang="x-none" altLang="zh-CN" sz="4800" b="1">
                <a:sym typeface="+mn-ea"/>
              </a:rPr>
              <a:t>正则表达式</a:t>
            </a:r>
            <a:endParaRPr lang="zh-CN" altLang="en-US" sz="4800" b="1"/>
          </a:p>
        </p:txBody>
      </p:sp>
      <p:pic>
        <p:nvPicPr>
          <p:cNvPr id="4" name="内容占位符 3" descr="几行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9900" y="1821815"/>
            <a:ext cx="7938135" cy="446532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2" y="388620"/>
            <a:ext cx="10972800" cy="1295400"/>
          </a:xfrm>
        </p:spPr>
        <p:txBody>
          <a:bodyPr/>
          <a:p>
            <a:r>
              <a:rPr lang="x-none" altLang="zh-CN" sz="4800" b="1">
                <a:sym typeface="+mn-ea"/>
              </a:rPr>
              <a:t>正则表达式</a:t>
            </a:r>
            <a:endParaRPr lang="zh-CN" altLang="en-US" sz="4800" b="1"/>
          </a:p>
        </p:txBody>
      </p:sp>
      <p:pic>
        <p:nvPicPr>
          <p:cNvPr id="4" name="内容占位符 3" descr="行的位置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0360" y="1713230"/>
            <a:ext cx="8919845" cy="501777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" y="40957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7160" y="210248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3 . “\{n\}”的用法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'^[a-z]\{4\}' (表示以小写字母出现4次开头的行)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grep   '</a:t>
            </a:r>
            <a:r>
              <a:rPr lang="x-none" altLang="zh-CN" sz="2400">
                <a:sym typeface="+mn-ea"/>
              </a:rPr>
              <a:t>^[a-z]\{4\}</a:t>
            </a:r>
            <a:r>
              <a:rPr lang="x-none" altLang="zh-CN" sz="2400"/>
              <a:t>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5" name="图片 4" descr="2018-10-25 16-10-18 的屏幕截图"/>
          <p:cNvPicPr>
            <a:picLocks noChangeAspect="1"/>
          </p:cNvPicPr>
          <p:nvPr/>
        </p:nvPicPr>
        <p:blipFill>
          <a:blip r:embed="rId1"/>
          <a:srcRect r="18352" b="73793"/>
          <a:stretch>
            <a:fillRect/>
          </a:stretch>
        </p:blipFill>
        <p:spPr>
          <a:xfrm>
            <a:off x="2498725" y="4533900"/>
            <a:ext cx="8212455" cy="148272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065" y="40068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7160" y="210248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4 . “</a:t>
            </a:r>
            <a:r>
              <a:rPr lang="x-none" altLang="zh-CN" sz="2400">
                <a:sym typeface="+mn-ea"/>
              </a:rPr>
              <a:t>\{n，m\}</a:t>
            </a:r>
            <a:r>
              <a:rPr lang="x-none" altLang="zh-CN" sz="2400"/>
              <a:t>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'^[a-z]\{3,5\}' (</a:t>
            </a:r>
            <a:r>
              <a:rPr lang="x-none" altLang="zh-CN" sz="2400">
                <a:sym typeface="+mn-ea"/>
              </a:rPr>
              <a:t>表示以小写字母出现3-5次开头的行</a:t>
            </a:r>
            <a:r>
              <a:rPr lang="x-none" altLang="zh-CN" sz="2400"/>
              <a:t>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egrep   '</a:t>
            </a:r>
            <a:r>
              <a:rPr lang="x-none" altLang="zh-CN" sz="2400">
                <a:sym typeface="+mn-ea"/>
              </a:rPr>
              <a:t>^[a-z]\{3,5\}</a:t>
            </a:r>
            <a:r>
              <a:rPr lang="x-none" altLang="zh-CN" sz="2400"/>
              <a:t>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4" name="图片 3" descr="2018-10-25 16-10-35 的屏幕截图"/>
          <p:cNvPicPr>
            <a:picLocks noChangeAspect="1"/>
          </p:cNvPicPr>
          <p:nvPr/>
        </p:nvPicPr>
        <p:blipFill>
          <a:blip r:embed="rId1"/>
          <a:srcRect r="17323" b="71504"/>
          <a:stretch>
            <a:fillRect/>
          </a:stretch>
        </p:blipFill>
        <p:spPr>
          <a:xfrm>
            <a:off x="2386330" y="4620260"/>
            <a:ext cx="8315960" cy="161226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3335" y="435610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7160" y="210248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5 . “</a:t>
            </a:r>
            <a:r>
              <a:rPr lang="x-none" altLang="zh-CN" sz="2400">
                <a:sym typeface="+mn-ea"/>
              </a:rPr>
              <a:t>\{n，\}</a:t>
            </a:r>
            <a:r>
              <a:rPr lang="x-none" altLang="zh-CN" sz="2400"/>
              <a:t>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</a:t>
            </a:r>
            <a:r>
              <a:rPr lang="x-none" altLang="zh-CN" sz="2400">
                <a:sym typeface="+mn-ea"/>
              </a:rPr>
              <a:t>^[a-z]\{5,\}</a:t>
            </a:r>
            <a:r>
              <a:rPr lang="x-none" altLang="zh-CN" sz="2400"/>
              <a:t>' (</a:t>
            </a:r>
            <a:r>
              <a:rPr lang="x-none" altLang="zh-CN" sz="2400">
                <a:sym typeface="+mn-ea"/>
              </a:rPr>
              <a:t>表示以小写字母出现5次及以上开头的行</a:t>
            </a:r>
            <a:r>
              <a:rPr lang="x-none" altLang="zh-CN" sz="2400"/>
              <a:t>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egrep   '</a:t>
            </a:r>
            <a:r>
              <a:rPr lang="x-none" altLang="zh-CN" sz="2400">
                <a:sym typeface="+mn-ea"/>
              </a:rPr>
              <a:t>^[a-z]\{5,\}</a:t>
            </a:r>
            <a:r>
              <a:rPr lang="x-none" altLang="zh-CN" sz="2400"/>
              <a:t>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4" name="图片 3" descr="n,"/>
          <p:cNvPicPr>
            <a:picLocks noChangeAspect="1"/>
          </p:cNvPicPr>
          <p:nvPr/>
        </p:nvPicPr>
        <p:blipFill>
          <a:blip r:embed="rId1"/>
          <a:srcRect r="21787" b="76386"/>
          <a:stretch>
            <a:fillRect/>
          </a:stretch>
        </p:blipFill>
        <p:spPr>
          <a:xfrm>
            <a:off x="2429510" y="4637405"/>
            <a:ext cx="7867015" cy="133604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5080" y="40068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98600" y="2959100"/>
            <a:ext cx="9144000" cy="2818765"/>
          </a:xfrm>
        </p:spPr>
        <p:txBody>
          <a:bodyPr>
            <a:normAutofit lnSpcReduction="20000"/>
          </a:bodyPr>
          <a:p>
            <a:pPr lvl="0" algn="ctr"/>
            <a:r>
              <a:rPr lang="x-none" altLang="zh-CN" sz="2800"/>
              <a:t>扩展正则</a:t>
            </a:r>
            <a:endParaRPr lang="x-none" altLang="zh-CN" sz="2800"/>
          </a:p>
          <a:p>
            <a:pPr lvl="0" algn="ctr"/>
            <a:endParaRPr lang="x-none" altLang="zh-CN" sz="2800"/>
          </a:p>
          <a:p>
            <a:pPr lvl="0" algn="l"/>
            <a:r>
              <a:rPr lang="x-none" altLang="zh-CN" sz="2400"/>
              <a:t>  1.  +    表示前一个字符最少出现一次 </a:t>
            </a:r>
            <a:endParaRPr lang="x-none" altLang="zh-CN" sz="2400"/>
          </a:p>
          <a:p>
            <a:pPr lvl="0" algn="l"/>
            <a:r>
              <a:rPr lang="x-none" altLang="zh-CN" sz="2400"/>
              <a:t>  2. ？	    </a:t>
            </a:r>
            <a:r>
              <a:rPr lang="x-none" altLang="zh-CN" sz="2400">
                <a:sym typeface="+mn-ea"/>
              </a:rPr>
              <a:t>表示前一个字符最多出现一次</a:t>
            </a:r>
            <a:endParaRPr lang="x-none" altLang="zh-CN" sz="2400">
              <a:sym typeface="+mn-ea"/>
            </a:endParaRPr>
          </a:p>
          <a:p>
            <a:pPr lvl="0" algn="l"/>
            <a:r>
              <a:rPr lang="x-none" altLang="zh-CN" sz="2400"/>
              <a:t>  3.  |     表示或者的意思</a:t>
            </a:r>
            <a:endParaRPr lang="x-none" altLang="zh-CN" sz="2400"/>
          </a:p>
          <a:p>
            <a:pPr lvl="0" algn="l"/>
            <a:r>
              <a:rPr lang="x-none" altLang="zh-CN" sz="2400"/>
              <a:t>  4.  \b   表示单词边界</a:t>
            </a:r>
            <a:endParaRPr lang="x-none" altLang="zh-CN" sz="2400"/>
          </a:p>
          <a:p>
            <a:pPr lvl="0" algn="l"/>
            <a:r>
              <a:rPr lang="x-none" altLang="zh-CN" sz="2400"/>
              <a:t>   </a:t>
            </a:r>
            <a:endParaRPr lang="x-none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1422400" y="1957705"/>
            <a:ext cx="8470900" cy="520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/>
              <a:t>正则表达式分为基本和扩展两种表达方式：</a:t>
            </a:r>
            <a:endParaRPr lang="x-none" altLang="zh-CN" sz="2800"/>
          </a:p>
        </p:txBody>
      </p:sp>
    </p:spTree>
  </p:cSld>
  <p:clrMapOvr>
    <a:masterClrMapping/>
  </p:clrMapOvr>
  <p:transition>
    <p:dissolv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" y="417830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1 . “+”的用法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'oo+' (匹配最少出现包含两个o的关键字的行)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egrep   'oo+'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4" name="图片 3" descr="++"/>
          <p:cNvPicPr>
            <a:picLocks noChangeAspect="1"/>
          </p:cNvPicPr>
          <p:nvPr/>
        </p:nvPicPr>
        <p:blipFill>
          <a:blip r:embed="rId1"/>
          <a:srcRect r="16982" b="76386"/>
          <a:stretch>
            <a:fillRect/>
          </a:stretch>
        </p:blipFill>
        <p:spPr>
          <a:xfrm>
            <a:off x="2413000" y="4542790"/>
            <a:ext cx="8350250" cy="133604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065" y="40068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2 . “?”的用法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'll?' (匹配最多出现包含两个关键字</a:t>
            </a:r>
            <a:r>
              <a:rPr lang="x-none" altLang="zh-CN" sz="2400">
                <a:sym typeface="+mn-ea"/>
              </a:rPr>
              <a:t>ll</a:t>
            </a:r>
            <a:r>
              <a:rPr lang="x-none" altLang="zh-CN" sz="2400"/>
              <a:t>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egrep   'll?'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4" name="图片 3" descr="2018-10-25 17-03-35 的屏幕截图"/>
          <p:cNvPicPr>
            <a:picLocks noChangeAspect="1"/>
          </p:cNvPicPr>
          <p:nvPr/>
        </p:nvPicPr>
        <p:blipFill>
          <a:blip r:embed="rId1"/>
          <a:srcRect r="18270" b="76386"/>
          <a:stretch>
            <a:fillRect/>
          </a:stretch>
        </p:blipFill>
        <p:spPr>
          <a:xfrm>
            <a:off x="2352040" y="4576445"/>
            <a:ext cx="8220710" cy="133604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10" y="443865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3 . “|”的用法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'^echo|repo$' (匹配以echo开头或者repo结尾的行)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grep  -E  '^echo|repo$'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4" name="图片 3" descr="2018-10-25 17-59-12 的屏幕截图"/>
          <p:cNvPicPr>
            <a:picLocks noChangeAspect="1"/>
          </p:cNvPicPr>
          <p:nvPr/>
        </p:nvPicPr>
        <p:blipFill>
          <a:blip r:embed="rId1"/>
          <a:srcRect r="20152" b="76532"/>
          <a:stretch>
            <a:fillRect/>
          </a:stretch>
        </p:blipFill>
        <p:spPr>
          <a:xfrm>
            <a:off x="2421255" y="4568190"/>
            <a:ext cx="8031480" cy="132778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zh-CN"/>
              <a:t>			Vim的基本使用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x-none" altLang="zh-CN">
                <a:solidFill>
                  <a:srgbClr val="FF0000"/>
                </a:solidFill>
              </a:rPr>
              <a:t>一般模式：</a:t>
            </a:r>
            <a:endParaRPr lang="x-none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/>
              <a:t>	输入vim之后进入的状态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特点：不能编辑，待输入命令之后方可编辑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  <p:pic>
        <p:nvPicPr>
          <p:cNvPr id="5" name="图片 4" descr="2018-10-25 14-36-29 的屏幕截图"/>
          <p:cNvPicPr>
            <a:picLocks noChangeAspect="1"/>
          </p:cNvPicPr>
          <p:nvPr/>
        </p:nvPicPr>
        <p:blipFill>
          <a:blip r:embed="rId1"/>
          <a:srcRect l="11667" t="3301" r="12892" b="12171"/>
          <a:stretch>
            <a:fillRect/>
          </a:stretch>
        </p:blipFill>
        <p:spPr>
          <a:xfrm>
            <a:off x="2255520" y="2970530"/>
            <a:ext cx="4936490" cy="261747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0" y="392430"/>
            <a:ext cx="8753475" cy="1273175"/>
          </a:xfrm>
        </p:spPr>
        <p:txBody>
          <a:bodyPr/>
          <a:p>
            <a:r>
              <a:rPr lang="x-none" altLang="zh-CN"/>
              <a:t>正则表达式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6685" y="1851025"/>
            <a:ext cx="9144000" cy="3921760"/>
          </a:xfrm>
        </p:spPr>
        <p:txBody>
          <a:bodyPr>
            <a:normAutofit lnSpcReduction="20000"/>
          </a:bodyPr>
          <a:p>
            <a:pPr lvl="0" algn="l"/>
            <a:r>
              <a:rPr lang="x-none" altLang="zh-CN" sz="2400"/>
              <a:t>4 . “\b”的用法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'\bvi\b' (匹配vi是单独词组的行)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	 grep   -E  '\bvi\b'   演示.txt</a:t>
            </a:r>
            <a:endParaRPr lang="x-none" altLang="zh-CN" sz="2400"/>
          </a:p>
          <a:p>
            <a:pPr lvl="0" algn="l"/>
            <a:endParaRPr lang="x-none" altLang="zh-CN" sz="2400"/>
          </a:p>
          <a:p>
            <a:pPr lvl="0" algn="l"/>
            <a:r>
              <a:rPr lang="x-none" altLang="zh-CN" sz="2400"/>
              <a:t>结果：</a:t>
            </a:r>
            <a:endParaRPr lang="x-none" altLang="zh-CN" sz="2400"/>
          </a:p>
          <a:p>
            <a:pPr lvl="0" algn="l"/>
            <a:r>
              <a:rPr lang="x-none" altLang="zh-CN" sz="2400"/>
              <a:t>	</a:t>
            </a:r>
            <a:endParaRPr lang="x-none" altLang="zh-CN" sz="2400"/>
          </a:p>
        </p:txBody>
      </p:sp>
      <p:pic>
        <p:nvPicPr>
          <p:cNvPr id="4" name="图片 3" descr="\b"/>
          <p:cNvPicPr>
            <a:picLocks noChangeAspect="1"/>
          </p:cNvPicPr>
          <p:nvPr/>
        </p:nvPicPr>
        <p:blipFill>
          <a:blip r:embed="rId1"/>
          <a:srcRect r="27525" b="68002"/>
          <a:stretch>
            <a:fillRect/>
          </a:stretch>
        </p:blipFill>
        <p:spPr>
          <a:xfrm>
            <a:off x="2412365" y="4533900"/>
            <a:ext cx="7289800" cy="181038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117" y="3102610"/>
            <a:ext cx="10972800" cy="1295400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x-none" altLang="zh-CN"/>
              <a:t> </a:t>
            </a:r>
            <a:r>
              <a:rPr lang="x-none" altLang="zh-CN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x-none" altLang="zh-CN" sz="5400" i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正则表达式的用法到此结束</a:t>
            </a:r>
            <a:r>
              <a:rPr lang="x-none" altLang="zh-CN"/>
              <a:t>                        </a:t>
            </a:r>
            <a:endParaRPr lang="x-none" altLang="zh-CN"/>
          </a:p>
        </p:txBody>
      </p:sp>
    </p:spTree>
  </p:cSld>
  <p:clrMapOvr>
    <a:masterClrMapping/>
  </p:clrMapOvr>
  <p:transition>
    <p:dissolv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					总结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 algn="l">
              <a:buNone/>
            </a:pPr>
            <a:r>
              <a:rPr lang="x-none" altLang="zh-CN"/>
              <a:t>知识点概括：</a:t>
            </a:r>
            <a:endParaRPr lang="x-none" altLang="zh-CN"/>
          </a:p>
          <a:p>
            <a:pPr marL="0" indent="0" algn="l">
              <a:buNone/>
            </a:pPr>
            <a:r>
              <a:rPr lang="x-none" altLang="zh-CN"/>
              <a:t> 	1.vim的基本使用</a:t>
            </a:r>
            <a:endParaRPr lang="x-none" altLang="zh-CN"/>
          </a:p>
          <a:p>
            <a:pPr marL="0" indent="0" algn="l">
              <a:buNone/>
            </a:pPr>
            <a:r>
              <a:rPr lang="x-none" altLang="zh-CN"/>
              <a:t>	2.用户的相关命令</a:t>
            </a:r>
            <a:endParaRPr lang="x-none" altLang="zh-CN"/>
          </a:p>
          <a:p>
            <a:pPr marL="0" indent="0" algn="l">
              <a:buNone/>
            </a:pPr>
            <a:r>
              <a:rPr lang="x-none" altLang="zh-CN"/>
              <a:t>	3.grep命令的使用</a:t>
            </a:r>
            <a:endParaRPr lang="x-none" altLang="zh-CN"/>
          </a:p>
          <a:p>
            <a:pPr marL="0" indent="0" algn="l">
              <a:buNone/>
            </a:pPr>
            <a:r>
              <a:rPr lang="x-none" altLang="zh-CN"/>
              <a:t>	4.字符串的掐头去尾</a:t>
            </a:r>
            <a:endParaRPr lang="x-none" altLang="zh-CN"/>
          </a:p>
          <a:p>
            <a:pPr marL="0" indent="0" algn="l">
              <a:buNone/>
            </a:pPr>
            <a:r>
              <a:rPr lang="x-none" altLang="zh-CN">
                <a:sym typeface="+mn-ea"/>
              </a:rPr>
              <a:t>	5.正则表达式</a:t>
            </a:r>
            <a:endParaRPr lang="x-none" altLang="zh-CN"/>
          </a:p>
          <a:p>
            <a:pPr marL="0" indent="0" algn="ctr">
              <a:buNone/>
            </a:pPr>
            <a:endParaRPr lang="x-none" altLang="zh-CN"/>
          </a:p>
          <a:p>
            <a:pPr marL="0" indent="0" algn="ctr">
              <a:buNone/>
            </a:pPr>
            <a:r>
              <a:rPr lang="x-none" altLang="zh-CN">
                <a:ln>
                  <a:solidFill>
                    <a:srgbClr val="FF0000"/>
                  </a:solidFill>
                </a:ln>
                <a:solidFill>
                  <a:srgbClr val="7030A0"/>
                </a:solidFill>
              </a:rPr>
              <a:t>在学习中进步，在进步中提升，在提升中升华，在升华中成为自己</a:t>
            </a:r>
            <a:endParaRPr lang="x-none" altLang="zh-CN">
              <a:ln>
                <a:solidFill>
                  <a:srgbClr val="FF0000"/>
                </a:solidFill>
              </a:ln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x-none" altLang="zh-CN">
                <a:ln>
                  <a:solidFill>
                    <a:srgbClr val="FF0000"/>
                  </a:solidFill>
                </a:ln>
                <a:solidFill>
                  <a:srgbClr val="7030A0"/>
                </a:solidFill>
              </a:rPr>
              <a:t>的知识财富，我们知道的还是太少，在计算机知识的海洋中，</a:t>
            </a:r>
            <a:endParaRPr lang="x-none" altLang="zh-CN">
              <a:ln>
                <a:solidFill>
                  <a:srgbClr val="FF0000"/>
                </a:solidFill>
              </a:ln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x-none" altLang="zh-CN">
                <a:ln>
                  <a:solidFill>
                    <a:srgbClr val="FF0000"/>
                  </a:solidFill>
                </a:ln>
                <a:solidFill>
                  <a:srgbClr val="7030A0"/>
                </a:solidFill>
              </a:rPr>
              <a:t>一点点汲取养分，成就我们美好的未来！</a:t>
            </a:r>
            <a:endParaRPr lang="x-none" altLang="zh-CN">
              <a:ln>
                <a:solidFill>
                  <a:srgbClr val="FF000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4" name="横卷形 3"/>
          <p:cNvSpPr/>
          <p:nvPr/>
        </p:nvSpPr>
        <p:spPr>
          <a:xfrm>
            <a:off x="1280795" y="3951605"/>
            <a:ext cx="9160510" cy="2138680"/>
          </a:xfrm>
          <a:prstGeom prst="horizont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dissolv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220" y="38481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zh-CN">
                <a:ln>
                  <a:solidFill>
                    <a:srgbClr val="FF0000"/>
                  </a:solidFill>
                </a:ln>
                <a:solidFill>
                  <a:srgbClr val="7030A0"/>
                </a:solidFill>
              </a:rPr>
              <a:t>	   </a:t>
            </a:r>
            <a:r>
              <a:rPr lang="x-none" altLang="zh-CN" sz="4800">
                <a:ln w="13462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谢谢观看！</a:t>
            </a:r>
            <a:endParaRPr lang="x-none" altLang="zh-CN" sz="4800">
              <a:ln w="13462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内容占位符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74085" y="1663700"/>
            <a:ext cx="5213985" cy="3937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43655" y="5951855"/>
            <a:ext cx="6019800" cy="45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如有疑问，扫描二维码咨询我们</a:t>
            </a:r>
            <a:endParaRPr lang="x-none" altLang="zh-CN" sz="24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6" name="图片 5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215" y="5688330"/>
            <a:ext cx="1101090" cy="110109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 Vim的基本使用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>
                <a:solidFill>
                  <a:srgbClr val="FF0000"/>
                </a:solidFill>
              </a:rPr>
              <a:t>编辑模式：</a:t>
            </a:r>
            <a:endParaRPr lang="x-none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/>
              <a:t> 在一般模式下，按键盘“i”进入编辑模式。    i    insert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编辑模式支持 “脚本的编辑，命令的操作，文本的保存，css的编辑”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例如：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编辑模式的退出：按键盘“esc”退出到一般模式。</a:t>
            </a:r>
            <a:endParaRPr lang="x-none" altLang="zh-CN"/>
          </a:p>
        </p:txBody>
      </p:sp>
      <p:cxnSp>
        <p:nvCxnSpPr>
          <p:cNvPr id="4" name="直接箭头连接符 3"/>
          <p:cNvCxnSpPr/>
          <p:nvPr/>
        </p:nvCxnSpPr>
        <p:spPr>
          <a:xfrm>
            <a:off x="8524240" y="2658745"/>
            <a:ext cx="600075" cy="10160"/>
          </a:xfrm>
          <a:prstGeom prst="straightConnector1">
            <a:avLst/>
          </a:prstGeom>
          <a:ln>
            <a:solidFill>
              <a:srgbClr val="7030A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图片 5" descr="2018-10-25 15-01-24 的屏幕截图"/>
          <p:cNvPicPr>
            <a:picLocks noChangeAspect="1"/>
          </p:cNvPicPr>
          <p:nvPr/>
        </p:nvPicPr>
        <p:blipFill>
          <a:blip r:embed="rId1"/>
          <a:srcRect l="10338" t="5427" r="64341" b="63532"/>
          <a:stretch>
            <a:fillRect/>
          </a:stretch>
        </p:blipFill>
        <p:spPr>
          <a:xfrm>
            <a:off x="2051050" y="4551045"/>
            <a:ext cx="4006850" cy="175704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Vim的基本使用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" y="1773555"/>
            <a:ext cx="11195050" cy="487172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x-none" altLang="zh-CN">
                <a:solidFill>
                  <a:srgbClr val="FF0000"/>
                </a:solidFill>
              </a:rPr>
              <a:t>命令模式：</a:t>
            </a:r>
            <a:endParaRPr lang="x-none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在一般模式下按冒号“ : ”可以执行相关命令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1.保存 ：w （write）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2.退出 ：q （quit）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3.保存并退出：wq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4.强制退出：q！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5.设置行号：set nu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6.取消行号：set nonu</a:t>
            </a:r>
            <a:endParaRPr lang="x-none" altLang="zh-CN"/>
          </a:p>
          <a:p>
            <a:pPr marL="0" indent="0">
              <a:buNone/>
            </a:pPr>
            <a:r>
              <a:rPr lang="x-none" altLang="zh-CN">
                <a:cs typeface="东文宋体" charset="0"/>
              </a:rPr>
              <a:t>                         </a:t>
            </a:r>
            <a:endParaRPr lang="x-none" altLang="zh-CN">
              <a:cs typeface="东文宋体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zh-CN"/>
              <a:t>  			Vim的基本使用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>
                <a:solidFill>
                  <a:srgbClr val="FF0000"/>
                </a:solidFill>
              </a:rPr>
              <a:t>提高使用效率的方法：</a:t>
            </a:r>
            <a:endParaRPr lang="x-none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/>
              <a:t>	一般模式下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复制       nyy  表示从当前行复制n行。例：3yy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粘贴       np   表示在当前行下方，粘贴n次。 例：1p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剪切       ndd  表示从当前行开始，剪切n行。 例：4dd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跳转行    ngg  跳转到第n行。 例：6gg即表示跳转到第6行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跳转最后一行   G   跳转到最后一行</a:t>
            </a:r>
            <a:endParaRPr lang="x-none" altLang="zh-CN"/>
          </a:p>
          <a:p>
            <a:pPr marL="0" indent="0">
              <a:buNone/>
            </a:pPr>
            <a:r>
              <a:rPr lang="x-none" altLang="zh-CN"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        </a:t>
            </a:r>
            <a:r>
              <a:rPr lang="x-none" altLang="zh-CN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x-none" altLang="zh-CN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tips：shift+g 可以直接变成大写哦</a:t>
            </a:r>
            <a:endParaRPr lang="x-none" altLang="zh-CN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zh-CN"/>
              <a:t>			</a:t>
            </a:r>
            <a:br>
              <a:rPr lang="x-none" altLang="zh-CN"/>
            </a:br>
            <a:r>
              <a:rPr lang="x-none" altLang="zh-CN"/>
              <a:t>				Vim的基本使用</a:t>
            </a:r>
            <a:endParaRPr lang="x-none" altLang="zh-CN"/>
          </a:p>
        </p:txBody>
      </p:sp>
      <p:sp>
        <p:nvSpPr>
          <p:cNvPr id="7" name="内容占位符 6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>
                <a:solidFill>
                  <a:srgbClr val="FF0000"/>
                </a:solidFill>
              </a:rPr>
              <a:t>提高效率的方法：</a:t>
            </a:r>
            <a:endParaRPr lang="x-none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/>
              <a:t> 	一般模式下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查找        输入“/”加关键字查找对应内容。如果匹配项   		目较多，按“n”切换下一个（next）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  <a:p>
            <a:pPr marL="0" indent="0">
              <a:buNone/>
            </a:pPr>
            <a:r>
              <a:rPr lang="x-none" altLang="zh-CN"/>
              <a:t>替换		:%s/旧/新/g      例：:%s/a/123/g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  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读取别的文件的内容，到当前行下方   :r  b.txt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蓝色憧憬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4796</Words>
  <Application>WPS 演示</Application>
  <PresentationFormat>宽屏</PresentationFormat>
  <Paragraphs>526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2" baseType="lpstr">
      <vt:lpstr>Arial</vt:lpstr>
      <vt:lpstr>宋体</vt:lpstr>
      <vt:lpstr>Wingdings</vt:lpstr>
      <vt:lpstr>东文宋体</vt:lpstr>
      <vt:lpstr>方正书宋_GBK</vt:lpstr>
      <vt:lpstr>Arial Unicode MS</vt:lpstr>
      <vt:lpstr>微软雅黑</vt:lpstr>
      <vt:lpstr>Calibri</vt:lpstr>
      <vt:lpstr>蓝色憧憬</vt:lpstr>
      <vt:lpstr>				组员简介</vt:lpstr>
      <vt:lpstr>					自我介绍</vt:lpstr>
      <vt:lpstr>           Vim的基本使用 </vt:lpstr>
      <vt:lpstr>Vim的基本使用</vt:lpstr>
      <vt:lpstr>			Vim的基本使用</vt:lpstr>
      <vt:lpstr> Vim的基本使用</vt:lpstr>
      <vt:lpstr>Vim的基本使用</vt:lpstr>
      <vt:lpstr>  			Vim的基本使用</vt:lpstr>
      <vt:lpstr>			 				Vim的基本使用</vt:lpstr>
      <vt:lpstr>PowerPoint 演示文稿</vt:lpstr>
      <vt:lpstr>				用户相关命令</vt:lpstr>
      <vt:lpstr>				用户相关命名</vt:lpstr>
      <vt:lpstr> 				用户相关命名</vt:lpstr>
      <vt:lpstr>vim的基本使用和用户相关命令到此结束</vt:lpstr>
      <vt:lpstr>				学习汇报</vt:lpstr>
      <vt:lpstr>				自我介绍</vt:lpstr>
      <vt:lpstr>           grep 基本用法详解 </vt:lpstr>
      <vt:lpstr>也可以理解为文本过滤器</vt:lpstr>
      <vt:lpstr>grep 的基本用法</vt:lpstr>
      <vt:lpstr>grep -i 表示忽略关键字的大小写</vt:lpstr>
      <vt:lpstr>grep  -v 表示反过来，只打印没有匹配的，而匹配的反而不打印。</vt:lpstr>
      <vt:lpstr>grep    -c 表示符合条件的总行数</vt:lpstr>
      <vt:lpstr>               字符串的掐头去尾</vt:lpstr>
      <vt:lpstr>用法</vt:lpstr>
      <vt:lpstr>		字符串的掐头去尾</vt:lpstr>
      <vt:lpstr>用法</vt:lpstr>
      <vt:lpstr>  grep和字符串的掐头去尾到此结束                        </vt:lpstr>
      <vt:lpstr>自我介绍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正则表达式</vt:lpstr>
      <vt:lpstr>  正则表达式的用法到此结束                        </vt:lpstr>
      <vt:lpstr>					总结</vt:lpstr>
      <vt:lpstr>	   谢谢观看！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wyJinBu</cp:lastModifiedBy>
  <cp:revision>17</cp:revision>
  <dcterms:created xsi:type="dcterms:W3CDTF">2018-10-25T11:10:00Z</dcterms:created>
  <dcterms:modified xsi:type="dcterms:W3CDTF">2018-10-25T13:15:52Z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