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8" r:id="rId8"/>
    <p:sldId id="265" r:id="rId9"/>
    <p:sldId id="267" r:id="rId10"/>
    <p:sldId id="264" r:id="rId11"/>
    <p:sldId id="266" r:id="rId12"/>
    <p:sldId id="269" r:id="rId13"/>
    <p:sldId id="260" r:id="rId14"/>
    <p:sldId id="282" r:id="rId15"/>
    <p:sldId id="280" r:id="rId16"/>
    <p:sldId id="283" r:id="rId17"/>
    <p:sldId id="279" r:id="rId18"/>
    <p:sldId id="262" r:id="rId19"/>
    <p:sldId id="263" r:id="rId20"/>
    <p:sldId id="271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55800"/>
            <a:ext cx="9144000" cy="1555115"/>
          </a:xfrm>
        </p:spPr>
        <p:txBody>
          <a:bodyPr/>
          <a:p>
            <a:pPr algn="ctr"/>
            <a:r>
              <a:rPr lang="x-none" altLang="zh-CN" sz="6600" b="1"/>
              <a:t>Shell</a:t>
            </a:r>
            <a:endParaRPr lang="x-none" altLang="zh-CN" sz="6600" b="1"/>
          </a:p>
        </p:txBody>
      </p:sp>
      <p:sp>
        <p:nvSpPr>
          <p:cNvPr id="7" name="文本框 6"/>
          <p:cNvSpPr txBox="1"/>
          <p:nvPr/>
        </p:nvSpPr>
        <p:spPr>
          <a:xfrm>
            <a:off x="5408930" y="3956685"/>
            <a:ext cx="1442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600" b="1">
                <a:latin typeface="楷体" panose="02010609060101010101" charset="-122"/>
                <a:ea typeface="楷体" panose="02010609060101010101" charset="-122"/>
              </a:rPr>
              <a:t>牛伟</a:t>
            </a:r>
            <a:endParaRPr lang="x-none" altLang="zh-CN" sz="3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条件判断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b="1"/>
              <a:t>数字比较</a:t>
            </a: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-eq     equal                  等于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-ne     not equal           不等于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-lt       less  than           比..小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-gt      greater  than    比..大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-le      less equal         小于等于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-ge     greater equal   大于等于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[ 56 -ge 18 ]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echo $?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条件判断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字符串的比较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==</a:t>
            </a:r>
            <a:r>
              <a:rPr lang="x-none" altLang="zh-CN"/>
              <a:t>	等于</a:t>
            </a:r>
            <a:endParaRPr lang="x-none" altLang="zh-CN"/>
          </a:p>
          <a:p>
            <a:pPr marL="0" indent="0">
              <a:buNone/>
            </a:pPr>
            <a:r>
              <a:rPr lang="zh-CN" altLang="en-US"/>
              <a:t>!=</a:t>
            </a:r>
            <a:r>
              <a:rPr lang="x-none" altLang="zh-CN"/>
              <a:t>	不等于</a:t>
            </a:r>
            <a:endParaRPr lang="x-none" altLang="zh-CN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[ $USER == "root"  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判断当前用户是否为root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for循环语句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/>
              <a:t>for  变量   in 取值列表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列表的表示方式：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1 2 3 	    {1,2,3}	 {1..3}	      </a:t>
            </a:r>
            <a:r>
              <a:rPr lang="x-none" altLang="zh-CN" b="1"/>
              <a:t>`seq 10` </a:t>
            </a:r>
            <a:endParaRPr lang="x-none" altLang="zh-CN" b="1"/>
          </a:p>
          <a:p>
            <a:pPr marL="0" indent="0">
              <a:buNone/>
            </a:pPr>
            <a:r>
              <a:rPr lang="x-none" altLang="zh-CN"/>
              <a:t>do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echo $a（兑奖）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done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列表里有几个值，就循环几次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每次循环，会从列表里取出一个值，赋值给变量(比如 a)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这个变量，可以在循环里直接使用（$a）</a:t>
            </a:r>
            <a:endParaRPr lang="x-none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九九乘法表</a:t>
            </a:r>
            <a:endParaRPr lang="zh-CN" altLang="en-US"/>
          </a:p>
        </p:txBody>
      </p:sp>
      <p:pic>
        <p:nvPicPr>
          <p:cNvPr id="4" name="内容占位符 3" descr="2018-10-25 09-31-15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11747" t="18678" r="66152" b="52254"/>
          <a:stretch>
            <a:fillRect/>
          </a:stretch>
        </p:blipFill>
        <p:spPr>
          <a:xfrm>
            <a:off x="311150" y="1875155"/>
            <a:ext cx="4729480" cy="3499485"/>
          </a:xfrm>
          <a:prstGeom prst="rect">
            <a:avLst/>
          </a:prstGeom>
        </p:spPr>
      </p:pic>
      <p:pic>
        <p:nvPicPr>
          <p:cNvPr id="5" name="图片 4" descr="2018-10-25 09-32-11 的屏幕截图"/>
          <p:cNvPicPr>
            <a:picLocks noChangeAspect="1"/>
          </p:cNvPicPr>
          <p:nvPr/>
        </p:nvPicPr>
        <p:blipFill>
          <a:blip r:embed="rId2"/>
          <a:srcRect l="11635" t="18822" r="40456" b="53019"/>
          <a:stretch>
            <a:fillRect/>
          </a:stretch>
        </p:blipFill>
        <p:spPr>
          <a:xfrm>
            <a:off x="5507990" y="2237740"/>
            <a:ext cx="6528435" cy="2158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九九乘法表</a:t>
            </a:r>
            <a:endParaRPr lang="x-none" altLang="zh-CN" b="1"/>
          </a:p>
        </p:txBody>
      </p:sp>
      <p:pic>
        <p:nvPicPr>
          <p:cNvPr id="7" name="图片 6" descr="2018-10-25 09-36-51 的屏幕截图"/>
          <p:cNvPicPr>
            <a:picLocks noChangeAspect="1"/>
          </p:cNvPicPr>
          <p:nvPr/>
        </p:nvPicPr>
        <p:blipFill>
          <a:blip r:embed="rId1"/>
          <a:srcRect l="12027" t="18642" r="64999" b="44983"/>
          <a:stretch>
            <a:fillRect/>
          </a:stretch>
        </p:blipFill>
        <p:spPr>
          <a:xfrm>
            <a:off x="535305" y="1819275"/>
            <a:ext cx="3972560" cy="3538220"/>
          </a:xfrm>
          <a:prstGeom prst="rect">
            <a:avLst/>
          </a:prstGeom>
        </p:spPr>
      </p:pic>
      <p:pic>
        <p:nvPicPr>
          <p:cNvPr id="8" name="图片 7" descr="2018-10-25 09-37-50 的屏幕截图"/>
          <p:cNvPicPr>
            <a:picLocks noChangeAspect="1"/>
          </p:cNvPicPr>
          <p:nvPr/>
        </p:nvPicPr>
        <p:blipFill>
          <a:blip r:embed="rId2"/>
          <a:srcRect l="11547" t="19147" r="38668" b="34534"/>
          <a:stretch>
            <a:fillRect/>
          </a:stretch>
        </p:blipFill>
        <p:spPr>
          <a:xfrm>
            <a:off x="4976495" y="1847215"/>
            <a:ext cx="6911340" cy="3616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几几乘法表</a:t>
            </a:r>
            <a:endParaRPr lang="x-none" altLang="zh-CN" b="1"/>
          </a:p>
        </p:txBody>
      </p:sp>
      <p:pic>
        <p:nvPicPr>
          <p:cNvPr id="4" name="内容占位符 3" descr="2018-10-25 10-10-13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40396" t="24019" r="35528" b="45586"/>
          <a:stretch>
            <a:fillRect/>
          </a:stretch>
        </p:blipFill>
        <p:spPr>
          <a:xfrm>
            <a:off x="6194425" y="1787525"/>
            <a:ext cx="5335270" cy="3789045"/>
          </a:xfrm>
          <a:prstGeom prst="rect">
            <a:avLst/>
          </a:prstGeom>
        </p:spPr>
      </p:pic>
      <p:pic>
        <p:nvPicPr>
          <p:cNvPr id="5" name="图片 4" descr="2018-10-25 10-10-58 的屏幕截图"/>
          <p:cNvPicPr>
            <a:picLocks noChangeAspect="1"/>
          </p:cNvPicPr>
          <p:nvPr/>
        </p:nvPicPr>
        <p:blipFill>
          <a:blip r:embed="rId2"/>
          <a:srcRect l="14040" t="25309" r="64066" b="43266"/>
          <a:stretch>
            <a:fillRect/>
          </a:stretch>
        </p:blipFill>
        <p:spPr>
          <a:xfrm>
            <a:off x="487045" y="1809750"/>
            <a:ext cx="475424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while 循环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while 条件判断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条件成立时执行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done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如果条件成立，循环一直进行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直到不成立，循环结束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如果进入死循环，可以按 ctrl c 结束当前进程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if分支语句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x-none" altLang="zh-CN" b="1"/>
              <a:t>1、单一条件</a:t>
            </a:r>
            <a:endParaRPr lang="x-none" altLang="zh-CN" b="1"/>
          </a:p>
          <a:p>
            <a:pPr marL="0" indent="0">
              <a:buNone/>
            </a:pPr>
            <a:r>
              <a:rPr lang="zh-CN" altLang="en-US"/>
              <a:t>if [ 条件判断 ];then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如果成立，执行这里的命令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fi</a:t>
            </a:r>
            <a:endParaRPr lang="zh-CN" altLang="en-US"/>
          </a:p>
          <a:p>
            <a:pPr marL="0" indent="0">
              <a:buNone/>
            </a:pPr>
            <a:r>
              <a:rPr lang="x-none" altLang="zh-CN" b="1"/>
              <a:t>2、两个条件</a:t>
            </a:r>
            <a:endParaRPr lang="x-none" altLang="zh-CN" b="1"/>
          </a:p>
          <a:p>
            <a:pPr marL="0" indent="0">
              <a:buNone/>
            </a:pPr>
            <a:r>
              <a:rPr lang="zh-CN" altLang="en-US"/>
              <a:t>if [ 条件判断 ];then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如果成立，执行这里的命令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否则，执行这里的命令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fi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if分支语句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4333240" cy="435165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x-none" altLang="zh-CN" b="1"/>
              <a:t>3、多个条件					</a:t>
            </a:r>
            <a:endParaRPr lang="x-none" altLang="zh-CN" b="1"/>
          </a:p>
          <a:p>
            <a:pPr marL="0" indent="0">
              <a:buNone/>
            </a:pPr>
            <a:r>
              <a:rPr lang="zh-CN" altLang="en-US"/>
              <a:t>if [ $</a:t>
            </a:r>
            <a:r>
              <a:rPr lang="x-none" altLang="zh-CN"/>
              <a:t>i</a:t>
            </a:r>
            <a:r>
              <a:rPr lang="zh-CN" altLang="en-US"/>
              <a:t> -ge 90 ];then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echo 优秀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elif [ $</a:t>
            </a:r>
            <a:r>
              <a:rPr lang="x-none" altLang="zh-CN"/>
              <a:t>i</a:t>
            </a:r>
            <a:r>
              <a:rPr lang="zh-CN" altLang="en-US"/>
              <a:t> -ge 70 ];then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echo 良好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elif [ $</a:t>
            </a:r>
            <a:r>
              <a:rPr lang="x-none" altLang="zh-CN"/>
              <a:t>i</a:t>
            </a:r>
            <a:r>
              <a:rPr lang="zh-CN" altLang="en-US"/>
              <a:t> -ge 60 ];then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echo 及格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echo 不及格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fi</a:t>
            </a:r>
            <a:endParaRPr lang="zh-CN" altLang="en-US"/>
          </a:p>
        </p:txBody>
      </p:sp>
      <p:pic>
        <p:nvPicPr>
          <p:cNvPr id="5" name="图片 4" descr="2018-10-25 11-03-41 的屏幕截图"/>
          <p:cNvPicPr>
            <a:picLocks noChangeAspect="1"/>
          </p:cNvPicPr>
          <p:nvPr/>
        </p:nvPicPr>
        <p:blipFill>
          <a:blip r:embed="rId1"/>
          <a:srcRect l="49160" t="28563" r="32893" b="37946"/>
          <a:stretch>
            <a:fillRect/>
          </a:stretch>
        </p:blipFill>
        <p:spPr>
          <a:xfrm>
            <a:off x="6496050" y="1445260"/>
            <a:ext cx="4308475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猜数字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780" y="1593850"/>
            <a:ext cx="10515600" cy="4351338"/>
          </a:xfrm>
        </p:spPr>
        <p:txBody>
          <a:bodyPr>
            <a:noAutofit/>
          </a:bodyPr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x-none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1、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让系统生成一个随机数(1~100)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answer=$[RANDOM % 100 + 1]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x-none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2、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提示用户开始猜数字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3. read 读取用户输入的数字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read -p "请猜一个1~100之间的整数：" guess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4. 把两个数字进行比较，并提示用户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“猜大了” “猜小了” “猜对了”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if [ $guess -lt $answer ];then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	echo "你猜小了"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elif [ $guess -gt $answer ];then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	echo "你猜大了"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else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	echo "恭喜啊！你猜对了"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	fi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目录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简介</a:t>
            </a:r>
            <a:endParaRPr lang="x-none" altLang="zh-CN"/>
          </a:p>
          <a:p>
            <a:r>
              <a:rPr lang="x-none" altLang="zh-CN"/>
              <a:t>执行</a:t>
            </a:r>
            <a:endParaRPr lang="x-none" altLang="zh-CN"/>
          </a:p>
          <a:p>
            <a:r>
              <a:rPr lang="x-none" altLang="zh-CN"/>
              <a:t>shell脚本语法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猜数字</a:t>
            </a:r>
            <a:endParaRPr lang="zh-CN" altLang="en-US"/>
          </a:p>
        </p:txBody>
      </p:sp>
      <p:pic>
        <p:nvPicPr>
          <p:cNvPr id="4" name="内容占位符 3" descr="2018-10-25 11-39-42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49106" t="28753" r="31325" b="37356"/>
          <a:stretch>
            <a:fillRect/>
          </a:stretch>
        </p:blipFill>
        <p:spPr>
          <a:xfrm>
            <a:off x="6496050" y="1421130"/>
            <a:ext cx="4980305" cy="4852670"/>
          </a:xfrm>
          <a:prstGeom prst="rect">
            <a:avLst/>
          </a:prstGeom>
        </p:spPr>
      </p:pic>
      <p:pic>
        <p:nvPicPr>
          <p:cNvPr id="5" name="图片 4" descr="2018-10-25 11-36-46 的屏幕截图"/>
          <p:cNvPicPr>
            <a:picLocks noChangeAspect="1"/>
          </p:cNvPicPr>
          <p:nvPr/>
        </p:nvPicPr>
        <p:blipFill>
          <a:blip r:embed="rId2"/>
          <a:srcRect l="49252" t="28732" r="27410" b="36753"/>
          <a:stretch>
            <a:fillRect/>
          </a:stretch>
        </p:blipFill>
        <p:spPr>
          <a:xfrm>
            <a:off x="450215" y="1434465"/>
            <a:ext cx="5516880" cy="458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简介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p>
            <a:r>
              <a:rPr lang="x-none" altLang="zh-CN" b="1"/>
              <a:t>shell</a:t>
            </a:r>
            <a:r>
              <a:rPr lang="x-none" altLang="zh-CN"/>
              <a:t>是一个命令解释器，它解释由用户输入的命令并且把它们送到内核。不仅如此shell有自己的编辑语言用于对命令的编辑，它允许用户编写由shell命令组成的程序。</a:t>
            </a:r>
            <a:endParaRPr lang="x-none" altLang="zh-CN">
              <a:solidFill>
                <a:srgbClr val="FF0000"/>
              </a:solidFill>
            </a:endParaRPr>
          </a:p>
          <a:p>
            <a:endParaRPr lang="x-none" altLang="zh-CN">
              <a:solidFill>
                <a:srgbClr val="FF0000"/>
              </a:solidFill>
            </a:endParaRPr>
          </a:p>
          <a:p>
            <a:r>
              <a:rPr lang="x-none" altLang="zh-CN"/>
              <a:t>直接在终端中输入</a:t>
            </a:r>
            <a:endParaRPr lang="x-none" altLang="zh-CN"/>
          </a:p>
          <a:p>
            <a:r>
              <a:rPr lang="x-none" altLang="zh-CN"/>
              <a:t>在vim编辑器下进行编辑。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（后缀名一般为.sh）</a:t>
            </a:r>
            <a:endParaRPr lang="x-none" altLang="zh-CN"/>
          </a:p>
        </p:txBody>
      </p:sp>
      <p:pic>
        <p:nvPicPr>
          <p:cNvPr id="4" name="图片 3" descr="2018-10-24 17-24-58 的屏幕截图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5709285" y="2881630"/>
            <a:ext cx="5244465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执行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25" y="181610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b="1"/>
              <a:t>执行方式(a.sh)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方法1</a:t>
            </a:r>
            <a:r>
              <a:rPr lang="x-none" altLang="zh-CN" b="1"/>
              <a:t>：</a:t>
            </a:r>
            <a:r>
              <a:rPr lang="zh-CN" altLang="en-US"/>
              <a:t>需要增加执行权限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/root/a.sh</a:t>
            </a:r>
            <a:r>
              <a:rPr lang="x-none" altLang="zh-CN"/>
              <a:t>		（绝对路径）</a:t>
            </a:r>
            <a:endParaRPr lang="x-none" altLang="zh-CN"/>
          </a:p>
          <a:p>
            <a:pPr marL="0" indent="0">
              <a:buNone/>
            </a:pPr>
            <a:r>
              <a:rPr lang="zh-CN" altLang="en-US"/>
              <a:t>	        ./a.sh</a:t>
            </a:r>
            <a:r>
              <a:rPr lang="x-none" altLang="zh-CN"/>
              <a:t>	 	（相对路径）</a:t>
            </a:r>
            <a:endParaRPr lang="x-none" altLang="zh-CN"/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x-none" altLang="zh-CN"/>
              <a:t>	</a:t>
            </a:r>
            <a:endParaRPr lang="x-none" altLang="zh-CN"/>
          </a:p>
          <a:p>
            <a:pPr marL="0" indent="0">
              <a:buNone/>
            </a:pPr>
            <a:r>
              <a:rPr lang="zh-CN" altLang="en-US" b="1"/>
              <a:t>方法2</a:t>
            </a:r>
            <a:r>
              <a:rPr lang="x-none" altLang="zh-CN" b="1"/>
              <a:t>：</a:t>
            </a:r>
            <a:r>
              <a:rPr lang="zh-CN" altLang="en-US"/>
              <a:t>可以不</a:t>
            </a:r>
            <a:r>
              <a:rPr lang="x-none" altLang="zh-CN"/>
              <a:t>要</a:t>
            </a:r>
            <a:r>
              <a:rPr lang="zh-CN" altLang="en-US"/>
              <a:t>执行权限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	1)	</a:t>
            </a:r>
            <a:r>
              <a:rPr lang="zh-CN" altLang="en-US"/>
              <a:t>sh   a.sh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		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2)   </a:t>
            </a:r>
            <a:r>
              <a:rPr lang="zh-CN" altLang="en-US"/>
              <a:t>. a.sh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		</a:t>
            </a:r>
            <a:r>
              <a:rPr lang="zh-CN" altLang="en-US"/>
              <a:t>source  a.sh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Shell脚本语法</a:t>
            </a:r>
            <a:endParaRPr lang="x-none" altLang="zh-CN" b="1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ym typeface="+mn-ea"/>
              </a:rPr>
              <a:t>#!/bin/bash	# 注释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#！ 是特殊符号，解释此脚本的shell路径。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bash：shell的一种产品。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6" name="图片 5" descr="2018-10-24 19-13-43 的屏幕截图"/>
          <p:cNvPicPr>
            <a:picLocks noChangeAspect="1"/>
          </p:cNvPicPr>
          <p:nvPr/>
        </p:nvPicPr>
        <p:blipFill>
          <a:blip r:embed="rId1"/>
          <a:srcRect l="17500" t="21549" r="53921" b="52988"/>
          <a:stretch>
            <a:fillRect/>
          </a:stretch>
        </p:blipFill>
        <p:spPr>
          <a:xfrm>
            <a:off x="5199380" y="3183890"/>
            <a:ext cx="6090920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Shell变量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用户自定义变量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	</a:t>
            </a:r>
            <a:r>
              <a:rPr lang="zh-CN" altLang="en-US">
                <a:sym typeface="+mn-ea"/>
              </a:rPr>
              <a:t>a=10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	=是赋值符号，表示把"右边的值"赋给"左边的变量"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	a=10   给变量a赋值为10</a:t>
            </a:r>
            <a:endParaRPr lang="x-none" altLang="zh-CN"/>
          </a:p>
          <a:p>
            <a:pPr marL="0" indent="0">
              <a:buNone/>
            </a:pPr>
            <a:r>
              <a:rPr lang="x-none" altLang="zh-CN" b="1">
                <a:sym typeface="+mn-ea"/>
              </a:rPr>
              <a:t>取变量a的值</a:t>
            </a:r>
            <a:endParaRPr lang="x-none" altLang="zh-CN" b="1">
              <a:sym typeface="+mn-ea"/>
            </a:endParaRPr>
          </a:p>
          <a:p>
            <a:pPr marL="0" indent="0">
              <a:buNone/>
            </a:pPr>
            <a:r>
              <a:rPr lang="x-none" altLang="zh-CN" b="1">
                <a:sym typeface="+mn-ea"/>
              </a:rPr>
              <a:t>	$a</a:t>
            </a:r>
            <a:endParaRPr lang="x-none" altLang="zh-CN" b="1"/>
          </a:p>
          <a:p>
            <a:pPr marL="0" indent="0">
              <a:buNone/>
            </a:pPr>
            <a:r>
              <a:rPr lang="x-none" altLang="zh-CN">
                <a:sym typeface="+mn-ea"/>
              </a:rPr>
              <a:t>	echo  $a   显示变量a的值（结果：10）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	a=50   给变量a重新赋值为50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	echo  $a   （结果：50）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Shell变量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410" y="1322070"/>
            <a:ext cx="10515600" cy="4351338"/>
          </a:xfrm>
        </p:spPr>
        <p:txBody>
          <a:bodyPr>
            <a:noAutofit/>
          </a:bodyPr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环境变量（全部大写字母） HOME  USER  PATH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/>
              <a:t>	</a:t>
            </a:r>
            <a:r>
              <a:rPr lang="zh-CN" altLang="en-US"/>
              <a:t>echo  $HOME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echo  $USER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echo  $PATH</a:t>
            </a:r>
            <a:endParaRPr lang="zh-CN" altLang="en-US"/>
          </a:p>
          <a:p>
            <a:r>
              <a:rPr lang="zh-CN" altLang="en-US" b="1"/>
              <a:t>位置变量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</a:t>
            </a:r>
            <a:r>
              <a:rPr lang="zh-CN" altLang="en-US"/>
              <a:t>$1  $2  $3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在执行一个脚本时，后面可以跟参数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/root/a.sh   abc  a.txt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Shell变量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410" y="1322070"/>
            <a:ext cx="10515600" cy="4351338"/>
          </a:xfrm>
        </p:spPr>
        <p:txBody>
          <a:bodyPr>
            <a:noAutofit/>
          </a:bodyPr>
          <a:p>
            <a:endParaRPr lang="zh-CN" altLang="en-US"/>
          </a:p>
          <a:p>
            <a:r>
              <a:rPr lang="zh-CN" altLang="en-US" b="1"/>
              <a:t>预定义变量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</a:t>
            </a:r>
            <a:r>
              <a:rPr lang="zh-CN" altLang="en-US"/>
              <a:t>记录执行脚本的信息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$#  参数的个数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$*  参数的列表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$?  上一条命令执行是否成功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0表示成功，其它表示失败</a:t>
            </a:r>
            <a:endParaRPr lang="zh-CN" altLang="en-US"/>
          </a:p>
        </p:txBody>
      </p:sp>
      <p:pic>
        <p:nvPicPr>
          <p:cNvPr id="4" name="图片 3" descr="2018-10-24 20-30-10 的屏幕截图"/>
          <p:cNvPicPr>
            <a:picLocks noChangeAspect="1"/>
          </p:cNvPicPr>
          <p:nvPr/>
        </p:nvPicPr>
        <p:blipFill>
          <a:blip r:embed="rId1"/>
          <a:srcRect l="49539" t="21717" r="26574" b="53219"/>
          <a:stretch>
            <a:fillRect/>
          </a:stretch>
        </p:blipFill>
        <p:spPr>
          <a:xfrm>
            <a:off x="6925310" y="3319780"/>
            <a:ext cx="4438650" cy="2620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数学运算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x-none" altLang="zh-CN" b="1"/>
              <a:t>数学运算</a:t>
            </a:r>
            <a:endParaRPr lang="x-none" altLang="zh-CN" b="1"/>
          </a:p>
          <a:p>
            <a:pPr marL="0" indent="0">
              <a:buNone/>
            </a:pPr>
            <a:r>
              <a:rPr lang="x-none" altLang="zh-CN"/>
              <a:t>	i=$[a+b]   i=$[a-b]   </a:t>
            </a:r>
            <a:r>
              <a:rPr lang="x-none" altLang="zh-CN">
                <a:sym typeface="+mn-ea"/>
              </a:rPr>
              <a:t>i=$[a*b]   i=$[a/b]</a:t>
            </a:r>
            <a:r>
              <a:rPr lang="x-none" altLang="zh-CN"/>
              <a:t>   i=$[a%]</a:t>
            </a:r>
            <a:endParaRPr lang="x-none" altLang="zh-CN"/>
          </a:p>
          <a:p>
            <a:pPr marL="0" indent="0">
              <a:buNone/>
            </a:pPr>
            <a:r>
              <a:rPr lang="x-none" altLang="zh-CN" b="1"/>
              <a:t>计算变量i的长度</a:t>
            </a:r>
            <a:r>
              <a:rPr lang="x-none" altLang="zh-CN"/>
              <a:t>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$[#i]</a:t>
            </a:r>
            <a:endParaRPr lang="x-none" altLang="zh-CN"/>
          </a:p>
          <a:p>
            <a:pPr marL="0" indent="0">
              <a:buNone/>
            </a:pPr>
            <a:r>
              <a:rPr lang="x-none" altLang="zh-CN" b="1"/>
              <a:t>字符的截取</a:t>
            </a:r>
            <a:r>
              <a:rPr lang="x-none" altLang="zh-CN"/>
              <a:t>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${i:0:5} (从位置0开始截取5个字符)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宽屏</PresentationFormat>
  <Paragraphs>185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楷体</vt:lpstr>
      <vt:lpstr>Calibri Light</vt:lpstr>
      <vt:lpstr>微软雅黑</vt:lpstr>
      <vt:lpstr>Arial Unicode MS</vt:lpstr>
      <vt:lpstr>Calibri</vt:lpstr>
      <vt:lpstr>Office 主题</vt:lpstr>
      <vt:lpstr>Shell</vt:lpstr>
      <vt:lpstr>目录</vt:lpstr>
      <vt:lpstr>简介</vt:lpstr>
      <vt:lpstr>执行</vt:lpstr>
      <vt:lpstr>Shell脚本语法</vt:lpstr>
      <vt:lpstr>Shell变量</vt:lpstr>
      <vt:lpstr>Shell变量</vt:lpstr>
      <vt:lpstr>Shell变量</vt:lpstr>
      <vt:lpstr>数学运算</vt:lpstr>
      <vt:lpstr>条件判断</vt:lpstr>
      <vt:lpstr>条件判断</vt:lpstr>
      <vt:lpstr>for循环语句</vt:lpstr>
      <vt:lpstr>九九乘法表</vt:lpstr>
      <vt:lpstr>九九乘法表</vt:lpstr>
      <vt:lpstr>几几乘法表</vt:lpstr>
      <vt:lpstr>while 循环</vt:lpstr>
      <vt:lpstr>if分支语句</vt:lpstr>
      <vt:lpstr>if分支语句</vt:lpstr>
      <vt:lpstr>猜数字</vt:lpstr>
      <vt:lpstr>猜数字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21</cp:revision>
  <dcterms:created xsi:type="dcterms:W3CDTF">2018-10-25T03:49:00Z</dcterms:created>
  <dcterms:modified xsi:type="dcterms:W3CDTF">2018-10-25T06:17:09Z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