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61" r:id="rId6"/>
    <p:sldId id="259" r:id="rId7"/>
    <p:sldId id="268" r:id="rId8"/>
    <p:sldId id="265" r:id="rId9"/>
    <p:sldId id="267" r:id="rId10"/>
    <p:sldId id="264" r:id="rId11"/>
    <p:sldId id="266" r:id="rId12"/>
    <p:sldId id="269" r:id="rId13"/>
    <p:sldId id="260" r:id="rId14"/>
    <p:sldId id="282" r:id="rId15"/>
    <p:sldId id="280" r:id="rId16"/>
    <p:sldId id="283" r:id="rId17"/>
    <p:sldId id="279" r:id="rId18"/>
    <p:sldId id="262" r:id="rId19"/>
    <p:sldId id="263" r:id="rId20"/>
    <p:sldId id="271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55800"/>
            <a:ext cx="9144000" cy="1555115"/>
          </a:xfrm>
        </p:spPr>
        <p:txBody>
          <a:bodyPr>
            <a:normAutofit/>
          </a:bodyPr>
          <a:p>
            <a:pPr algn="ctr"/>
            <a:r>
              <a:rPr lang="x-none" altLang="zh-CN" sz="9600" b="1">
                <a:latin typeface="Carlito" charset="0"/>
                <a:ea typeface="Cantarell" charset="0"/>
              </a:rPr>
              <a:t>Shell</a:t>
            </a:r>
            <a:endParaRPr lang="x-none" altLang="zh-CN" sz="9600" b="1">
              <a:latin typeface="Carlito" charset="0"/>
              <a:ea typeface="Cantarell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8930" y="3956685"/>
            <a:ext cx="14427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3600" b="1">
                <a:latin typeface="楷体" panose="02010609060101010101" charset="-122"/>
                <a:ea typeface="楷体" panose="02010609060101010101" charset="-122"/>
              </a:rPr>
              <a:t>牛伟</a:t>
            </a:r>
            <a:endParaRPr lang="x-none" altLang="zh-CN" sz="36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sym typeface="+mn-ea"/>
              </a:rPr>
              <a:t>条件判断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3200" b="1">
                <a:latin typeface="黑体" panose="02010609060101010101" charset="-122"/>
                <a:ea typeface="黑体" panose="02010609060101010101" charset="-122"/>
              </a:rPr>
              <a:t>数字</a:t>
            </a:r>
            <a:r>
              <a:rPr lang="x-none" altLang="zh-CN" sz="3200" b="1"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zh-CN" altLang="en-US" sz="3200" b="1">
                <a:latin typeface="黑体" panose="02010609060101010101" charset="-122"/>
                <a:ea typeface="黑体" panose="02010609060101010101" charset="-122"/>
              </a:rPr>
              <a:t>比较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-eq                            equal                                  等于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-ne                            not equal                              不等于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-lt                            less  than                             比..小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-gt                            greater  than                          比..大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-le                            less equal                             小于等于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-ge                            greater equal                          大于等于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[ 56 -ge 18 ]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echo $?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 descr="2018-10-25 14-58-16 的屏幕截图"/>
          <p:cNvPicPr>
            <a:picLocks noChangeAspect="1"/>
          </p:cNvPicPr>
          <p:nvPr/>
        </p:nvPicPr>
        <p:blipFill>
          <a:blip r:embed="rId1"/>
          <a:srcRect l="44350" t="24098" r="36174" b="64604"/>
          <a:stretch>
            <a:fillRect/>
          </a:stretch>
        </p:blipFill>
        <p:spPr>
          <a:xfrm>
            <a:off x="3284220" y="5012690"/>
            <a:ext cx="4919345" cy="16052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sym typeface="+mn-ea"/>
              </a:rPr>
              <a:t>条件判断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字符串的比较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==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	等于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!=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	不等于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[ $USER == "root"  ]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判断当前用户是否为root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for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循环语句</a:t>
            </a:r>
            <a:endParaRPr lang="x-none" altLang="zh-CN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486275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for  变量   in   取值列表 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	列表的表示方式：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1 2 3 	{1,2,3}	 {1..3}	</a:t>
            </a:r>
            <a:r>
              <a:rPr lang="x-none" altLang="zh-CN" b="1">
                <a:latin typeface="黑体" panose="02010609060101010101" charset="-122"/>
                <a:ea typeface="黑体" panose="02010609060101010101" charset="-122"/>
              </a:rPr>
              <a:t>`seq 10` </a:t>
            </a:r>
            <a:endParaRPr lang="x-none" altLang="zh-CN" b="1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do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	echo $a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done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列表里有几个值，就循环几次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每次循环，都会从列表里取出一个值，赋值给变量(比如a)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这个变量，可以在循环里直接使用（$a）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一九乘法表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内容占位符 3" descr="2018-10-25 09-31-15 的屏幕截图"/>
          <p:cNvPicPr>
            <a:picLocks noChangeAspect="1"/>
          </p:cNvPicPr>
          <p:nvPr>
            <p:ph idx="1"/>
          </p:nvPr>
        </p:nvPicPr>
        <p:blipFill>
          <a:blip r:embed="rId1"/>
          <a:srcRect l="11747" t="18678" r="66152" b="52254"/>
          <a:stretch>
            <a:fillRect/>
          </a:stretch>
        </p:blipFill>
        <p:spPr>
          <a:xfrm>
            <a:off x="434340" y="2242820"/>
            <a:ext cx="4415790" cy="326771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 descr="2018-10-25 09-32-11 的屏幕截图"/>
          <p:cNvPicPr>
            <a:picLocks noChangeAspect="1"/>
          </p:cNvPicPr>
          <p:nvPr/>
        </p:nvPicPr>
        <p:blipFill>
          <a:blip r:embed="rId2"/>
          <a:srcRect l="11635" t="18822" r="40456" b="53019"/>
          <a:stretch>
            <a:fillRect/>
          </a:stretch>
        </p:blipFill>
        <p:spPr>
          <a:xfrm>
            <a:off x="5470525" y="2250440"/>
            <a:ext cx="6102985" cy="326072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九九乘法表</a:t>
            </a:r>
            <a:endParaRPr lang="x-none" altLang="zh-CN" b="1"/>
          </a:p>
        </p:txBody>
      </p:sp>
      <p:pic>
        <p:nvPicPr>
          <p:cNvPr id="8" name="图片 7" descr="2018-10-25 09-37-50 的屏幕截图"/>
          <p:cNvPicPr>
            <a:picLocks noChangeAspect="1"/>
          </p:cNvPicPr>
          <p:nvPr/>
        </p:nvPicPr>
        <p:blipFill>
          <a:blip r:embed="rId1"/>
          <a:srcRect l="11547" t="19147" r="38668" b="34534"/>
          <a:stretch>
            <a:fillRect/>
          </a:stretch>
        </p:blipFill>
        <p:spPr>
          <a:xfrm>
            <a:off x="4976495" y="1818005"/>
            <a:ext cx="6911340" cy="361696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3" name="图片 2" descr="2018-10-25 17-28-26 的屏幕截图"/>
          <p:cNvPicPr>
            <a:picLocks noChangeAspect="1"/>
          </p:cNvPicPr>
          <p:nvPr/>
        </p:nvPicPr>
        <p:blipFill>
          <a:blip r:embed="rId2"/>
          <a:srcRect l="55701" t="23939" r="25265" b="47733"/>
          <a:stretch>
            <a:fillRect/>
          </a:stretch>
        </p:blipFill>
        <p:spPr>
          <a:xfrm>
            <a:off x="312420" y="1812290"/>
            <a:ext cx="4311015" cy="360870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几几乘法表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内容占位符 3" descr="2018-10-25 10-10-13 的屏幕截图"/>
          <p:cNvPicPr>
            <a:picLocks noChangeAspect="1"/>
          </p:cNvPicPr>
          <p:nvPr>
            <p:ph idx="1"/>
          </p:nvPr>
        </p:nvPicPr>
        <p:blipFill>
          <a:blip r:embed="rId1"/>
          <a:srcRect l="40396" t="24019" r="35528" b="45586"/>
          <a:stretch>
            <a:fillRect/>
          </a:stretch>
        </p:blipFill>
        <p:spPr>
          <a:xfrm>
            <a:off x="5930900" y="1787525"/>
            <a:ext cx="5412740" cy="384429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 descr="2018-10-25 10-10-58 的屏幕截图"/>
          <p:cNvPicPr>
            <a:picLocks noChangeAspect="1"/>
          </p:cNvPicPr>
          <p:nvPr/>
        </p:nvPicPr>
        <p:blipFill>
          <a:blip r:embed="rId2"/>
          <a:srcRect l="14040" t="25309" r="64066" b="43266"/>
          <a:stretch>
            <a:fillRect/>
          </a:stretch>
        </p:blipFill>
        <p:spPr>
          <a:xfrm>
            <a:off x="739140" y="1800225"/>
            <a:ext cx="4754245" cy="383857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while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sym typeface="+mn-ea"/>
              </a:rPr>
              <a:t>循环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while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: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条件判断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do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	条件成立时执行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done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如果条件成立，循环一直进行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直到不成立，循环结束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如果进入死循环，可以按 ctrl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+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c 结束当前进程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if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 分支语句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x-none" altLang="zh-CN" b="1">
                <a:latin typeface="Carlito" charset="0"/>
                <a:ea typeface="黑体" panose="02010609060101010101" charset="-122"/>
              </a:rPr>
              <a:t>1、</a:t>
            </a:r>
            <a:r>
              <a:rPr lang="x-none" altLang="zh-CN" b="1">
                <a:latin typeface="黑体" panose="02010609060101010101" charset="-122"/>
                <a:ea typeface="黑体" panose="02010609060101010101" charset="-122"/>
              </a:rPr>
              <a:t>单一条件</a:t>
            </a:r>
            <a:endParaRPr lang="x-none" altLang="zh-CN" b="1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if [ 条件判断 ];then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	如果成立，执行这里的命令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fi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 b="1">
                <a:latin typeface="Carlito" charset="0"/>
                <a:ea typeface="黑体" panose="02010609060101010101" charset="-122"/>
              </a:rPr>
              <a:t>2、</a:t>
            </a:r>
            <a:r>
              <a:rPr lang="x-none" altLang="zh-CN" b="1">
                <a:latin typeface="黑体" panose="02010609060101010101" charset="-122"/>
                <a:ea typeface="黑体" panose="02010609060101010101" charset="-122"/>
              </a:rPr>
              <a:t>两个条件</a:t>
            </a:r>
            <a:endParaRPr lang="x-none" altLang="zh-CN" b="1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if [ 条件判断 ];then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	如果成立，执行这里的命令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else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	否则，执行这里的命令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fi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if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分支语句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260"/>
            <a:ext cx="4333240" cy="43516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x-none" altLang="zh-CN" sz="2400" b="1">
                <a:latin typeface="Carlito" charset="0"/>
                <a:ea typeface="黑体" panose="02010609060101010101" charset="-122"/>
              </a:rPr>
              <a:t>3、</a:t>
            </a:r>
            <a:r>
              <a:rPr lang="x-none" altLang="zh-CN" sz="2400" b="1">
                <a:latin typeface="黑体" panose="02010609060101010101" charset="-122"/>
                <a:ea typeface="黑体" panose="02010609060101010101" charset="-122"/>
              </a:rPr>
              <a:t>多个条件					</a:t>
            </a:r>
            <a:endParaRPr lang="x-none" altLang="zh-CN" sz="2400" b="1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if [ $</a:t>
            </a:r>
            <a:r>
              <a:rPr lang="x-none" altLang="zh-CN" sz="2400">
                <a:latin typeface="黑体" panose="02010609060101010101" charset="-122"/>
                <a:ea typeface="黑体" panose="02010609060101010101" charset="-122"/>
              </a:rPr>
              <a:t>i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 -ge 90 ];then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	echo 优秀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elif [ $</a:t>
            </a:r>
            <a:r>
              <a:rPr lang="x-none" altLang="zh-CN" sz="2400">
                <a:latin typeface="黑体" panose="02010609060101010101" charset="-122"/>
                <a:ea typeface="黑体" panose="02010609060101010101" charset="-122"/>
              </a:rPr>
              <a:t>i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 -ge 70 ];then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	echo 良好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elif [ $</a:t>
            </a:r>
            <a:r>
              <a:rPr lang="x-none" altLang="zh-CN" sz="2400">
                <a:latin typeface="黑体" panose="02010609060101010101" charset="-122"/>
                <a:ea typeface="黑体" panose="02010609060101010101" charset="-122"/>
              </a:rPr>
              <a:t>i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 -ge 60 ];then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	echo 及格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else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	echo 不及格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fi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 descr="2018-10-25 11-03-41 的屏幕截图"/>
          <p:cNvPicPr>
            <a:picLocks noChangeAspect="1"/>
          </p:cNvPicPr>
          <p:nvPr/>
        </p:nvPicPr>
        <p:blipFill>
          <a:blip r:embed="rId1"/>
          <a:srcRect l="49160" t="28563" r="32893" b="37946"/>
          <a:stretch>
            <a:fillRect/>
          </a:stretch>
        </p:blipFill>
        <p:spPr>
          <a:xfrm>
            <a:off x="6118860" y="1397000"/>
            <a:ext cx="4308475" cy="45224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猜数字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780" y="1593850"/>
            <a:ext cx="10515600" cy="4351338"/>
          </a:xfrm>
        </p:spPr>
        <p:txBody>
          <a:bodyPr>
            <a:noAutofit/>
          </a:bodyPr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x-none" altLang="zh-CN" sz="2000">
                <a:latin typeface="黑体" panose="02010609060101010101" charset="-122"/>
                <a:ea typeface="黑体" panose="02010609060101010101" charset="-122"/>
              </a:rPr>
              <a:t>1、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让系统生成一个随机数(1</a:t>
            </a:r>
            <a:r>
              <a:rPr lang="x-none" altLang="zh-CN" sz="2000">
                <a:latin typeface="黑体" panose="02010609060101010101" charset="-122"/>
                <a:ea typeface="黑体" panose="02010609060101010101" charset="-122"/>
              </a:rPr>
              <a:t>～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100)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	answer=$[RANDOM % 100 + 1]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x-none" altLang="zh-CN" sz="2000">
                <a:latin typeface="黑体" panose="02010609060101010101" charset="-122"/>
                <a:ea typeface="黑体" panose="02010609060101010101" charset="-122"/>
              </a:rPr>
              <a:t>2、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提示用户开始猜数字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x-none" altLang="zh-CN" sz="2000"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 read 读取用户输入的数字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	read -p "请猜一个1~100之间的整数：" guess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x-none" altLang="zh-CN" sz="2000"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 把两个数字进行比较，并提示用户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	“猜大了” “猜小了” “猜对了”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	if [ $guess -lt $answer ];then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		echo "你猜小了"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	elif [ $guess -gt $answer ];then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		echo "你猜大了"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	else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		echo "恭喜啊！你猜对了"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	fi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latin typeface="黑体" panose="02010609060101010101" charset="-122"/>
                <a:ea typeface="黑体" panose="02010609060101010101" charset="-122"/>
              </a:rPr>
              <a:t>目录</a:t>
            </a:r>
            <a:endParaRPr lang="x-none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zh-CN"/>
          </a:p>
          <a:p>
            <a:r>
              <a:rPr lang="x-none" altLang="zh-CN" b="1">
                <a:latin typeface="Carlito" charset="0"/>
                <a:ea typeface="黑体" panose="02010609060101010101" charset="-122"/>
              </a:rPr>
              <a:t>shell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的简介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x-none" altLang="zh-CN" b="1">
                <a:latin typeface="Carlito" charset="0"/>
                <a:ea typeface="黑体" panose="02010609060101010101" charset="-122"/>
              </a:rPr>
              <a:t>shell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的执行方式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x-none" altLang="zh-CN" b="1">
                <a:latin typeface="Carlito" charset="0"/>
                <a:ea typeface="黑体" panose="02010609060101010101" charset="-122"/>
              </a:rPr>
              <a:t>shell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脚本的语法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endParaRPr lang="x-none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猜数字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内容占位符 3" descr="2018-10-25 11-39-42 的屏幕截图"/>
          <p:cNvPicPr>
            <a:picLocks noChangeAspect="1"/>
          </p:cNvPicPr>
          <p:nvPr>
            <p:ph idx="1"/>
          </p:nvPr>
        </p:nvPicPr>
        <p:blipFill>
          <a:blip r:embed="rId1"/>
          <a:srcRect l="49106" t="28753" r="31325" b="37356"/>
          <a:stretch>
            <a:fillRect/>
          </a:stretch>
        </p:blipFill>
        <p:spPr>
          <a:xfrm>
            <a:off x="6496050" y="1421130"/>
            <a:ext cx="4980305" cy="48526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 descr="2018-10-25 11-36-46 的屏幕截图"/>
          <p:cNvPicPr>
            <a:picLocks noChangeAspect="1"/>
          </p:cNvPicPr>
          <p:nvPr/>
        </p:nvPicPr>
        <p:blipFill>
          <a:blip r:embed="rId2"/>
          <a:srcRect l="49252" t="28732" r="27410" b="36753"/>
          <a:stretch>
            <a:fillRect/>
          </a:stretch>
        </p:blipFill>
        <p:spPr>
          <a:xfrm>
            <a:off x="450215" y="1434465"/>
            <a:ext cx="5516880" cy="4589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简介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x-none" altLang="zh-CN" b="1">
                <a:latin typeface="Carlito" charset="0"/>
                <a:ea typeface="黑体" panose="02010609060101010101" charset="-122"/>
              </a:rPr>
              <a:t>Shell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是一个命令解释器，它解释由用户输入的命令并且把它们送到内核。不仅如此 shell 有自己的编辑语言用于对命令的编辑，它允许用户编写由 shell 命令组成的程序。</a:t>
            </a:r>
            <a:endParaRPr lang="x-none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x-none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直接在终端中输入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在vim 编辑器下进行编辑。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（后缀名一般为.sh）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 descr="2018-10-24 17-24-58 的屏幕截图"/>
          <p:cNvPicPr>
            <a:picLocks noChangeAspect="1"/>
          </p:cNvPicPr>
          <p:nvPr/>
        </p:nvPicPr>
        <p:blipFill>
          <a:blip r:embed="rId1"/>
          <a:srcRect l="39236" t="28137" r="22835" b="26453"/>
          <a:stretch>
            <a:fillRect/>
          </a:stretch>
        </p:blipFill>
        <p:spPr>
          <a:xfrm>
            <a:off x="5726430" y="2868295"/>
            <a:ext cx="5244465" cy="353187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latin typeface="Carlito" charset="0"/>
              </a:rPr>
              <a:t>Shell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执行方式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725" y="1816100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方法</a:t>
            </a:r>
            <a:r>
              <a:rPr lang="zh-CN" altLang="en-US" b="1">
                <a:latin typeface="Carlito" charset="0"/>
                <a:ea typeface="黑体" panose="02010609060101010101" charset="-122"/>
              </a:rPr>
              <a:t>1</a:t>
            </a:r>
            <a:r>
              <a:rPr lang="x-none" altLang="zh-CN" b="1"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需要增加执行权限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		/root/a.sh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		   （绝对路径）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	     ./a.sh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	 	   （相对路径）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	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	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方法</a:t>
            </a:r>
            <a:r>
              <a:rPr lang="zh-CN" altLang="en-US" b="1">
                <a:latin typeface="Carlito" charset="0"/>
                <a:ea typeface="黑体" panose="02010609060101010101" charset="-122"/>
              </a:rPr>
              <a:t>2</a:t>
            </a:r>
            <a:r>
              <a:rPr lang="x-none" altLang="zh-CN" b="1"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可以不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执行权限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	1)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sh   a.sh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		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	2)  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. a.sh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	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source  a.sh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latin typeface="Carlito" charset="0"/>
              </a:rPr>
              <a:t>Shell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脚本语法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#!/bin/bash	# 注释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#！：是特殊符号，解释此脚本的shell路径。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bash：shell的一种产品。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 descr="2018-10-24 19-13-43 的屏幕截图"/>
          <p:cNvPicPr>
            <a:picLocks noChangeAspect="1"/>
          </p:cNvPicPr>
          <p:nvPr/>
        </p:nvPicPr>
        <p:blipFill>
          <a:blip r:embed="rId1"/>
          <a:srcRect l="17500" t="21549" r="56373" b="61138"/>
          <a:stretch>
            <a:fillRect/>
          </a:stretch>
        </p:blipFill>
        <p:spPr>
          <a:xfrm>
            <a:off x="903605" y="3522345"/>
            <a:ext cx="7954645" cy="296545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latin typeface="Carlito" charset="0"/>
                <a:sym typeface="+mn-ea"/>
              </a:rPr>
              <a:t>Shell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变量</a:t>
            </a:r>
            <a:endParaRPr lang="x-none" altLang="zh-CN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用户自定义变量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sym typeface="+mn-ea"/>
              </a:rPr>
              <a:t>a=10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	 </a:t>
            </a:r>
            <a:r>
              <a:rPr lang="x-none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=        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是赋值符号，表示把"右边的值"赋给"左边的变量"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	a=10       给变量a赋值为10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取变量a的值</a:t>
            </a:r>
            <a:endParaRPr lang="x-none" altLang="zh-CN" b="1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x-none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	$a</a:t>
            </a:r>
            <a:endParaRPr lang="x-none" altLang="zh-CN" b="1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	echo  $a   显示变量a的值（结果：10）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	a=50       给变量a重新赋值为50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	echo  $a   (结果：50)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latin typeface="Carlito" charset="0"/>
                <a:sym typeface="+mn-ea"/>
              </a:rPr>
              <a:t>Shell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变量</a:t>
            </a:r>
            <a:endParaRPr lang="x-none" altLang="zh-CN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410" y="1322070"/>
            <a:ext cx="10515600" cy="4351338"/>
          </a:xfrm>
        </p:spPr>
        <p:txBody>
          <a:bodyPr>
            <a:noAutofit/>
          </a:bodyPr>
          <a:p>
            <a:endParaRPr lang="zh-CN" altLang="en-US"/>
          </a:p>
          <a:p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环境变量（全部大写字母） HOME  USER  PATH</a:t>
            </a:r>
            <a:endParaRPr lang="zh-CN" altLang="en-US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>
              <a:buNone/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	 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echo  $HOME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	  echo  $USER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	  echo  $PATH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位置变量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	 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$1  $2  $3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	  在执行一个脚本时，后面可以跟参数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	  /root/a.sh   abc  a.txt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latin typeface="Carlito" charset="0"/>
                <a:sym typeface="+mn-ea"/>
              </a:rPr>
              <a:t>Shell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变量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410" y="1322070"/>
            <a:ext cx="10515600" cy="4351338"/>
          </a:xfrm>
        </p:spPr>
        <p:txBody>
          <a:bodyPr>
            <a:noAutofit/>
          </a:bodyPr>
          <a:p>
            <a:endParaRPr lang="zh-CN" altLang="en-US"/>
          </a:p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预定义变量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记录执行脚本的信息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$#   参数的个数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$*   参数的列表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$?   上一条命令执行是否成功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0    表示成功，其它表示失败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 descr="2018-10-24 20-30-10 的屏幕截图"/>
          <p:cNvPicPr>
            <a:picLocks noChangeAspect="1"/>
          </p:cNvPicPr>
          <p:nvPr/>
        </p:nvPicPr>
        <p:blipFill>
          <a:blip r:embed="rId1"/>
          <a:srcRect l="49539" t="21717" r="26574" b="53219"/>
          <a:stretch>
            <a:fillRect/>
          </a:stretch>
        </p:blipFill>
        <p:spPr>
          <a:xfrm>
            <a:off x="6181090" y="2428875"/>
            <a:ext cx="5257800" cy="31038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数学运算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x-none" altLang="zh-CN" b="1">
                <a:latin typeface="黑体" panose="02010609060101010101" charset="-122"/>
                <a:ea typeface="黑体" panose="02010609060101010101" charset="-122"/>
              </a:rPr>
              <a:t>数学运算</a:t>
            </a:r>
            <a:endParaRPr lang="x-none" altLang="zh-CN" b="1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    i=$[a+b]   i=$[a-b]  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i=$[a*b]   i=$[a/b]  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 i=$[a%]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endParaRPr lang="x-none" altLang="zh-CN" b="1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 b="1">
                <a:latin typeface="黑体" panose="02010609060101010101" charset="-122"/>
                <a:ea typeface="黑体" panose="02010609060101010101" charset="-122"/>
              </a:rPr>
              <a:t>计算变量i的长度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    $[#i]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endParaRPr lang="x-none" altLang="zh-CN" b="1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 b="1">
                <a:latin typeface="黑体" panose="02010609060101010101" charset="-122"/>
                <a:ea typeface="黑体" panose="02010609060101010101" charset="-122"/>
              </a:rPr>
              <a:t>字符的截取</a:t>
            </a: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x-none" altLang="zh-CN">
                <a:latin typeface="黑体" panose="02010609060101010101" charset="-122"/>
                <a:ea typeface="黑体" panose="02010609060101010101" charset="-122"/>
              </a:rPr>
              <a:t>    ${i:0:5} (从位置0开始截取5个字符)</a:t>
            </a:r>
            <a:endParaRPr lang="x-none" altLang="zh-CN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2084</Words>
  <Application>WPS 演示</Application>
  <PresentationFormat>宽屏</PresentationFormat>
  <Paragraphs>185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Carlito</vt:lpstr>
      <vt:lpstr>Cantarell</vt:lpstr>
      <vt:lpstr>楷体</vt:lpstr>
      <vt:lpstr>黑体</vt:lpstr>
      <vt:lpstr>Menk Garqag Tig</vt:lpstr>
      <vt:lpstr>微软雅黑</vt:lpstr>
      <vt:lpstr>Arial Unicode MS</vt:lpstr>
      <vt:lpstr>Calibri Light</vt:lpstr>
      <vt:lpstr>Calibri</vt:lpstr>
      <vt:lpstr>Office 主题</vt:lpstr>
      <vt:lpstr>Shell</vt:lpstr>
      <vt:lpstr>目录</vt:lpstr>
      <vt:lpstr>简介</vt:lpstr>
      <vt:lpstr>Shell 执行方式</vt:lpstr>
      <vt:lpstr>Shell 脚本语法</vt:lpstr>
      <vt:lpstr>Shell 变量</vt:lpstr>
      <vt:lpstr>Shell 变量</vt:lpstr>
      <vt:lpstr>Shell 变量</vt:lpstr>
      <vt:lpstr>数学运算</vt:lpstr>
      <vt:lpstr>条件判断</vt:lpstr>
      <vt:lpstr>条件判断</vt:lpstr>
      <vt:lpstr>for 循环语句</vt:lpstr>
      <vt:lpstr>一九乘法表</vt:lpstr>
      <vt:lpstr>九九乘法表</vt:lpstr>
      <vt:lpstr>几几乘法表</vt:lpstr>
      <vt:lpstr>while 循环</vt:lpstr>
      <vt:lpstr>if 分支语句</vt:lpstr>
      <vt:lpstr>if 分支语句</vt:lpstr>
      <vt:lpstr>猜数字</vt:lpstr>
      <vt:lpstr>猜数字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wyJinBu</cp:lastModifiedBy>
  <cp:revision>47</cp:revision>
  <dcterms:created xsi:type="dcterms:W3CDTF">2018-10-25T10:05:00Z</dcterms:created>
  <dcterms:modified xsi:type="dcterms:W3CDTF">2018-10-25T10:07:53Z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