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7" r:id="rId3"/>
    <p:sldId id="259" r:id="rId4"/>
    <p:sldId id="260" r:id="rId5"/>
    <p:sldId id="264" r:id="rId6"/>
    <p:sldId id="266"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9D961-453F-409C-9A6E-CEE9BEC9B527}" type="datetimeFigureOut">
              <a:rPr kumimoji="1" lang="ja-JP" altLang="en-US" smtClean="0"/>
              <a:t>2023/1/12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6EA07-C0DA-4FE8-AA07-0E3E3931D28C}" type="slidenum">
              <a:rPr kumimoji="1" lang="ja-JP" altLang="en-US" smtClean="0"/>
              <a:t>‹#›</a:t>
            </a:fld>
            <a:endParaRPr kumimoji="1" lang="ja-JP" altLang="en-US"/>
          </a:p>
        </p:txBody>
      </p:sp>
    </p:spTree>
    <p:extLst>
      <p:ext uri="{BB962C8B-B14F-4D97-AF65-F5344CB8AC3E}">
        <p14:creationId xmlns:p14="http://schemas.microsoft.com/office/powerpoint/2010/main" val="353895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4C6F4DB-59D3-4029-A8D3-8C51C1B9435A}" type="datetime1">
              <a:rPr kumimoji="1" lang="ja-JP" altLang="en-US" smtClean="0"/>
              <a:t>2023/1/12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26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FE71B9-39FE-4573-95C2-19CA40F8DE1C}" type="datetime1">
              <a:rPr kumimoji="1" lang="ja-JP" altLang="en-US" smtClean="0"/>
              <a:t>2023/1/12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245179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8E88FC-282C-45BD-9254-BE2FDEDDB983}" type="datetime1">
              <a:rPr kumimoji="1" lang="ja-JP" altLang="en-US" smtClean="0"/>
              <a:t>2023/1/12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4691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305B60-98B8-4201-8BDE-978518654E1B}" type="datetime1">
              <a:rPr kumimoji="1" lang="ja-JP" altLang="en-US" smtClean="0"/>
              <a:t>2023/1/12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302823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422208-B251-4AFF-BB10-732DBBABD83C}" type="datetime1">
              <a:rPr kumimoji="1" lang="ja-JP" altLang="en-US" smtClean="0"/>
              <a:t>2023/1/12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70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D7E3F32-4123-4BB1-8504-C9C4A8B1BC9E}" type="datetime1">
              <a:rPr kumimoji="1" lang="ja-JP" altLang="en-US" smtClean="0"/>
              <a:t>2023/1/12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293680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6E65A02-037E-460D-9F4E-C4B850F92157}" type="datetime1">
              <a:rPr kumimoji="1" lang="ja-JP" altLang="en-US" smtClean="0"/>
              <a:t>2023/1/12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205826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EBB5CF6-5ACE-4767-9614-CCBB83B16489}" type="datetime1">
              <a:rPr kumimoji="1" lang="ja-JP" altLang="en-US" smtClean="0"/>
              <a:t>2023/1/12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227209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ADB0A-0A67-4C25-8705-A48F6B74F910}" type="datetime1">
              <a:rPr kumimoji="1" lang="ja-JP" altLang="en-US" smtClean="0"/>
              <a:t>2023/1/12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22256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E49E09-653C-46A3-9A33-E47D018BF9C1}" type="datetime1">
              <a:rPr kumimoji="1" lang="ja-JP" altLang="en-US" smtClean="0"/>
              <a:t>2023/1/12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91182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BEF9E78-2A9B-4734-B703-20A092F52B59}" type="datetime1">
              <a:rPr kumimoji="1" lang="ja-JP" altLang="en-US" smtClean="0"/>
              <a:t>2023/1/12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04CD27-8841-4B2C-8C28-209EE01074A7}" type="slidenum">
              <a:rPr kumimoji="1" lang="ja-JP" altLang="en-US" smtClean="0"/>
              <a:t>‹#›</a:t>
            </a:fld>
            <a:endParaRPr kumimoji="1" lang="ja-JP" altLang="en-US"/>
          </a:p>
        </p:txBody>
      </p:sp>
    </p:spTree>
    <p:extLst>
      <p:ext uri="{BB962C8B-B14F-4D97-AF65-F5344CB8AC3E}">
        <p14:creationId xmlns:p14="http://schemas.microsoft.com/office/powerpoint/2010/main" val="315867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D6E1E5-906F-4397-9E17-83C6488ABA44}" type="datetime1">
              <a:rPr kumimoji="1" lang="ja-JP" altLang="en-US" smtClean="0"/>
              <a:t>2023/1/12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04CD27-8841-4B2C-8C28-209EE01074A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071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28CCA-8873-B325-41C5-0C6DFD48044F}"/>
              </a:ext>
            </a:extLst>
          </p:cNvPr>
          <p:cNvSpPr>
            <a:spLocks noGrp="1"/>
          </p:cNvSpPr>
          <p:nvPr>
            <p:ph type="ctrTitle"/>
          </p:nvPr>
        </p:nvSpPr>
        <p:spPr>
          <a:xfrm>
            <a:off x="0" y="1142110"/>
            <a:ext cx="12192000" cy="2286890"/>
          </a:xfrm>
        </p:spPr>
        <p:txBody>
          <a:bodyPr>
            <a:noAutofit/>
          </a:bodyPr>
          <a:lstStyle/>
          <a:p>
            <a:pPr algn="ctr"/>
            <a:r>
              <a:rPr kumimoji="1" lang="en-US" altLang="ja-JP" sz="4000" dirty="0" err="1">
                <a:latin typeface="HGP創英角ｺﾞｼｯｸUB" panose="020B0900000000000000" pitchFamily="50" charset="-128"/>
                <a:ea typeface="HGP創英角ｺﾞｼｯｸUB" panose="020B0900000000000000" pitchFamily="50" charset="-128"/>
              </a:rPr>
              <a:t>TransceiVR</a:t>
            </a:r>
            <a:r>
              <a:rPr kumimoji="1" lang="en-US" altLang="ja-JP" sz="4000" dirty="0">
                <a:latin typeface="HGP創英角ｺﾞｼｯｸUB" panose="020B0900000000000000" pitchFamily="50" charset="-128"/>
                <a:ea typeface="HGP創英角ｺﾞｼｯｸUB" panose="020B0900000000000000" pitchFamily="50" charset="-128"/>
              </a:rPr>
              <a:t>: Bridging Asymmetrical Communication</a:t>
            </a:r>
            <a:br>
              <a:rPr kumimoji="1" lang="en-US" altLang="ja-JP" sz="4000" dirty="0">
                <a:latin typeface="HGP創英角ｺﾞｼｯｸUB" panose="020B0900000000000000" pitchFamily="50" charset="-128"/>
                <a:ea typeface="HGP創英角ｺﾞｼｯｸUB" panose="020B0900000000000000" pitchFamily="50" charset="-128"/>
              </a:rPr>
            </a:br>
            <a:r>
              <a:rPr kumimoji="1" lang="en-US" altLang="ja-JP" sz="4000" dirty="0">
                <a:latin typeface="HGP創英角ｺﾞｼｯｸUB" panose="020B0900000000000000" pitchFamily="50" charset="-128"/>
                <a:ea typeface="HGP創英角ｺﾞｼｯｸUB" panose="020B0900000000000000" pitchFamily="50" charset="-128"/>
              </a:rPr>
              <a:t>Between VR Users and External Collaborators</a:t>
            </a:r>
            <a:endParaRPr kumimoji="1" lang="ja-JP" altLang="en-US" sz="4000" dirty="0">
              <a:latin typeface="HGP創英角ｺﾞｼｯｸUB" panose="020B0900000000000000" pitchFamily="50" charset="-128"/>
              <a:ea typeface="HGP創英角ｺﾞｼｯｸUB" panose="020B0900000000000000" pitchFamily="50" charset="-128"/>
            </a:endParaRPr>
          </a:p>
        </p:txBody>
      </p:sp>
      <p:sp>
        <p:nvSpPr>
          <p:cNvPr id="3" name="字幕 2">
            <a:extLst>
              <a:ext uri="{FF2B5EF4-FFF2-40B4-BE49-F238E27FC236}">
                <a16:creationId xmlns:a16="http://schemas.microsoft.com/office/drawing/2014/main" id="{DC02D15D-48BA-AA60-E7C1-29603A33049E}"/>
              </a:ext>
            </a:extLst>
          </p:cNvPr>
          <p:cNvSpPr>
            <a:spLocks noGrp="1"/>
          </p:cNvSpPr>
          <p:nvPr>
            <p:ph type="subTitle" idx="1"/>
          </p:nvPr>
        </p:nvSpPr>
        <p:spPr>
          <a:xfrm>
            <a:off x="0" y="3652195"/>
            <a:ext cx="12192000" cy="2277770"/>
          </a:xfrm>
        </p:spPr>
        <p:txBody>
          <a:bodyPr>
            <a:normAutofit/>
          </a:bodyPr>
          <a:lstStyle/>
          <a:p>
            <a:pPr algn="ctr"/>
            <a:r>
              <a:rPr kumimoji="1" lang="en-US" altLang="ja-JP" dirty="0" err="1">
                <a:latin typeface="HGP創英角ｺﾞｼｯｸUB" panose="020B0900000000000000" pitchFamily="50" charset="-128"/>
                <a:ea typeface="HGP創英角ｺﾞｼｯｸUB" panose="020B0900000000000000" pitchFamily="50" charset="-128"/>
              </a:rPr>
              <a:t>Balasaravanan</a:t>
            </a:r>
            <a:r>
              <a:rPr kumimoji="1" lang="en-US" altLang="ja-JP" dirty="0">
                <a:latin typeface="HGP創英角ｺﾞｼｯｸUB" panose="020B0900000000000000" pitchFamily="50" charset="-128"/>
                <a:ea typeface="HGP創英角ｺﾞｼｯｸUB" panose="020B0900000000000000" pitchFamily="50" charset="-128"/>
              </a:rPr>
              <a:t> </a:t>
            </a:r>
            <a:r>
              <a:rPr kumimoji="1" lang="en-US" altLang="ja-JP" dirty="0" err="1">
                <a:latin typeface="HGP創英角ｺﾞｼｯｸUB" panose="020B0900000000000000" pitchFamily="50" charset="-128"/>
                <a:ea typeface="HGP創英角ｺﾞｼｯｸUB" panose="020B0900000000000000" pitchFamily="50" charset="-128"/>
              </a:rPr>
              <a:t>Thoravi</a:t>
            </a:r>
            <a:r>
              <a:rPr kumimoji="1" lang="en-US" altLang="ja-JP" dirty="0">
                <a:latin typeface="HGP創英角ｺﾞｼｯｸUB" panose="020B0900000000000000" pitchFamily="50" charset="-128"/>
                <a:ea typeface="HGP創英角ｺﾞｼｯｸUB" panose="020B0900000000000000" pitchFamily="50" charset="-128"/>
              </a:rPr>
              <a:t> Kumaravel1, </a:t>
            </a:r>
            <a:r>
              <a:rPr kumimoji="1" lang="en-US" altLang="ja-JP" dirty="0" err="1">
                <a:latin typeface="HGP創英角ｺﾞｼｯｸUB" panose="020B0900000000000000" pitchFamily="50" charset="-128"/>
                <a:ea typeface="HGP創英角ｺﾞｼｯｸUB" panose="020B0900000000000000" pitchFamily="50" charset="-128"/>
              </a:rPr>
              <a:t>Cuong</a:t>
            </a:r>
            <a:r>
              <a:rPr kumimoji="1" lang="en-US" altLang="ja-JP" dirty="0">
                <a:latin typeface="HGP創英角ｺﾞｼｯｸUB" panose="020B0900000000000000" pitchFamily="50" charset="-128"/>
                <a:ea typeface="HGP創英角ｺﾞｼｯｸUB" panose="020B0900000000000000" pitchFamily="50" charset="-128"/>
              </a:rPr>
              <a:t> Nguyen2, Stephen DiVerdi2, Björn Hartmann1</a:t>
            </a:r>
            <a:r>
              <a:rPr lang="en-US" altLang="ja-JP" sz="2200" dirty="0">
                <a:latin typeface="HGP創英角ｺﾞｼｯｸUB" panose="020B0900000000000000" pitchFamily="50" charset="-128"/>
                <a:ea typeface="HGP創英角ｺﾞｼｯｸUB" panose="020B0900000000000000" pitchFamily="50" charset="-128"/>
              </a:rPr>
              <a:t>Utsunomiya University</a:t>
            </a:r>
          </a:p>
          <a:p>
            <a:pPr algn="ctr"/>
            <a:r>
              <a:rPr lang="en-US" altLang="ja-JP" sz="2200" dirty="0">
                <a:latin typeface="HGP創英角ｺﾞｼｯｸUB" panose="020B0900000000000000" pitchFamily="50" charset="-128"/>
                <a:ea typeface="HGP創英角ｺﾞｼｯｸUB" panose="020B0900000000000000" pitchFamily="50" charset="-128"/>
              </a:rPr>
              <a:t>1UC Berkeley, Berkeley, CA, USA</a:t>
            </a:r>
          </a:p>
          <a:p>
            <a:pPr algn="ctr"/>
            <a:r>
              <a:rPr lang="en-US" altLang="ja-JP" sz="2200" dirty="0">
                <a:latin typeface="HGP創英角ｺﾞｼｯｸUB" panose="020B0900000000000000" pitchFamily="50" charset="-128"/>
                <a:ea typeface="HGP創英角ｺﾞｼｯｸUB" panose="020B0900000000000000" pitchFamily="50" charset="-128"/>
              </a:rPr>
              <a:t>2Adobe Research, San Francisco, CA, USA</a:t>
            </a:r>
          </a:p>
          <a:p>
            <a:pPr algn="ctr"/>
            <a:r>
              <a:rPr lang="en-US" altLang="ja-JP" sz="2200" dirty="0">
                <a:latin typeface="HGP創英角ｺﾞｼｯｸUB" panose="020B0900000000000000" pitchFamily="50" charset="-128"/>
                <a:ea typeface="HGP創英角ｺﾞｼｯｸUB" panose="020B0900000000000000" pitchFamily="50" charset="-128"/>
              </a:rPr>
              <a:t>{</a:t>
            </a:r>
            <a:r>
              <a:rPr lang="en-US" altLang="ja-JP" sz="2200" dirty="0" err="1">
                <a:latin typeface="HGP創英角ｺﾞｼｯｸUB" panose="020B0900000000000000" pitchFamily="50" charset="-128"/>
                <a:ea typeface="HGP創英角ｺﾞｼｯｸUB" panose="020B0900000000000000" pitchFamily="50" charset="-128"/>
              </a:rPr>
              <a:t>bala,bjoern</a:t>
            </a:r>
            <a:r>
              <a:rPr lang="en-US" altLang="ja-JP" sz="2200" dirty="0">
                <a:latin typeface="HGP創英角ｺﾞｼｯｸUB" panose="020B0900000000000000" pitchFamily="50" charset="-128"/>
                <a:ea typeface="HGP創英角ｺﾞｼｯｸUB" panose="020B0900000000000000" pitchFamily="50" charset="-128"/>
              </a:rPr>
              <a:t>}@eecs.berkeley.edu, {</a:t>
            </a:r>
            <a:r>
              <a:rPr lang="en-US" altLang="ja-JP" sz="2200" dirty="0" err="1">
                <a:latin typeface="HGP創英角ｺﾞｼｯｸUB" panose="020B0900000000000000" pitchFamily="50" charset="-128"/>
                <a:ea typeface="HGP創英角ｺﾞｼｯｸUB" panose="020B0900000000000000" pitchFamily="50" charset="-128"/>
              </a:rPr>
              <a:t>cunguyen,diverdi</a:t>
            </a:r>
            <a:r>
              <a:rPr lang="en-US" altLang="ja-JP" sz="2200" dirty="0">
                <a:latin typeface="HGP創英角ｺﾞｼｯｸUB" panose="020B0900000000000000" pitchFamily="50" charset="-128"/>
                <a:ea typeface="HGP創英角ｺﾞｼｯｸUB" panose="020B0900000000000000" pitchFamily="50" charset="-128"/>
              </a:rPr>
              <a:t>}@adobe.com</a:t>
            </a:r>
          </a:p>
        </p:txBody>
      </p:sp>
      <p:sp>
        <p:nvSpPr>
          <p:cNvPr id="4" name="テキスト ボックス 3">
            <a:extLst>
              <a:ext uri="{FF2B5EF4-FFF2-40B4-BE49-F238E27FC236}">
                <a16:creationId xmlns:a16="http://schemas.microsoft.com/office/drawing/2014/main" id="{F555AB9A-981D-79E2-A4EE-650F3081D209}"/>
              </a:ext>
            </a:extLst>
          </p:cNvPr>
          <p:cNvSpPr txBox="1"/>
          <p:nvPr/>
        </p:nvSpPr>
        <p:spPr>
          <a:xfrm>
            <a:off x="3394779" y="5918857"/>
            <a:ext cx="5402441" cy="369332"/>
          </a:xfrm>
          <a:prstGeom prst="rect">
            <a:avLst/>
          </a:prstGeom>
          <a:noFill/>
        </p:spPr>
        <p:txBody>
          <a:bodyPr wrap="none" rtlCol="0">
            <a:spAutoFit/>
          </a:bodyPr>
          <a:lstStyle/>
          <a:p>
            <a:pPr algn="ctr"/>
            <a:r>
              <a:rPr lang="en-US" altLang="ja-JP" dirty="0">
                <a:latin typeface="HGP創英角ｺﾞｼｯｸUB" panose="020B0900000000000000" pitchFamily="50" charset="-128"/>
                <a:ea typeface="HGP創英角ｺﾞｼｯｸUB" panose="020B0900000000000000" pitchFamily="50" charset="-128"/>
              </a:rPr>
              <a:t>UIST '20, October 20–23, 2020, Virtual Event, USA</a:t>
            </a:r>
            <a:endParaRPr lang="ja-JP" altLang="en-US" dirty="0">
              <a:latin typeface="HGP創英角ｺﾞｼｯｸUB" panose="020B0900000000000000" pitchFamily="50" charset="-128"/>
              <a:ea typeface="HGP創英角ｺﾞｼｯｸUB" panose="020B0900000000000000" pitchFamily="50" charset="-128"/>
            </a:endParaRPr>
          </a:p>
        </p:txBody>
      </p:sp>
      <p:sp>
        <p:nvSpPr>
          <p:cNvPr id="5" name="スライド番号プレースホルダー 4">
            <a:extLst>
              <a:ext uri="{FF2B5EF4-FFF2-40B4-BE49-F238E27FC236}">
                <a16:creationId xmlns:a16="http://schemas.microsoft.com/office/drawing/2014/main" id="{40334B97-8A58-F11A-5E84-D1268FFAADCE}"/>
              </a:ext>
            </a:extLst>
          </p:cNvPr>
          <p:cNvSpPr>
            <a:spLocks noGrp="1"/>
          </p:cNvSpPr>
          <p:nvPr>
            <p:ph type="sldNum" sz="quarter" idx="12"/>
          </p:nvPr>
        </p:nvSpPr>
        <p:spPr/>
        <p:txBody>
          <a:bodyPr/>
          <a:lstStyle/>
          <a:p>
            <a:fld id="{E704CD27-8841-4B2C-8C28-209EE01074A7}" type="slidenum">
              <a:rPr kumimoji="1" lang="ja-JP" altLang="en-US" smtClean="0"/>
              <a:t>1</a:t>
            </a:fld>
            <a:endParaRPr kumimoji="1" lang="ja-JP" altLang="en-US" dirty="0"/>
          </a:p>
        </p:txBody>
      </p:sp>
    </p:spTree>
    <p:extLst>
      <p:ext uri="{BB962C8B-B14F-4D97-AF65-F5344CB8AC3E}">
        <p14:creationId xmlns:p14="http://schemas.microsoft.com/office/powerpoint/2010/main" val="188313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C14A-782A-4473-9B25-DDD049040264}"/>
              </a:ext>
            </a:extLst>
          </p:cNvPr>
          <p:cNvSpPr>
            <a:spLocks noGrp="1"/>
          </p:cNvSpPr>
          <p:nvPr>
            <p:ph type="title"/>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読んだ論文</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A028B85C-C644-EA75-7E46-B74A71E49325}"/>
              </a:ext>
            </a:extLst>
          </p:cNvPr>
          <p:cNvSpPr>
            <a:spLocks noGrp="1"/>
          </p:cNvSpPr>
          <p:nvPr>
            <p:ph idx="1"/>
          </p:nvPr>
        </p:nvSpPr>
        <p:spPr>
          <a:xfrm>
            <a:off x="1066800" y="2293970"/>
            <a:ext cx="10847294" cy="4023360"/>
          </a:xfrm>
        </p:spPr>
        <p:txBody>
          <a:bodyPr/>
          <a:lstStyle/>
          <a:p>
            <a:pPr>
              <a:buFont typeface="Wingdings" panose="05000000000000000000" pitchFamily="2" charset="2"/>
              <a:buChar char="l"/>
            </a:pPr>
            <a:r>
              <a:rPr kumimoji="1" lang="en-US" altLang="ja-JP" dirty="0" err="1">
                <a:latin typeface="HGP創英角ｺﾞｼｯｸUB" panose="020B0900000000000000" pitchFamily="50" charset="-128"/>
                <a:ea typeface="HGP創英角ｺﾞｼｯｸUB" panose="020B0900000000000000" pitchFamily="50" charset="-128"/>
              </a:rPr>
              <a:t>TransceiVR</a:t>
            </a:r>
            <a:r>
              <a:rPr kumimoji="1" lang="en-US" altLang="ja-JP" dirty="0">
                <a:latin typeface="HGP創英角ｺﾞｼｯｸUB" panose="020B0900000000000000" pitchFamily="50" charset="-128"/>
                <a:ea typeface="HGP創英角ｺﾞｼｯｸUB" panose="020B0900000000000000" pitchFamily="50" charset="-128"/>
              </a:rPr>
              <a:t>: Bridging Asymmetrical Communication</a:t>
            </a:r>
            <a:br>
              <a:rPr kumimoji="1" lang="en-US" altLang="ja-JP" dirty="0">
                <a:latin typeface="HGP創英角ｺﾞｼｯｸUB" panose="020B0900000000000000" pitchFamily="50" charset="-128"/>
                <a:ea typeface="HGP創英角ｺﾞｼｯｸUB" panose="020B0900000000000000" pitchFamily="50" charset="-128"/>
              </a:rPr>
            </a:br>
            <a:r>
              <a:rPr kumimoji="1" lang="en-US" altLang="ja-JP" dirty="0">
                <a:latin typeface="HGP創英角ｺﾞｼｯｸUB" panose="020B0900000000000000" pitchFamily="50" charset="-128"/>
                <a:ea typeface="HGP創英角ｺﾞｼｯｸUB" panose="020B0900000000000000" pitchFamily="50" charset="-128"/>
              </a:rPr>
              <a:t>Between VR Users and External Collaborators</a:t>
            </a:r>
            <a:br>
              <a:rPr kumimoji="1" lang="en-US" altLang="ja-JP" dirty="0">
                <a:latin typeface="HGP創英角ｺﾞｼｯｸUB" panose="020B0900000000000000" pitchFamily="50" charset="-128"/>
                <a:ea typeface="HGP創英角ｺﾞｼｯｸUB" panose="020B0900000000000000" pitchFamily="50" charset="-128"/>
              </a:rPr>
            </a:br>
            <a:r>
              <a:rPr lang="en-US" altLang="ja-JP" dirty="0">
                <a:latin typeface="HGP創英角ｺﾞｼｯｸUB" panose="020B0900000000000000" pitchFamily="50" charset="-128"/>
                <a:ea typeface="HGP創英角ｺﾞｼｯｸUB" panose="020B0900000000000000" pitchFamily="50" charset="-128"/>
              </a:rPr>
              <a:t>[UIST '20, October 20–23, 2020, Virtual Event, USA]</a:t>
            </a:r>
          </a:p>
          <a:p>
            <a:pPr marL="0" indent="0">
              <a:buNone/>
            </a:pPr>
            <a:br>
              <a:rPr kumimoji="1" lang="en-US" altLang="ja-JP" dirty="0">
                <a:latin typeface="HGP創英角ｺﾞｼｯｸUB" panose="020B0900000000000000" pitchFamily="50" charset="-128"/>
                <a:ea typeface="HGP創英角ｺﾞｼｯｸUB" panose="020B0900000000000000" pitchFamily="50" charset="-128"/>
              </a:rPr>
            </a:br>
            <a:endParaRPr kumimoji="1" lang="en-US" altLang="ja-JP"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dirty="0">
                <a:latin typeface="HGP創英角ｺﾞｼｯｸUB" panose="020B0900000000000000" pitchFamily="50" charset="-128"/>
                <a:ea typeface="HGP創英角ｺﾞｼｯｸUB" panose="020B0900000000000000" pitchFamily="50" charset="-128"/>
              </a:rPr>
              <a:t>多感覚フィードバック提示ドラム訓練における運動主体感に関する研究</a:t>
            </a:r>
            <a:endParaRPr kumimoji="1" lang="en-US" altLang="ja-JP" sz="2000" dirty="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第</a:t>
            </a:r>
            <a:r>
              <a:rPr lang="en-US" altLang="ja-JP" dirty="0">
                <a:latin typeface="HGP創英角ｺﾞｼｯｸUB" panose="020B0900000000000000" pitchFamily="50" charset="-128"/>
                <a:ea typeface="HGP創英角ｺﾞｼｯｸUB" panose="020B0900000000000000" pitchFamily="50" charset="-128"/>
              </a:rPr>
              <a:t>25</a:t>
            </a:r>
            <a:r>
              <a:rPr lang="ja-JP" altLang="en-US" dirty="0">
                <a:latin typeface="HGP創英角ｺﾞｼｯｸUB" panose="020B0900000000000000" pitchFamily="50" charset="-128"/>
                <a:ea typeface="HGP創英角ｺﾞｼｯｸUB" panose="020B0900000000000000" pitchFamily="50" charset="-128"/>
              </a:rPr>
              <a:t>回日本バーチャルリアリティ学会大会論文集（</a:t>
            </a:r>
            <a:r>
              <a:rPr lang="en-US" altLang="ja-JP" dirty="0">
                <a:latin typeface="HGP創英角ｺﾞｼｯｸUB" panose="020B0900000000000000" pitchFamily="50" charset="-128"/>
                <a:ea typeface="HGP創英角ｺﾞｼｯｸUB" panose="020B0900000000000000" pitchFamily="50" charset="-128"/>
              </a:rPr>
              <a:t>2020</a:t>
            </a:r>
            <a:r>
              <a:rPr lang="ja-JP" altLang="en-US" dirty="0">
                <a:latin typeface="HGP創英角ｺﾞｼｯｸUB" panose="020B0900000000000000" pitchFamily="50" charset="-128"/>
                <a:ea typeface="HGP創英角ｺﾞｼｯｸUB" panose="020B0900000000000000" pitchFamily="50" charset="-128"/>
              </a:rPr>
              <a:t>年</a:t>
            </a:r>
            <a:r>
              <a:rPr lang="en-US" altLang="ja-JP" dirty="0">
                <a:latin typeface="HGP創英角ｺﾞｼｯｸUB" panose="020B0900000000000000" pitchFamily="50" charset="-128"/>
                <a:ea typeface="HGP創英角ｺﾞｼｯｸUB" panose="020B0900000000000000" pitchFamily="50" charset="-128"/>
              </a:rPr>
              <a:t>9</a:t>
            </a:r>
            <a:r>
              <a:rPr lang="ja-JP" altLang="en-US" dirty="0">
                <a:latin typeface="HGP創英角ｺﾞｼｯｸUB" panose="020B0900000000000000" pitchFamily="50" charset="-128"/>
                <a:ea typeface="HGP創英角ｺﾞｼｯｸUB" panose="020B0900000000000000" pitchFamily="50" charset="-128"/>
              </a:rPr>
              <a:t>月）</a:t>
            </a:r>
            <a:endParaRPr kumimoji="1" lang="ja-JP" altLang="en-US"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kumimoji="1" lang="ja-JP" altLang="en-US"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kumimoji="1" lang="en-US" altLang="ja-JP"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a:extLst>
              <a:ext uri="{FF2B5EF4-FFF2-40B4-BE49-F238E27FC236}">
                <a16:creationId xmlns:a16="http://schemas.microsoft.com/office/drawing/2014/main" id="{83DABC8D-1FFE-CDF7-53BB-A6F77720E5DB}"/>
              </a:ext>
            </a:extLst>
          </p:cNvPr>
          <p:cNvSpPr>
            <a:spLocks noGrp="1"/>
          </p:cNvSpPr>
          <p:nvPr>
            <p:ph type="sldNum" sz="quarter" idx="12"/>
          </p:nvPr>
        </p:nvSpPr>
        <p:spPr/>
        <p:txBody>
          <a:bodyPr/>
          <a:lstStyle/>
          <a:p>
            <a:fld id="{E704CD27-8841-4B2C-8C28-209EE01074A7}" type="slidenum">
              <a:rPr kumimoji="1" lang="ja-JP" altLang="en-US" smtClean="0"/>
              <a:t>2</a:t>
            </a:fld>
            <a:endParaRPr kumimoji="1" lang="ja-JP" altLang="en-US"/>
          </a:p>
        </p:txBody>
      </p:sp>
    </p:spTree>
    <p:extLst>
      <p:ext uri="{BB962C8B-B14F-4D97-AF65-F5344CB8AC3E}">
        <p14:creationId xmlns:p14="http://schemas.microsoft.com/office/powerpoint/2010/main" val="53119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C14A-782A-4473-9B25-DDD049040264}"/>
              </a:ext>
            </a:extLst>
          </p:cNvPr>
          <p:cNvSpPr>
            <a:spLocks noGrp="1"/>
          </p:cNvSpPr>
          <p:nvPr>
            <p:ph type="title"/>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概要</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A028B85C-C644-EA75-7E46-B74A71E49325}"/>
              </a:ext>
            </a:extLst>
          </p:cNvPr>
          <p:cNvSpPr>
            <a:spLocks noGrp="1"/>
          </p:cNvSpPr>
          <p:nvPr>
            <p:ph idx="1"/>
          </p:nvPr>
        </p:nvSpPr>
        <p:spPr>
          <a:xfrm>
            <a:off x="672352" y="2240182"/>
            <a:ext cx="11519647" cy="4023360"/>
          </a:xfrm>
        </p:spPr>
        <p:txBody>
          <a:bodyPr/>
          <a:lstStyle/>
          <a:p>
            <a:pPr>
              <a:buFont typeface="Wingdings" panose="05000000000000000000" pitchFamily="2" charset="2"/>
              <a:buChar char="l"/>
            </a:pPr>
            <a:r>
              <a:rPr lang="en-US" altLang="ja-JP" sz="2400" dirty="0">
                <a:latin typeface="HGP創英角ｺﾞｼｯｸUB" panose="020B0900000000000000" pitchFamily="50" charset="-128"/>
                <a:ea typeface="HGP創英角ｺﾞｼｯｸUB" panose="020B0900000000000000" pitchFamily="50" charset="-128"/>
              </a:rPr>
              <a:t>VR</a:t>
            </a:r>
            <a:r>
              <a:rPr lang="ja-JP" altLang="en-US" sz="2400" dirty="0">
                <a:latin typeface="HGP創英角ｺﾞｼｯｸUB" panose="020B0900000000000000" pitchFamily="50" charset="-128"/>
                <a:ea typeface="HGP創英角ｺﾞｼｯｸUB" panose="020B0900000000000000" pitchFamily="50" charset="-128"/>
              </a:rPr>
              <a:t>ユーザは外部ディスプレイを使用して他のユーザと作業することがある</a:t>
            </a:r>
            <a:endParaRPr lang="en-US" altLang="ja-JP" sz="24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24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kumimoji="1" lang="ja-JP" altLang="en-US" sz="2400" dirty="0">
                <a:latin typeface="HGP創英角ｺﾞｼｯｸUB" panose="020B0900000000000000" pitchFamily="50" charset="-128"/>
                <a:ea typeface="HGP創英角ｺﾞｼｯｸUB" panose="020B0900000000000000" pitchFamily="50" charset="-128"/>
              </a:rPr>
              <a:t>外部ユーザ：</a:t>
            </a:r>
            <a:r>
              <a:rPr kumimoji="1" lang="en-US" altLang="ja-JP" sz="2400" dirty="0">
                <a:latin typeface="HGP創英角ｺﾞｼｯｸUB" panose="020B0900000000000000" pitchFamily="50" charset="-128"/>
                <a:ea typeface="HGP創英角ｺﾞｼｯｸUB" panose="020B0900000000000000" pitchFamily="50" charset="-128"/>
              </a:rPr>
              <a:t>VR</a:t>
            </a:r>
            <a:r>
              <a:rPr kumimoji="1" lang="ja-JP" altLang="en-US" sz="2400" dirty="0">
                <a:latin typeface="HGP創英角ｺﾞｼｯｸUB" panose="020B0900000000000000" pitchFamily="50" charset="-128"/>
                <a:ea typeface="HGP創英角ｺﾞｼｯｸUB" panose="020B0900000000000000" pitchFamily="50" charset="-128"/>
              </a:rPr>
              <a:t>使用者の視界の外にある要素を見ることができない</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en-US" altLang="ja-JP" sz="2400" dirty="0">
                <a:latin typeface="HGP創英角ｺﾞｼｯｸUB" panose="020B0900000000000000" pitchFamily="50" charset="-128"/>
                <a:ea typeface="HGP創英角ｺﾞｼｯｸUB" panose="020B0900000000000000" pitchFamily="50" charset="-128"/>
              </a:rPr>
              <a:t>VR</a:t>
            </a:r>
            <a:r>
              <a:rPr lang="ja-JP" altLang="en-US" sz="2400" dirty="0">
                <a:latin typeface="HGP創英角ｺﾞｼｯｸUB" panose="020B0900000000000000" pitchFamily="50" charset="-128"/>
                <a:ea typeface="HGP創英角ｺﾞｼｯｸUB" panose="020B0900000000000000" pitchFamily="50" charset="-128"/>
              </a:rPr>
              <a:t>使用者：外部ユーザのジェスチャーを見ることができない</a:t>
            </a:r>
            <a:endParaRPr lang="en-US" altLang="ja-JP" sz="2400" dirty="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sz="24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kumimoji="1" lang="en-US" altLang="ja-JP" sz="2400"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a:extLst>
              <a:ext uri="{FF2B5EF4-FFF2-40B4-BE49-F238E27FC236}">
                <a16:creationId xmlns:a16="http://schemas.microsoft.com/office/drawing/2014/main" id="{44DCD046-90AC-B136-DFBA-79318A02EFBE}"/>
              </a:ext>
            </a:extLst>
          </p:cNvPr>
          <p:cNvSpPr>
            <a:spLocks noGrp="1"/>
          </p:cNvSpPr>
          <p:nvPr>
            <p:ph type="sldNum" sz="quarter" idx="12"/>
          </p:nvPr>
        </p:nvSpPr>
        <p:spPr/>
        <p:txBody>
          <a:bodyPr/>
          <a:lstStyle/>
          <a:p>
            <a:fld id="{E704CD27-8841-4B2C-8C28-209EE01074A7}" type="slidenum">
              <a:rPr kumimoji="1" lang="ja-JP" altLang="en-US" smtClean="0"/>
              <a:t>3</a:t>
            </a:fld>
            <a:endParaRPr kumimoji="1" lang="ja-JP" altLang="en-US"/>
          </a:p>
        </p:txBody>
      </p:sp>
      <p:sp>
        <p:nvSpPr>
          <p:cNvPr id="5" name="矢印: 下 4">
            <a:extLst>
              <a:ext uri="{FF2B5EF4-FFF2-40B4-BE49-F238E27FC236}">
                <a16:creationId xmlns:a16="http://schemas.microsoft.com/office/drawing/2014/main" id="{E7BC584A-83DB-8149-C24C-2929871C496D}"/>
              </a:ext>
            </a:extLst>
          </p:cNvPr>
          <p:cNvSpPr/>
          <p:nvPr/>
        </p:nvSpPr>
        <p:spPr>
          <a:xfrm>
            <a:off x="4635457" y="3015916"/>
            <a:ext cx="1796718" cy="105877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6" name="テキスト ボックス 5">
            <a:extLst>
              <a:ext uri="{FF2B5EF4-FFF2-40B4-BE49-F238E27FC236}">
                <a16:creationId xmlns:a16="http://schemas.microsoft.com/office/drawing/2014/main" id="{00F27860-022B-39F4-987C-E1D9E0102EEF}"/>
              </a:ext>
            </a:extLst>
          </p:cNvPr>
          <p:cNvSpPr txBox="1"/>
          <p:nvPr/>
        </p:nvSpPr>
        <p:spPr>
          <a:xfrm>
            <a:off x="5095234" y="3360639"/>
            <a:ext cx="877163" cy="369332"/>
          </a:xfrm>
          <a:prstGeom prst="rect">
            <a:avLst/>
          </a:prstGeom>
          <a:noFill/>
        </p:spPr>
        <p:txBody>
          <a:bodyPr wrap="none" rtlCol="0">
            <a:spAutoFit/>
          </a:bodyPr>
          <a:lstStyle/>
          <a:p>
            <a:r>
              <a:rPr kumimoji="1" lang="ja-JP" altLang="en-US" dirty="0"/>
              <a:t>問題点</a:t>
            </a:r>
          </a:p>
        </p:txBody>
      </p:sp>
    </p:spTree>
    <p:extLst>
      <p:ext uri="{BB962C8B-B14F-4D97-AF65-F5344CB8AC3E}">
        <p14:creationId xmlns:p14="http://schemas.microsoft.com/office/powerpoint/2010/main" val="88554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661E2-2405-2A1C-6AB4-BE7735899756}"/>
              </a:ext>
            </a:extLst>
          </p:cNvPr>
          <p:cNvSpPr>
            <a:spLocks noGrp="1"/>
          </p:cNvSpPr>
          <p:nvPr>
            <p:ph type="title"/>
          </p:nvPr>
        </p:nvSpPr>
        <p:spPr/>
        <p:txBody>
          <a:bodyPr/>
          <a:lstStyle/>
          <a:p>
            <a:r>
              <a:rPr kumimoji="1" lang="ja-JP" altLang="en-US" dirty="0"/>
              <a:t>システム構成</a:t>
            </a:r>
          </a:p>
        </p:txBody>
      </p:sp>
      <p:sp>
        <p:nvSpPr>
          <p:cNvPr id="7" name="コンテンツ プレースホルダー 2">
            <a:extLst>
              <a:ext uri="{FF2B5EF4-FFF2-40B4-BE49-F238E27FC236}">
                <a16:creationId xmlns:a16="http://schemas.microsoft.com/office/drawing/2014/main" id="{21F9529D-AFEF-F62B-C7B7-D215C754C566}"/>
              </a:ext>
            </a:extLst>
          </p:cNvPr>
          <p:cNvSpPr>
            <a:spLocks noGrp="1"/>
          </p:cNvSpPr>
          <p:nvPr>
            <p:ph idx="1"/>
          </p:nvPr>
        </p:nvSpPr>
        <p:spPr>
          <a:xfrm>
            <a:off x="672353" y="2240182"/>
            <a:ext cx="10847294" cy="4023360"/>
          </a:xfrm>
        </p:spPr>
        <p:txBody>
          <a:bodyPr/>
          <a:lstStyle/>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外部ユーザが描きこんだものが</a:t>
            </a:r>
            <a:r>
              <a:rPr lang="en-US" altLang="ja-JP" sz="2400" dirty="0">
                <a:latin typeface="HGP創英角ｺﾞｼｯｸUB" panose="020B0900000000000000" pitchFamily="50" charset="-128"/>
                <a:ea typeface="HGP創英角ｺﾞｼｯｸUB" panose="020B0900000000000000" pitchFamily="50" charset="-128"/>
              </a:rPr>
              <a:t>VR</a:t>
            </a:r>
            <a:r>
              <a:rPr lang="ja-JP" altLang="en-US" sz="2400" dirty="0">
                <a:latin typeface="HGP創英角ｺﾞｼｯｸUB" panose="020B0900000000000000" pitchFamily="50" charset="-128"/>
                <a:ea typeface="HGP創英角ｺﾞｼｯｸUB" panose="020B0900000000000000" pitchFamily="50" charset="-128"/>
              </a:rPr>
              <a:t>空間にも表示される</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kumimoji="1" lang="ja-JP" altLang="en-US" sz="2400" dirty="0">
                <a:latin typeface="HGP創英角ｺﾞｼｯｸUB" panose="020B0900000000000000" pitchFamily="50" charset="-128"/>
                <a:ea typeface="HGP創英角ｺﾞｼｯｸUB" panose="020B0900000000000000" pitchFamily="50" charset="-128"/>
              </a:rPr>
              <a:t>お互いの画面が表示されている</a:t>
            </a:r>
            <a:endParaRPr kumimoji="1" lang="en-US" altLang="ja-JP" sz="2400" dirty="0">
              <a:latin typeface="HGP創英角ｺﾞｼｯｸUB" panose="020B0900000000000000" pitchFamily="50" charset="-128"/>
              <a:ea typeface="HGP創英角ｺﾞｼｯｸUB" panose="020B0900000000000000" pitchFamily="50" charset="-128"/>
            </a:endParaRPr>
          </a:p>
        </p:txBody>
      </p:sp>
      <p:sp>
        <p:nvSpPr>
          <p:cNvPr id="3" name="スライド番号プレースホルダー 2">
            <a:extLst>
              <a:ext uri="{FF2B5EF4-FFF2-40B4-BE49-F238E27FC236}">
                <a16:creationId xmlns:a16="http://schemas.microsoft.com/office/drawing/2014/main" id="{171E1201-3075-0F06-D1BD-F1CA04E282FA}"/>
              </a:ext>
            </a:extLst>
          </p:cNvPr>
          <p:cNvSpPr>
            <a:spLocks noGrp="1"/>
          </p:cNvSpPr>
          <p:nvPr>
            <p:ph type="sldNum" sz="quarter" idx="12"/>
          </p:nvPr>
        </p:nvSpPr>
        <p:spPr/>
        <p:txBody>
          <a:bodyPr/>
          <a:lstStyle/>
          <a:p>
            <a:fld id="{E704CD27-8841-4B2C-8C28-209EE01074A7}" type="slidenum">
              <a:rPr kumimoji="1" lang="ja-JP" altLang="en-US" smtClean="0"/>
              <a:t>4</a:t>
            </a:fld>
            <a:endParaRPr kumimoji="1" lang="ja-JP" altLang="en-US"/>
          </a:p>
        </p:txBody>
      </p:sp>
      <p:pic>
        <p:nvPicPr>
          <p:cNvPr id="5" name="図 4" descr="ダイアグラム, タイムライン&#10;&#10;中程度の精度で自動的に生成された説明">
            <a:extLst>
              <a:ext uri="{FF2B5EF4-FFF2-40B4-BE49-F238E27FC236}">
                <a16:creationId xmlns:a16="http://schemas.microsoft.com/office/drawing/2014/main" id="{3C2C587C-327A-A6C7-830B-F3E6732A5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5" y="4025055"/>
            <a:ext cx="5547841" cy="2110923"/>
          </a:xfrm>
          <a:prstGeom prst="rect">
            <a:avLst/>
          </a:prstGeom>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0ADE76A4-952F-D8CF-F817-73F3F7CAA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96" y="3977178"/>
            <a:ext cx="6172674" cy="2206678"/>
          </a:xfrm>
          <a:prstGeom prst="rect">
            <a:avLst/>
          </a:prstGeom>
        </p:spPr>
      </p:pic>
    </p:spTree>
    <p:extLst>
      <p:ext uri="{BB962C8B-B14F-4D97-AF65-F5344CB8AC3E}">
        <p14:creationId xmlns:p14="http://schemas.microsoft.com/office/powerpoint/2010/main" val="244807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90CEB-6E7E-C76B-6D91-04267300E7A0}"/>
              </a:ext>
            </a:extLst>
          </p:cNvPr>
          <p:cNvSpPr>
            <a:spLocks noGrp="1"/>
          </p:cNvSpPr>
          <p:nvPr>
            <p:ph type="title"/>
          </p:nvPr>
        </p:nvSpPr>
        <p:spPr/>
        <p:txBody>
          <a:bodyPr/>
          <a:lstStyle/>
          <a:p>
            <a:r>
              <a:rPr kumimoji="1" lang="ja-JP" altLang="en-US" dirty="0"/>
              <a:t>実験</a:t>
            </a:r>
          </a:p>
        </p:txBody>
      </p:sp>
      <p:sp>
        <p:nvSpPr>
          <p:cNvPr id="4" name="コンテンツ プレースホルダー 2">
            <a:extLst>
              <a:ext uri="{FF2B5EF4-FFF2-40B4-BE49-F238E27FC236}">
                <a16:creationId xmlns:a16="http://schemas.microsoft.com/office/drawing/2014/main" id="{C1F2AF57-88D0-EEE9-A749-B876812189C0}"/>
              </a:ext>
            </a:extLst>
          </p:cNvPr>
          <p:cNvSpPr>
            <a:spLocks noGrp="1"/>
          </p:cNvSpPr>
          <p:nvPr>
            <p:ph idx="1"/>
          </p:nvPr>
        </p:nvSpPr>
        <p:spPr>
          <a:xfrm>
            <a:off x="672353" y="2240182"/>
            <a:ext cx="10847294" cy="4023360"/>
          </a:xfrm>
        </p:spPr>
        <p:txBody>
          <a:bodyPr>
            <a:normAutofit/>
          </a:bodyPr>
          <a:lstStyle/>
          <a:p>
            <a:pPr>
              <a:buFont typeface="Wingdings" panose="05000000000000000000" pitchFamily="2" charset="2"/>
              <a:buChar char="l"/>
            </a:pPr>
            <a:r>
              <a:rPr lang="en-US" altLang="ja-JP" sz="2400" dirty="0">
                <a:latin typeface="HGP創英角ｺﾞｼｯｸUB" panose="020B0900000000000000" pitchFamily="50" charset="-128"/>
                <a:ea typeface="HGP創英角ｺﾞｼｯｸUB" panose="020B0900000000000000" pitchFamily="50" charset="-128"/>
              </a:rPr>
              <a:t>2</a:t>
            </a:r>
            <a:r>
              <a:rPr lang="ja-JP" altLang="en-US" sz="2400" dirty="0">
                <a:latin typeface="HGP創英角ｺﾞｼｯｸUB" panose="020B0900000000000000" pitchFamily="50" charset="-128"/>
                <a:ea typeface="HGP創英角ｺﾞｼｯｸUB" panose="020B0900000000000000" pitchFamily="50" charset="-128"/>
              </a:rPr>
              <a:t>人一組の</a:t>
            </a:r>
            <a:r>
              <a:rPr lang="en-US" altLang="ja-JP" sz="2400" dirty="0">
                <a:latin typeface="HGP創英角ｺﾞｼｯｸUB" panose="020B0900000000000000" pitchFamily="50" charset="-128"/>
                <a:ea typeface="HGP創英角ｺﾞｼｯｸUB" panose="020B0900000000000000" pitchFamily="50" charset="-128"/>
              </a:rPr>
              <a:t>20</a:t>
            </a:r>
            <a:r>
              <a:rPr lang="ja-JP" altLang="en-US" sz="2400" dirty="0">
                <a:latin typeface="HGP創英角ｺﾞｼｯｸUB" panose="020B0900000000000000" pitchFamily="50" charset="-128"/>
                <a:ea typeface="HGP創英角ｺﾞｼｯｸUB" panose="020B0900000000000000" pitchFamily="50" charset="-128"/>
              </a:rPr>
              <a:t>人</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kumimoji="1" lang="en-US" altLang="ja-JP" sz="2400" dirty="0">
                <a:latin typeface="HGP創英角ｺﾞｼｯｸUB" panose="020B0900000000000000" pitchFamily="50" charset="-128"/>
                <a:ea typeface="HGP創英角ｺﾞｼｯｸUB" panose="020B0900000000000000" pitchFamily="50" charset="-128"/>
              </a:rPr>
              <a:t>1</a:t>
            </a:r>
            <a:r>
              <a:rPr kumimoji="1" lang="ja-JP" altLang="en-US" sz="2400" dirty="0">
                <a:latin typeface="HGP創英角ｺﾞｼｯｸUB" panose="020B0900000000000000" pitchFamily="50" charset="-128"/>
                <a:ea typeface="HGP創英角ｺﾞｼｯｸUB" panose="020B0900000000000000" pitchFamily="50" charset="-128"/>
              </a:rPr>
              <a:t>つのタスクの制限時間</a:t>
            </a:r>
            <a:r>
              <a:rPr kumimoji="1" lang="en-US" altLang="ja-JP" sz="2400" dirty="0">
                <a:latin typeface="HGP創英角ｺﾞｼｯｸUB" panose="020B0900000000000000" pitchFamily="50" charset="-128"/>
                <a:ea typeface="HGP創英角ｺﾞｼｯｸUB" panose="020B0900000000000000" pitchFamily="50" charset="-128"/>
              </a:rPr>
              <a:t>12</a:t>
            </a:r>
            <a:r>
              <a:rPr kumimoji="1" lang="ja-JP" altLang="en-US" sz="2400" dirty="0">
                <a:latin typeface="HGP創英角ｺﾞｼｯｸUB" panose="020B0900000000000000" pitchFamily="50" charset="-128"/>
                <a:ea typeface="HGP創英角ｺﾞｼｯｸUB" panose="020B0900000000000000" pitchFamily="50" charset="-128"/>
              </a:rPr>
              <a:t>分の</a:t>
            </a:r>
            <a:r>
              <a:rPr lang="en-US" altLang="ja-JP" sz="2400" dirty="0">
                <a:latin typeface="HGP創英角ｺﾞｼｯｸUB" panose="020B0900000000000000" pitchFamily="50" charset="-128"/>
                <a:ea typeface="HGP創英角ｺﾞｼｯｸUB" panose="020B0900000000000000" pitchFamily="50" charset="-128"/>
              </a:rPr>
              <a:t>2</a:t>
            </a:r>
            <a:r>
              <a:rPr kumimoji="1" lang="ja-JP" altLang="en-US" sz="2400">
                <a:latin typeface="HGP創英角ｺﾞｼｯｸUB" panose="020B0900000000000000" pitchFamily="50" charset="-128"/>
                <a:ea typeface="HGP創英角ｺﾞｼｯｸUB" panose="020B0900000000000000" pitchFamily="50" charset="-128"/>
              </a:rPr>
              <a:t>つの</a:t>
            </a:r>
            <a:r>
              <a:rPr kumimoji="1" lang="ja-JP" altLang="en-US" sz="2400" dirty="0">
                <a:latin typeface="HGP創英角ｺﾞｼｯｸUB" panose="020B0900000000000000" pitchFamily="50" charset="-128"/>
                <a:ea typeface="HGP創英角ｺﾞｼｯｸUB" panose="020B0900000000000000" pitchFamily="50" charset="-128"/>
              </a:rPr>
              <a:t>タスク</a:t>
            </a:r>
            <a:endParaRPr kumimoji="1"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kumimoji="1" lang="ja-JP" altLang="en-US" sz="2400" dirty="0">
                <a:latin typeface="HGP創英角ｺﾞｼｯｸUB" panose="020B0900000000000000" pitchFamily="50" charset="-128"/>
                <a:ea typeface="HGP創英角ｺﾞｼｯｸUB" panose="020B0900000000000000" pitchFamily="50" charset="-128"/>
              </a:rPr>
              <a:t>外部ユーザがマニュアルを持っている</a:t>
            </a:r>
            <a:endParaRPr kumimoji="1"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最後には難しいサブタスク</a:t>
            </a:r>
            <a:endParaRPr lang="en-US" altLang="ja-JP" sz="2400" dirty="0">
              <a:latin typeface="HGP創英角ｺﾞｼｯｸUB" panose="020B0900000000000000" pitchFamily="50" charset="-128"/>
              <a:ea typeface="HGP創英角ｺﾞｼｯｸUB" panose="020B0900000000000000" pitchFamily="50" charset="-128"/>
            </a:endParaRPr>
          </a:p>
        </p:txBody>
      </p:sp>
      <p:sp>
        <p:nvSpPr>
          <p:cNvPr id="3" name="スライド番号プレースホルダー 2">
            <a:extLst>
              <a:ext uri="{FF2B5EF4-FFF2-40B4-BE49-F238E27FC236}">
                <a16:creationId xmlns:a16="http://schemas.microsoft.com/office/drawing/2014/main" id="{C9E1CA67-B405-A3F7-A102-A4869A65729E}"/>
              </a:ext>
            </a:extLst>
          </p:cNvPr>
          <p:cNvSpPr>
            <a:spLocks noGrp="1"/>
          </p:cNvSpPr>
          <p:nvPr>
            <p:ph type="sldNum" sz="quarter" idx="12"/>
          </p:nvPr>
        </p:nvSpPr>
        <p:spPr/>
        <p:txBody>
          <a:bodyPr/>
          <a:lstStyle/>
          <a:p>
            <a:fld id="{E704CD27-8841-4B2C-8C28-209EE01074A7}" type="slidenum">
              <a:rPr kumimoji="1" lang="ja-JP" altLang="en-US" smtClean="0"/>
              <a:t>5</a:t>
            </a:fld>
            <a:endParaRPr kumimoji="1" lang="ja-JP" altLang="en-US"/>
          </a:p>
        </p:txBody>
      </p:sp>
      <p:pic>
        <p:nvPicPr>
          <p:cNvPr id="6" name="図 5" descr="レゴ, おもちゃ が含まれている画像&#10;&#10;自動的に生成された説明">
            <a:extLst>
              <a:ext uri="{FF2B5EF4-FFF2-40B4-BE49-F238E27FC236}">
                <a16:creationId xmlns:a16="http://schemas.microsoft.com/office/drawing/2014/main" id="{F14154A8-51C2-6ECC-7A69-82252084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5" y="2247895"/>
            <a:ext cx="4914900" cy="3274913"/>
          </a:xfrm>
          <a:prstGeom prst="rect">
            <a:avLst/>
          </a:prstGeom>
        </p:spPr>
      </p:pic>
    </p:spTree>
    <p:extLst>
      <p:ext uri="{BB962C8B-B14F-4D97-AF65-F5344CB8AC3E}">
        <p14:creationId xmlns:p14="http://schemas.microsoft.com/office/powerpoint/2010/main" val="387191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D0356-9BE2-1644-F18E-189295094583}"/>
              </a:ext>
            </a:extLst>
          </p:cNvPr>
          <p:cNvSpPr>
            <a:spLocks noGrp="1"/>
          </p:cNvSpPr>
          <p:nvPr>
            <p:ph type="title"/>
          </p:nvPr>
        </p:nvSpPr>
        <p:spPr/>
        <p:txBody>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3A4C8D5A-3C8A-892A-F3CA-A8572F240EDD}"/>
              </a:ext>
            </a:extLst>
          </p:cNvPr>
          <p:cNvSpPr>
            <a:spLocks noGrp="1"/>
          </p:cNvSpPr>
          <p:nvPr>
            <p:ph type="sldNum" sz="quarter" idx="12"/>
          </p:nvPr>
        </p:nvSpPr>
        <p:spPr/>
        <p:txBody>
          <a:bodyPr/>
          <a:lstStyle/>
          <a:p>
            <a:fld id="{E704CD27-8841-4B2C-8C28-209EE01074A7}" type="slidenum">
              <a:rPr kumimoji="1" lang="ja-JP" altLang="en-US" smtClean="0"/>
              <a:t>6</a:t>
            </a:fld>
            <a:endParaRPr kumimoji="1" lang="ja-JP" altLang="en-US"/>
          </a:p>
        </p:txBody>
      </p:sp>
      <p:sp>
        <p:nvSpPr>
          <p:cNvPr id="11" name="コンテンツ プレースホルダー 2">
            <a:extLst>
              <a:ext uri="{FF2B5EF4-FFF2-40B4-BE49-F238E27FC236}">
                <a16:creationId xmlns:a16="http://schemas.microsoft.com/office/drawing/2014/main" id="{82425224-4C8F-DDD9-DF5E-7D403480FA78}"/>
              </a:ext>
            </a:extLst>
          </p:cNvPr>
          <p:cNvSpPr txBox="1">
            <a:spLocks/>
          </p:cNvSpPr>
          <p:nvPr/>
        </p:nvSpPr>
        <p:spPr>
          <a:xfrm>
            <a:off x="672353" y="2240182"/>
            <a:ext cx="108472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時間はベースよりも短かかった</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エラーの数はベースよりも少なかった</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負荷は</a:t>
            </a:r>
            <a:r>
              <a:rPr lang="en-US" altLang="ja-JP" sz="2400" dirty="0">
                <a:latin typeface="HGP創英角ｺﾞｼｯｸUB" panose="020B0900000000000000" pitchFamily="50" charset="-128"/>
                <a:ea typeface="HGP創英角ｺﾞｼｯｸUB" panose="020B0900000000000000" pitchFamily="50" charset="-128"/>
              </a:rPr>
              <a:t>VR</a:t>
            </a:r>
            <a:r>
              <a:rPr lang="ja-JP" altLang="en-US" sz="2400" dirty="0">
                <a:latin typeface="HGP創英角ｺﾞｼｯｸUB" panose="020B0900000000000000" pitchFamily="50" charset="-128"/>
                <a:ea typeface="HGP創英角ｺﾞｼｯｸUB" panose="020B0900000000000000" pitchFamily="50" charset="-128"/>
              </a:rPr>
              <a:t>・外部ユーザともに少なかった</a:t>
            </a:r>
            <a:endParaRPr lang="en-US" altLang="ja-JP" sz="2400" dirty="0">
              <a:latin typeface="HGP創英角ｺﾞｼｯｸUB" panose="020B0900000000000000" pitchFamily="50" charset="-128"/>
              <a:ea typeface="HGP創英角ｺﾞｼｯｸUB" panose="020B0900000000000000" pitchFamily="50" charset="-128"/>
            </a:endParaRPr>
          </a:p>
        </p:txBody>
      </p:sp>
      <p:pic>
        <p:nvPicPr>
          <p:cNvPr id="5" name="図 4" descr="グラフ, ウォーターフォール図&#10;&#10;自動的に生成された説明">
            <a:extLst>
              <a:ext uri="{FF2B5EF4-FFF2-40B4-BE49-F238E27FC236}">
                <a16:creationId xmlns:a16="http://schemas.microsoft.com/office/drawing/2014/main" id="{7947538A-6DE7-579A-2D44-8EED0E725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3021125"/>
            <a:ext cx="5608806" cy="2461473"/>
          </a:xfrm>
          <a:prstGeom prst="rect">
            <a:avLst/>
          </a:prstGeom>
        </p:spPr>
      </p:pic>
    </p:spTree>
    <p:extLst>
      <p:ext uri="{BB962C8B-B14F-4D97-AF65-F5344CB8AC3E}">
        <p14:creationId xmlns:p14="http://schemas.microsoft.com/office/powerpoint/2010/main" val="429029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90CEB-6E7E-C76B-6D91-04267300E7A0}"/>
              </a:ext>
            </a:extLst>
          </p:cNvPr>
          <p:cNvSpPr>
            <a:spLocks noGrp="1"/>
          </p:cNvSpPr>
          <p:nvPr>
            <p:ph type="title"/>
          </p:nvPr>
        </p:nvSpPr>
        <p:spPr/>
        <p:txBody>
          <a:bodyPr/>
          <a:lstStyle/>
          <a:p>
            <a:r>
              <a:rPr lang="ja-JP" altLang="en-US" dirty="0"/>
              <a:t>結論と課題</a:t>
            </a:r>
            <a:endParaRPr kumimoji="1" lang="ja-JP" altLang="en-US" dirty="0"/>
          </a:p>
        </p:txBody>
      </p:sp>
      <p:sp>
        <p:nvSpPr>
          <p:cNvPr id="4" name="コンテンツ プレースホルダー 2">
            <a:extLst>
              <a:ext uri="{FF2B5EF4-FFF2-40B4-BE49-F238E27FC236}">
                <a16:creationId xmlns:a16="http://schemas.microsoft.com/office/drawing/2014/main" id="{C1F2AF57-88D0-EEE9-A749-B876812189C0}"/>
              </a:ext>
            </a:extLst>
          </p:cNvPr>
          <p:cNvSpPr>
            <a:spLocks noGrp="1"/>
          </p:cNvSpPr>
          <p:nvPr>
            <p:ph idx="1"/>
          </p:nvPr>
        </p:nvSpPr>
        <p:spPr>
          <a:xfrm>
            <a:off x="672353" y="2240182"/>
            <a:ext cx="10847294" cy="4023360"/>
          </a:xfrm>
        </p:spPr>
        <p:txBody>
          <a:bodyPr/>
          <a:lstStyle/>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ユーザは負荷が少なく効率的に作業を行うことができた</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kumimoji="1"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sz="2400" dirty="0">
                <a:latin typeface="HGP創英角ｺﾞｼｯｸUB" panose="020B0900000000000000" pitchFamily="50" charset="-128"/>
                <a:ea typeface="HGP創英角ｺﾞｼｯｸUB" panose="020B0900000000000000" pitchFamily="50" charset="-128"/>
              </a:rPr>
              <a:t>外部ユーザの記入したものが少しずれてしまう</a:t>
            </a:r>
            <a:endParaRPr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endParaRPr kumimoji="1" lang="en-US" altLang="ja-JP" sz="2400"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l"/>
            </a:pPr>
            <a:r>
              <a:rPr lang="ja-JP" altLang="en-US" sz="2400">
                <a:latin typeface="HGP創英角ｺﾞｼｯｸUB" panose="020B0900000000000000" pitchFamily="50" charset="-128"/>
                <a:ea typeface="HGP創英角ｺﾞｼｯｸUB" panose="020B0900000000000000" pitchFamily="50" charset="-128"/>
              </a:rPr>
              <a:t>オーディオ関連に関しては考慮していない</a:t>
            </a:r>
            <a:endParaRPr lang="en-US" altLang="ja-JP" sz="2400" dirty="0">
              <a:latin typeface="HGP創英角ｺﾞｼｯｸUB" panose="020B0900000000000000" pitchFamily="50" charset="-128"/>
              <a:ea typeface="HGP創英角ｺﾞｼｯｸUB" panose="020B0900000000000000" pitchFamily="50" charset="-128"/>
            </a:endParaRPr>
          </a:p>
        </p:txBody>
      </p:sp>
      <p:sp>
        <p:nvSpPr>
          <p:cNvPr id="3" name="スライド番号プレースホルダー 2">
            <a:extLst>
              <a:ext uri="{FF2B5EF4-FFF2-40B4-BE49-F238E27FC236}">
                <a16:creationId xmlns:a16="http://schemas.microsoft.com/office/drawing/2014/main" id="{15C350C5-2ABA-676D-D7D6-C3DB6FB88DDC}"/>
              </a:ext>
            </a:extLst>
          </p:cNvPr>
          <p:cNvSpPr>
            <a:spLocks noGrp="1"/>
          </p:cNvSpPr>
          <p:nvPr>
            <p:ph type="sldNum" sz="quarter" idx="12"/>
          </p:nvPr>
        </p:nvSpPr>
        <p:spPr/>
        <p:txBody>
          <a:bodyPr/>
          <a:lstStyle/>
          <a:p>
            <a:fld id="{E704CD27-8841-4B2C-8C28-209EE01074A7}" type="slidenum">
              <a:rPr kumimoji="1" lang="ja-JP" altLang="en-US" smtClean="0"/>
              <a:t>7</a:t>
            </a:fld>
            <a:endParaRPr kumimoji="1" lang="ja-JP" altLang="en-US"/>
          </a:p>
        </p:txBody>
      </p:sp>
    </p:spTree>
    <p:extLst>
      <p:ext uri="{BB962C8B-B14F-4D97-AF65-F5344CB8AC3E}">
        <p14:creationId xmlns:p14="http://schemas.microsoft.com/office/powerpoint/2010/main" val="616411917"/>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1303</TotalTime>
  <Words>296</Words>
  <Application>Microsoft Office PowerPoint</Application>
  <PresentationFormat>ワイド画面</PresentationFormat>
  <Paragraphs>51</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HGP創英角ｺﾞｼｯｸUB</vt:lpstr>
      <vt:lpstr>游ゴシック</vt:lpstr>
      <vt:lpstr>Calibri</vt:lpstr>
      <vt:lpstr>Franklin Gothic Book</vt:lpstr>
      <vt:lpstr>Franklin Gothic Medium</vt:lpstr>
      <vt:lpstr>Wingdings</vt:lpstr>
      <vt:lpstr>レトロスペクト</vt:lpstr>
      <vt:lpstr>TransceiVR: Bridging Asymmetrical Communication Between VR Users and External Collaborators</vt:lpstr>
      <vt:lpstr>読んだ論文</vt:lpstr>
      <vt:lpstr>概要</vt:lpstr>
      <vt:lpstr>システム構成</vt:lpstr>
      <vt:lpstr>実験</vt:lpstr>
      <vt:lpstr>実験結果</vt:lpstr>
      <vt:lpstr>結論と課題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SakeEffects: アルコールセンサを用いたオンライン飲み会を盛り上げるための顔エフェクトシステム</dc:title>
  <dc:creator>小川 虎次郎</dc:creator>
  <cp:lastModifiedBy>小川 虎次郎</cp:lastModifiedBy>
  <cp:revision>14</cp:revision>
  <dcterms:created xsi:type="dcterms:W3CDTF">2022-10-19T15:50:47Z</dcterms:created>
  <dcterms:modified xsi:type="dcterms:W3CDTF">2023-01-12T06:55:05Z</dcterms:modified>
</cp:coreProperties>
</file>