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8" r:id="rId6"/>
    <p:sldId id="260" r:id="rId7"/>
    <p:sldId id="264" r:id="rId8"/>
    <p:sldId id="265" r:id="rId9"/>
    <p:sldId id="276" r:id="rId10"/>
    <p:sldId id="277" r:id="rId11"/>
    <p:sldId id="274" r:id="rId12"/>
    <p:sldId id="266" r:id="rId13"/>
    <p:sldId id="275" r:id="rId14"/>
    <p:sldId id="270" r:id="rId15"/>
    <p:sldId id="27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6/10/2013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Twizzer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 </a:t>
            </a:r>
            <a:r>
              <a:rPr lang="en-US" dirty="0" err="1" smtClean="0"/>
              <a:t>Xue</a:t>
            </a:r>
            <a:r>
              <a:rPr lang="en-US" dirty="0" smtClean="0"/>
              <a:t>, Lu Qin, </a:t>
            </a:r>
            <a:r>
              <a:rPr lang="en-US" dirty="0" err="1" smtClean="0"/>
              <a:t>Qi</a:t>
            </a:r>
            <a:r>
              <a:rPr lang="en-US" dirty="0" smtClean="0"/>
              <a:t> Lou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2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Files </a:t>
            </a:r>
            <a:r>
              <a:rPr lang="en-US" altLang="zh-CN" dirty="0"/>
              <a:t>specification </a:t>
            </a:r>
            <a:r>
              <a:rPr lang="en-US" altLang="zh-CN" dirty="0" smtClean="0"/>
              <a:t>on Client Side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624723"/>
              </p:ext>
            </p:extLst>
          </p:nvPr>
        </p:nvGraphicFramePr>
        <p:xfrm>
          <a:off x="1138845" y="2175388"/>
          <a:ext cx="100584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87"/>
                <a:gridCol w="4724400"/>
                <a:gridCol w="35925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File</a:t>
                      </a:r>
                      <a:r>
                        <a:rPr lang="en-US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 smtClean="0"/>
                    </a:p>
                    <a:p>
                      <a:pPr algn="ctr"/>
                      <a:r>
                        <a:rPr lang="en-US" sz="2000" b="0" dirty="0" smtClean="0"/>
                        <a:t>Specification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Operations</a:t>
                      </a:r>
                      <a:r>
                        <a:rPr lang="en-US" sz="2000" b="0" baseline="0" dirty="0" smtClean="0"/>
                        <a:t> change the file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 smtClean="0"/>
                        <a:t>( </a:t>
                      </a:r>
                      <a:r>
                        <a:rPr lang="en-US" altLang="zh-CN" sz="2000" b="0" baseline="0" dirty="0" smtClean="0">
                          <a:solidFill>
                            <a:srgbClr val="C00000"/>
                          </a:solidFill>
                        </a:rPr>
                        <a:t>red </a:t>
                      </a:r>
                      <a:r>
                        <a:rPr lang="en-US" altLang="zh-CN" sz="2000" b="0" baseline="0" dirty="0" smtClean="0"/>
                        <a:t>for instructor’s operations</a:t>
                      </a:r>
                    </a:p>
                    <a:p>
                      <a:pPr algn="ctr"/>
                      <a:r>
                        <a:rPr lang="en-US" altLang="zh-CN" sz="2000" b="0" baseline="0" dirty="0" smtClean="0">
                          <a:solidFill>
                            <a:srgbClr val="0070C0"/>
                          </a:solidFill>
                        </a:rPr>
                        <a:t>  blue</a:t>
                      </a:r>
                      <a:r>
                        <a:rPr lang="en-US" altLang="zh-CN" sz="2000" b="0" baseline="0" dirty="0" smtClean="0"/>
                        <a:t> for student’s operations )</a:t>
                      </a:r>
                      <a:endParaRPr lang="en-US" altLang="zh-CN" sz="2000" b="0" dirty="0" smtClean="0"/>
                    </a:p>
                    <a:p>
                      <a:pPr algn="ctr"/>
                      <a:endParaRPr lang="en-US" sz="2000" b="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Review_twiz-i_student-j_student-k.txt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A text file,</a:t>
                      </a:r>
                      <a:r>
                        <a:rPr lang="en-US" altLang="zh-CN" sz="2000" baseline="0" dirty="0" smtClean="0"/>
                        <a:t> review comments for student k submitted by student j regarding </a:t>
                      </a:r>
                      <a:r>
                        <a:rPr lang="en-US" altLang="zh-CN" sz="2000" baseline="0" dirty="0" err="1" smtClean="0"/>
                        <a:t>twiz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baseline="0" dirty="0" err="1" smtClean="0"/>
                        <a:t>i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70C0"/>
                          </a:solidFill>
                        </a:rPr>
                        <a:t>readReview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by student-k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AllSolutions.txt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 .txt file, all the solutions</a:t>
                      </a:r>
                      <a:r>
                        <a:rPr lang="en-US" sz="2000" baseline="0" dirty="0" smtClean="0"/>
                        <a:t> included</a:t>
                      </a:r>
                      <a:r>
                        <a:rPr lang="en-US" sz="2000" dirty="0" smtClean="0"/>
                        <a:t>, separated by student names.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getAllSolutions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AllReviews.txt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.txt file, all the solutions included, separated by student names.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getAllReviews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0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Logic: Reviews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student users in total; </a:t>
                </a:r>
                <a:r>
                  <a:rPr lang="en-US" sz="2400" dirty="0" err="1"/>
                  <a:t>twiz-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  is active.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which two solutions are reviewed by student </a:t>
                </a:r>
                <a:r>
                  <a:rPr lang="en-US" sz="2400" i="1" dirty="0"/>
                  <a:t>j</a:t>
                </a:r>
                <a:r>
                  <a:rPr lang="en-US" sz="2400" dirty="0"/>
                  <a:t>?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 + </m:t>
                          </m:r>
                          <m:r>
                            <a:rPr lang="en-US" altLang="zh-CN" sz="2400" i="1" dirty="0" err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 + 1</m:t>
                          </m:r>
                        </m:e>
                      </m:d>
                      <m:r>
                        <a:rPr lang="en-US" altLang="zh-CN" sz="2400" i="1" dirty="0">
                          <a:latin typeface="Cambria Math"/>
                        </a:rPr>
                        <m:t> </m:t>
                      </m:r>
                      <m:r>
                        <a:rPr lang="en-US" altLang="zh-CN" sz="2400" i="1" dirty="0">
                          <a:latin typeface="Cambria Math"/>
                        </a:rPr>
                        <m:t>𝑚𝑜𝑑</m:t>
                      </m:r>
                      <m:r>
                        <a:rPr lang="en-US" altLang="zh-CN" sz="2400" i="1" dirty="0">
                          <a:latin typeface="Cambria Math"/>
                        </a:rPr>
                        <m:t> </m:t>
                      </m:r>
                      <m:r>
                        <a:rPr lang="en-US" altLang="zh-CN" sz="2400" i="1" dirty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    (</m:t>
                      </m:r>
                      <m:r>
                        <a:rPr lang="en-US" sz="2400" i="1" dirty="0">
                          <a:latin typeface="Cambria Math"/>
                        </a:rPr>
                        <m:t>𝑗</m:t>
                      </m:r>
                      <m:r>
                        <a:rPr lang="en-US" sz="2400" i="1" dirty="0">
                          <a:latin typeface="Cambria Math"/>
                        </a:rPr>
                        <m:t> + </m:t>
                      </m:r>
                      <m:r>
                        <a:rPr lang="en-US" sz="2400" i="1" dirty="0" err="1">
                          <a:latin typeface="Cambria Math"/>
                        </a:rPr>
                        <m:t>𝑖</m:t>
                      </m:r>
                      <m:r>
                        <a:rPr lang="en-US" sz="2400" i="1" dirty="0">
                          <a:latin typeface="Cambria Math"/>
                        </a:rPr>
                        <m:t> + 2) </m:t>
                      </m:r>
                      <m:r>
                        <a:rPr lang="en-US" sz="2400" i="1" dirty="0">
                          <a:latin typeface="Cambria Math"/>
                        </a:rPr>
                        <m:t>𝑚𝑜𝑑</m:t>
                      </m:r>
                      <m:r>
                        <a:rPr lang="en-US" sz="2400" i="1" dirty="0">
                          <a:latin typeface="Cambria Math"/>
                        </a:rPr>
                        <m:t> </m:t>
                      </m:r>
                      <m:r>
                        <a:rPr lang="en-US" sz="2400" i="1" dirty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which </a:t>
                </a:r>
                <a:r>
                  <a:rPr lang="en-US" sz="2400" dirty="0"/>
                  <a:t>two review is student </a:t>
                </a:r>
                <a:r>
                  <a:rPr lang="en-US" sz="2400" i="1" dirty="0"/>
                  <a:t>j </a:t>
                </a:r>
                <a:r>
                  <a:rPr lang="en-US" sz="2400" dirty="0"/>
                  <a:t>reviewing: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 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𝑗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 − </m:t>
                        </m:r>
                        <m:r>
                          <a:rPr lang="en-US" altLang="zh-CN" sz="2400" i="1" dirty="0" err="1">
                            <a:latin typeface="Cambria Math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</a:rPr>
                      <m:t> </m:t>
                    </m:r>
                    <m:r>
                      <a:rPr lang="en-US" altLang="zh-CN" sz="2400" i="1" dirty="0">
                        <a:latin typeface="Cambria Math"/>
                      </a:rPr>
                      <m:t>𝑚𝑜𝑑</m:t>
                    </m:r>
                    <m:r>
                      <a:rPr lang="en-US" altLang="zh-CN" sz="2400" i="1" dirty="0">
                        <a:latin typeface="Cambria Math"/>
                      </a:rPr>
                      <m:t> </m:t>
                    </m:r>
                    <m:r>
                      <a:rPr lang="en-US" altLang="zh-CN" sz="2400" i="1" dirty="0">
                        <a:latin typeface="Cambria Math"/>
                      </a:rPr>
                      <m:t>𝑁</m:t>
                    </m:r>
                  </m:oMath>
                </a14:m>
                <a:endParaRPr lang="en-US" altLang="zh-CN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/>
                        </a:rPr>
                        <m:t>    (</m:t>
                      </m:r>
                      <m:r>
                        <a:rPr lang="en-US" altLang="zh-CN" sz="2400" i="1" dirty="0">
                          <a:latin typeface="Cambria Math"/>
                        </a:rPr>
                        <m:t>𝑗</m:t>
                      </m:r>
                      <m:r>
                        <a:rPr lang="en-US" altLang="zh-CN" sz="2400" i="1" dirty="0">
                          <a:latin typeface="Cambria Math"/>
                        </a:rPr>
                        <m:t> − </m:t>
                      </m:r>
                      <m:r>
                        <a:rPr lang="en-US" altLang="zh-CN" sz="2400" i="1" dirty="0" err="1">
                          <a:latin typeface="Cambria Math"/>
                        </a:rPr>
                        <m:t>𝑖</m:t>
                      </m:r>
                      <m:r>
                        <a:rPr lang="en-US" altLang="zh-CN" sz="2400" i="1" dirty="0">
                          <a:latin typeface="Cambria Math"/>
                        </a:rPr>
                        <m:t> </m:t>
                      </m:r>
                      <m:r>
                        <a:rPr lang="en-US" altLang="zh-CN" sz="2400" i="1" dirty="0">
                          <a:latin typeface="Cambria Math"/>
                        </a:rPr>
                        <m:t>−1</m:t>
                      </m:r>
                      <m:r>
                        <a:rPr lang="en-US" altLang="zh-CN" sz="2400" i="1" dirty="0">
                          <a:latin typeface="Cambria Math"/>
                        </a:rPr>
                        <m:t>) </m:t>
                      </m:r>
                      <m:r>
                        <a:rPr lang="en-US" altLang="zh-CN" sz="2400" i="1" dirty="0">
                          <a:latin typeface="Cambria Math"/>
                        </a:rPr>
                        <m:t>𝑚𝑜𝑑</m:t>
                      </m:r>
                      <m:r>
                        <a:rPr lang="en-US" altLang="zh-CN" sz="2400" i="1" dirty="0">
                          <a:latin typeface="Cambria Math"/>
                        </a:rPr>
                        <m:t> </m:t>
                      </m:r>
                      <m:r>
                        <a:rPr lang="en-US" altLang="zh-CN" sz="2400" i="1" dirty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Guidelines: command list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367709"/>
              </p:ext>
            </p:extLst>
          </p:nvPr>
        </p:nvGraphicFramePr>
        <p:xfrm>
          <a:off x="1096963" y="1970958"/>
          <a:ext cx="100584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Teacher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Student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ChangePassword</a:t>
                      </a:r>
                      <a:endParaRPr lang="en-US" sz="2800" dirty="0" smtClean="0"/>
                    </a:p>
                    <a:p>
                      <a:r>
                        <a:rPr lang="en-US" sz="2800" dirty="0" smtClean="0"/>
                        <a:t>Add an account</a:t>
                      </a:r>
                    </a:p>
                    <a:p>
                      <a:r>
                        <a:rPr lang="en-US" sz="2800" dirty="0" err="1" smtClean="0"/>
                        <a:t>CreateTwiz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GetTwiz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ReadAllSolution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ReadAllReview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CalculateScore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ChangePassword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GetTwiz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ReadReview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SubmitSolution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ReadSolution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SubmitReview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Guidelines: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Network</a:t>
            </a:r>
          </a:p>
          <a:p>
            <a:pPr lvl="1">
              <a:buNone/>
            </a:pPr>
            <a:r>
              <a:rPr lang="en-US" dirty="0" smtClean="0"/>
              <a:t> We use this package to build connect between server and client side, some example function we use from it: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Listening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Accept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connectTo</a:t>
            </a: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Concurrent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sz="1600" dirty="0" smtClean="0"/>
              <a:t>We use this package to allow several users operation at the same time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forkIO</a:t>
            </a:r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System.IO</a:t>
            </a:r>
          </a:p>
          <a:p>
            <a:pPr lvl="1">
              <a:buNone/>
            </a:pPr>
            <a:r>
              <a:rPr lang="en-US" sz="1600" dirty="0"/>
              <a:t>We use this package to deal with buffers depend on modes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/>
              <a:t>hFlush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BlockBuffering</a:t>
            </a:r>
            <a:r>
              <a:rPr lang="en-US" sz="2000" dirty="0" smtClean="0"/>
              <a:t>/</a:t>
            </a:r>
            <a:r>
              <a:rPr lang="en-US" sz="2000" dirty="0" err="1" smtClean="0"/>
              <a:t>NoBuffering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Data.Time</a:t>
            </a:r>
            <a:endParaRPr lang="en-US" sz="2400" dirty="0"/>
          </a:p>
          <a:p>
            <a:pPr marL="292608" lvl="1" indent="-292608">
              <a:buNone/>
            </a:pPr>
            <a:r>
              <a:rPr lang="en-US" sz="1600" dirty="0"/>
              <a:t>     We use this package to get current time, create any time including the date, and format the time into / from a string.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Data.csv</a:t>
            </a:r>
            <a:endParaRPr lang="en-US" sz="2400" dirty="0"/>
          </a:p>
          <a:p>
            <a:pPr marL="292608" lvl="1" indent="-292608">
              <a:buNone/>
            </a:pPr>
            <a:r>
              <a:rPr lang="en-US" sz="1600" dirty="0"/>
              <a:t>     We use this package to </a:t>
            </a:r>
            <a:r>
              <a:rPr lang="en-US" sz="1600" dirty="0" smtClean="0"/>
              <a:t>create csv file.</a:t>
            </a:r>
            <a:endParaRPr lang="en-US" sz="16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736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The system allows several students operating at the same time. (at most 128 users)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Easy to use, no need to install and no other external software needed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No maintenance </a:t>
            </a:r>
            <a:r>
              <a:rPr lang="en-US" dirty="0"/>
              <a:t>is needed on the server side. Just keep it running</a:t>
            </a:r>
            <a:r>
              <a:rPr lang="en-US" dirty="0" smtClean="0"/>
              <a:t>!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The instructor can </a:t>
            </a:r>
            <a:r>
              <a:rPr lang="en-US" dirty="0"/>
              <a:t>manage users by adding </a:t>
            </a:r>
            <a:r>
              <a:rPr lang="en-US" dirty="0" smtClean="0"/>
              <a:t>accounts.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Any </a:t>
            </a:r>
            <a:r>
              <a:rPr lang="en-US" dirty="0"/>
              <a:t>user can freely update their password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Easy for </a:t>
            </a:r>
            <a:r>
              <a:rPr lang="en-US" dirty="0" smtClean="0"/>
              <a:t>instructor to </a:t>
            </a:r>
            <a:r>
              <a:rPr lang="en-US" dirty="0" smtClean="0"/>
              <a:t>get students’ scores. No need to calculate, just create a csv file whenever you want, and you will get all the scores information from a single file clearly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Provides different functions for students/common users at different phases.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8960"/>
            <a:ext cx="10058400" cy="145075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Introduction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Design Logic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User Guidelines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Packages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Highlights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17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100" dirty="0" smtClean="0"/>
              <a:t>Goal of the project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Build a </a:t>
            </a:r>
            <a:r>
              <a:rPr lang="en-US" dirty="0" err="1" smtClean="0"/>
              <a:t>Twizzer</a:t>
            </a:r>
            <a:r>
              <a:rPr lang="en-US" dirty="0" smtClean="0"/>
              <a:t> system that allows creation of </a:t>
            </a:r>
            <a:r>
              <a:rPr lang="en-US" dirty="0" err="1" smtClean="0"/>
              <a:t>twizzes</a:t>
            </a:r>
            <a:r>
              <a:rPr lang="en-US" dirty="0" smtClean="0"/>
              <a:t> and the submission of solutions and reviews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Major functions for two user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Student (permission = STUDENT)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Download </a:t>
            </a:r>
            <a:r>
              <a:rPr lang="en-US" dirty="0" err="1" smtClean="0"/>
              <a:t>twiz</a:t>
            </a:r>
            <a:r>
              <a:rPr lang="en-US" dirty="0" smtClean="0"/>
              <a:t> problems from the server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Upload </a:t>
            </a:r>
            <a:r>
              <a:rPr lang="en-US" dirty="0" err="1" smtClean="0"/>
              <a:t>twiz</a:t>
            </a:r>
            <a:r>
              <a:rPr lang="en-US" dirty="0" smtClean="0"/>
              <a:t> solutions to the server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Download solutions of two assigned students 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Upload reviews to the sever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Download the reviews to him/her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Change password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Instructor (permission = ADMIN)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Create </a:t>
            </a:r>
            <a:r>
              <a:rPr lang="en-US" dirty="0" err="1" smtClean="0"/>
              <a:t>twizzes</a:t>
            </a:r>
            <a:endParaRPr lang="en-US" dirty="0" smtClean="0"/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Automatic phase update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Add a new user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Get solutions and reviews of all the students </a:t>
            </a:r>
          </a:p>
          <a:p>
            <a:pPr lvl="3">
              <a:buFont typeface="Wingdings" pitchFamily="2" charset="2"/>
              <a:buChar char="ü"/>
            </a:pPr>
            <a:r>
              <a:rPr lang="en-US" altLang="zh-CN" dirty="0" smtClean="0"/>
              <a:t>Tabulate student scores</a:t>
            </a:r>
            <a:endParaRPr lang="en-US" sz="1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Install </a:t>
            </a:r>
            <a:r>
              <a:rPr lang="en-US" altLang="zh-CN" sz="2400" dirty="0" smtClean="0"/>
              <a:t>executable files both on server and client with the one on the server side always running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The instructor controls the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Students can always submit assignments before deadline via client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Supports </a:t>
            </a:r>
            <a:r>
              <a:rPr lang="en-US" altLang="zh-CN" sz="2400" dirty="0" smtClean="0"/>
              <a:t>maximally 128 student users at the same time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Resist to accept submissions after deadline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17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800" dirty="0" smtClean="0"/>
              <a:t>Data type we defined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data </a:t>
            </a:r>
            <a:r>
              <a:rPr lang="en-US" sz="2400" dirty="0" err="1">
                <a:solidFill>
                  <a:srgbClr val="0070C0"/>
                </a:solidFill>
              </a:rPr>
              <a:t>CheckPwdResult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= STUDENT | ADMIN | </a:t>
            </a:r>
            <a:r>
              <a:rPr lang="en-US" sz="2400" dirty="0" err="1"/>
              <a:t>NotMatch</a:t>
            </a:r>
            <a:r>
              <a:rPr lang="en-US" sz="2400" dirty="0"/>
              <a:t> | </a:t>
            </a:r>
            <a:r>
              <a:rPr lang="en-US" sz="2400" dirty="0" err="1"/>
              <a:t>UserNotExist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data </a:t>
            </a:r>
            <a:r>
              <a:rPr lang="en-US" sz="2400" dirty="0">
                <a:solidFill>
                  <a:srgbClr val="0070C0"/>
                </a:solidFill>
              </a:rPr>
              <a:t>Phase</a:t>
            </a:r>
            <a:r>
              <a:rPr lang="en-US" sz="2400" dirty="0"/>
              <a:t> = Idle | Task | </a:t>
            </a:r>
            <a:r>
              <a:rPr lang="en-US" sz="2400" dirty="0" smtClean="0"/>
              <a:t>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50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zh-CN" dirty="0" smtClean="0"/>
              <a:t>Design Logic: </a:t>
            </a:r>
            <a:r>
              <a:rPr lang="en-US" dirty="0" smtClean="0"/>
              <a:t>Phase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2216"/>
          </a:xfrm>
        </p:spPr>
        <p:txBody>
          <a:bodyPr>
            <a:noAutofit/>
          </a:bodyPr>
          <a:lstStyle/>
          <a:p>
            <a:r>
              <a:rPr lang="en-US" sz="2800" dirty="0" smtClean="0"/>
              <a:t>Not all commands available at the same time, depends on the current phase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65327" y="3609975"/>
            <a:ext cx="9210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hevron 5"/>
          <p:cNvSpPr/>
          <p:nvPr/>
        </p:nvSpPr>
        <p:spPr>
          <a:xfrm>
            <a:off x="1743076" y="3514726"/>
            <a:ext cx="190500" cy="190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57701" y="3514726"/>
            <a:ext cx="190500" cy="190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591426" y="3514726"/>
            <a:ext cx="190500" cy="190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877551" y="3514726"/>
            <a:ext cx="190500" cy="190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3675" y="2971800"/>
            <a:ext cx="9525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2971800"/>
            <a:ext cx="135255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48700" y="2971800"/>
            <a:ext cx="135255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" y="3381375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Timeline</a:t>
            </a:r>
          </a:p>
          <a:p>
            <a:r>
              <a:rPr lang="en-US" dirty="0" smtClean="0"/>
              <a:t>/day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5450" y="389572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0075" y="38957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24725" y="3895725"/>
            <a:ext cx="70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(T+1)noon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34650" y="3895725"/>
            <a:ext cx="70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T+2)noon</a:t>
            </a:r>
            <a:endParaRPr lang="en-US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2257425" y="3829050"/>
            <a:ext cx="177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ChangePassword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GetTwiz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ReadReview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9700" y="3829050"/>
            <a:ext cx="177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ChangePassword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GetTwiz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SubmitSolution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77250" y="3829050"/>
            <a:ext cx="1771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ChangePassword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GetTwiz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GetSolution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SubmitReview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3606800" y="1727200"/>
          <a:ext cx="914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914400" imgH="177480" progId="">
                  <p:embed/>
                </p:oleObj>
              </mc:Choice>
              <mc:Fallback>
                <p:oleObj name="Equation" r:id="rId3" imgW="914400" imgH="177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727200"/>
                        <a:ext cx="9144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2581549" y="5105400"/>
            <a:ext cx="2361417" cy="1009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T: when the instructor creates the </a:t>
            </a:r>
            <a:r>
              <a:rPr lang="en-US" dirty="0" err="1" smtClean="0"/>
              <a:t>twiz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00700" y="5105400"/>
            <a:ext cx="2306171" cy="1009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T+1)noon</a:t>
            </a:r>
            <a:r>
              <a:rPr lang="en-US" dirty="0" smtClean="0"/>
              <a:t>:  the deadline for solution submission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953500" y="5105400"/>
            <a:ext cx="2324099" cy="1009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T+2)noon</a:t>
            </a:r>
            <a:r>
              <a:rPr lang="en-US" dirty="0" smtClean="0"/>
              <a:t>:  the deadline for</a:t>
            </a:r>
            <a:r>
              <a:rPr lang="en-US" dirty="0"/>
              <a:t> </a:t>
            </a:r>
            <a:r>
              <a:rPr lang="en-US" dirty="0" smtClean="0"/>
              <a:t>review submission</a:t>
            </a:r>
          </a:p>
        </p:txBody>
      </p:sp>
      <p:cxnSp>
        <p:nvCxnSpPr>
          <p:cNvPr id="34" name="Straight Arrow Connector 33"/>
          <p:cNvCxnSpPr>
            <a:stCxn id="28" idx="0"/>
            <a:endCxn id="19" idx="2"/>
          </p:cNvCxnSpPr>
          <p:nvPr/>
        </p:nvCxnSpPr>
        <p:spPr>
          <a:xfrm flipV="1">
            <a:off x="10115550" y="4542056"/>
            <a:ext cx="771886" cy="56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0"/>
            <a:endCxn id="17" idx="2"/>
          </p:cNvCxnSpPr>
          <p:nvPr/>
        </p:nvCxnSpPr>
        <p:spPr>
          <a:xfrm flipV="1">
            <a:off x="3762258" y="4265057"/>
            <a:ext cx="796255" cy="840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18" idx="2"/>
          </p:cNvCxnSpPr>
          <p:nvPr/>
        </p:nvCxnSpPr>
        <p:spPr>
          <a:xfrm flipV="1">
            <a:off x="6753786" y="4542056"/>
            <a:ext cx="923364" cy="56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Files specification </a:t>
            </a:r>
            <a:r>
              <a:rPr lang="en-US" altLang="zh-CN" dirty="0"/>
              <a:t>on Server Side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947457"/>
              </p:ext>
            </p:extLst>
          </p:nvPr>
        </p:nvGraphicFramePr>
        <p:xfrm>
          <a:off x="1096963" y="1846263"/>
          <a:ext cx="100584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87"/>
                <a:gridCol w="4724400"/>
                <a:gridCol w="35925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Specification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Operations</a:t>
                      </a:r>
                      <a:r>
                        <a:rPr lang="en-US" b="0" baseline="0" dirty="0" smtClean="0"/>
                        <a:t> upon the file</a:t>
                      </a:r>
                    </a:p>
                    <a:p>
                      <a:pPr algn="ctr"/>
                      <a:r>
                        <a:rPr lang="en-US" sz="1600" b="0" baseline="0" dirty="0" smtClean="0"/>
                        <a:t>( </a:t>
                      </a:r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</a:rPr>
                        <a:t>red </a:t>
                      </a:r>
                      <a:r>
                        <a:rPr lang="en-US" sz="1600" b="0" baseline="0" dirty="0" smtClean="0">
                          <a:solidFill>
                            <a:schemeClr val="lt1"/>
                          </a:solidFill>
                        </a:rPr>
                        <a:t>f</a:t>
                      </a:r>
                      <a:r>
                        <a:rPr lang="en-US" sz="1600" b="0" baseline="0" dirty="0" smtClean="0"/>
                        <a:t>or instructor’s operation</a:t>
                      </a:r>
                    </a:p>
                    <a:p>
                      <a:pPr algn="ctr"/>
                      <a:r>
                        <a:rPr lang="en-US" sz="1600" b="0" baseline="0" dirty="0" smtClean="0">
                          <a:solidFill>
                            <a:srgbClr val="0070C0"/>
                          </a:solidFill>
                        </a:rPr>
                        <a:t>  blue</a:t>
                      </a:r>
                      <a:r>
                        <a:rPr lang="en-US" sz="1600" b="0" baseline="0" dirty="0" smtClean="0"/>
                        <a:t> for student’s operation )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Server.exe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An executable file which shall</a:t>
                      </a:r>
                      <a:r>
                        <a:rPr lang="en-US" baseline="0" dirty="0" smtClean="0"/>
                        <a:t> always be 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Accounts.txt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text file including username, user password, permission level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Create new user</a:t>
                      </a:r>
                    </a:p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Change password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Change password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TwizLog.txt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text file including </a:t>
                      </a:r>
                      <a:r>
                        <a:rPr lang="en-US" dirty="0" err="1" smtClean="0"/>
                        <a:t>twiz</a:t>
                      </a:r>
                      <a:r>
                        <a:rPr lang="en-US" dirty="0" smtClean="0"/>
                        <a:t> question index, solution deadline and review deadline.  A new record will be created once admin user creates a new </a:t>
                      </a:r>
                      <a:r>
                        <a:rPr lang="en-US" dirty="0" err="1" smtClean="0"/>
                        <a:t>twiz</a:t>
                      </a:r>
                      <a:r>
                        <a:rPr lang="en-US" dirty="0" smtClean="0"/>
                        <a:t>. Solution deadline is the noon of the</a:t>
                      </a:r>
                      <a:r>
                        <a:rPr lang="en-US" baseline="0" dirty="0" smtClean="0"/>
                        <a:t> next day</a:t>
                      </a:r>
                      <a:r>
                        <a:rPr lang="en-US" dirty="0" smtClean="0"/>
                        <a:t>, review deadline is the following noon.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Create 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twiz</a:t>
                      </a:r>
                      <a:endParaRPr lang="en-US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Files specification </a:t>
            </a:r>
            <a:r>
              <a:rPr lang="en-US" altLang="zh-CN" dirty="0" smtClean="0"/>
              <a:t>on Server </a:t>
            </a:r>
            <a:r>
              <a:rPr lang="en-US" altLang="zh-CN" dirty="0"/>
              <a:t>Side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837766"/>
              </p:ext>
            </p:extLst>
          </p:nvPr>
        </p:nvGraphicFramePr>
        <p:xfrm>
          <a:off x="1138528" y="1929393"/>
          <a:ext cx="10058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762"/>
                <a:gridCol w="4429125"/>
                <a:gridCol w="35925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File</a:t>
                      </a:r>
                      <a:r>
                        <a:rPr lang="en-US" sz="1800" baseline="0" dirty="0" smtClean="0"/>
                        <a:t>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 smtClean="0"/>
                    </a:p>
                    <a:p>
                      <a:pPr algn="ctr"/>
                      <a:r>
                        <a:rPr lang="en-US" sz="1800" b="0" dirty="0" smtClean="0"/>
                        <a:t>Specification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Operations</a:t>
                      </a:r>
                      <a:r>
                        <a:rPr lang="en-US" sz="1800" b="0" baseline="0" dirty="0" smtClean="0"/>
                        <a:t> upon the file</a:t>
                      </a:r>
                    </a:p>
                    <a:p>
                      <a:pPr algn="ctr"/>
                      <a:r>
                        <a:rPr lang="en-US" sz="1600" b="0" baseline="0" dirty="0" smtClean="0"/>
                        <a:t>( </a:t>
                      </a:r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</a:rPr>
                        <a:t>red </a:t>
                      </a:r>
                      <a:r>
                        <a:rPr lang="en-US" sz="1600" b="0" baseline="0" dirty="0" smtClean="0"/>
                        <a:t>for instructor’s operations</a:t>
                      </a:r>
                    </a:p>
                    <a:p>
                      <a:pPr algn="ctr"/>
                      <a:r>
                        <a:rPr lang="en-US" sz="1600" b="0" baseline="0" dirty="0" smtClean="0">
                          <a:solidFill>
                            <a:srgbClr val="0070C0"/>
                          </a:solidFill>
                        </a:rPr>
                        <a:t>  blue</a:t>
                      </a:r>
                      <a:r>
                        <a:rPr lang="en-US" sz="1600" b="0" baseline="0" dirty="0" smtClean="0"/>
                        <a:t> for student’s operations )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Twiz.hs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Twiz</a:t>
                      </a:r>
                      <a:r>
                        <a:rPr lang="en-US" sz="1800" baseline="0" dirty="0" smtClean="0"/>
                        <a:t> file created by instructor from a certain txt file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rgbClr val="C00000"/>
                          </a:solidFill>
                        </a:rPr>
                        <a:t>CreateTwiz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Score.csv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csv file</a:t>
                      </a:r>
                      <a:r>
                        <a:rPr lang="en-US" sz="1800" baseline="0" dirty="0" smtClean="0"/>
                        <a:t>, scores students get from each </a:t>
                      </a:r>
                      <a:r>
                        <a:rPr lang="en-US" sz="1800" baseline="0" dirty="0" err="1" smtClean="0"/>
                        <a:t>twiz</a:t>
                      </a:r>
                      <a:r>
                        <a:rPr lang="en-US" sz="1800" baseline="0" dirty="0" smtClean="0"/>
                        <a:t> and reviews and total scores until latest </a:t>
                      </a:r>
                      <a:r>
                        <a:rPr lang="en-US" sz="1800" baseline="0" dirty="0" err="1" smtClean="0"/>
                        <a:t>twiz</a:t>
                      </a:r>
                      <a:endParaRPr lang="en-US" sz="1800" baseline="0" dirty="0" smtClean="0"/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rgbClr val="C00000"/>
                          </a:solidFill>
                        </a:rPr>
                        <a:t>CalculateScores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Solution_twiz-i_studnent-j.hs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 .</a:t>
                      </a:r>
                      <a:r>
                        <a:rPr lang="en-US" sz="1800" dirty="0" err="1" smtClean="0"/>
                        <a:t>hs</a:t>
                      </a:r>
                      <a:r>
                        <a:rPr lang="en-US" sz="1800" dirty="0" smtClean="0"/>
                        <a:t> file,</a:t>
                      </a:r>
                      <a:r>
                        <a:rPr lang="en-US" sz="1800" baseline="0" dirty="0" smtClean="0"/>
                        <a:t> homework solution submitted by student j for </a:t>
                      </a:r>
                      <a:r>
                        <a:rPr lang="en-US" sz="1800" baseline="0" dirty="0" err="1" smtClean="0"/>
                        <a:t>twiz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</a:t>
                      </a:r>
                      <a:endParaRPr lang="en-US" sz="1800" dirty="0" smtClean="0"/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submit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</a:rPr>
                        <a:t>Solution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by student-j</a:t>
                      </a:r>
                    </a:p>
                    <a:p>
                      <a:endParaRPr 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Review_twiz-i_studnent-j_studnent-k.txt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 text file,</a:t>
                      </a:r>
                      <a:r>
                        <a:rPr lang="en-US" sz="1800" baseline="0" dirty="0" smtClean="0"/>
                        <a:t> review comments for student k submitted by student j regarding </a:t>
                      </a:r>
                      <a:r>
                        <a:rPr lang="en-US" sz="1800" baseline="0" dirty="0" err="1" smtClean="0"/>
                        <a:t>twiz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</a:t>
                      </a:r>
                      <a:endParaRPr lang="en-US" sz="1800" dirty="0" smtClean="0"/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submit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</a:rPr>
                        <a:t>Review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– by student-j</a:t>
                      </a:r>
                      <a:endParaRPr lang="en-US" sz="18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Files specification </a:t>
            </a:r>
            <a:r>
              <a:rPr lang="en-US" altLang="zh-CN" dirty="0" smtClean="0"/>
              <a:t>on </a:t>
            </a:r>
            <a:r>
              <a:rPr lang="en-US" altLang="zh-CN" dirty="0"/>
              <a:t>Client Side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032607"/>
              </p:ext>
            </p:extLst>
          </p:nvPr>
        </p:nvGraphicFramePr>
        <p:xfrm>
          <a:off x="1138845" y="2216953"/>
          <a:ext cx="100584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87"/>
                <a:gridCol w="4724400"/>
                <a:gridCol w="35925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File</a:t>
                      </a:r>
                      <a:r>
                        <a:rPr lang="en-US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 smtClean="0"/>
                    </a:p>
                    <a:p>
                      <a:pPr algn="ctr"/>
                      <a:r>
                        <a:rPr lang="en-US" sz="2000" b="0" dirty="0" smtClean="0"/>
                        <a:t>Specification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Operations</a:t>
                      </a:r>
                      <a:r>
                        <a:rPr lang="en-US" sz="2000" b="0" baseline="0" dirty="0" smtClean="0"/>
                        <a:t> change the file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 smtClean="0"/>
                        <a:t>( </a:t>
                      </a:r>
                      <a:r>
                        <a:rPr lang="en-US" altLang="zh-CN" sz="2000" b="0" baseline="0" dirty="0" smtClean="0">
                          <a:solidFill>
                            <a:srgbClr val="C00000"/>
                          </a:solidFill>
                        </a:rPr>
                        <a:t>red </a:t>
                      </a:r>
                      <a:r>
                        <a:rPr lang="en-US" altLang="zh-CN" sz="2000" b="0" baseline="0" dirty="0" smtClean="0"/>
                        <a:t>for instructor’s operations</a:t>
                      </a:r>
                    </a:p>
                    <a:p>
                      <a:pPr algn="ctr"/>
                      <a:r>
                        <a:rPr lang="en-US" altLang="zh-CN" sz="2000" b="0" baseline="0" dirty="0" smtClean="0">
                          <a:solidFill>
                            <a:srgbClr val="0070C0"/>
                          </a:solidFill>
                        </a:rPr>
                        <a:t>  blue</a:t>
                      </a:r>
                      <a:r>
                        <a:rPr lang="en-US" altLang="zh-CN" sz="2000" b="0" baseline="0" dirty="0" smtClean="0"/>
                        <a:t> for student’s operations )</a:t>
                      </a:r>
                      <a:endParaRPr lang="en-US" altLang="zh-CN" sz="2000" b="0" dirty="0" smtClean="0"/>
                    </a:p>
                    <a:p>
                      <a:pPr algn="ctr"/>
                      <a:endParaRPr lang="en-US" sz="2000" b="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Client.exe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If you want do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something, click on </a:t>
                      </a:r>
                      <a:r>
                        <a:rPr lang="en-US" sz="2000" baseline="0" dirty="0" smtClean="0"/>
                        <a:t>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Twiz-i.txt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 text file,</a:t>
                      </a:r>
                      <a:r>
                        <a:rPr lang="en-US" sz="2000" baseline="0" dirty="0" smtClean="0"/>
                        <a:t> a certain </a:t>
                      </a:r>
                      <a:r>
                        <a:rPr lang="en-US" sz="2000" baseline="0" dirty="0" err="1" smtClean="0"/>
                        <a:t>twiz</a:t>
                      </a:r>
                      <a:r>
                        <a:rPr lang="en-US" sz="2000" baseline="0" dirty="0" smtClean="0"/>
                        <a:t> question</a:t>
                      </a:r>
                      <a:r>
                        <a:rPr lang="en-US" sz="2000" dirty="0" smtClean="0"/>
                        <a:t> downloaded from</a:t>
                      </a:r>
                      <a:r>
                        <a:rPr lang="en-US" sz="2000" baseline="0" dirty="0" smtClean="0"/>
                        <a:t> server side.</a:t>
                      </a:r>
                      <a:endParaRPr lang="en-US" sz="2000" dirty="0" smtClean="0"/>
                    </a:p>
                    <a:p>
                      <a:pPr algn="l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70C0"/>
                          </a:solidFill>
                        </a:rPr>
                        <a:t>getTwiz</a:t>
                      </a:r>
                      <a:endParaRPr lang="en-US" sz="20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Solution_twiz-i_student-j.hs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 .</a:t>
                      </a:r>
                      <a:r>
                        <a:rPr lang="en-US" sz="2000" dirty="0" err="1" smtClean="0"/>
                        <a:t>hs</a:t>
                      </a:r>
                      <a:r>
                        <a:rPr lang="en-US" sz="2000" dirty="0" smtClean="0"/>
                        <a:t> file,</a:t>
                      </a:r>
                      <a:r>
                        <a:rPr lang="en-US" altLang="zh-CN" sz="2000" baseline="0" dirty="0" smtClean="0"/>
                        <a:t> homework solution submitted by student j for </a:t>
                      </a:r>
                      <a:r>
                        <a:rPr lang="en-US" altLang="zh-CN" sz="2000" baseline="0" dirty="0" err="1" smtClean="0"/>
                        <a:t>twiz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baseline="0" dirty="0" err="1" smtClean="0"/>
                        <a:t>i</a:t>
                      </a:r>
                      <a:endParaRPr lang="en-US" altLang="zh-CN" sz="2000" dirty="0" smtClean="0"/>
                    </a:p>
                    <a:p>
                      <a:pPr algn="l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readSolution</a:t>
                      </a:r>
                      <a:r>
                        <a:rPr lang="en-US" altLang="zh-CN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– by student-k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9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863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Wingdings</vt:lpstr>
      <vt:lpstr>Retrospect</vt:lpstr>
      <vt:lpstr>Equation</vt:lpstr>
      <vt:lpstr>Twizzer System</vt:lpstr>
      <vt:lpstr>Overview</vt:lpstr>
      <vt:lpstr>Introduction</vt:lpstr>
      <vt:lpstr>Design Logic</vt:lpstr>
      <vt:lpstr>Design Logic</vt:lpstr>
      <vt:lpstr> Design Logic: Phase Control</vt:lpstr>
      <vt:lpstr>Files specification on Server Side</vt:lpstr>
      <vt:lpstr>Files specification on Server Side</vt:lpstr>
      <vt:lpstr>Files specification on Client Side</vt:lpstr>
      <vt:lpstr>Files specification on Client Side</vt:lpstr>
      <vt:lpstr>Design Logic: Reviews Assignment</vt:lpstr>
      <vt:lpstr>User Guidelines: command list</vt:lpstr>
      <vt:lpstr>User Guidelines: demo</vt:lpstr>
      <vt:lpstr>Packages</vt:lpstr>
      <vt:lpstr>Packages</vt:lpstr>
      <vt:lpstr>Highlights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Twizzer Project</dc:title>
  <dc:creator>Lu</dc:creator>
  <cp:lastModifiedBy>Lu</cp:lastModifiedBy>
  <cp:revision>237</cp:revision>
  <dcterms:created xsi:type="dcterms:W3CDTF">2013-06-10T23:06:43Z</dcterms:created>
  <dcterms:modified xsi:type="dcterms:W3CDTF">2013-06-11T07:40:01Z</dcterms:modified>
</cp:coreProperties>
</file>