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9" r:id="rId3"/>
    <p:sldId id="256" r:id="rId5"/>
    <p:sldId id="266" r:id="rId6"/>
    <p:sldId id="260" r:id="rId7"/>
    <p:sldId id="267" r:id="rId8"/>
    <p:sldId id="265" r:id="rId9"/>
    <p:sldId id="269" r:id="rId10"/>
    <p:sldId id="270" r:id="rId11"/>
    <p:sldId id="268" r:id="rId12"/>
    <p:sldId id="271" r:id="rId13"/>
    <p:sldId id="272" r:id="rId14"/>
    <p:sldId id="273" r:id="rId15"/>
    <p:sldId id="274" r:id="rId16"/>
    <p:sldId id="277" r:id="rId17"/>
    <p:sldId id="279" r:id="rId18"/>
    <p:sldId id="280" r:id="rId19"/>
    <p:sldId id="281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6" r:id="rId28"/>
    <p:sldId id="290" r:id="rId29"/>
    <p:sldId id="291" r:id="rId30"/>
    <p:sldId id="292" r:id="rId31"/>
    <p:sldId id="293" r:id="rId32"/>
    <p:sldId id="294" r:id="rId33"/>
    <p:sldId id="297" r:id="rId34"/>
    <p:sldId id="298" r:id="rId35"/>
    <p:sldId id="278" r:id="rId36"/>
    <p:sldId id="261" r:id="rId37"/>
    <p:sldId id="300" r:id="rId38"/>
    <p:sldId id="302" r:id="rId39"/>
    <p:sldId id="301" r:id="rId40"/>
    <p:sldId id="264" r:id="rId41"/>
    <p:sldId id="262" r:id="rId42"/>
  </p:sldIdLst>
  <p:sldSz cx="9144000" cy="6858000" type="screen4x3"/>
  <p:notesSz cx="6858000" cy="9144000"/>
  <p:custDataLst>
    <p:tags r:id="rId4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79433" autoAdjust="0"/>
  </p:normalViewPr>
  <p:slideViewPr>
    <p:cSldViewPr snapToGrid="0">
      <p:cViewPr varScale="1">
        <p:scale>
          <a:sx n="114" d="100"/>
          <a:sy n="114" d="100"/>
        </p:scale>
        <p:origin x="150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6" Type="http://schemas.openxmlformats.org/officeDocument/2006/relationships/tags" Target="tags/tag1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5" Type="http://schemas.openxmlformats.org/officeDocument/2006/relationships/image" Target="../media/image7.wmf"/><Relationship Id="rId4" Type="http://schemas.openxmlformats.org/officeDocument/2006/relationships/image" Target="../media/image6.wmf"/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6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46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16.vml.rels><?xml version="1.0" encoding="UTF-8" standalone="yes"?>
<Relationships xmlns="http://schemas.openxmlformats.org/package/2006/relationships"><Relationship Id="rId4" Type="http://schemas.openxmlformats.org/officeDocument/2006/relationships/image" Target="../media/image51.wmf"/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46.wmf"/></Relationships>
</file>

<file path=ppt/drawings/_rels/vmlDrawing17.vml.rels><?xml version="1.0" encoding="UTF-8" standalone="yes"?>
<Relationships xmlns="http://schemas.openxmlformats.org/package/2006/relationships"><Relationship Id="rId5" Type="http://schemas.openxmlformats.org/officeDocument/2006/relationships/image" Target="../media/image56.wmf"/><Relationship Id="rId4" Type="http://schemas.openxmlformats.org/officeDocument/2006/relationships/image" Target="../media/image46.wmf"/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2.wmf"/></Relationships>
</file>

<file path=ppt/drawings/_rels/vmlDrawing18.vml.rels><?xml version="1.0" encoding="UTF-8" standalone="yes"?>
<Relationships xmlns="http://schemas.openxmlformats.org/package/2006/relationships"><Relationship Id="rId5" Type="http://schemas.openxmlformats.org/officeDocument/2006/relationships/image" Target="../media/image61.emf"/><Relationship Id="rId4" Type="http://schemas.openxmlformats.org/officeDocument/2006/relationships/image" Target="../media/image60.emf"/><Relationship Id="rId3" Type="http://schemas.openxmlformats.org/officeDocument/2006/relationships/image" Target="../media/image59.emf"/><Relationship Id="rId2" Type="http://schemas.openxmlformats.org/officeDocument/2006/relationships/image" Target="../media/image58.emf"/><Relationship Id="rId1" Type="http://schemas.openxmlformats.org/officeDocument/2006/relationships/image" Target="../media/image57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62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5.wmf"/><Relationship Id="rId8" Type="http://schemas.openxmlformats.org/officeDocument/2006/relationships/image" Target="../media/image13.wmf"/><Relationship Id="rId7" Type="http://schemas.openxmlformats.org/officeDocument/2006/relationships/image" Target="../media/image12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Relationship Id="rId3" Type="http://schemas.openxmlformats.org/officeDocument/2006/relationships/image" Target="../media/image8.wmf"/><Relationship Id="rId2" Type="http://schemas.openxmlformats.org/officeDocument/2006/relationships/image" Target="../media/image4.wmf"/><Relationship Id="rId13" Type="http://schemas.openxmlformats.org/officeDocument/2006/relationships/image" Target="../media/image17.wmf"/><Relationship Id="rId12" Type="http://schemas.openxmlformats.org/officeDocument/2006/relationships/image" Target="../media/image16.wmf"/><Relationship Id="rId11" Type="http://schemas.openxmlformats.org/officeDocument/2006/relationships/image" Target="../media/image15.wmf"/><Relationship Id="rId10" Type="http://schemas.openxmlformats.org/officeDocument/2006/relationships/image" Target="../media/image14.wmf"/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63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5.wmf"/><Relationship Id="rId1" Type="http://schemas.openxmlformats.org/officeDocument/2006/relationships/image" Target="../media/image4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5.wmf"/><Relationship Id="rId1" Type="http://schemas.openxmlformats.org/officeDocument/2006/relationships/image" Target="../media/image31.wmf"/></Relationships>
</file>

<file path=ppt/drawings/_rels/vmlDrawing4.vml.rels><?xml version="1.0" encoding="UTF-8" standalone="yes"?>
<Relationships xmlns="http://schemas.openxmlformats.org/package/2006/relationships"><Relationship Id="rId5" Type="http://schemas.openxmlformats.org/officeDocument/2006/relationships/image" Target="../media/image35.wmf"/><Relationship Id="rId4" Type="http://schemas.openxmlformats.org/officeDocument/2006/relationships/image" Target="../media/image34.wmf"/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Relationship Id="rId3" Type="http://schemas.openxmlformats.org/officeDocument/2006/relationships/image" Target="../media/image31.wmf"/><Relationship Id="rId2" Type="http://schemas.openxmlformats.org/officeDocument/2006/relationships/image" Target="../media/image32.wmf"/><Relationship Id="rId1" Type="http://schemas.openxmlformats.org/officeDocument/2006/relationships/image" Target="../media/image36.w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42.wmf"/><Relationship Id="rId8" Type="http://schemas.openxmlformats.org/officeDocument/2006/relationships/image" Target="../media/image41.wmf"/><Relationship Id="rId7" Type="http://schemas.openxmlformats.org/officeDocument/2006/relationships/image" Target="../media/image40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Relationship Id="rId3" Type="http://schemas.openxmlformats.org/officeDocument/2006/relationships/image" Target="../media/image31.wmf"/><Relationship Id="rId2" Type="http://schemas.openxmlformats.org/officeDocument/2006/relationships/image" Target="../media/image32.wmf"/><Relationship Id="rId1" Type="http://schemas.openxmlformats.org/officeDocument/2006/relationships/image" Target="../media/image36.wmf"/></Relationships>
</file>

<file path=ppt/drawings/_rels/vmlDrawing7.vml.rels><?xml version="1.0" encoding="UTF-8" standalone="yes"?>
<Relationships xmlns="http://schemas.openxmlformats.org/package/2006/relationships"><Relationship Id="rId4" Type="http://schemas.openxmlformats.org/officeDocument/2006/relationships/image" Target="../media/image45.wmf"/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970BD5-D2C5-40C1-B602-4C9FAF888B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259B6A-2DF2-4770-8EC5-55549DD9C23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4" Type="http://schemas.openxmlformats.org/officeDocument/2006/relationships/hyperlink" Target="https://baike.baidu.com/item/%E5%80%92%E6%95%B0/4793" TargetMode="External"/><Relationship Id="rId3" Type="http://schemas.openxmlformats.org/officeDocument/2006/relationships/hyperlink" Target="https://baike.baidu.com/item/%E6%9B%B2%E7%8E%87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几何光学：是以光的基本实验定律为基础，且运用几何学的方法就能研究和说明一些光学问题的学科； 研究对象：光学成像，照明工程</a:t>
            </a:r>
            <a:endParaRPr lang="en-US" altLang="zh-CN" dirty="0"/>
          </a:p>
          <a:p>
            <a:r>
              <a:rPr lang="en-US" altLang="zh-CN" dirty="0"/>
              <a:t>                 </a:t>
            </a:r>
            <a:r>
              <a:rPr lang="zh-CN" altLang="en-US" dirty="0"/>
              <a:t>光的直线传播，反射，漫反射、折射；</a:t>
            </a:r>
            <a:endParaRPr lang="en-US" altLang="zh-CN" dirty="0"/>
          </a:p>
          <a:p>
            <a:r>
              <a:rPr lang="en-US" altLang="zh-CN" dirty="0"/>
              <a:t>                 </a:t>
            </a:r>
            <a:r>
              <a:rPr lang="zh-CN" altLang="en-US" dirty="0"/>
              <a:t>光路可逆性原理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59B6A-2DF2-4770-8EC5-55549DD9C2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裂隙灯显微镜的基本结构由双目立体显微镜、裂隙灯、滑台、头靠、工作台（或底座）五大部件组成。裂隙灯显微镜的光学原理是：将具有高亮度的裂隙形强光（裂隙光带），持一定角度照入眼的被检部位，从而获得活体透明组织的光学切片；通过双目立体显微镜进行观察，就可看清被检组织的细节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59B6A-2DF2-4770-8EC5-55549DD9C2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59B6A-2DF2-4770-8EC5-55549DD9C2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59B6A-2DF2-4770-8EC5-55549DD9C2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在微分几何中，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曲率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倒数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就是曲率半径，即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R=1/K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59B6A-2DF2-4770-8EC5-55549DD9C2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利用光学系统的近轴区可以获得完善的成像，但没有什么实用价值。因为近轴区的孔径很小（成像光束的孔径角），且视场（成像范围）也很小。</a:t>
            </a:r>
            <a:endParaRPr lang="en-US" altLang="zh-CN" dirty="0"/>
          </a:p>
          <a:p>
            <a:r>
              <a:rPr lang="zh-CN" altLang="en-US" dirty="0"/>
              <a:t>通常，光学系统要具有良好的功能，其孔径和视场要远比近轴区限定的大。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59B6A-2DF2-4770-8EC5-55549DD9C2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工程中解决问题有效的方法：近似（精确满足要求下的近似解）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59B6A-2DF2-4770-8EC5-55549DD9C2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工程中解决问题有效的方法：近似（精确满足要求下的近似解）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59B6A-2DF2-4770-8EC5-55549DD9C2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工程中解决问题有效的方法：近似（精确满足要求下的近似解）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59B6A-2DF2-4770-8EC5-55549DD9C2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工程中解决问题有效的方法：近似（精确满足要求下的近似解）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59B6A-2DF2-4770-8EC5-55549DD9C2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工程中解决问题有效的方法：近似（精确满足要求下的近似解）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59B6A-2DF2-4770-8EC5-55549DD9C2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59B6A-2DF2-4770-8EC5-55549DD9C2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实光线的交点分别连接实物和实像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虚光线的交点分别连接虚物和虚像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虚光线就是实光线的延长线，即虚构的不存在的光线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59B6A-2DF2-4770-8EC5-55549DD9C2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实光线的交点分别连接实物和实像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虚光线的交点分别连接虚物和虚像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虚光线就是实光线的延长线，即虚构的不存在的光线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59B6A-2DF2-4770-8EC5-55549DD9C2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59B6A-2DF2-4770-8EC5-55549DD9C2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近轴光线成像条件下，如果将物体放在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点，其像必然在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；反之将物放在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点，其像必然在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点，物和像的这种关系称为  物像共轭。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59B6A-2DF2-4770-8EC5-55549DD9C2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https://www.docin.com/p-1228430401.html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59B6A-2DF2-4770-8EC5-55549DD9C2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近轴光线成像条件下，如果将物体放在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点，其像必然在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；反之将物放在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点，其像必然在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点，物和像的这种关系称为  物像共轭。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59B6A-2DF2-4770-8EC5-55549DD9C2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近轴光线成像条件下，如果将物体放在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点，其像必然在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；反之将物放在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点，其像必然在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点，物和像的这种关系称为  物像共轭。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59B6A-2DF2-4770-8EC5-55549DD9C2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近轴光线成像条件下，如果将物体放在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点，其像必然在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；反之将物放在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点，其像必然在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点，物和像的这种关系称为  物像共轭。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59B6A-2DF2-4770-8EC5-55549DD9C2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近轴光线成像条件下，如果将物体放在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点，其像必然在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；反之将物放在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点，其像必然在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点，物和像的这种关系称为  物像共轭。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59B6A-2DF2-4770-8EC5-55549DD9C2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59B6A-2DF2-4770-8EC5-55549DD9C2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59B6A-2DF2-4770-8EC5-55549DD9C2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59B6A-2DF2-4770-8EC5-55549DD9C2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59B6A-2DF2-4770-8EC5-55549DD9C2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59B6A-2DF2-4770-8EC5-55549DD9C2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圆上各个地方的弯曲程度都是一样的故曲率半径就是该圆的半径；直线不弯曲 ，和直线在该点相切的圆的半径可以任意大，所以曲率是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，故直线没有曲率半径，或记曲率半径为</a:t>
            </a:r>
            <a:endParaRPr lang="zh-CN" altLang="en-US" dirty="0">
              <a:effectLst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59B6A-2DF2-4770-8EC5-55549DD9C2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59B6A-2DF2-4770-8EC5-55549DD9C2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59B6A-2DF2-4770-8EC5-55549DD9C2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裂隙灯显微镜的基本结构由双目立体显微镜、裂隙灯、滑台、头靠、工作台（或底座）五大部件组成。裂隙灯显微镜的光学原理是：将具有高亮度的裂隙形强光（裂隙光带），持一定角度照入眼的被检部位，从而获得活体透明组织的光学切片；通过双目立体显微镜进行观察，就可看清被检组织的细节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59B6A-2DF2-4770-8EC5-55549DD9C2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裂隙灯显微镜的基本结构由双目立体显微镜、裂隙灯、滑台、头靠、工作台（或底座）五大部件组成。裂隙灯显微镜的光学原理是：将具有高亮度的裂隙形强光（裂隙光带），持一定角度照入眼的被检部位，从而获得活体透明组织的光学切片；通过双目立体显微镜进行观察，就可看清被检组织的细节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59B6A-2DF2-4770-8EC5-55549DD9C2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59B6A-2DF2-4770-8EC5-55549DD9C2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裂隙灯显微镜的基本结构由双目立体显微镜、裂隙灯、滑台、头靠、工作台（或底座）五大部件组成。裂隙灯显微镜的光学原理是：将具有高亮度的裂隙形强光（裂隙光带），持一定角度照入眼的被检部位，从而获得活体透明组织的光学切片；通过双目立体显微镜进行观察，就可看清被检组织的细节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59B6A-2DF2-4770-8EC5-55549DD9C2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裂隙灯显微镜的基本结构由双目立体显微镜、裂隙灯、滑台、头靠、工作台（或底座）五大部件组成。裂隙灯显微镜的光学原理是：将具有高亮度的裂隙形强光（裂隙光带），持一定角度照入眼的被检部位，从而获得活体透明组织的光学切片；通过双目立体显微镜进行观察，就可看清被检组织的细节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59B6A-2DF2-4770-8EC5-55549DD9C2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264B-A2F5-4280-A510-EAF1648F4A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170A-4933-4F9B-9E42-9CAA54D6EE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264B-A2F5-4280-A510-EAF1648F4A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170A-4933-4F9B-9E42-9CAA54D6EE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264B-A2F5-4280-A510-EAF1648F4A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170A-4933-4F9B-9E42-9CAA54D6EE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264B-A2F5-4280-A510-EAF1648F4A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170A-4933-4F9B-9E42-9CAA54D6EE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264B-A2F5-4280-A510-EAF1648F4A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170A-4933-4F9B-9E42-9CAA54D6EE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264B-A2F5-4280-A510-EAF1648F4A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170A-4933-4F9B-9E42-9CAA54D6EE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264B-A2F5-4280-A510-EAF1648F4A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170A-4933-4F9B-9E42-9CAA54D6EE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264B-A2F5-4280-A510-EAF1648F4A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170A-4933-4F9B-9E42-9CAA54D6EE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264B-A2F5-4280-A510-EAF1648F4A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170A-4933-4F9B-9E42-9CAA54D6EE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264B-A2F5-4280-A510-EAF1648F4A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170A-4933-4F9B-9E42-9CAA54D6EE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D264B-A2F5-4280-A510-EAF1648F4A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4170A-4933-4F9B-9E42-9CAA54D6EE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D264B-A2F5-4280-A510-EAF1648F4A6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14170A-4933-4F9B-9E42-9CAA54D6EE6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slide" Target="slide15.xml"/><Relationship Id="rId3" Type="http://schemas.openxmlformats.org/officeDocument/2006/relationships/slide" Target="slide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32.wmf"/><Relationship Id="rId7" Type="http://schemas.openxmlformats.org/officeDocument/2006/relationships/oleObject" Target="../embeddings/oleObject23.bin"/><Relationship Id="rId6" Type="http://schemas.openxmlformats.org/officeDocument/2006/relationships/image" Target="../media/image5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31.wmf"/><Relationship Id="rId3" Type="http://schemas.openxmlformats.org/officeDocument/2006/relationships/oleObject" Target="../embeddings/oleObject21.bin"/><Relationship Id="rId2" Type="http://schemas.openxmlformats.org/officeDocument/2006/relationships/image" Target="../media/image2.png"/><Relationship Id="rId11" Type="http://schemas.openxmlformats.org/officeDocument/2006/relationships/notesSlide" Target="../notesSlides/notesSlide14.xml"/><Relationship Id="rId10" Type="http://schemas.openxmlformats.org/officeDocument/2006/relationships/vmlDrawing" Target="../drawings/vmlDrawing3.v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7.bin"/><Relationship Id="rId8" Type="http://schemas.openxmlformats.org/officeDocument/2006/relationships/image" Target="../media/image33.wmf"/><Relationship Id="rId7" Type="http://schemas.openxmlformats.org/officeDocument/2006/relationships/oleObject" Target="../embeddings/oleObject26.bin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5.w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2.png"/><Relationship Id="rId15" Type="http://schemas.openxmlformats.org/officeDocument/2006/relationships/notesSlide" Target="../notesSlides/notesSlide15.xml"/><Relationship Id="rId14" Type="http://schemas.openxmlformats.org/officeDocument/2006/relationships/vmlDrawing" Target="../drawings/vmlDrawing4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35.wmf"/><Relationship Id="rId11" Type="http://schemas.openxmlformats.org/officeDocument/2006/relationships/oleObject" Target="../embeddings/oleObject28.bin"/><Relationship Id="rId10" Type="http://schemas.openxmlformats.org/officeDocument/2006/relationships/image" Target="../media/image34.wmf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2.bin"/><Relationship Id="rId8" Type="http://schemas.openxmlformats.org/officeDocument/2006/relationships/image" Target="../media/image31.wmf"/><Relationship Id="rId7" Type="http://schemas.openxmlformats.org/officeDocument/2006/relationships/oleObject" Target="../embeddings/oleObject31.bin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6.wmf"/><Relationship Id="rId3" Type="http://schemas.openxmlformats.org/officeDocument/2006/relationships/oleObject" Target="../embeddings/oleObject29.bin"/><Relationship Id="rId2" Type="http://schemas.openxmlformats.org/officeDocument/2006/relationships/image" Target="../media/image2.png"/><Relationship Id="rId17" Type="http://schemas.openxmlformats.org/officeDocument/2006/relationships/notesSlide" Target="../notesSlides/notesSlide16.xml"/><Relationship Id="rId16" Type="http://schemas.openxmlformats.org/officeDocument/2006/relationships/vmlDrawing" Target="../drawings/vmlDrawing5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39.wmf"/><Relationship Id="rId13" Type="http://schemas.openxmlformats.org/officeDocument/2006/relationships/oleObject" Target="../embeddings/oleObject34.bin"/><Relationship Id="rId12" Type="http://schemas.openxmlformats.org/officeDocument/2006/relationships/image" Target="../media/image38.wmf"/><Relationship Id="rId11" Type="http://schemas.openxmlformats.org/officeDocument/2006/relationships/oleObject" Target="../embeddings/oleObject33.bin"/><Relationship Id="rId10" Type="http://schemas.openxmlformats.org/officeDocument/2006/relationships/image" Target="../media/image37.wmf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8.bin"/><Relationship Id="rId8" Type="http://schemas.openxmlformats.org/officeDocument/2006/relationships/image" Target="../media/image31.wmf"/><Relationship Id="rId7" Type="http://schemas.openxmlformats.org/officeDocument/2006/relationships/oleObject" Target="../embeddings/oleObject37.bin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6.wmf"/><Relationship Id="rId3" Type="http://schemas.openxmlformats.org/officeDocument/2006/relationships/oleObject" Target="../embeddings/oleObject35.bin"/><Relationship Id="rId23" Type="http://schemas.openxmlformats.org/officeDocument/2006/relationships/notesSlide" Target="../notesSlides/notesSlide17.xml"/><Relationship Id="rId22" Type="http://schemas.openxmlformats.org/officeDocument/2006/relationships/vmlDrawing" Target="../drawings/vmlDrawing6.vml"/><Relationship Id="rId21" Type="http://schemas.openxmlformats.org/officeDocument/2006/relationships/slideLayout" Target="../slideLayouts/slideLayout2.xml"/><Relationship Id="rId20" Type="http://schemas.openxmlformats.org/officeDocument/2006/relationships/image" Target="../media/image42.wmf"/><Relationship Id="rId2" Type="http://schemas.openxmlformats.org/officeDocument/2006/relationships/image" Target="../media/image2.png"/><Relationship Id="rId19" Type="http://schemas.openxmlformats.org/officeDocument/2006/relationships/oleObject" Target="../embeddings/oleObject43.bin"/><Relationship Id="rId18" Type="http://schemas.openxmlformats.org/officeDocument/2006/relationships/image" Target="../media/image41.wmf"/><Relationship Id="rId17" Type="http://schemas.openxmlformats.org/officeDocument/2006/relationships/oleObject" Target="../embeddings/oleObject42.bin"/><Relationship Id="rId16" Type="http://schemas.openxmlformats.org/officeDocument/2006/relationships/image" Target="../media/image40.wmf"/><Relationship Id="rId15" Type="http://schemas.openxmlformats.org/officeDocument/2006/relationships/oleObject" Target="../embeddings/oleObject41.bin"/><Relationship Id="rId14" Type="http://schemas.openxmlformats.org/officeDocument/2006/relationships/image" Target="../media/image39.wmf"/><Relationship Id="rId13" Type="http://schemas.openxmlformats.org/officeDocument/2006/relationships/oleObject" Target="../embeddings/oleObject40.bin"/><Relationship Id="rId12" Type="http://schemas.openxmlformats.org/officeDocument/2006/relationships/image" Target="../media/image38.wmf"/><Relationship Id="rId11" Type="http://schemas.openxmlformats.org/officeDocument/2006/relationships/oleObject" Target="../embeddings/oleObject39.bin"/><Relationship Id="rId10" Type="http://schemas.openxmlformats.org/officeDocument/2006/relationships/image" Target="../media/image37.wmf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7.bin"/><Relationship Id="rId8" Type="http://schemas.openxmlformats.org/officeDocument/2006/relationships/image" Target="../media/image44.wmf"/><Relationship Id="rId7" Type="http://schemas.openxmlformats.org/officeDocument/2006/relationships/oleObject" Target="../embeddings/oleObject46.bin"/><Relationship Id="rId6" Type="http://schemas.openxmlformats.org/officeDocument/2006/relationships/image" Target="../media/image43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2.wmf"/><Relationship Id="rId3" Type="http://schemas.openxmlformats.org/officeDocument/2006/relationships/oleObject" Target="../embeddings/oleObject44.bin"/><Relationship Id="rId2" Type="http://schemas.openxmlformats.org/officeDocument/2006/relationships/image" Target="../media/image2.png"/><Relationship Id="rId13" Type="http://schemas.openxmlformats.org/officeDocument/2006/relationships/notesSlide" Target="../notesSlides/notesSlide18.xml"/><Relationship Id="rId12" Type="http://schemas.openxmlformats.org/officeDocument/2006/relationships/vmlDrawing" Target="../drawings/vmlDrawing7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45.wmf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9.xml"/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4.wmf"/><Relationship Id="rId3" Type="http://schemas.openxmlformats.org/officeDocument/2006/relationships/oleObject" Target="../embeddings/oleObject48.bin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4.wmf"/><Relationship Id="rId3" Type="http://schemas.openxmlformats.org/officeDocument/2006/relationships/oleObject" Target="../embeddings/oleObject49.bin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1.xml"/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4.wmf"/><Relationship Id="rId3" Type="http://schemas.openxmlformats.org/officeDocument/2006/relationships/oleObject" Target="../embeddings/oleObject50.bin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4.wmf"/><Relationship Id="rId3" Type="http://schemas.openxmlformats.org/officeDocument/2006/relationships/oleObject" Target="../embeddings/oleObject51.bin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3.xml"/><Relationship Id="rId8" Type="http://schemas.openxmlformats.org/officeDocument/2006/relationships/vmlDrawing" Target="../drawings/vmlDrawing12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46.wmf"/><Relationship Id="rId3" Type="http://schemas.openxmlformats.org/officeDocument/2006/relationships/oleObject" Target="../embeddings/oleObject52.bin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3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50.png"/><Relationship Id="rId6" Type="http://schemas.openxmlformats.org/officeDocument/2006/relationships/image" Target="../media/image49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48.wmf"/><Relationship Id="rId3" Type="http://schemas.openxmlformats.org/officeDocument/2006/relationships/oleObject" Target="../embeddings/oleObject55.bin"/><Relationship Id="rId2" Type="http://schemas.openxmlformats.org/officeDocument/2006/relationships/image" Target="../media/image46.wmf"/><Relationship Id="rId10" Type="http://schemas.openxmlformats.org/officeDocument/2006/relationships/notesSlide" Target="../notesSlides/notesSlide24.xml"/><Relationship Id="rId1" Type="http://schemas.openxmlformats.org/officeDocument/2006/relationships/oleObject" Target="../embeddings/oleObject54.bin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5.xml"/><Relationship Id="rId8" Type="http://schemas.openxmlformats.org/officeDocument/2006/relationships/vmlDrawing" Target="../drawings/vmlDrawing14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46.wmf"/><Relationship Id="rId3" Type="http://schemas.openxmlformats.org/officeDocument/2006/relationships/oleObject" Target="../embeddings/oleObject57.bin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6.xml"/><Relationship Id="rId6" Type="http://schemas.openxmlformats.org/officeDocument/2006/relationships/vmlDrawing" Target="../drawings/vmlDrawing1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1.wmf"/><Relationship Id="rId3" Type="http://schemas.openxmlformats.org/officeDocument/2006/relationships/oleObject" Target="../embeddings/oleObject59.bin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3.bin"/><Relationship Id="rId8" Type="http://schemas.openxmlformats.org/officeDocument/2006/relationships/image" Target="../media/image53.wmf"/><Relationship Id="rId7" Type="http://schemas.openxmlformats.org/officeDocument/2006/relationships/oleObject" Target="../embeddings/oleObject62.bin"/><Relationship Id="rId6" Type="http://schemas.openxmlformats.org/officeDocument/2006/relationships/image" Target="../media/image52.w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46.wmf"/><Relationship Id="rId3" Type="http://schemas.openxmlformats.org/officeDocument/2006/relationships/oleObject" Target="../embeddings/oleObject60.bin"/><Relationship Id="rId2" Type="http://schemas.openxmlformats.org/officeDocument/2006/relationships/image" Target="../media/image2.png"/><Relationship Id="rId13" Type="http://schemas.openxmlformats.org/officeDocument/2006/relationships/notesSlide" Target="../notesSlides/notesSlide27.xml"/><Relationship Id="rId12" Type="http://schemas.openxmlformats.org/officeDocument/2006/relationships/vmlDrawing" Target="../drawings/vmlDrawing16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51.wmf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7.bin"/><Relationship Id="rId8" Type="http://schemas.openxmlformats.org/officeDocument/2006/relationships/image" Target="../media/image55.wmf"/><Relationship Id="rId7" Type="http://schemas.openxmlformats.org/officeDocument/2006/relationships/oleObject" Target="../embeddings/oleObject66.bin"/><Relationship Id="rId6" Type="http://schemas.openxmlformats.org/officeDocument/2006/relationships/image" Target="../media/image54.wmf"/><Relationship Id="rId5" Type="http://schemas.openxmlformats.org/officeDocument/2006/relationships/oleObject" Target="../embeddings/oleObject65.bin"/><Relationship Id="rId4" Type="http://schemas.openxmlformats.org/officeDocument/2006/relationships/image" Target="../media/image52.wmf"/><Relationship Id="rId3" Type="http://schemas.openxmlformats.org/officeDocument/2006/relationships/oleObject" Target="../embeddings/oleObject64.bin"/><Relationship Id="rId2" Type="http://schemas.openxmlformats.org/officeDocument/2006/relationships/image" Target="../media/image2.png"/><Relationship Id="rId15" Type="http://schemas.openxmlformats.org/officeDocument/2006/relationships/notesSlide" Target="../notesSlides/notesSlide28.xml"/><Relationship Id="rId14" Type="http://schemas.openxmlformats.org/officeDocument/2006/relationships/vmlDrawing" Target="../drawings/vmlDrawing17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56.wmf"/><Relationship Id="rId11" Type="http://schemas.openxmlformats.org/officeDocument/2006/relationships/oleObject" Target="../embeddings/oleObject68.bin"/><Relationship Id="rId10" Type="http://schemas.openxmlformats.org/officeDocument/2006/relationships/image" Target="../media/image46.wmf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.bin"/><Relationship Id="rId8" Type="http://schemas.openxmlformats.org/officeDocument/2006/relationships/image" Target="../media/image5.wmf"/><Relationship Id="rId7" Type="http://schemas.openxmlformats.org/officeDocument/2006/relationships/oleObject" Target="../embeddings/oleObject3.bin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2" Type="http://schemas.openxmlformats.org/officeDocument/2006/relationships/image" Target="../media/image2.png"/><Relationship Id="rId15" Type="http://schemas.openxmlformats.org/officeDocument/2006/relationships/notesSlide" Target="../notesSlides/notesSlide2.xml"/><Relationship Id="rId14" Type="http://schemas.openxmlformats.org/officeDocument/2006/relationships/vmlDrawing" Target="../drawings/vmlDrawing1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7.wmf"/><Relationship Id="rId11" Type="http://schemas.openxmlformats.org/officeDocument/2006/relationships/oleObject" Target="../embeddings/oleObject5.bin"/><Relationship Id="rId10" Type="http://schemas.openxmlformats.org/officeDocument/2006/relationships/image" Target="../media/image6.wmf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3.bin"/><Relationship Id="rId8" Type="http://schemas.openxmlformats.org/officeDocument/2006/relationships/image" Target="../media/image60.emf"/><Relationship Id="rId7" Type="http://schemas.openxmlformats.org/officeDocument/2006/relationships/oleObject" Target="../embeddings/oleObject72.bin"/><Relationship Id="rId6" Type="http://schemas.openxmlformats.org/officeDocument/2006/relationships/image" Target="../media/image59.emf"/><Relationship Id="rId5" Type="http://schemas.openxmlformats.org/officeDocument/2006/relationships/oleObject" Target="../embeddings/oleObject71.bin"/><Relationship Id="rId4" Type="http://schemas.openxmlformats.org/officeDocument/2006/relationships/image" Target="../media/image58.emf"/><Relationship Id="rId3" Type="http://schemas.openxmlformats.org/officeDocument/2006/relationships/oleObject" Target="../embeddings/oleObject70.bin"/><Relationship Id="rId2" Type="http://schemas.openxmlformats.org/officeDocument/2006/relationships/image" Target="../media/image57.emf"/><Relationship Id="rId13" Type="http://schemas.openxmlformats.org/officeDocument/2006/relationships/notesSlide" Target="../notesSlides/notesSlide29.xml"/><Relationship Id="rId12" Type="http://schemas.openxmlformats.org/officeDocument/2006/relationships/vmlDrawing" Target="../drawings/vmlDrawing18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61.emf"/><Relationship Id="rId1" Type="http://schemas.openxmlformats.org/officeDocument/2006/relationships/oleObject" Target="../embeddings/oleObject69.bin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3.xml"/><Relationship Id="rId7" Type="http://schemas.openxmlformats.org/officeDocument/2006/relationships/vmlDrawing" Target="../drawings/vmlDrawing19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6.wmf"/><Relationship Id="rId4" Type="http://schemas.openxmlformats.org/officeDocument/2006/relationships/oleObject" Target="../embeddings/oleObject75.bin"/><Relationship Id="rId3" Type="http://schemas.openxmlformats.org/officeDocument/2006/relationships/image" Target="../media/image62.wmf"/><Relationship Id="rId2" Type="http://schemas.openxmlformats.org/officeDocument/2006/relationships/oleObject" Target="../embeddings/oleObject74.bin"/><Relationship Id="rId1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0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6.wmf"/><Relationship Id="rId3" Type="http://schemas.openxmlformats.org/officeDocument/2006/relationships/oleObject" Target="../embeddings/oleObject77.bin"/><Relationship Id="rId2" Type="http://schemas.openxmlformats.org/officeDocument/2006/relationships/image" Target="../media/image63.wmf"/><Relationship Id="rId1" Type="http://schemas.openxmlformats.org/officeDocument/2006/relationships/oleObject" Target="../embeddings/oleObject76.bin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51.wmf"/><Relationship Id="rId7" Type="http://schemas.openxmlformats.org/officeDocument/2006/relationships/oleObject" Target="../embeddings/oleObject80.bin"/><Relationship Id="rId6" Type="http://schemas.openxmlformats.org/officeDocument/2006/relationships/image" Target="../media/image55.wmf"/><Relationship Id="rId5" Type="http://schemas.openxmlformats.org/officeDocument/2006/relationships/oleObject" Target="../embeddings/oleObject79.bin"/><Relationship Id="rId4" Type="http://schemas.openxmlformats.org/officeDocument/2006/relationships/image" Target="../media/image46.wmf"/><Relationship Id="rId3" Type="http://schemas.openxmlformats.org/officeDocument/2006/relationships/oleObject" Target="../embeddings/oleObject78.bin"/><Relationship Id="rId2" Type="http://schemas.openxmlformats.org/officeDocument/2006/relationships/image" Target="../media/image2.png"/><Relationship Id="rId11" Type="http://schemas.openxmlformats.org/officeDocument/2006/relationships/notesSlide" Target="../notesSlides/notesSlide34.xml"/><Relationship Id="rId10" Type="http://schemas.openxmlformats.org/officeDocument/2006/relationships/vmlDrawing" Target="../drawings/vmlDrawing21.vml"/><Relationship Id="rId1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.bin"/><Relationship Id="rId8" Type="http://schemas.openxmlformats.org/officeDocument/2006/relationships/image" Target="../media/image8.wmf"/><Relationship Id="rId7" Type="http://schemas.openxmlformats.org/officeDocument/2006/relationships/oleObject" Target="../embeddings/oleObject8.bin"/><Relationship Id="rId6" Type="http://schemas.openxmlformats.org/officeDocument/2006/relationships/image" Target="../media/image4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3.wmf"/><Relationship Id="rId33" Type="http://schemas.openxmlformats.org/officeDocument/2006/relationships/notesSlide" Target="../notesSlides/notesSlide3.xml"/><Relationship Id="rId32" Type="http://schemas.openxmlformats.org/officeDocument/2006/relationships/vmlDrawing" Target="../drawings/vmlDrawing2.vml"/><Relationship Id="rId31" Type="http://schemas.openxmlformats.org/officeDocument/2006/relationships/slideLayout" Target="../slideLayouts/slideLayout2.xml"/><Relationship Id="rId30" Type="http://schemas.openxmlformats.org/officeDocument/2006/relationships/image" Target="../media/image17.wmf"/><Relationship Id="rId3" Type="http://schemas.openxmlformats.org/officeDocument/2006/relationships/oleObject" Target="../embeddings/oleObject6.bin"/><Relationship Id="rId29" Type="http://schemas.openxmlformats.org/officeDocument/2006/relationships/oleObject" Target="../embeddings/oleObject20.bin"/><Relationship Id="rId28" Type="http://schemas.openxmlformats.org/officeDocument/2006/relationships/image" Target="../media/image16.wmf"/><Relationship Id="rId27" Type="http://schemas.openxmlformats.org/officeDocument/2006/relationships/oleObject" Target="../embeddings/oleObject19.bin"/><Relationship Id="rId26" Type="http://schemas.openxmlformats.org/officeDocument/2006/relationships/image" Target="../media/image15.wmf"/><Relationship Id="rId25" Type="http://schemas.openxmlformats.org/officeDocument/2006/relationships/oleObject" Target="../embeddings/oleObject18.bin"/><Relationship Id="rId24" Type="http://schemas.openxmlformats.org/officeDocument/2006/relationships/image" Target="../media/image14.wmf"/><Relationship Id="rId23" Type="http://schemas.openxmlformats.org/officeDocument/2006/relationships/oleObject" Target="../embeddings/oleObject17.bin"/><Relationship Id="rId22" Type="http://schemas.openxmlformats.org/officeDocument/2006/relationships/image" Target="../media/image5.wmf"/><Relationship Id="rId21" Type="http://schemas.openxmlformats.org/officeDocument/2006/relationships/oleObject" Target="../embeddings/oleObject16.bin"/><Relationship Id="rId20" Type="http://schemas.openxmlformats.org/officeDocument/2006/relationships/image" Target="../media/image13.wmf"/><Relationship Id="rId2" Type="http://schemas.openxmlformats.org/officeDocument/2006/relationships/image" Target="../media/image2.png"/><Relationship Id="rId19" Type="http://schemas.openxmlformats.org/officeDocument/2006/relationships/oleObject" Target="../embeddings/oleObject15.bin"/><Relationship Id="rId18" Type="http://schemas.openxmlformats.org/officeDocument/2006/relationships/image" Target="../media/image12.wmf"/><Relationship Id="rId17" Type="http://schemas.openxmlformats.org/officeDocument/2006/relationships/oleObject" Target="../embeddings/oleObject14.bin"/><Relationship Id="rId16" Type="http://schemas.openxmlformats.org/officeDocument/2006/relationships/oleObject" Target="../embeddings/oleObject13.bin"/><Relationship Id="rId15" Type="http://schemas.openxmlformats.org/officeDocument/2006/relationships/image" Target="../media/image11.wmf"/><Relationship Id="rId14" Type="http://schemas.openxmlformats.org/officeDocument/2006/relationships/oleObject" Target="../embeddings/oleObject12.bin"/><Relationship Id="rId13" Type="http://schemas.openxmlformats.org/officeDocument/2006/relationships/image" Target="../media/image10.wmf"/><Relationship Id="rId12" Type="http://schemas.openxmlformats.org/officeDocument/2006/relationships/oleObject" Target="../embeddings/oleObject11.bin"/><Relationship Id="rId11" Type="http://schemas.openxmlformats.org/officeDocument/2006/relationships/image" Target="../media/image9.wmf"/><Relationship Id="rId10" Type="http://schemas.openxmlformats.org/officeDocument/2006/relationships/oleObject" Target="../embeddings/oleObject10.bin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7.jpe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19150" y="243207"/>
            <a:ext cx="7886700" cy="434973"/>
          </a:xfrm>
        </p:spPr>
        <p:txBody>
          <a:bodyPr>
            <a:noAutofit/>
          </a:bodyPr>
          <a:lstStyle/>
          <a:p>
            <a:r>
              <a:rPr lang="zh-CN" altLang="en-US" sz="3600" b="1" dirty="0"/>
              <a:t>医用物理学 </a:t>
            </a:r>
            <a:r>
              <a:rPr lang="zh-CN" altLang="en-US" sz="2400" b="1" dirty="0"/>
              <a:t>：几何光学、波动光学、</a:t>
            </a:r>
            <a:r>
              <a:rPr lang="en-US" altLang="zh-CN" sz="2400" b="1" dirty="0"/>
              <a:t>X</a:t>
            </a:r>
            <a:r>
              <a:rPr lang="zh-CN" altLang="en-US" sz="2400" b="1" dirty="0"/>
              <a:t>射线和激光</a:t>
            </a:r>
            <a:endParaRPr lang="zh-CN" altLang="en-US" sz="3600" b="1" dirty="0"/>
          </a:p>
        </p:txBody>
      </p:sp>
      <p:pic>
        <p:nvPicPr>
          <p:cNvPr id="6" name="Picture 4" descr="G:\QQfile\1271992826\FileRecv\校徽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74614"/>
            <a:ext cx="561975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接连接符 7"/>
          <p:cNvCxnSpPr/>
          <p:nvPr/>
        </p:nvCxnSpPr>
        <p:spPr>
          <a:xfrm>
            <a:off x="628650" y="811269"/>
            <a:ext cx="8077200" cy="0"/>
          </a:xfrm>
          <a:prstGeom prst="line">
            <a:avLst/>
          </a:prstGeom>
          <a:ln w="349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3" descr="G:\QQfile\1271992826\FileRecv\b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888" y="6467475"/>
            <a:ext cx="646112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/>
          <p:nvPr/>
        </p:nvSpPr>
        <p:spPr>
          <a:xfrm>
            <a:off x="749997" y="1593965"/>
            <a:ext cx="1276607" cy="394898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几何光学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49997" y="2121953"/>
            <a:ext cx="1276607" cy="394898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波动光学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49997" y="2649941"/>
            <a:ext cx="1894228" cy="394898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X</a:t>
            </a:r>
            <a:r>
              <a:rPr lang="zh-CN" altLang="en-US" sz="1600" b="1" dirty="0">
                <a:solidFill>
                  <a:schemeClr val="tx1"/>
                </a:solidFill>
              </a:rPr>
              <a:t>射线及其医学应用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49997" y="3177929"/>
            <a:ext cx="1894228" cy="394898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激光及其医学应用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19" name="右大括号 18"/>
          <p:cNvSpPr/>
          <p:nvPr/>
        </p:nvSpPr>
        <p:spPr>
          <a:xfrm>
            <a:off x="2644225" y="1539240"/>
            <a:ext cx="167640" cy="2033587"/>
          </a:xfrm>
          <a:prstGeom prst="rightBrac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1" name="矩形 20"/>
          <p:cNvSpPr/>
          <p:nvPr/>
        </p:nvSpPr>
        <p:spPr>
          <a:xfrm>
            <a:off x="3022475" y="2310374"/>
            <a:ext cx="1229485" cy="537016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3600" b="1" dirty="0">
                <a:solidFill>
                  <a:srgbClr val="FF0000"/>
                </a:solidFill>
              </a:rPr>
              <a:t>光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998913" y="1466611"/>
            <a:ext cx="1276607" cy="394898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研究对象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23" name="下箭头 22"/>
          <p:cNvSpPr/>
          <p:nvPr/>
        </p:nvSpPr>
        <p:spPr>
          <a:xfrm>
            <a:off x="3538157" y="1854000"/>
            <a:ext cx="198120" cy="4282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4" name="矩形 23"/>
          <p:cNvSpPr/>
          <p:nvPr/>
        </p:nvSpPr>
        <p:spPr>
          <a:xfrm>
            <a:off x="996271" y="1084247"/>
            <a:ext cx="1276607" cy="394898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教学内容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632637" y="1593965"/>
            <a:ext cx="1276607" cy="394898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几何光学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632637" y="2121953"/>
            <a:ext cx="1276607" cy="394898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波动光学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632637" y="2649941"/>
            <a:ext cx="1946098" cy="394898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X</a:t>
            </a:r>
            <a:r>
              <a:rPr lang="zh-CN" altLang="en-US" sz="1600" b="1" dirty="0">
                <a:solidFill>
                  <a:schemeClr val="tx1"/>
                </a:solidFill>
              </a:rPr>
              <a:t>射线及其医学应用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632637" y="3177929"/>
            <a:ext cx="1946098" cy="394898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激光及其医学应用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31" name="肘形连接符 30"/>
          <p:cNvCxnSpPr>
            <a:stCxn id="21" idx="3"/>
            <a:endCxn id="25" idx="1"/>
          </p:cNvCxnSpPr>
          <p:nvPr/>
        </p:nvCxnSpPr>
        <p:spPr>
          <a:xfrm flipV="1">
            <a:off x="4251960" y="1791414"/>
            <a:ext cx="2380677" cy="787468"/>
          </a:xfrm>
          <a:prstGeom prst="bentConnector3">
            <a:avLst>
              <a:gd name="adj1" fmla="val 14239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21" idx="3"/>
            <a:endCxn id="27" idx="1"/>
          </p:cNvCxnSpPr>
          <p:nvPr/>
        </p:nvCxnSpPr>
        <p:spPr>
          <a:xfrm>
            <a:off x="4251960" y="2578882"/>
            <a:ext cx="2380677" cy="268508"/>
          </a:xfrm>
          <a:prstGeom prst="bentConnector3">
            <a:avLst>
              <a:gd name="adj1" fmla="val 14279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肘形连接符 34"/>
          <p:cNvCxnSpPr>
            <a:stCxn id="21" idx="3"/>
            <a:endCxn id="28" idx="1"/>
          </p:cNvCxnSpPr>
          <p:nvPr/>
        </p:nvCxnSpPr>
        <p:spPr>
          <a:xfrm>
            <a:off x="4251960" y="2578882"/>
            <a:ext cx="2380677" cy="796496"/>
          </a:xfrm>
          <a:prstGeom prst="bentConnector3">
            <a:avLst>
              <a:gd name="adj1" fmla="val 1466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21" idx="3"/>
            <a:endCxn id="26" idx="1"/>
          </p:cNvCxnSpPr>
          <p:nvPr/>
        </p:nvCxnSpPr>
        <p:spPr>
          <a:xfrm flipV="1">
            <a:off x="4251960" y="2319402"/>
            <a:ext cx="2380677" cy="259480"/>
          </a:xfrm>
          <a:prstGeom prst="bentConnector3">
            <a:avLst>
              <a:gd name="adj1" fmla="val 14239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4580313" y="1431564"/>
            <a:ext cx="2052324" cy="394898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直线传播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580314" y="1937514"/>
            <a:ext cx="1881662" cy="394898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电磁性质传播规律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4538453" y="2492485"/>
            <a:ext cx="1923522" cy="394898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特定范围波长的光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4453128" y="2980480"/>
            <a:ext cx="2234259" cy="394898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1600" b="1" dirty="0">
                <a:solidFill>
                  <a:schemeClr val="tx1"/>
                </a:solidFill>
              </a:rPr>
              <a:t>单色性 相关性好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28650" y="4147705"/>
            <a:ext cx="7950085" cy="1920208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 b="1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766713" y="4233905"/>
            <a:ext cx="7673957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tx1"/>
                </a:solidFill>
              </a:rPr>
              <a:t>光的本性之思考已在心中萦绕了</a:t>
            </a:r>
            <a:r>
              <a:rPr lang="en-US" altLang="zh-CN" sz="2000" b="1" dirty="0">
                <a:solidFill>
                  <a:schemeClr val="tx1"/>
                </a:solidFill>
              </a:rPr>
              <a:t>50</a:t>
            </a:r>
            <a:r>
              <a:rPr lang="zh-CN" altLang="en-US" sz="2000" b="1" dirty="0">
                <a:solidFill>
                  <a:schemeClr val="tx1"/>
                </a:solidFill>
              </a:rPr>
              <a:t>年，然而并没有使我接近答案半步，现在，似乎每个人都认为他们能回答光是什么，然而他们错了。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algn="r">
              <a:lnSpc>
                <a:spcPct val="150000"/>
              </a:lnSpc>
            </a:pPr>
            <a:r>
              <a:rPr lang="zh-CN" altLang="en-US" sz="2000" b="1" dirty="0">
                <a:solidFill>
                  <a:schemeClr val="tx1"/>
                </a:solidFill>
              </a:rPr>
              <a:t>                                                              爱因斯坦   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algn="r"/>
            <a:r>
              <a:rPr lang="en-US" altLang="zh-CN" sz="2000" b="1" dirty="0"/>
              <a:t>                                                               </a:t>
            </a:r>
            <a:r>
              <a:rPr lang="en-US" altLang="zh-CN" sz="2000" b="1" dirty="0">
                <a:solidFill>
                  <a:schemeClr val="tx1"/>
                </a:solidFill>
              </a:rPr>
              <a:t>1951</a:t>
            </a:r>
            <a:r>
              <a:rPr lang="zh-CN" altLang="en-US" sz="2000" b="1" dirty="0">
                <a:solidFill>
                  <a:schemeClr val="tx1"/>
                </a:solidFill>
              </a:rPr>
              <a:t>年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628650" y="1067345"/>
            <a:ext cx="7950085" cy="2833890"/>
          </a:xfrm>
          <a:prstGeom prst="rect">
            <a:avLst/>
          </a:pr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G:\QQfile\1271992826\FileRecv\校徽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74614"/>
            <a:ext cx="561975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接连接符 7"/>
          <p:cNvCxnSpPr/>
          <p:nvPr/>
        </p:nvCxnSpPr>
        <p:spPr>
          <a:xfrm>
            <a:off x="628650" y="811269"/>
            <a:ext cx="8077200" cy="0"/>
          </a:xfrm>
          <a:prstGeom prst="line">
            <a:avLst/>
          </a:prstGeom>
          <a:ln w="349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3" descr="G:\QQfile\1271992826\FileRecv\b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888" y="6467475"/>
            <a:ext cx="646112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528" y="1664804"/>
            <a:ext cx="2860266" cy="358891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836573" y="5392630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b="1" i="0" dirty="0">
                <a:effectLst/>
                <a:latin typeface="Verdana" panose="020B0604030504040204" pitchFamily="34" charset="0"/>
              </a:rPr>
              <a:t>裂隙灯显微镜</a:t>
            </a:r>
            <a:endParaRPr lang="zh-CN" altLang="en-US" sz="1800" b="1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073" y="1917779"/>
            <a:ext cx="4897016" cy="3388939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5581751" y="5392630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b="1" i="0" dirty="0">
                <a:effectLst/>
                <a:latin typeface="Verdana" panose="020B0604030504040204" pitchFamily="34" charset="0"/>
              </a:rPr>
              <a:t>眼底光学相机</a:t>
            </a:r>
            <a:endParaRPr lang="zh-CN" altLang="en-US" sz="1800" b="1" dirty="0"/>
          </a:p>
        </p:txBody>
      </p:sp>
      <p:sp>
        <p:nvSpPr>
          <p:cNvPr id="15" name="矩形 14"/>
          <p:cNvSpPr/>
          <p:nvPr/>
        </p:nvSpPr>
        <p:spPr bwMode="auto">
          <a:xfrm>
            <a:off x="215516" y="1412776"/>
            <a:ext cx="8676964" cy="4536504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标题 1"/>
          <p:cNvSpPr txBox="1"/>
          <p:nvPr/>
        </p:nvSpPr>
        <p:spPr>
          <a:xfrm>
            <a:off x="819150" y="243207"/>
            <a:ext cx="7886700" cy="4349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/>
              <a:t>几何光学  </a:t>
            </a:r>
            <a:r>
              <a:rPr lang="zh-CN" altLang="en-US" sz="2400" b="1" dirty="0"/>
              <a:t>简介：临床应用</a:t>
            </a:r>
            <a:endParaRPr lang="zh-CN" altLang="en-US" sz="36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G:\QQfile\1271992826\FileRecv\校徽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74614"/>
            <a:ext cx="561975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接连接符 7"/>
          <p:cNvCxnSpPr/>
          <p:nvPr/>
        </p:nvCxnSpPr>
        <p:spPr>
          <a:xfrm>
            <a:off x="628650" y="811269"/>
            <a:ext cx="8077200" cy="0"/>
          </a:xfrm>
          <a:prstGeom prst="line">
            <a:avLst/>
          </a:prstGeom>
          <a:ln w="349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3" descr="G:\QQfile\1271992826\FileRecv\b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888" y="6467475"/>
            <a:ext cx="646112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/>
        </p:nvSpPr>
        <p:spPr>
          <a:xfrm>
            <a:off x="3183270" y="5392630"/>
            <a:ext cx="2741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800" b="1" i="0" dirty="0">
                <a:effectLst/>
                <a:latin typeface="Verdana" panose="020B0604030504040204" pitchFamily="34" charset="0"/>
              </a:rPr>
              <a:t>眼底光学相机结构示意图</a:t>
            </a:r>
            <a:endParaRPr lang="zh-CN" altLang="en-US" sz="1800" b="1" dirty="0"/>
          </a:p>
        </p:txBody>
      </p:sp>
      <p:sp>
        <p:nvSpPr>
          <p:cNvPr id="15" name="矩形 14"/>
          <p:cNvSpPr/>
          <p:nvPr/>
        </p:nvSpPr>
        <p:spPr bwMode="auto">
          <a:xfrm>
            <a:off x="215516" y="1412776"/>
            <a:ext cx="8676964" cy="4536504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标题 1"/>
          <p:cNvSpPr txBox="1"/>
          <p:nvPr/>
        </p:nvSpPr>
        <p:spPr>
          <a:xfrm>
            <a:off x="819150" y="243207"/>
            <a:ext cx="7886700" cy="4349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/>
              <a:t>几何光学  </a:t>
            </a:r>
            <a:r>
              <a:rPr lang="zh-CN" altLang="en-US" sz="2400" b="1" dirty="0"/>
              <a:t>简介：临床应用</a:t>
            </a:r>
            <a:endParaRPr lang="zh-CN" altLang="en-US" sz="36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465" y="1468022"/>
            <a:ext cx="8201398" cy="3323102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903366" y="4126892"/>
            <a:ext cx="1638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121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/122</a:t>
            </a:r>
            <a:r>
              <a:rPr lang="zh-CN" alt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1800" b="1" i="0" dirty="0">
                <a:effectLst/>
                <a:latin typeface="Verdana" panose="020B0604030504040204" pitchFamily="34" charset="0"/>
              </a:rPr>
              <a:t>透镜</a:t>
            </a:r>
            <a:endParaRPr lang="zh-CN" altLang="en-US" sz="1800" b="1" dirty="0"/>
          </a:p>
        </p:txBody>
      </p:sp>
      <p:sp>
        <p:nvSpPr>
          <p:cNvPr id="18" name="矩形 17"/>
          <p:cNvSpPr/>
          <p:nvPr/>
        </p:nvSpPr>
        <p:spPr>
          <a:xfrm>
            <a:off x="903366" y="4496224"/>
            <a:ext cx="1228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133</a:t>
            </a:r>
            <a:r>
              <a:rPr lang="zh-CN" alt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b="1" dirty="0">
                <a:latin typeface="Verdana" panose="020B0604030504040204" pitchFamily="34" charset="0"/>
              </a:rPr>
              <a:t>棱镜</a:t>
            </a:r>
            <a:endParaRPr lang="zh-CN" altLang="en-US" sz="18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G:\QQfile\1271992826\FileRecv\校徽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74614"/>
            <a:ext cx="561975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接连接符 7"/>
          <p:cNvCxnSpPr/>
          <p:nvPr/>
        </p:nvCxnSpPr>
        <p:spPr>
          <a:xfrm>
            <a:off x="628650" y="811269"/>
            <a:ext cx="8077200" cy="0"/>
          </a:xfrm>
          <a:prstGeom prst="line">
            <a:avLst/>
          </a:prstGeom>
          <a:ln w="349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3" descr="G:\QQfile\1271992826\FileRecv\b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888" y="6467475"/>
            <a:ext cx="646112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/>
          <p:nvPr/>
        </p:nvSpPr>
        <p:spPr bwMode="auto">
          <a:xfrm>
            <a:off x="628650" y="1371120"/>
            <a:ext cx="8077200" cy="453650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标题 1"/>
          <p:cNvSpPr txBox="1"/>
          <p:nvPr/>
        </p:nvSpPr>
        <p:spPr>
          <a:xfrm>
            <a:off x="819150" y="243207"/>
            <a:ext cx="7886700" cy="4349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/>
              <a:t>几何光学  </a:t>
            </a:r>
            <a:r>
              <a:rPr lang="zh-CN" altLang="en-US" sz="2400" b="1" dirty="0"/>
              <a:t>球面折射</a:t>
            </a:r>
            <a:endParaRPr lang="zh-CN" altLang="en-US" sz="3600" b="1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885950" y="2466132"/>
            <a:ext cx="5562600" cy="3246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  <a:buFontTx/>
              <a:buNone/>
            </a:pPr>
            <a:r>
              <a:rPr lang="zh-CN" altLang="en-US" sz="4000" b="1" dirty="0"/>
              <a:t>一、</a:t>
            </a:r>
            <a:r>
              <a:rPr lang="zh-CN" altLang="en-US" sz="4000" b="1" dirty="0">
                <a:hlinkClick r:id="rId3" action="ppaction://hlinksldjump"/>
              </a:rPr>
              <a:t>单球面折射</a:t>
            </a:r>
            <a:endParaRPr lang="zh-CN" altLang="en-US" sz="4000" b="1" dirty="0"/>
          </a:p>
          <a:p>
            <a:pPr>
              <a:lnSpc>
                <a:spcPct val="160000"/>
              </a:lnSpc>
              <a:buFontTx/>
              <a:buNone/>
            </a:pPr>
            <a:r>
              <a:rPr lang="zh-CN" altLang="en-US" sz="4000" b="1" dirty="0"/>
              <a:t>二、</a:t>
            </a:r>
            <a:r>
              <a:rPr lang="zh-CN" altLang="en-US" sz="4000" b="1" dirty="0">
                <a:hlinkClick r:id="rId4" action="ppaction://hlinksldjump"/>
              </a:rPr>
              <a:t>共轴球面系统</a:t>
            </a:r>
            <a:endParaRPr lang="zh-CN" altLang="en-US" sz="4000" b="1" dirty="0"/>
          </a:p>
          <a:p>
            <a:pPr>
              <a:lnSpc>
                <a:spcPct val="160000"/>
              </a:lnSpc>
              <a:buFontTx/>
              <a:buNone/>
            </a:pPr>
            <a:r>
              <a:rPr lang="zh-CN" altLang="en-US" sz="4000" b="1" dirty="0"/>
              <a:t>三、</a:t>
            </a:r>
            <a:r>
              <a:rPr lang="zh-CN" altLang="en-US" sz="4000" b="1" dirty="0">
                <a:hlinkClick r:id="" action="ppaction://noaction"/>
              </a:rPr>
              <a:t>总结</a:t>
            </a:r>
            <a:endParaRPr lang="zh-CN" altLang="en-US" sz="4000" b="1" dirty="0"/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667798" y="1619822"/>
            <a:ext cx="77724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b="1" dirty="0"/>
              <a:t>球面折射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 bwMode="auto">
          <a:xfrm>
            <a:off x="628650" y="2633472"/>
            <a:ext cx="8077200" cy="3274152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6" name="Picture 4" descr="G:\QQfile\1271992826\FileRecv\校徽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74614"/>
            <a:ext cx="561975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接连接符 7"/>
          <p:cNvCxnSpPr/>
          <p:nvPr/>
        </p:nvCxnSpPr>
        <p:spPr>
          <a:xfrm>
            <a:off x="628650" y="811269"/>
            <a:ext cx="8077200" cy="0"/>
          </a:xfrm>
          <a:prstGeom prst="line">
            <a:avLst/>
          </a:prstGeom>
          <a:ln w="349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3" descr="G:\QQfile\1271992826\FileRecv\b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888" y="6467475"/>
            <a:ext cx="646112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标题 1"/>
          <p:cNvSpPr txBox="1"/>
          <p:nvPr/>
        </p:nvSpPr>
        <p:spPr>
          <a:xfrm>
            <a:off x="819150" y="243207"/>
            <a:ext cx="7886700" cy="4349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/>
              <a:t>几何光学  </a:t>
            </a:r>
            <a:r>
              <a:rPr lang="zh-CN" altLang="en-US" sz="2400" b="1" dirty="0"/>
              <a:t>球面折射</a:t>
            </a:r>
            <a:endParaRPr lang="zh-CN" altLang="en-US" sz="3600" b="1" dirty="0"/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1160808"/>
            <a:ext cx="7869238" cy="1225776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b="1" dirty="0"/>
              <a:t>一、单球面折射</a:t>
            </a:r>
            <a:br>
              <a:rPr lang="en-US" altLang="zh-CN" b="1" dirty="0"/>
            </a:b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spherical refraction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2996946" y="2736122"/>
            <a:ext cx="4876038" cy="3324035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600" b="1" u="sng" dirty="0"/>
              <a:t>单球面成像公式</a:t>
            </a:r>
            <a:endParaRPr lang="en-US" altLang="zh-CN" sz="3600" b="1" u="sng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600" b="1" u="sng" dirty="0"/>
              <a:t>光焦度</a:t>
            </a:r>
            <a:endParaRPr lang="en-US" altLang="zh-CN" sz="3600" b="1" u="sng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3600" b="1" u="sng" dirty="0"/>
              <a:t>焦点和焦距</a:t>
            </a:r>
            <a:endParaRPr lang="zh-CN" altLang="en-US" sz="3600" b="1" u="sng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G:\QQfile\1271992826\FileRecv\校徽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74614"/>
            <a:ext cx="561975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接连接符 7"/>
          <p:cNvCxnSpPr/>
          <p:nvPr/>
        </p:nvCxnSpPr>
        <p:spPr>
          <a:xfrm>
            <a:off x="628650" y="811269"/>
            <a:ext cx="8077200" cy="0"/>
          </a:xfrm>
          <a:prstGeom prst="line">
            <a:avLst/>
          </a:prstGeom>
          <a:ln w="349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3" descr="G:\QQfile\1271992826\FileRecv\b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888" y="6467475"/>
            <a:ext cx="646112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标题 1"/>
          <p:cNvSpPr txBox="1"/>
          <p:nvPr/>
        </p:nvSpPr>
        <p:spPr>
          <a:xfrm>
            <a:off x="819150" y="243207"/>
            <a:ext cx="7886700" cy="4349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/>
              <a:t>几何光学  </a:t>
            </a:r>
            <a:r>
              <a:rPr lang="zh-CN" altLang="en-US" sz="2400" b="1" dirty="0"/>
              <a:t>球面折射</a:t>
            </a:r>
            <a:endParaRPr lang="zh-CN" altLang="en-US" sz="3600" b="1" dirty="0"/>
          </a:p>
        </p:txBody>
      </p:sp>
      <p:sp>
        <p:nvSpPr>
          <p:cNvPr id="11" name="Freeform 5"/>
          <p:cNvSpPr/>
          <p:nvPr/>
        </p:nvSpPr>
        <p:spPr bwMode="auto">
          <a:xfrm>
            <a:off x="3597275" y="1479550"/>
            <a:ext cx="3663950" cy="2538413"/>
          </a:xfrm>
          <a:custGeom>
            <a:avLst/>
            <a:gdLst>
              <a:gd name="T0" fmla="*/ 540 w 3420"/>
              <a:gd name="T1" fmla="*/ 6 h 2835"/>
              <a:gd name="T2" fmla="*/ 165 w 3420"/>
              <a:gd name="T3" fmla="*/ 750 h 2835"/>
              <a:gd name="T4" fmla="*/ 0 w 3420"/>
              <a:gd name="T5" fmla="*/ 1410 h 2835"/>
              <a:gd name="T6" fmla="*/ 120 w 3420"/>
              <a:gd name="T7" fmla="*/ 1920 h 2835"/>
              <a:gd name="T8" fmla="*/ 540 w 3420"/>
              <a:gd name="T9" fmla="*/ 2814 h 2835"/>
              <a:gd name="T10" fmla="*/ 3405 w 3420"/>
              <a:gd name="T11" fmla="*/ 2835 h 2835"/>
              <a:gd name="T12" fmla="*/ 3420 w 3420"/>
              <a:gd name="T13" fmla="*/ 6 h 2835"/>
              <a:gd name="T14" fmla="*/ 525 w 3420"/>
              <a:gd name="T15" fmla="*/ 0 h 28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20" h="2835">
                <a:moveTo>
                  <a:pt x="540" y="6"/>
                </a:moveTo>
                <a:cubicBezTo>
                  <a:pt x="477" y="130"/>
                  <a:pt x="255" y="516"/>
                  <a:pt x="165" y="750"/>
                </a:cubicBezTo>
                <a:cubicBezTo>
                  <a:pt x="75" y="984"/>
                  <a:pt x="8" y="1215"/>
                  <a:pt x="0" y="1410"/>
                </a:cubicBezTo>
                <a:lnTo>
                  <a:pt x="120" y="1920"/>
                </a:lnTo>
                <a:lnTo>
                  <a:pt x="540" y="2814"/>
                </a:lnTo>
                <a:lnTo>
                  <a:pt x="3405" y="2835"/>
                </a:lnTo>
                <a:lnTo>
                  <a:pt x="3420" y="6"/>
                </a:lnTo>
                <a:lnTo>
                  <a:pt x="525" y="0"/>
                </a:lnTo>
              </a:path>
            </a:pathLst>
          </a:cu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>
            <a:off x="1474788" y="2741613"/>
            <a:ext cx="61722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Freeform 7"/>
          <p:cNvSpPr/>
          <p:nvPr/>
        </p:nvSpPr>
        <p:spPr bwMode="auto">
          <a:xfrm>
            <a:off x="3597275" y="1484313"/>
            <a:ext cx="577850" cy="2514600"/>
          </a:xfrm>
          <a:custGeom>
            <a:avLst/>
            <a:gdLst>
              <a:gd name="T0" fmla="*/ 540 w 540"/>
              <a:gd name="T1" fmla="*/ 0 h 2808"/>
              <a:gd name="T2" fmla="*/ 0 w 540"/>
              <a:gd name="T3" fmla="*/ 1404 h 2808"/>
              <a:gd name="T4" fmla="*/ 540 w 540"/>
              <a:gd name="T5" fmla="*/ 2808 h 28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0" h="2808">
                <a:moveTo>
                  <a:pt x="540" y="0"/>
                </a:moveTo>
                <a:cubicBezTo>
                  <a:pt x="270" y="468"/>
                  <a:pt x="0" y="936"/>
                  <a:pt x="0" y="1404"/>
                </a:cubicBezTo>
                <a:cubicBezTo>
                  <a:pt x="0" y="1872"/>
                  <a:pt x="450" y="2574"/>
                  <a:pt x="540" y="2808"/>
                </a:cubicBezTo>
              </a:path>
            </a:pathLst>
          </a:custGeom>
          <a:noFill/>
          <a:ln w="38100" cmpd="sng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Line 8"/>
          <p:cNvSpPr>
            <a:spLocks noChangeShapeType="1"/>
          </p:cNvSpPr>
          <p:nvPr/>
        </p:nvSpPr>
        <p:spPr bwMode="auto">
          <a:xfrm flipV="1">
            <a:off x="1668463" y="1763713"/>
            <a:ext cx="2314575" cy="9779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Line 9"/>
          <p:cNvSpPr>
            <a:spLocks noChangeShapeType="1"/>
          </p:cNvSpPr>
          <p:nvPr/>
        </p:nvSpPr>
        <p:spPr bwMode="auto">
          <a:xfrm>
            <a:off x="3403600" y="1344613"/>
            <a:ext cx="2122488" cy="1536700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>
            <a:off x="3983038" y="1763713"/>
            <a:ext cx="3086100" cy="9779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Line 11"/>
          <p:cNvSpPr>
            <a:spLocks noChangeShapeType="1"/>
          </p:cNvSpPr>
          <p:nvPr/>
        </p:nvSpPr>
        <p:spPr bwMode="auto">
          <a:xfrm>
            <a:off x="1668463" y="2741613"/>
            <a:ext cx="0" cy="16764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Line 13"/>
          <p:cNvSpPr>
            <a:spLocks noChangeShapeType="1"/>
          </p:cNvSpPr>
          <p:nvPr/>
        </p:nvSpPr>
        <p:spPr bwMode="auto">
          <a:xfrm>
            <a:off x="7069138" y="2741613"/>
            <a:ext cx="0" cy="19558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Line 16"/>
          <p:cNvSpPr>
            <a:spLocks noChangeShapeType="1"/>
          </p:cNvSpPr>
          <p:nvPr/>
        </p:nvSpPr>
        <p:spPr bwMode="auto">
          <a:xfrm>
            <a:off x="1668463" y="4278313"/>
            <a:ext cx="192881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Line 17"/>
          <p:cNvSpPr>
            <a:spLocks noChangeShapeType="1"/>
          </p:cNvSpPr>
          <p:nvPr/>
        </p:nvSpPr>
        <p:spPr bwMode="auto">
          <a:xfrm>
            <a:off x="3597275" y="4557713"/>
            <a:ext cx="3471863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Freeform 18"/>
          <p:cNvSpPr/>
          <p:nvPr/>
        </p:nvSpPr>
        <p:spPr bwMode="auto">
          <a:xfrm>
            <a:off x="2406650" y="2257425"/>
            <a:ext cx="419100" cy="188913"/>
          </a:xfrm>
          <a:custGeom>
            <a:avLst/>
            <a:gdLst>
              <a:gd name="T0" fmla="*/ 0 w 390"/>
              <a:gd name="T1" fmla="*/ 210 h 210"/>
              <a:gd name="T2" fmla="*/ 390 w 390"/>
              <a:gd name="T3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90" h="210">
                <a:moveTo>
                  <a:pt x="0" y="210"/>
                </a:moveTo>
                <a:lnTo>
                  <a:pt x="390" y="0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Freeform 19"/>
          <p:cNvSpPr/>
          <p:nvPr/>
        </p:nvSpPr>
        <p:spPr bwMode="auto">
          <a:xfrm>
            <a:off x="5177347" y="2135886"/>
            <a:ext cx="623887" cy="204788"/>
          </a:xfrm>
          <a:custGeom>
            <a:avLst/>
            <a:gdLst>
              <a:gd name="T0" fmla="*/ 0 w 570"/>
              <a:gd name="T1" fmla="*/ 0 h 237"/>
              <a:gd name="T2" fmla="*/ 570 w 570"/>
              <a:gd name="T3" fmla="*/ 237 h 23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70" h="237">
                <a:moveTo>
                  <a:pt x="0" y="0"/>
                </a:moveTo>
                <a:lnTo>
                  <a:pt x="570" y="237"/>
                </a:lnTo>
              </a:path>
            </a:pathLst>
          </a:custGeom>
          <a:noFill/>
          <a:ln w="38100" cmpd="sng">
            <a:solidFill>
              <a:srgbClr val="0000FF"/>
            </a:solidFill>
            <a:round/>
            <a:headEnd type="none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 Box 20"/>
          <p:cNvSpPr txBox="1">
            <a:spLocks noChangeArrowheads="1"/>
          </p:cNvSpPr>
          <p:nvPr/>
        </p:nvSpPr>
        <p:spPr bwMode="auto">
          <a:xfrm>
            <a:off x="2339975" y="1528763"/>
            <a:ext cx="390525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6443663" y="1492250"/>
            <a:ext cx="388937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 Box 22"/>
          <p:cNvSpPr txBox="1">
            <a:spLocks noChangeArrowheads="1"/>
          </p:cNvSpPr>
          <p:nvPr/>
        </p:nvSpPr>
        <p:spPr bwMode="auto">
          <a:xfrm>
            <a:off x="3851275" y="1096963"/>
            <a:ext cx="385763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 Box 23"/>
          <p:cNvSpPr txBox="1">
            <a:spLocks noChangeArrowheads="1"/>
          </p:cNvSpPr>
          <p:nvPr/>
        </p:nvSpPr>
        <p:spPr bwMode="auto">
          <a:xfrm>
            <a:off x="3851275" y="3832225"/>
            <a:ext cx="385763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 Box 24"/>
          <p:cNvSpPr txBox="1">
            <a:spLocks noChangeArrowheads="1"/>
          </p:cNvSpPr>
          <p:nvPr/>
        </p:nvSpPr>
        <p:spPr bwMode="auto">
          <a:xfrm>
            <a:off x="3384550" y="2392363"/>
            <a:ext cx="385763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1403350" y="2365375"/>
            <a:ext cx="385763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 Box 27"/>
          <p:cNvSpPr txBox="1">
            <a:spLocks noChangeArrowheads="1"/>
          </p:cNvSpPr>
          <p:nvPr/>
        </p:nvSpPr>
        <p:spPr bwMode="auto">
          <a:xfrm>
            <a:off x="7235825" y="2401888"/>
            <a:ext cx="385763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 Box 29"/>
          <p:cNvSpPr txBox="1">
            <a:spLocks noChangeArrowheads="1"/>
          </p:cNvSpPr>
          <p:nvPr/>
        </p:nvSpPr>
        <p:spPr bwMode="auto">
          <a:xfrm>
            <a:off x="2411413" y="3832225"/>
            <a:ext cx="385762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en-US" altLang="zh-CN" sz="24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 Box 31"/>
          <p:cNvSpPr txBox="1">
            <a:spLocks noChangeArrowheads="1"/>
          </p:cNvSpPr>
          <p:nvPr/>
        </p:nvSpPr>
        <p:spPr bwMode="auto">
          <a:xfrm>
            <a:off x="5688013" y="4192588"/>
            <a:ext cx="385762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en-US" altLang="zh-CN" sz="2400" b="1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6" name="Group 57"/>
          <p:cNvGrpSpPr/>
          <p:nvPr/>
        </p:nvGrpSpPr>
        <p:grpSpPr bwMode="auto">
          <a:xfrm>
            <a:off x="1908175" y="1393825"/>
            <a:ext cx="4775200" cy="1354138"/>
            <a:chOff x="1202" y="238"/>
            <a:chExt cx="3008" cy="853"/>
          </a:xfrm>
        </p:grpSpPr>
        <p:sp>
          <p:nvSpPr>
            <p:cNvPr id="37" name="Text Box 28"/>
            <p:cNvSpPr txBox="1">
              <a:spLocks noChangeArrowheads="1"/>
            </p:cNvSpPr>
            <p:nvPr/>
          </p:nvSpPr>
          <p:spPr bwMode="auto">
            <a:xfrm>
              <a:off x="2426" y="238"/>
              <a:ext cx="243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 Box 32"/>
            <p:cNvSpPr txBox="1">
              <a:spLocks noChangeArrowheads="1"/>
            </p:cNvSpPr>
            <p:nvPr/>
          </p:nvSpPr>
          <p:spPr bwMode="auto">
            <a:xfrm>
              <a:off x="1429" y="845"/>
              <a:ext cx="243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</a:t>
              </a:r>
              <a:endPara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ext Box 33"/>
            <p:cNvSpPr txBox="1">
              <a:spLocks noChangeArrowheads="1"/>
            </p:cNvSpPr>
            <p:nvPr/>
          </p:nvSpPr>
          <p:spPr bwMode="auto">
            <a:xfrm>
              <a:off x="2948" y="845"/>
              <a:ext cx="243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endPara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Text Box 34"/>
            <p:cNvSpPr txBox="1">
              <a:spLocks noChangeArrowheads="1"/>
            </p:cNvSpPr>
            <p:nvPr/>
          </p:nvSpPr>
          <p:spPr bwMode="auto">
            <a:xfrm>
              <a:off x="3696" y="845"/>
              <a:ext cx="243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</a:t>
              </a:r>
              <a:endPara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 Box 35"/>
            <p:cNvSpPr txBox="1">
              <a:spLocks noChangeArrowheads="1"/>
            </p:cNvSpPr>
            <p:nvPr/>
          </p:nvSpPr>
          <p:spPr bwMode="auto">
            <a:xfrm>
              <a:off x="2144" y="295"/>
              <a:ext cx="245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4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 Box 36"/>
            <p:cNvSpPr txBox="1">
              <a:spLocks noChangeArrowheads="1"/>
            </p:cNvSpPr>
            <p:nvPr/>
          </p:nvSpPr>
          <p:spPr bwMode="auto">
            <a:xfrm>
              <a:off x="2873" y="559"/>
              <a:ext cx="245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4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Freeform 37"/>
            <p:cNvSpPr/>
            <p:nvPr/>
          </p:nvSpPr>
          <p:spPr bwMode="auto">
            <a:xfrm>
              <a:off x="1202" y="1019"/>
              <a:ext cx="92" cy="68"/>
            </a:xfrm>
            <a:custGeom>
              <a:avLst/>
              <a:gdLst>
                <a:gd name="T0" fmla="*/ 135 w 135"/>
                <a:gd name="T1" fmla="*/ 120 h 120"/>
                <a:gd name="T2" fmla="*/ 120 w 135"/>
                <a:gd name="T3" fmla="*/ 30 h 120"/>
                <a:gd name="T4" fmla="*/ 0 w 135"/>
                <a:gd name="T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5" h="120">
                  <a:moveTo>
                    <a:pt x="135" y="120"/>
                  </a:moveTo>
                  <a:lnTo>
                    <a:pt x="120" y="30"/>
                  </a:lnTo>
                  <a:lnTo>
                    <a:pt x="0" y="0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Freeform 38"/>
            <p:cNvSpPr/>
            <p:nvPr/>
          </p:nvSpPr>
          <p:spPr bwMode="auto">
            <a:xfrm>
              <a:off x="2336" y="383"/>
              <a:ext cx="51" cy="137"/>
            </a:xfrm>
            <a:custGeom>
              <a:avLst/>
              <a:gdLst>
                <a:gd name="T0" fmla="*/ 75 w 75"/>
                <a:gd name="T1" fmla="*/ 0 h 243"/>
                <a:gd name="T2" fmla="*/ 0 w 75"/>
                <a:gd name="T3" fmla="*/ 108 h 243"/>
                <a:gd name="T4" fmla="*/ 75 w 75"/>
                <a:gd name="T5" fmla="*/ 24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43">
                  <a:moveTo>
                    <a:pt x="75" y="0"/>
                  </a:moveTo>
                  <a:lnTo>
                    <a:pt x="0" y="108"/>
                  </a:lnTo>
                  <a:lnTo>
                    <a:pt x="75" y="243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Freeform 39"/>
            <p:cNvSpPr/>
            <p:nvPr/>
          </p:nvSpPr>
          <p:spPr bwMode="auto">
            <a:xfrm>
              <a:off x="2701" y="559"/>
              <a:ext cx="51" cy="54"/>
            </a:xfrm>
            <a:custGeom>
              <a:avLst/>
              <a:gdLst>
                <a:gd name="T0" fmla="*/ 75 w 75"/>
                <a:gd name="T1" fmla="*/ 0 h 96"/>
                <a:gd name="T2" fmla="*/ 0 w 75"/>
                <a:gd name="T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96">
                  <a:moveTo>
                    <a:pt x="75" y="0"/>
                  </a:moveTo>
                  <a:lnTo>
                    <a:pt x="0" y="96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Freeform 40"/>
            <p:cNvSpPr/>
            <p:nvPr/>
          </p:nvSpPr>
          <p:spPr bwMode="auto">
            <a:xfrm>
              <a:off x="3198" y="1003"/>
              <a:ext cx="11" cy="88"/>
            </a:xfrm>
            <a:custGeom>
              <a:avLst/>
              <a:gdLst>
                <a:gd name="T0" fmla="*/ 15 w 16"/>
                <a:gd name="T1" fmla="*/ 0 h 156"/>
                <a:gd name="T2" fmla="*/ 0 w 16"/>
                <a:gd name="T3" fmla="*/ 66 h 156"/>
                <a:gd name="T4" fmla="*/ 16 w 16"/>
                <a:gd name="T5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56">
                  <a:moveTo>
                    <a:pt x="15" y="0"/>
                  </a:moveTo>
                  <a:lnTo>
                    <a:pt x="0" y="66"/>
                  </a:lnTo>
                  <a:lnTo>
                    <a:pt x="16" y="156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Freeform 41"/>
            <p:cNvSpPr/>
            <p:nvPr/>
          </p:nvSpPr>
          <p:spPr bwMode="auto">
            <a:xfrm>
              <a:off x="4189" y="999"/>
              <a:ext cx="21" cy="88"/>
            </a:xfrm>
            <a:custGeom>
              <a:avLst/>
              <a:gdLst>
                <a:gd name="T0" fmla="*/ 30 w 31"/>
                <a:gd name="T1" fmla="*/ 0 h 156"/>
                <a:gd name="T2" fmla="*/ 0 w 31"/>
                <a:gd name="T3" fmla="*/ 81 h 156"/>
                <a:gd name="T4" fmla="*/ 31 w 31"/>
                <a:gd name="T5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156">
                  <a:moveTo>
                    <a:pt x="30" y="0"/>
                  </a:moveTo>
                  <a:lnTo>
                    <a:pt x="0" y="81"/>
                  </a:lnTo>
                  <a:lnTo>
                    <a:pt x="31" y="156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8" name="Text Box 42"/>
          <p:cNvSpPr txBox="1">
            <a:spLocks noChangeArrowheads="1"/>
          </p:cNvSpPr>
          <p:nvPr/>
        </p:nvSpPr>
        <p:spPr bwMode="auto">
          <a:xfrm>
            <a:off x="780256" y="997078"/>
            <a:ext cx="1891506" cy="414210"/>
          </a:xfrm>
          <a:prstGeom prst="rect">
            <a:avLst/>
          </a:prstGeom>
          <a:noFill/>
          <a:ln w="1587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单球面成像</a:t>
            </a:r>
            <a:endParaRPr lang="zh-CN" altLang="en-US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9" name="Oval 45"/>
          <p:cNvSpPr>
            <a:spLocks noChangeArrowheads="1"/>
          </p:cNvSpPr>
          <p:nvPr/>
        </p:nvSpPr>
        <p:spPr bwMode="auto">
          <a:xfrm>
            <a:off x="1582738" y="2644775"/>
            <a:ext cx="215900" cy="2159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Oval 46"/>
          <p:cNvSpPr>
            <a:spLocks noChangeArrowheads="1"/>
          </p:cNvSpPr>
          <p:nvPr/>
        </p:nvSpPr>
        <p:spPr bwMode="auto">
          <a:xfrm>
            <a:off x="6948488" y="2654300"/>
            <a:ext cx="214312" cy="2159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3"/>
          <p:cNvGrpSpPr/>
          <p:nvPr/>
        </p:nvGrpSpPr>
        <p:grpSpPr bwMode="auto">
          <a:xfrm>
            <a:off x="3515519" y="2644775"/>
            <a:ext cx="1898650" cy="2052638"/>
            <a:chOff x="2222" y="1026"/>
            <a:chExt cx="1196" cy="1293"/>
          </a:xfrm>
        </p:grpSpPr>
        <p:sp>
          <p:nvSpPr>
            <p:cNvPr id="52" name="Line 12"/>
            <p:cNvSpPr>
              <a:spLocks noChangeShapeType="1"/>
            </p:cNvSpPr>
            <p:nvPr/>
          </p:nvSpPr>
          <p:spPr bwMode="auto">
            <a:xfrm>
              <a:off x="2266" y="1087"/>
              <a:ext cx="0" cy="123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Line 14"/>
            <p:cNvSpPr>
              <a:spLocks noChangeShapeType="1"/>
            </p:cNvSpPr>
            <p:nvPr/>
          </p:nvSpPr>
          <p:spPr bwMode="auto">
            <a:xfrm>
              <a:off x="3359" y="1087"/>
              <a:ext cx="0" cy="105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Line 15"/>
            <p:cNvSpPr>
              <a:spLocks noChangeShapeType="1"/>
            </p:cNvSpPr>
            <p:nvPr/>
          </p:nvSpPr>
          <p:spPr bwMode="auto">
            <a:xfrm>
              <a:off x="2266" y="2055"/>
              <a:ext cx="1093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Text Box 26"/>
            <p:cNvSpPr txBox="1">
              <a:spLocks noChangeArrowheads="1"/>
            </p:cNvSpPr>
            <p:nvPr/>
          </p:nvSpPr>
          <p:spPr bwMode="auto">
            <a:xfrm>
              <a:off x="3175" y="1122"/>
              <a:ext cx="243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Text Box 30"/>
            <p:cNvSpPr txBox="1">
              <a:spLocks noChangeArrowheads="1"/>
            </p:cNvSpPr>
            <p:nvPr/>
          </p:nvSpPr>
          <p:spPr bwMode="auto">
            <a:xfrm>
              <a:off x="2789" y="1797"/>
              <a:ext cx="243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Oval 48"/>
            <p:cNvSpPr>
              <a:spLocks noChangeArrowheads="1"/>
            </p:cNvSpPr>
            <p:nvPr/>
          </p:nvSpPr>
          <p:spPr bwMode="auto">
            <a:xfrm>
              <a:off x="2222" y="1026"/>
              <a:ext cx="136" cy="136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Oval 51"/>
            <p:cNvSpPr>
              <a:spLocks noChangeArrowheads="1"/>
            </p:cNvSpPr>
            <p:nvPr/>
          </p:nvSpPr>
          <p:spPr bwMode="auto">
            <a:xfrm>
              <a:off x="3288" y="1026"/>
              <a:ext cx="114" cy="11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9" name="Line 55"/>
          <p:cNvSpPr>
            <a:spLocks noChangeShapeType="1"/>
          </p:cNvSpPr>
          <p:nvPr/>
        </p:nvSpPr>
        <p:spPr bwMode="auto">
          <a:xfrm>
            <a:off x="1727200" y="2752725"/>
            <a:ext cx="183673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Line 56"/>
          <p:cNvSpPr>
            <a:spLocks noChangeShapeType="1"/>
          </p:cNvSpPr>
          <p:nvPr/>
        </p:nvSpPr>
        <p:spPr bwMode="auto">
          <a:xfrm flipV="1">
            <a:off x="3635375" y="2740024"/>
            <a:ext cx="3313113" cy="12699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Rectangle 3"/>
          <p:cNvSpPr txBox="1">
            <a:spLocks noChangeArrowheads="1"/>
          </p:cNvSpPr>
          <p:nvPr/>
        </p:nvSpPr>
        <p:spPr>
          <a:xfrm>
            <a:off x="780256" y="5097462"/>
            <a:ext cx="7561263" cy="1586232"/>
          </a:xfrm>
          <a:prstGeom prst="rect">
            <a:avLst/>
          </a:prstGeom>
          <a:ln w="15875"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10000"/>
              </a:lnSpc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折射率：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球面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曲率半径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为曲率中心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主光轴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；光源为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点，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为像点；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物距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像距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en-US" altLang="zh-C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0"/>
                            </p:stCondLst>
                            <p:childTnLst>
                              <p:par>
                                <p:cTn id="6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000"/>
                            </p:stCondLst>
                            <p:childTnLst>
                              <p:par>
                                <p:cTn id="7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500"/>
                            </p:stCondLst>
                            <p:childTnLst>
                              <p:par>
                                <p:cTn id="7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48" grpId="0" animBg="1"/>
      <p:bldP spid="49" grpId="0" animBg="1"/>
      <p:bldP spid="50" grpId="0" animBg="1"/>
      <p:bldP spid="59" grpId="0" animBg="1"/>
      <p:bldP spid="6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G:\QQfile\1271992826\FileRecv\校徽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74614"/>
            <a:ext cx="561975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接连接符 7"/>
          <p:cNvCxnSpPr/>
          <p:nvPr/>
        </p:nvCxnSpPr>
        <p:spPr>
          <a:xfrm>
            <a:off x="628650" y="811269"/>
            <a:ext cx="8077200" cy="0"/>
          </a:xfrm>
          <a:prstGeom prst="line">
            <a:avLst/>
          </a:prstGeom>
          <a:ln w="349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3" descr="G:\QQfile\1271992826\FileRecv\b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888" y="6467475"/>
            <a:ext cx="646112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标题 1"/>
          <p:cNvSpPr txBox="1"/>
          <p:nvPr/>
        </p:nvSpPr>
        <p:spPr>
          <a:xfrm>
            <a:off x="819150" y="243207"/>
            <a:ext cx="7886700" cy="4349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/>
              <a:t>几何光学  </a:t>
            </a:r>
            <a:r>
              <a:rPr lang="zh-CN" altLang="en-US" sz="2400" b="1" dirty="0"/>
              <a:t>球面折射</a:t>
            </a:r>
            <a:endParaRPr lang="zh-CN" altLang="en-US" sz="3600" b="1" dirty="0"/>
          </a:p>
        </p:txBody>
      </p:sp>
      <p:sp>
        <p:nvSpPr>
          <p:cNvPr id="11" name="Freeform 5"/>
          <p:cNvSpPr/>
          <p:nvPr/>
        </p:nvSpPr>
        <p:spPr bwMode="auto">
          <a:xfrm>
            <a:off x="3597275" y="1225550"/>
            <a:ext cx="3663950" cy="2538413"/>
          </a:xfrm>
          <a:custGeom>
            <a:avLst/>
            <a:gdLst>
              <a:gd name="T0" fmla="*/ 540 w 3420"/>
              <a:gd name="T1" fmla="*/ 6 h 2835"/>
              <a:gd name="T2" fmla="*/ 165 w 3420"/>
              <a:gd name="T3" fmla="*/ 750 h 2835"/>
              <a:gd name="T4" fmla="*/ 0 w 3420"/>
              <a:gd name="T5" fmla="*/ 1410 h 2835"/>
              <a:gd name="T6" fmla="*/ 120 w 3420"/>
              <a:gd name="T7" fmla="*/ 1920 h 2835"/>
              <a:gd name="T8" fmla="*/ 540 w 3420"/>
              <a:gd name="T9" fmla="*/ 2814 h 2835"/>
              <a:gd name="T10" fmla="*/ 3405 w 3420"/>
              <a:gd name="T11" fmla="*/ 2835 h 2835"/>
              <a:gd name="T12" fmla="*/ 3420 w 3420"/>
              <a:gd name="T13" fmla="*/ 6 h 2835"/>
              <a:gd name="T14" fmla="*/ 525 w 3420"/>
              <a:gd name="T15" fmla="*/ 0 h 28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20" h="2835">
                <a:moveTo>
                  <a:pt x="540" y="6"/>
                </a:moveTo>
                <a:cubicBezTo>
                  <a:pt x="477" y="130"/>
                  <a:pt x="255" y="516"/>
                  <a:pt x="165" y="750"/>
                </a:cubicBezTo>
                <a:cubicBezTo>
                  <a:pt x="75" y="984"/>
                  <a:pt x="8" y="1215"/>
                  <a:pt x="0" y="1410"/>
                </a:cubicBezTo>
                <a:lnTo>
                  <a:pt x="120" y="1920"/>
                </a:lnTo>
                <a:lnTo>
                  <a:pt x="540" y="2814"/>
                </a:lnTo>
                <a:lnTo>
                  <a:pt x="3405" y="2835"/>
                </a:lnTo>
                <a:lnTo>
                  <a:pt x="3420" y="6"/>
                </a:lnTo>
                <a:lnTo>
                  <a:pt x="525" y="0"/>
                </a:lnTo>
              </a:path>
            </a:pathLst>
          </a:cu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 flipV="1">
            <a:off x="819150" y="2487613"/>
            <a:ext cx="6827838" cy="33336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Freeform 7"/>
          <p:cNvSpPr/>
          <p:nvPr/>
        </p:nvSpPr>
        <p:spPr bwMode="auto">
          <a:xfrm>
            <a:off x="3597275" y="1230313"/>
            <a:ext cx="577850" cy="2514600"/>
          </a:xfrm>
          <a:custGeom>
            <a:avLst/>
            <a:gdLst>
              <a:gd name="T0" fmla="*/ 540 w 540"/>
              <a:gd name="T1" fmla="*/ 0 h 2808"/>
              <a:gd name="T2" fmla="*/ 0 w 540"/>
              <a:gd name="T3" fmla="*/ 1404 h 2808"/>
              <a:gd name="T4" fmla="*/ 540 w 540"/>
              <a:gd name="T5" fmla="*/ 2808 h 28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0" h="2808">
                <a:moveTo>
                  <a:pt x="540" y="0"/>
                </a:moveTo>
                <a:cubicBezTo>
                  <a:pt x="270" y="468"/>
                  <a:pt x="0" y="936"/>
                  <a:pt x="0" y="1404"/>
                </a:cubicBezTo>
                <a:cubicBezTo>
                  <a:pt x="0" y="1872"/>
                  <a:pt x="450" y="2574"/>
                  <a:pt x="540" y="2808"/>
                </a:cubicBezTo>
              </a:path>
            </a:pathLst>
          </a:custGeom>
          <a:noFill/>
          <a:ln w="38100" cmpd="sng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Line 8"/>
          <p:cNvSpPr>
            <a:spLocks noChangeShapeType="1"/>
          </p:cNvSpPr>
          <p:nvPr/>
        </p:nvSpPr>
        <p:spPr bwMode="auto">
          <a:xfrm flipV="1">
            <a:off x="1668463" y="1509713"/>
            <a:ext cx="2314575" cy="9779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Line 9"/>
          <p:cNvSpPr>
            <a:spLocks noChangeShapeType="1"/>
          </p:cNvSpPr>
          <p:nvPr/>
        </p:nvSpPr>
        <p:spPr bwMode="auto">
          <a:xfrm>
            <a:off x="3403600" y="1090613"/>
            <a:ext cx="2122488" cy="1536700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>
            <a:off x="3983038" y="1509713"/>
            <a:ext cx="3086100" cy="9779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Line 11"/>
          <p:cNvSpPr>
            <a:spLocks noChangeShapeType="1"/>
          </p:cNvSpPr>
          <p:nvPr/>
        </p:nvSpPr>
        <p:spPr bwMode="auto">
          <a:xfrm>
            <a:off x="1668463" y="2487613"/>
            <a:ext cx="0" cy="16764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Line 13"/>
          <p:cNvSpPr>
            <a:spLocks noChangeShapeType="1"/>
          </p:cNvSpPr>
          <p:nvPr/>
        </p:nvSpPr>
        <p:spPr bwMode="auto">
          <a:xfrm>
            <a:off x="7069138" y="2487613"/>
            <a:ext cx="0" cy="16764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Line 16"/>
          <p:cNvSpPr>
            <a:spLocks noChangeShapeType="1"/>
          </p:cNvSpPr>
          <p:nvPr/>
        </p:nvSpPr>
        <p:spPr bwMode="auto">
          <a:xfrm>
            <a:off x="1680719" y="3883978"/>
            <a:ext cx="192881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Line 17"/>
          <p:cNvSpPr>
            <a:spLocks noChangeShapeType="1"/>
          </p:cNvSpPr>
          <p:nvPr/>
        </p:nvSpPr>
        <p:spPr bwMode="auto">
          <a:xfrm>
            <a:off x="3609531" y="4079875"/>
            <a:ext cx="3471863" cy="0"/>
          </a:xfrm>
          <a:prstGeom prst="line">
            <a:avLst/>
          </a:prstGeom>
          <a:noFill/>
          <a:ln w="28575">
            <a:solidFill>
              <a:srgbClr val="FFC000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Freeform 18"/>
          <p:cNvSpPr/>
          <p:nvPr/>
        </p:nvSpPr>
        <p:spPr bwMode="auto">
          <a:xfrm>
            <a:off x="2406650" y="2003425"/>
            <a:ext cx="419100" cy="188913"/>
          </a:xfrm>
          <a:custGeom>
            <a:avLst/>
            <a:gdLst>
              <a:gd name="T0" fmla="*/ 0 w 390"/>
              <a:gd name="T1" fmla="*/ 210 h 210"/>
              <a:gd name="T2" fmla="*/ 390 w 390"/>
              <a:gd name="T3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90" h="210">
                <a:moveTo>
                  <a:pt x="0" y="210"/>
                </a:moveTo>
                <a:lnTo>
                  <a:pt x="390" y="0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Freeform 19"/>
          <p:cNvSpPr/>
          <p:nvPr/>
        </p:nvSpPr>
        <p:spPr bwMode="auto">
          <a:xfrm>
            <a:off x="5177347" y="1881886"/>
            <a:ext cx="623887" cy="204788"/>
          </a:xfrm>
          <a:custGeom>
            <a:avLst/>
            <a:gdLst>
              <a:gd name="T0" fmla="*/ 0 w 570"/>
              <a:gd name="T1" fmla="*/ 0 h 237"/>
              <a:gd name="T2" fmla="*/ 570 w 570"/>
              <a:gd name="T3" fmla="*/ 237 h 23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70" h="237">
                <a:moveTo>
                  <a:pt x="0" y="0"/>
                </a:moveTo>
                <a:lnTo>
                  <a:pt x="570" y="237"/>
                </a:lnTo>
              </a:path>
            </a:pathLst>
          </a:custGeom>
          <a:noFill/>
          <a:ln w="38100" cmpd="sng">
            <a:solidFill>
              <a:srgbClr val="0000FF"/>
            </a:solidFill>
            <a:round/>
            <a:headEnd type="none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 Box 20"/>
          <p:cNvSpPr txBox="1">
            <a:spLocks noChangeArrowheads="1"/>
          </p:cNvSpPr>
          <p:nvPr/>
        </p:nvSpPr>
        <p:spPr bwMode="auto">
          <a:xfrm>
            <a:off x="2339975" y="1274763"/>
            <a:ext cx="390525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6443663" y="1238250"/>
            <a:ext cx="388937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 Box 24"/>
          <p:cNvSpPr txBox="1">
            <a:spLocks noChangeArrowheads="1"/>
          </p:cNvSpPr>
          <p:nvPr/>
        </p:nvSpPr>
        <p:spPr bwMode="auto">
          <a:xfrm>
            <a:off x="3384550" y="2138363"/>
            <a:ext cx="385763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1403350" y="2111375"/>
            <a:ext cx="385763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 Box 27"/>
          <p:cNvSpPr txBox="1">
            <a:spLocks noChangeArrowheads="1"/>
          </p:cNvSpPr>
          <p:nvPr/>
        </p:nvSpPr>
        <p:spPr bwMode="auto">
          <a:xfrm>
            <a:off x="7235825" y="2147888"/>
            <a:ext cx="385763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 Box 29"/>
          <p:cNvSpPr txBox="1">
            <a:spLocks noChangeArrowheads="1"/>
          </p:cNvSpPr>
          <p:nvPr/>
        </p:nvSpPr>
        <p:spPr bwMode="auto">
          <a:xfrm>
            <a:off x="2418337" y="3514782"/>
            <a:ext cx="385762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en-US" altLang="zh-CN" sz="24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 Box 31"/>
          <p:cNvSpPr txBox="1">
            <a:spLocks noChangeArrowheads="1"/>
          </p:cNvSpPr>
          <p:nvPr/>
        </p:nvSpPr>
        <p:spPr bwMode="auto">
          <a:xfrm>
            <a:off x="5841081" y="3741738"/>
            <a:ext cx="385762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en-US" altLang="zh-CN" sz="2400" b="1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6" name="Group 57"/>
          <p:cNvGrpSpPr/>
          <p:nvPr/>
        </p:nvGrpSpPr>
        <p:grpSpPr bwMode="auto">
          <a:xfrm>
            <a:off x="1908175" y="1139825"/>
            <a:ext cx="4775200" cy="1354138"/>
            <a:chOff x="1202" y="238"/>
            <a:chExt cx="3008" cy="853"/>
          </a:xfrm>
        </p:grpSpPr>
        <p:sp>
          <p:nvSpPr>
            <p:cNvPr id="37" name="Text Box 28"/>
            <p:cNvSpPr txBox="1">
              <a:spLocks noChangeArrowheads="1"/>
            </p:cNvSpPr>
            <p:nvPr/>
          </p:nvSpPr>
          <p:spPr bwMode="auto">
            <a:xfrm>
              <a:off x="2426" y="238"/>
              <a:ext cx="243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 Box 32"/>
            <p:cNvSpPr txBox="1">
              <a:spLocks noChangeArrowheads="1"/>
            </p:cNvSpPr>
            <p:nvPr/>
          </p:nvSpPr>
          <p:spPr bwMode="auto">
            <a:xfrm>
              <a:off x="1429" y="845"/>
              <a:ext cx="243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</a:t>
              </a:r>
              <a:endPara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ext Box 33"/>
            <p:cNvSpPr txBox="1">
              <a:spLocks noChangeArrowheads="1"/>
            </p:cNvSpPr>
            <p:nvPr/>
          </p:nvSpPr>
          <p:spPr bwMode="auto">
            <a:xfrm>
              <a:off x="2948" y="845"/>
              <a:ext cx="243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endPara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Text Box 34"/>
            <p:cNvSpPr txBox="1">
              <a:spLocks noChangeArrowheads="1"/>
            </p:cNvSpPr>
            <p:nvPr/>
          </p:nvSpPr>
          <p:spPr bwMode="auto">
            <a:xfrm>
              <a:off x="3696" y="845"/>
              <a:ext cx="243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</a:t>
              </a:r>
              <a:endPara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 Box 35"/>
            <p:cNvSpPr txBox="1">
              <a:spLocks noChangeArrowheads="1"/>
            </p:cNvSpPr>
            <p:nvPr/>
          </p:nvSpPr>
          <p:spPr bwMode="auto">
            <a:xfrm>
              <a:off x="2144" y="295"/>
              <a:ext cx="245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4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 Box 36"/>
            <p:cNvSpPr txBox="1">
              <a:spLocks noChangeArrowheads="1"/>
            </p:cNvSpPr>
            <p:nvPr/>
          </p:nvSpPr>
          <p:spPr bwMode="auto">
            <a:xfrm>
              <a:off x="2873" y="559"/>
              <a:ext cx="245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4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Freeform 37"/>
            <p:cNvSpPr/>
            <p:nvPr/>
          </p:nvSpPr>
          <p:spPr bwMode="auto">
            <a:xfrm>
              <a:off x="1202" y="1019"/>
              <a:ext cx="92" cy="68"/>
            </a:xfrm>
            <a:custGeom>
              <a:avLst/>
              <a:gdLst>
                <a:gd name="T0" fmla="*/ 135 w 135"/>
                <a:gd name="T1" fmla="*/ 120 h 120"/>
                <a:gd name="T2" fmla="*/ 120 w 135"/>
                <a:gd name="T3" fmla="*/ 30 h 120"/>
                <a:gd name="T4" fmla="*/ 0 w 135"/>
                <a:gd name="T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5" h="120">
                  <a:moveTo>
                    <a:pt x="135" y="120"/>
                  </a:moveTo>
                  <a:lnTo>
                    <a:pt x="120" y="30"/>
                  </a:lnTo>
                  <a:lnTo>
                    <a:pt x="0" y="0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Freeform 38"/>
            <p:cNvSpPr/>
            <p:nvPr/>
          </p:nvSpPr>
          <p:spPr bwMode="auto">
            <a:xfrm>
              <a:off x="2336" y="383"/>
              <a:ext cx="51" cy="137"/>
            </a:xfrm>
            <a:custGeom>
              <a:avLst/>
              <a:gdLst>
                <a:gd name="T0" fmla="*/ 75 w 75"/>
                <a:gd name="T1" fmla="*/ 0 h 243"/>
                <a:gd name="T2" fmla="*/ 0 w 75"/>
                <a:gd name="T3" fmla="*/ 108 h 243"/>
                <a:gd name="T4" fmla="*/ 75 w 75"/>
                <a:gd name="T5" fmla="*/ 24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43">
                  <a:moveTo>
                    <a:pt x="75" y="0"/>
                  </a:moveTo>
                  <a:lnTo>
                    <a:pt x="0" y="108"/>
                  </a:lnTo>
                  <a:lnTo>
                    <a:pt x="75" y="243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Freeform 39"/>
            <p:cNvSpPr/>
            <p:nvPr/>
          </p:nvSpPr>
          <p:spPr bwMode="auto">
            <a:xfrm>
              <a:off x="2701" y="559"/>
              <a:ext cx="51" cy="54"/>
            </a:xfrm>
            <a:custGeom>
              <a:avLst/>
              <a:gdLst>
                <a:gd name="T0" fmla="*/ 75 w 75"/>
                <a:gd name="T1" fmla="*/ 0 h 96"/>
                <a:gd name="T2" fmla="*/ 0 w 75"/>
                <a:gd name="T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96">
                  <a:moveTo>
                    <a:pt x="75" y="0"/>
                  </a:moveTo>
                  <a:lnTo>
                    <a:pt x="0" y="96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Freeform 40"/>
            <p:cNvSpPr/>
            <p:nvPr/>
          </p:nvSpPr>
          <p:spPr bwMode="auto">
            <a:xfrm>
              <a:off x="3198" y="1003"/>
              <a:ext cx="11" cy="88"/>
            </a:xfrm>
            <a:custGeom>
              <a:avLst/>
              <a:gdLst>
                <a:gd name="T0" fmla="*/ 15 w 16"/>
                <a:gd name="T1" fmla="*/ 0 h 156"/>
                <a:gd name="T2" fmla="*/ 0 w 16"/>
                <a:gd name="T3" fmla="*/ 66 h 156"/>
                <a:gd name="T4" fmla="*/ 16 w 16"/>
                <a:gd name="T5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56">
                  <a:moveTo>
                    <a:pt x="15" y="0"/>
                  </a:moveTo>
                  <a:lnTo>
                    <a:pt x="0" y="66"/>
                  </a:lnTo>
                  <a:lnTo>
                    <a:pt x="16" y="156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Freeform 41"/>
            <p:cNvSpPr/>
            <p:nvPr/>
          </p:nvSpPr>
          <p:spPr bwMode="auto">
            <a:xfrm>
              <a:off x="4189" y="999"/>
              <a:ext cx="21" cy="88"/>
            </a:xfrm>
            <a:custGeom>
              <a:avLst/>
              <a:gdLst>
                <a:gd name="T0" fmla="*/ 30 w 31"/>
                <a:gd name="T1" fmla="*/ 0 h 156"/>
                <a:gd name="T2" fmla="*/ 0 w 31"/>
                <a:gd name="T3" fmla="*/ 81 h 156"/>
                <a:gd name="T4" fmla="*/ 31 w 31"/>
                <a:gd name="T5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156">
                  <a:moveTo>
                    <a:pt x="30" y="0"/>
                  </a:moveTo>
                  <a:lnTo>
                    <a:pt x="0" y="81"/>
                  </a:lnTo>
                  <a:lnTo>
                    <a:pt x="31" y="156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9" name="Oval 45"/>
          <p:cNvSpPr>
            <a:spLocks noChangeArrowheads="1"/>
          </p:cNvSpPr>
          <p:nvPr/>
        </p:nvSpPr>
        <p:spPr bwMode="auto">
          <a:xfrm>
            <a:off x="1582738" y="2390775"/>
            <a:ext cx="215900" cy="2159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Oval 46"/>
          <p:cNvSpPr>
            <a:spLocks noChangeArrowheads="1"/>
          </p:cNvSpPr>
          <p:nvPr/>
        </p:nvSpPr>
        <p:spPr bwMode="auto">
          <a:xfrm>
            <a:off x="6948488" y="2400300"/>
            <a:ext cx="214312" cy="2159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3"/>
          <p:cNvGrpSpPr/>
          <p:nvPr/>
        </p:nvGrpSpPr>
        <p:grpSpPr bwMode="auto">
          <a:xfrm>
            <a:off x="3505772" y="2386013"/>
            <a:ext cx="1898650" cy="1787226"/>
            <a:chOff x="2222" y="1026"/>
            <a:chExt cx="1196" cy="1042"/>
          </a:xfrm>
        </p:grpSpPr>
        <p:sp>
          <p:nvSpPr>
            <p:cNvPr id="52" name="Line 12"/>
            <p:cNvSpPr>
              <a:spLocks noChangeShapeType="1"/>
            </p:cNvSpPr>
            <p:nvPr/>
          </p:nvSpPr>
          <p:spPr bwMode="auto">
            <a:xfrm>
              <a:off x="2266" y="1087"/>
              <a:ext cx="16" cy="98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Line 14"/>
            <p:cNvSpPr>
              <a:spLocks noChangeShapeType="1"/>
            </p:cNvSpPr>
            <p:nvPr/>
          </p:nvSpPr>
          <p:spPr bwMode="auto">
            <a:xfrm>
              <a:off x="3359" y="1087"/>
              <a:ext cx="0" cy="98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Line 15"/>
            <p:cNvSpPr>
              <a:spLocks noChangeShapeType="1"/>
            </p:cNvSpPr>
            <p:nvPr/>
          </p:nvSpPr>
          <p:spPr bwMode="auto">
            <a:xfrm>
              <a:off x="2273" y="1817"/>
              <a:ext cx="1093" cy="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Text Box 26"/>
            <p:cNvSpPr txBox="1">
              <a:spLocks noChangeArrowheads="1"/>
            </p:cNvSpPr>
            <p:nvPr/>
          </p:nvSpPr>
          <p:spPr bwMode="auto">
            <a:xfrm>
              <a:off x="3175" y="1122"/>
              <a:ext cx="243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Text Box 30"/>
            <p:cNvSpPr txBox="1">
              <a:spLocks noChangeArrowheads="1"/>
            </p:cNvSpPr>
            <p:nvPr/>
          </p:nvSpPr>
          <p:spPr bwMode="auto">
            <a:xfrm>
              <a:off x="2763" y="1604"/>
              <a:ext cx="243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Oval 48"/>
            <p:cNvSpPr>
              <a:spLocks noChangeArrowheads="1"/>
            </p:cNvSpPr>
            <p:nvPr/>
          </p:nvSpPr>
          <p:spPr bwMode="auto">
            <a:xfrm>
              <a:off x="2222" y="1026"/>
              <a:ext cx="136" cy="136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Oval 51"/>
            <p:cNvSpPr>
              <a:spLocks noChangeArrowheads="1"/>
            </p:cNvSpPr>
            <p:nvPr/>
          </p:nvSpPr>
          <p:spPr bwMode="auto">
            <a:xfrm>
              <a:off x="3288" y="1026"/>
              <a:ext cx="114" cy="11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9" name="Line 55"/>
          <p:cNvSpPr>
            <a:spLocks noChangeShapeType="1"/>
          </p:cNvSpPr>
          <p:nvPr/>
        </p:nvSpPr>
        <p:spPr bwMode="auto">
          <a:xfrm>
            <a:off x="1727200" y="2498725"/>
            <a:ext cx="183673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Line 56"/>
          <p:cNvSpPr>
            <a:spLocks noChangeShapeType="1"/>
          </p:cNvSpPr>
          <p:nvPr/>
        </p:nvSpPr>
        <p:spPr bwMode="auto">
          <a:xfrm flipV="1">
            <a:off x="3635375" y="2486024"/>
            <a:ext cx="3313113" cy="12699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Rectangle 3"/>
          <p:cNvSpPr txBox="1">
            <a:spLocks noChangeArrowheads="1"/>
          </p:cNvSpPr>
          <p:nvPr/>
        </p:nvSpPr>
        <p:spPr>
          <a:xfrm>
            <a:off x="301752" y="1022936"/>
            <a:ext cx="8482075" cy="3162615"/>
          </a:xfrm>
          <a:prstGeom prst="rect">
            <a:avLst/>
          </a:prstGeom>
          <a:ln w="15875"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10000"/>
              </a:lnSpc>
              <a:buClr>
                <a:srgbClr val="0000FF"/>
              </a:buClr>
              <a:buNone/>
            </a:pPr>
            <a:endParaRPr lang="en-US" altLang="zh-C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4" name="对象 63"/>
          <p:cNvGraphicFramePr>
            <a:graphicFrameLocks noChangeAspect="1"/>
          </p:cNvGraphicFramePr>
          <p:nvPr/>
        </p:nvGraphicFramePr>
        <p:xfrm>
          <a:off x="1952626" y="4534753"/>
          <a:ext cx="1611312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AxMath" r:id="rId3" imgW="914400" imgH="914400" progId="Equation.AxMath">
                  <p:embed/>
                </p:oleObj>
              </mc:Choice>
              <mc:Fallback>
                <p:oleObj name="AxMath" r:id="rId3" imgW="914400" imgH="914400" progId="Equation.AxMath">
                  <p:embed/>
                  <p:pic>
                    <p:nvPicPr>
                      <p:cNvPr id="0" name="图片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52626" y="4534753"/>
                        <a:ext cx="1611312" cy="977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对象 64"/>
          <p:cNvGraphicFramePr>
            <a:graphicFrameLocks noChangeAspect="1"/>
          </p:cNvGraphicFramePr>
          <p:nvPr/>
        </p:nvGraphicFramePr>
        <p:xfrm>
          <a:off x="1933449" y="5638033"/>
          <a:ext cx="2555970" cy="4666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AxMath" r:id="rId5" imgW="914400" imgH="914400" progId="Equation.AxMath">
                  <p:embed/>
                </p:oleObj>
              </mc:Choice>
              <mc:Fallback>
                <p:oleObj name="AxMath" r:id="rId5" imgW="914400" imgH="914400" progId="Equation.AxMath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33449" y="5638033"/>
                        <a:ext cx="2555970" cy="4666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标注 4"/>
          <p:cNvSpPr/>
          <p:nvPr/>
        </p:nvSpPr>
        <p:spPr>
          <a:xfrm>
            <a:off x="1021223" y="1185010"/>
            <a:ext cx="902367" cy="423863"/>
          </a:xfrm>
          <a:prstGeom prst="wedgeRectCallout">
            <a:avLst>
              <a:gd name="adj1" fmla="val -51390"/>
              <a:gd name="adj2" fmla="val 254500"/>
            </a:avLst>
          </a:prstGeom>
          <a:noFill/>
          <a:ln w="222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主光轴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417609" y="4828048"/>
            <a:ext cx="14270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+mn-ea"/>
              </a:rPr>
              <a:t>三角公式：</a:t>
            </a:r>
            <a:endParaRPr lang="zh-CN" altLang="en-US" sz="2000" b="1" dirty="0">
              <a:latin typeface="+mn-ea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414704" y="5651515"/>
            <a:ext cx="14270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+mn-ea"/>
              </a:rPr>
              <a:t>折射定律：</a:t>
            </a:r>
            <a:endParaRPr lang="zh-CN" altLang="en-US" sz="2000" b="1" dirty="0">
              <a:latin typeface="+mn-ea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301752" y="4508770"/>
            <a:ext cx="8494776" cy="1773158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667250" y="4601081"/>
            <a:ext cx="411657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/>
              <a:t>当入射光线</a:t>
            </a:r>
            <a:r>
              <a:rPr lang="en-US" altLang="zh-CN" sz="2000" dirty="0"/>
              <a:t>OA</a:t>
            </a:r>
            <a:r>
              <a:rPr lang="zh-CN" altLang="en-US" sz="2000" dirty="0"/>
              <a:t>与主光轴所成的角度</a:t>
            </a:r>
            <a:r>
              <a:rPr lang="en-US" altLang="en-US" sz="2000" dirty="0">
                <a:sym typeface="Symbol" panose="05050102010706020507" pitchFamily="18" charset="2"/>
              </a:rPr>
              <a:t></a:t>
            </a:r>
            <a:r>
              <a:rPr lang="en-US" altLang="en-US" sz="2000" dirty="0"/>
              <a:t> </a:t>
            </a:r>
            <a:r>
              <a:rPr lang="zh-CN" altLang="en-US" sz="2000" dirty="0"/>
              <a:t>很小时，有</a:t>
            </a:r>
            <a:r>
              <a:rPr lang="en-US" altLang="en-US" sz="2000" b="1" dirty="0">
                <a:solidFill>
                  <a:srgbClr val="FF0000"/>
                </a:solidFill>
                <a:sym typeface="Symbol" panose="05050102010706020507" pitchFamily="18" charset="2"/>
              </a:rPr>
              <a:t>         </a:t>
            </a:r>
            <a:endParaRPr lang="en-US" altLang="en-US" sz="2000" b="1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>
                <a:sym typeface="Symbol" panose="05050102010706020507" pitchFamily="18" charset="2"/>
              </a:rPr>
              <a:t>，满足这一条件的光线叫</a:t>
            </a:r>
            <a:r>
              <a:rPr lang="zh-CN" altLang="en-US" sz="2000" b="1" dirty="0">
                <a:solidFill>
                  <a:srgbClr val="FF0000"/>
                </a:solidFill>
                <a:sym typeface="Symbol" panose="05050102010706020507" pitchFamily="18" charset="2"/>
              </a:rPr>
              <a:t>近轴光线</a:t>
            </a:r>
            <a:endParaRPr lang="zh-CN" altLang="en-US" sz="2000" b="1" dirty="0">
              <a:solidFill>
                <a:srgbClr val="FF0000"/>
              </a:solidFill>
              <a:sym typeface="Symbol" panose="05050102010706020507" pitchFamily="18" charset="2"/>
            </a:endParaRPr>
          </a:p>
        </p:txBody>
      </p:sp>
      <p:cxnSp>
        <p:nvCxnSpPr>
          <p:cNvPr id="12" name="直接连接符 11"/>
          <p:cNvCxnSpPr>
            <a:stCxn id="68" idx="0"/>
            <a:endCxn id="68" idx="2"/>
          </p:cNvCxnSpPr>
          <p:nvPr/>
        </p:nvCxnSpPr>
        <p:spPr>
          <a:xfrm>
            <a:off x="4549140" y="4508770"/>
            <a:ext cx="0" cy="1773158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对象 70"/>
          <p:cNvGraphicFramePr>
            <a:graphicFrameLocks noChangeAspect="1"/>
          </p:cNvGraphicFramePr>
          <p:nvPr/>
        </p:nvGraphicFramePr>
        <p:xfrm>
          <a:off x="6342063" y="5126250"/>
          <a:ext cx="2363787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AxMath" r:id="rId7" imgW="914400" imgH="914400" progId="Equation.AxMath">
                  <p:embed/>
                </p:oleObj>
              </mc:Choice>
              <mc:Fallback>
                <p:oleObj name="AxMath" r:id="rId7" imgW="914400" imgH="914400" progId="Equation.AxMath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342063" y="5126250"/>
                        <a:ext cx="2363787" cy="463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6342063" y="5126250"/>
            <a:ext cx="2363787" cy="4635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Text Box 42"/>
          <p:cNvSpPr txBox="1">
            <a:spLocks noChangeArrowheads="1"/>
          </p:cNvSpPr>
          <p:nvPr/>
        </p:nvSpPr>
        <p:spPr bwMode="auto">
          <a:xfrm>
            <a:off x="4328319" y="5093860"/>
            <a:ext cx="484187" cy="414210"/>
          </a:xfrm>
          <a:prstGeom prst="rect">
            <a:avLst/>
          </a:prstGeom>
          <a:noFill/>
          <a:ln w="1587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algn="ctr"/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？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G:\QQfile\1271992826\FileRecv\校徽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74614"/>
            <a:ext cx="561975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接连接符 7"/>
          <p:cNvCxnSpPr/>
          <p:nvPr/>
        </p:nvCxnSpPr>
        <p:spPr>
          <a:xfrm>
            <a:off x="628650" y="811269"/>
            <a:ext cx="8077200" cy="0"/>
          </a:xfrm>
          <a:prstGeom prst="line">
            <a:avLst/>
          </a:prstGeom>
          <a:ln w="349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3" descr="G:\QQfile\1271992826\FileRecv\b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888" y="6467475"/>
            <a:ext cx="646112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标题 1"/>
          <p:cNvSpPr txBox="1"/>
          <p:nvPr/>
        </p:nvSpPr>
        <p:spPr>
          <a:xfrm>
            <a:off x="819150" y="243207"/>
            <a:ext cx="7886700" cy="4349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/>
              <a:t>几何光学  </a:t>
            </a:r>
            <a:r>
              <a:rPr lang="zh-CN" altLang="en-US" sz="2400" b="1" dirty="0"/>
              <a:t>球面折射</a:t>
            </a:r>
            <a:endParaRPr lang="zh-CN" altLang="en-US" sz="3600" b="1" dirty="0"/>
          </a:p>
        </p:txBody>
      </p:sp>
      <p:sp>
        <p:nvSpPr>
          <p:cNvPr id="11" name="Freeform 5"/>
          <p:cNvSpPr/>
          <p:nvPr/>
        </p:nvSpPr>
        <p:spPr bwMode="auto">
          <a:xfrm>
            <a:off x="3597275" y="1225550"/>
            <a:ext cx="3663950" cy="2538413"/>
          </a:xfrm>
          <a:custGeom>
            <a:avLst/>
            <a:gdLst>
              <a:gd name="T0" fmla="*/ 540 w 3420"/>
              <a:gd name="T1" fmla="*/ 6 h 2835"/>
              <a:gd name="T2" fmla="*/ 165 w 3420"/>
              <a:gd name="T3" fmla="*/ 750 h 2835"/>
              <a:gd name="T4" fmla="*/ 0 w 3420"/>
              <a:gd name="T5" fmla="*/ 1410 h 2835"/>
              <a:gd name="T6" fmla="*/ 120 w 3420"/>
              <a:gd name="T7" fmla="*/ 1920 h 2835"/>
              <a:gd name="T8" fmla="*/ 540 w 3420"/>
              <a:gd name="T9" fmla="*/ 2814 h 2835"/>
              <a:gd name="T10" fmla="*/ 3405 w 3420"/>
              <a:gd name="T11" fmla="*/ 2835 h 2835"/>
              <a:gd name="T12" fmla="*/ 3420 w 3420"/>
              <a:gd name="T13" fmla="*/ 6 h 2835"/>
              <a:gd name="T14" fmla="*/ 525 w 3420"/>
              <a:gd name="T15" fmla="*/ 0 h 28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20" h="2835">
                <a:moveTo>
                  <a:pt x="540" y="6"/>
                </a:moveTo>
                <a:cubicBezTo>
                  <a:pt x="477" y="130"/>
                  <a:pt x="255" y="516"/>
                  <a:pt x="165" y="750"/>
                </a:cubicBezTo>
                <a:cubicBezTo>
                  <a:pt x="75" y="984"/>
                  <a:pt x="8" y="1215"/>
                  <a:pt x="0" y="1410"/>
                </a:cubicBezTo>
                <a:lnTo>
                  <a:pt x="120" y="1920"/>
                </a:lnTo>
                <a:lnTo>
                  <a:pt x="540" y="2814"/>
                </a:lnTo>
                <a:lnTo>
                  <a:pt x="3405" y="2835"/>
                </a:lnTo>
                <a:lnTo>
                  <a:pt x="3420" y="6"/>
                </a:lnTo>
                <a:lnTo>
                  <a:pt x="525" y="0"/>
                </a:lnTo>
              </a:path>
            </a:pathLst>
          </a:cu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 flipV="1">
            <a:off x="819150" y="2487613"/>
            <a:ext cx="6827838" cy="33336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Freeform 7"/>
          <p:cNvSpPr/>
          <p:nvPr/>
        </p:nvSpPr>
        <p:spPr bwMode="auto">
          <a:xfrm>
            <a:off x="3597275" y="1230313"/>
            <a:ext cx="577850" cy="2514600"/>
          </a:xfrm>
          <a:custGeom>
            <a:avLst/>
            <a:gdLst>
              <a:gd name="T0" fmla="*/ 540 w 540"/>
              <a:gd name="T1" fmla="*/ 0 h 2808"/>
              <a:gd name="T2" fmla="*/ 0 w 540"/>
              <a:gd name="T3" fmla="*/ 1404 h 2808"/>
              <a:gd name="T4" fmla="*/ 540 w 540"/>
              <a:gd name="T5" fmla="*/ 2808 h 28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0" h="2808">
                <a:moveTo>
                  <a:pt x="540" y="0"/>
                </a:moveTo>
                <a:cubicBezTo>
                  <a:pt x="270" y="468"/>
                  <a:pt x="0" y="936"/>
                  <a:pt x="0" y="1404"/>
                </a:cubicBezTo>
                <a:cubicBezTo>
                  <a:pt x="0" y="1872"/>
                  <a:pt x="450" y="2574"/>
                  <a:pt x="540" y="2808"/>
                </a:cubicBezTo>
              </a:path>
            </a:pathLst>
          </a:custGeom>
          <a:noFill/>
          <a:ln w="38100" cmpd="sng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Line 8"/>
          <p:cNvSpPr>
            <a:spLocks noChangeShapeType="1"/>
          </p:cNvSpPr>
          <p:nvPr/>
        </p:nvSpPr>
        <p:spPr bwMode="auto">
          <a:xfrm flipV="1">
            <a:off x="1668463" y="1509713"/>
            <a:ext cx="2314575" cy="9779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Line 9"/>
          <p:cNvSpPr>
            <a:spLocks noChangeShapeType="1"/>
          </p:cNvSpPr>
          <p:nvPr/>
        </p:nvSpPr>
        <p:spPr bwMode="auto">
          <a:xfrm>
            <a:off x="3403600" y="1090613"/>
            <a:ext cx="2122488" cy="1536700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>
            <a:off x="3983038" y="1509713"/>
            <a:ext cx="3086100" cy="9779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Line 11"/>
          <p:cNvSpPr>
            <a:spLocks noChangeShapeType="1"/>
          </p:cNvSpPr>
          <p:nvPr/>
        </p:nvSpPr>
        <p:spPr bwMode="auto">
          <a:xfrm>
            <a:off x="1668463" y="2487613"/>
            <a:ext cx="0" cy="16764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Line 13"/>
          <p:cNvSpPr>
            <a:spLocks noChangeShapeType="1"/>
          </p:cNvSpPr>
          <p:nvPr/>
        </p:nvSpPr>
        <p:spPr bwMode="auto">
          <a:xfrm>
            <a:off x="7069138" y="2487613"/>
            <a:ext cx="0" cy="16764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Line 16"/>
          <p:cNvSpPr>
            <a:spLocks noChangeShapeType="1"/>
          </p:cNvSpPr>
          <p:nvPr/>
        </p:nvSpPr>
        <p:spPr bwMode="auto">
          <a:xfrm>
            <a:off x="1680719" y="3883978"/>
            <a:ext cx="192881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Line 17"/>
          <p:cNvSpPr>
            <a:spLocks noChangeShapeType="1"/>
          </p:cNvSpPr>
          <p:nvPr/>
        </p:nvSpPr>
        <p:spPr bwMode="auto">
          <a:xfrm>
            <a:off x="3609531" y="4079875"/>
            <a:ext cx="3471863" cy="0"/>
          </a:xfrm>
          <a:prstGeom prst="line">
            <a:avLst/>
          </a:prstGeom>
          <a:noFill/>
          <a:ln w="28575">
            <a:solidFill>
              <a:srgbClr val="FFC000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Freeform 18"/>
          <p:cNvSpPr/>
          <p:nvPr/>
        </p:nvSpPr>
        <p:spPr bwMode="auto">
          <a:xfrm>
            <a:off x="2406650" y="2003425"/>
            <a:ext cx="419100" cy="188913"/>
          </a:xfrm>
          <a:custGeom>
            <a:avLst/>
            <a:gdLst>
              <a:gd name="T0" fmla="*/ 0 w 390"/>
              <a:gd name="T1" fmla="*/ 210 h 210"/>
              <a:gd name="T2" fmla="*/ 390 w 390"/>
              <a:gd name="T3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90" h="210">
                <a:moveTo>
                  <a:pt x="0" y="210"/>
                </a:moveTo>
                <a:lnTo>
                  <a:pt x="390" y="0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Freeform 19"/>
          <p:cNvSpPr/>
          <p:nvPr/>
        </p:nvSpPr>
        <p:spPr bwMode="auto">
          <a:xfrm>
            <a:off x="5177347" y="1881886"/>
            <a:ext cx="623887" cy="204788"/>
          </a:xfrm>
          <a:custGeom>
            <a:avLst/>
            <a:gdLst>
              <a:gd name="T0" fmla="*/ 0 w 570"/>
              <a:gd name="T1" fmla="*/ 0 h 237"/>
              <a:gd name="T2" fmla="*/ 570 w 570"/>
              <a:gd name="T3" fmla="*/ 237 h 23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70" h="237">
                <a:moveTo>
                  <a:pt x="0" y="0"/>
                </a:moveTo>
                <a:lnTo>
                  <a:pt x="570" y="237"/>
                </a:lnTo>
              </a:path>
            </a:pathLst>
          </a:custGeom>
          <a:noFill/>
          <a:ln w="38100" cmpd="sng">
            <a:solidFill>
              <a:srgbClr val="0000FF"/>
            </a:solidFill>
            <a:round/>
            <a:headEnd type="none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 Box 20"/>
          <p:cNvSpPr txBox="1">
            <a:spLocks noChangeArrowheads="1"/>
          </p:cNvSpPr>
          <p:nvPr/>
        </p:nvSpPr>
        <p:spPr bwMode="auto">
          <a:xfrm>
            <a:off x="2339975" y="1274763"/>
            <a:ext cx="390525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6443663" y="1238250"/>
            <a:ext cx="388937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 Box 24"/>
          <p:cNvSpPr txBox="1">
            <a:spLocks noChangeArrowheads="1"/>
          </p:cNvSpPr>
          <p:nvPr/>
        </p:nvSpPr>
        <p:spPr bwMode="auto">
          <a:xfrm>
            <a:off x="3384550" y="2138363"/>
            <a:ext cx="385763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1403350" y="2111375"/>
            <a:ext cx="385763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 Box 27"/>
          <p:cNvSpPr txBox="1">
            <a:spLocks noChangeArrowheads="1"/>
          </p:cNvSpPr>
          <p:nvPr/>
        </p:nvSpPr>
        <p:spPr bwMode="auto">
          <a:xfrm>
            <a:off x="7235825" y="2147888"/>
            <a:ext cx="385763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 Box 29"/>
          <p:cNvSpPr txBox="1">
            <a:spLocks noChangeArrowheads="1"/>
          </p:cNvSpPr>
          <p:nvPr/>
        </p:nvSpPr>
        <p:spPr bwMode="auto">
          <a:xfrm>
            <a:off x="2418337" y="3514782"/>
            <a:ext cx="385762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en-US" altLang="zh-CN" sz="24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 Box 31"/>
          <p:cNvSpPr txBox="1">
            <a:spLocks noChangeArrowheads="1"/>
          </p:cNvSpPr>
          <p:nvPr/>
        </p:nvSpPr>
        <p:spPr bwMode="auto">
          <a:xfrm>
            <a:off x="5841081" y="3741738"/>
            <a:ext cx="385762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en-US" altLang="zh-CN" sz="2400" b="1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6" name="Group 57"/>
          <p:cNvGrpSpPr/>
          <p:nvPr/>
        </p:nvGrpSpPr>
        <p:grpSpPr bwMode="auto">
          <a:xfrm>
            <a:off x="1908175" y="1139825"/>
            <a:ext cx="4775200" cy="1354138"/>
            <a:chOff x="1202" y="238"/>
            <a:chExt cx="3008" cy="853"/>
          </a:xfrm>
        </p:grpSpPr>
        <p:sp>
          <p:nvSpPr>
            <p:cNvPr id="37" name="Text Box 28"/>
            <p:cNvSpPr txBox="1">
              <a:spLocks noChangeArrowheads="1"/>
            </p:cNvSpPr>
            <p:nvPr/>
          </p:nvSpPr>
          <p:spPr bwMode="auto">
            <a:xfrm>
              <a:off x="2426" y="238"/>
              <a:ext cx="243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 Box 32"/>
            <p:cNvSpPr txBox="1">
              <a:spLocks noChangeArrowheads="1"/>
            </p:cNvSpPr>
            <p:nvPr/>
          </p:nvSpPr>
          <p:spPr bwMode="auto">
            <a:xfrm>
              <a:off x="1429" y="845"/>
              <a:ext cx="243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</a:t>
              </a:r>
              <a:endPara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ext Box 33"/>
            <p:cNvSpPr txBox="1">
              <a:spLocks noChangeArrowheads="1"/>
            </p:cNvSpPr>
            <p:nvPr/>
          </p:nvSpPr>
          <p:spPr bwMode="auto">
            <a:xfrm>
              <a:off x="2948" y="845"/>
              <a:ext cx="243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endPara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Text Box 34"/>
            <p:cNvSpPr txBox="1">
              <a:spLocks noChangeArrowheads="1"/>
            </p:cNvSpPr>
            <p:nvPr/>
          </p:nvSpPr>
          <p:spPr bwMode="auto">
            <a:xfrm>
              <a:off x="3696" y="845"/>
              <a:ext cx="243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</a:t>
              </a:r>
              <a:endPara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 Box 35"/>
            <p:cNvSpPr txBox="1">
              <a:spLocks noChangeArrowheads="1"/>
            </p:cNvSpPr>
            <p:nvPr/>
          </p:nvSpPr>
          <p:spPr bwMode="auto">
            <a:xfrm>
              <a:off x="2144" y="295"/>
              <a:ext cx="245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4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 Box 36"/>
            <p:cNvSpPr txBox="1">
              <a:spLocks noChangeArrowheads="1"/>
            </p:cNvSpPr>
            <p:nvPr/>
          </p:nvSpPr>
          <p:spPr bwMode="auto">
            <a:xfrm>
              <a:off x="2873" y="559"/>
              <a:ext cx="245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4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Freeform 37"/>
            <p:cNvSpPr/>
            <p:nvPr/>
          </p:nvSpPr>
          <p:spPr bwMode="auto">
            <a:xfrm>
              <a:off x="1202" y="1019"/>
              <a:ext cx="92" cy="68"/>
            </a:xfrm>
            <a:custGeom>
              <a:avLst/>
              <a:gdLst>
                <a:gd name="T0" fmla="*/ 135 w 135"/>
                <a:gd name="T1" fmla="*/ 120 h 120"/>
                <a:gd name="T2" fmla="*/ 120 w 135"/>
                <a:gd name="T3" fmla="*/ 30 h 120"/>
                <a:gd name="T4" fmla="*/ 0 w 135"/>
                <a:gd name="T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5" h="120">
                  <a:moveTo>
                    <a:pt x="135" y="120"/>
                  </a:moveTo>
                  <a:lnTo>
                    <a:pt x="120" y="30"/>
                  </a:lnTo>
                  <a:lnTo>
                    <a:pt x="0" y="0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Freeform 38"/>
            <p:cNvSpPr/>
            <p:nvPr/>
          </p:nvSpPr>
          <p:spPr bwMode="auto">
            <a:xfrm>
              <a:off x="2336" y="383"/>
              <a:ext cx="51" cy="137"/>
            </a:xfrm>
            <a:custGeom>
              <a:avLst/>
              <a:gdLst>
                <a:gd name="T0" fmla="*/ 75 w 75"/>
                <a:gd name="T1" fmla="*/ 0 h 243"/>
                <a:gd name="T2" fmla="*/ 0 w 75"/>
                <a:gd name="T3" fmla="*/ 108 h 243"/>
                <a:gd name="T4" fmla="*/ 75 w 75"/>
                <a:gd name="T5" fmla="*/ 24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43">
                  <a:moveTo>
                    <a:pt x="75" y="0"/>
                  </a:moveTo>
                  <a:lnTo>
                    <a:pt x="0" y="108"/>
                  </a:lnTo>
                  <a:lnTo>
                    <a:pt x="75" y="243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Freeform 39"/>
            <p:cNvSpPr/>
            <p:nvPr/>
          </p:nvSpPr>
          <p:spPr bwMode="auto">
            <a:xfrm>
              <a:off x="2701" y="559"/>
              <a:ext cx="51" cy="54"/>
            </a:xfrm>
            <a:custGeom>
              <a:avLst/>
              <a:gdLst>
                <a:gd name="T0" fmla="*/ 75 w 75"/>
                <a:gd name="T1" fmla="*/ 0 h 96"/>
                <a:gd name="T2" fmla="*/ 0 w 75"/>
                <a:gd name="T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96">
                  <a:moveTo>
                    <a:pt x="75" y="0"/>
                  </a:moveTo>
                  <a:lnTo>
                    <a:pt x="0" y="96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Freeform 40"/>
            <p:cNvSpPr/>
            <p:nvPr/>
          </p:nvSpPr>
          <p:spPr bwMode="auto">
            <a:xfrm>
              <a:off x="3198" y="1003"/>
              <a:ext cx="11" cy="88"/>
            </a:xfrm>
            <a:custGeom>
              <a:avLst/>
              <a:gdLst>
                <a:gd name="T0" fmla="*/ 15 w 16"/>
                <a:gd name="T1" fmla="*/ 0 h 156"/>
                <a:gd name="T2" fmla="*/ 0 w 16"/>
                <a:gd name="T3" fmla="*/ 66 h 156"/>
                <a:gd name="T4" fmla="*/ 16 w 16"/>
                <a:gd name="T5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56">
                  <a:moveTo>
                    <a:pt x="15" y="0"/>
                  </a:moveTo>
                  <a:lnTo>
                    <a:pt x="0" y="66"/>
                  </a:lnTo>
                  <a:lnTo>
                    <a:pt x="16" y="156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Freeform 41"/>
            <p:cNvSpPr/>
            <p:nvPr/>
          </p:nvSpPr>
          <p:spPr bwMode="auto">
            <a:xfrm>
              <a:off x="4189" y="999"/>
              <a:ext cx="21" cy="88"/>
            </a:xfrm>
            <a:custGeom>
              <a:avLst/>
              <a:gdLst>
                <a:gd name="T0" fmla="*/ 30 w 31"/>
                <a:gd name="T1" fmla="*/ 0 h 156"/>
                <a:gd name="T2" fmla="*/ 0 w 31"/>
                <a:gd name="T3" fmla="*/ 81 h 156"/>
                <a:gd name="T4" fmla="*/ 31 w 31"/>
                <a:gd name="T5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156">
                  <a:moveTo>
                    <a:pt x="30" y="0"/>
                  </a:moveTo>
                  <a:lnTo>
                    <a:pt x="0" y="81"/>
                  </a:lnTo>
                  <a:lnTo>
                    <a:pt x="31" y="156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9" name="Oval 45"/>
          <p:cNvSpPr>
            <a:spLocks noChangeArrowheads="1"/>
          </p:cNvSpPr>
          <p:nvPr/>
        </p:nvSpPr>
        <p:spPr bwMode="auto">
          <a:xfrm>
            <a:off x="1582738" y="2390775"/>
            <a:ext cx="215900" cy="2159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Oval 46"/>
          <p:cNvSpPr>
            <a:spLocks noChangeArrowheads="1"/>
          </p:cNvSpPr>
          <p:nvPr/>
        </p:nvSpPr>
        <p:spPr bwMode="auto">
          <a:xfrm>
            <a:off x="6948488" y="2400300"/>
            <a:ext cx="214312" cy="2159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3"/>
          <p:cNvGrpSpPr/>
          <p:nvPr/>
        </p:nvGrpSpPr>
        <p:grpSpPr bwMode="auto">
          <a:xfrm>
            <a:off x="3505772" y="2386013"/>
            <a:ext cx="1898650" cy="1787226"/>
            <a:chOff x="2222" y="1026"/>
            <a:chExt cx="1196" cy="1042"/>
          </a:xfrm>
        </p:grpSpPr>
        <p:sp>
          <p:nvSpPr>
            <p:cNvPr id="52" name="Line 12"/>
            <p:cNvSpPr>
              <a:spLocks noChangeShapeType="1"/>
            </p:cNvSpPr>
            <p:nvPr/>
          </p:nvSpPr>
          <p:spPr bwMode="auto">
            <a:xfrm>
              <a:off x="2266" y="1087"/>
              <a:ext cx="16" cy="98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Line 14"/>
            <p:cNvSpPr>
              <a:spLocks noChangeShapeType="1"/>
            </p:cNvSpPr>
            <p:nvPr/>
          </p:nvSpPr>
          <p:spPr bwMode="auto">
            <a:xfrm>
              <a:off x="3359" y="1087"/>
              <a:ext cx="0" cy="98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Line 15"/>
            <p:cNvSpPr>
              <a:spLocks noChangeShapeType="1"/>
            </p:cNvSpPr>
            <p:nvPr/>
          </p:nvSpPr>
          <p:spPr bwMode="auto">
            <a:xfrm>
              <a:off x="2273" y="1817"/>
              <a:ext cx="1093" cy="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Text Box 26"/>
            <p:cNvSpPr txBox="1">
              <a:spLocks noChangeArrowheads="1"/>
            </p:cNvSpPr>
            <p:nvPr/>
          </p:nvSpPr>
          <p:spPr bwMode="auto">
            <a:xfrm>
              <a:off x="3175" y="1122"/>
              <a:ext cx="243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Text Box 30"/>
            <p:cNvSpPr txBox="1">
              <a:spLocks noChangeArrowheads="1"/>
            </p:cNvSpPr>
            <p:nvPr/>
          </p:nvSpPr>
          <p:spPr bwMode="auto">
            <a:xfrm>
              <a:off x="2763" y="1604"/>
              <a:ext cx="243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Oval 48"/>
            <p:cNvSpPr>
              <a:spLocks noChangeArrowheads="1"/>
            </p:cNvSpPr>
            <p:nvPr/>
          </p:nvSpPr>
          <p:spPr bwMode="auto">
            <a:xfrm>
              <a:off x="2222" y="1026"/>
              <a:ext cx="136" cy="136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Oval 51"/>
            <p:cNvSpPr>
              <a:spLocks noChangeArrowheads="1"/>
            </p:cNvSpPr>
            <p:nvPr/>
          </p:nvSpPr>
          <p:spPr bwMode="auto">
            <a:xfrm>
              <a:off x="3288" y="1026"/>
              <a:ext cx="114" cy="11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9" name="Line 55"/>
          <p:cNvSpPr>
            <a:spLocks noChangeShapeType="1"/>
          </p:cNvSpPr>
          <p:nvPr/>
        </p:nvSpPr>
        <p:spPr bwMode="auto">
          <a:xfrm>
            <a:off x="1727200" y="2498725"/>
            <a:ext cx="183673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Line 56"/>
          <p:cNvSpPr>
            <a:spLocks noChangeShapeType="1"/>
          </p:cNvSpPr>
          <p:nvPr/>
        </p:nvSpPr>
        <p:spPr bwMode="auto">
          <a:xfrm flipV="1">
            <a:off x="3635375" y="2486024"/>
            <a:ext cx="3313113" cy="12699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Rectangle 3"/>
          <p:cNvSpPr txBox="1">
            <a:spLocks noChangeArrowheads="1"/>
          </p:cNvSpPr>
          <p:nvPr/>
        </p:nvSpPr>
        <p:spPr>
          <a:xfrm>
            <a:off x="301752" y="1022936"/>
            <a:ext cx="8482075" cy="3162615"/>
          </a:xfrm>
          <a:prstGeom prst="rect">
            <a:avLst/>
          </a:prstGeom>
          <a:ln w="15875"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10000"/>
              </a:lnSpc>
              <a:buClr>
                <a:srgbClr val="0000FF"/>
              </a:buClr>
              <a:buNone/>
            </a:pPr>
            <a:endParaRPr lang="en-US" altLang="zh-C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5" name="对象 64"/>
          <p:cNvGraphicFramePr>
            <a:graphicFrameLocks noChangeAspect="1"/>
          </p:cNvGraphicFramePr>
          <p:nvPr/>
        </p:nvGraphicFramePr>
        <p:xfrm>
          <a:off x="374609" y="5457776"/>
          <a:ext cx="2255610" cy="411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AxMath" r:id="rId3" imgW="914400" imgH="914400" progId="Equation.AxMath">
                  <p:embed/>
                </p:oleObj>
              </mc:Choice>
              <mc:Fallback>
                <p:oleObj name="AxMath" r:id="rId3" imgW="914400" imgH="914400" progId="Equation.AxMath">
                  <p:embed/>
                  <p:pic>
                    <p:nvPicPr>
                      <p:cNvPr id="0" name="图片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4609" y="5457776"/>
                        <a:ext cx="2255610" cy="4118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标注 4"/>
          <p:cNvSpPr/>
          <p:nvPr/>
        </p:nvSpPr>
        <p:spPr>
          <a:xfrm>
            <a:off x="1021223" y="1185010"/>
            <a:ext cx="902367" cy="423863"/>
          </a:xfrm>
          <a:prstGeom prst="wedgeRectCallout">
            <a:avLst>
              <a:gd name="adj1" fmla="val -51390"/>
              <a:gd name="adj2" fmla="val 254500"/>
            </a:avLst>
          </a:prstGeom>
          <a:noFill/>
          <a:ln w="222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主光轴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301752" y="4347625"/>
            <a:ext cx="8494776" cy="2119849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767616" y="4381781"/>
            <a:ext cx="60533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dirty="0">
                <a:sym typeface="Symbol" panose="05050102010706020507" pitchFamily="18" charset="2"/>
              </a:rPr>
              <a:t>当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OA</a:t>
            </a:r>
            <a:r>
              <a:rPr lang="zh-CN" altLang="en-US" sz="2000" dirty="0">
                <a:sym typeface="Symbol" panose="05050102010706020507" pitchFamily="18" charset="2"/>
              </a:rPr>
              <a:t>为近轴光线时，其入射角</a:t>
            </a:r>
            <a:r>
              <a:rPr lang="en-US" altLang="zh-CN" sz="2000" i="1" dirty="0">
                <a:sym typeface="Symbol" panose="05050102010706020507" pitchFamily="18" charset="2"/>
              </a:rPr>
              <a:t>    </a:t>
            </a:r>
            <a:r>
              <a:rPr lang="zh-CN" altLang="en-US" sz="2000" dirty="0">
                <a:sym typeface="Symbol" panose="05050102010706020507" pitchFamily="18" charset="2"/>
              </a:rPr>
              <a:t>和折射角</a:t>
            </a:r>
            <a:r>
              <a:rPr lang="en-US" altLang="zh-CN" sz="2000" i="1" dirty="0">
                <a:sym typeface="Symbol" panose="05050102010706020507" pitchFamily="18" charset="2"/>
              </a:rPr>
              <a:t>    </a:t>
            </a:r>
            <a:r>
              <a:rPr lang="zh-CN" altLang="en-US" sz="2000" dirty="0">
                <a:sym typeface="Symbol" panose="05050102010706020507" pitchFamily="18" charset="2"/>
              </a:rPr>
              <a:t>也很小</a:t>
            </a:r>
            <a:endParaRPr lang="zh-CN" altLang="en-US" sz="2000" dirty="0">
              <a:sym typeface="Symbol" panose="05050102010706020507" pitchFamily="18" charset="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2730500" y="4381781"/>
            <a:ext cx="0" cy="2085693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对象 70"/>
          <p:cNvGraphicFramePr>
            <a:graphicFrameLocks noChangeAspect="1"/>
          </p:cNvGraphicFramePr>
          <p:nvPr/>
        </p:nvGraphicFramePr>
        <p:xfrm>
          <a:off x="406963" y="4827851"/>
          <a:ext cx="2190901" cy="429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AxMath" r:id="rId5" imgW="914400" imgH="914400" progId="Equation.AxMath">
                  <p:embed/>
                </p:oleObj>
              </mc:Choice>
              <mc:Fallback>
                <p:oleObj name="AxMath" r:id="rId5" imgW="914400" imgH="914400" progId="Equation.AxMath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6963" y="4827851"/>
                        <a:ext cx="2190901" cy="4296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对象 68"/>
          <p:cNvGraphicFramePr>
            <a:graphicFrameLocks noChangeAspect="1"/>
          </p:cNvGraphicFramePr>
          <p:nvPr/>
        </p:nvGraphicFramePr>
        <p:xfrm>
          <a:off x="6282087" y="4418661"/>
          <a:ext cx="1598613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AxMath" r:id="rId7" imgW="914400" imgH="914400" progId="Equation.AxMath">
                  <p:embed/>
                </p:oleObj>
              </mc:Choice>
              <mc:Fallback>
                <p:oleObj name="AxMath" r:id="rId7" imgW="914400" imgH="914400" progId="Equation.AxMath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82087" y="4418661"/>
                        <a:ext cx="1598613" cy="382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Object 3"/>
          <p:cNvGraphicFramePr>
            <a:graphicFrameLocks noChangeAspect="1"/>
          </p:cNvGraphicFramePr>
          <p:nvPr/>
        </p:nvGraphicFramePr>
        <p:xfrm>
          <a:off x="3499930" y="4869865"/>
          <a:ext cx="4022978" cy="640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Equation" r:id="rId9" imgW="1358265" imgH="215900" progId="Equation.3">
                  <p:embed/>
                </p:oleObj>
              </mc:Choice>
              <mc:Fallback>
                <p:oleObj name="Equation" r:id="rId9" imgW="1358265" imgH="215900" progId="Equation.3">
                  <p:embed/>
                  <p:pic>
                    <p:nvPicPr>
                      <p:cNvPr id="0" name="图片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9930" y="4869865"/>
                        <a:ext cx="4022978" cy="640129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Object 5"/>
          <p:cNvGraphicFramePr>
            <a:graphicFrameLocks noChangeAspect="1"/>
          </p:cNvGraphicFramePr>
          <p:nvPr/>
        </p:nvGraphicFramePr>
        <p:xfrm>
          <a:off x="4403520" y="5767790"/>
          <a:ext cx="1849643" cy="644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" r:id="rId11" imgW="609600" imgH="215900" progId="Equation.3">
                  <p:embed/>
                </p:oleObj>
              </mc:Choice>
              <mc:Fallback>
                <p:oleObj name="" r:id="rId11" imgW="609600" imgH="215900" progId="Equation.3">
                  <p:embed/>
                  <p:pic>
                    <p:nvPicPr>
                      <p:cNvPr id="0" name="图片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3520" y="5767790"/>
                        <a:ext cx="1849643" cy="64482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" name="曲线连接符 28"/>
          <p:cNvCxnSpPr/>
          <p:nvPr/>
        </p:nvCxnSpPr>
        <p:spPr>
          <a:xfrm>
            <a:off x="2611218" y="5650228"/>
            <a:ext cx="1676620" cy="439972"/>
          </a:xfrm>
          <a:prstGeom prst="curvedConnector3">
            <a:avLst/>
          </a:prstGeom>
          <a:ln w="4762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曲线连接符 47"/>
          <p:cNvCxnSpPr>
            <a:endCxn id="65" idx="0"/>
          </p:cNvCxnSpPr>
          <p:nvPr/>
        </p:nvCxnSpPr>
        <p:spPr>
          <a:xfrm rot="10800000" flipV="1">
            <a:off x="1502414" y="5186582"/>
            <a:ext cx="1947114" cy="271194"/>
          </a:xfrm>
          <a:prstGeom prst="curvedConnector2">
            <a:avLst/>
          </a:prstGeom>
          <a:ln w="444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347662" y="5457775"/>
            <a:ext cx="2282557" cy="411845"/>
          </a:xfrm>
          <a:prstGeom prst="rect">
            <a:avLst/>
          </a:prstGeom>
          <a:noFill/>
          <a:ln w="25400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G:\QQfile\1271992826\FileRecv\校徽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74614"/>
            <a:ext cx="561975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接连接符 7"/>
          <p:cNvCxnSpPr/>
          <p:nvPr/>
        </p:nvCxnSpPr>
        <p:spPr>
          <a:xfrm>
            <a:off x="628650" y="811269"/>
            <a:ext cx="8077200" cy="0"/>
          </a:xfrm>
          <a:prstGeom prst="line">
            <a:avLst/>
          </a:prstGeom>
          <a:ln w="349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3" descr="G:\QQfile\1271992826\FileRecv\b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888" y="6467475"/>
            <a:ext cx="646112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标题 1"/>
          <p:cNvSpPr txBox="1"/>
          <p:nvPr/>
        </p:nvSpPr>
        <p:spPr>
          <a:xfrm>
            <a:off x="819150" y="243207"/>
            <a:ext cx="7886700" cy="4349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/>
              <a:t>几何光学  </a:t>
            </a:r>
            <a:r>
              <a:rPr lang="zh-CN" altLang="en-US" sz="2400" b="1" dirty="0"/>
              <a:t>球面折射</a:t>
            </a:r>
            <a:endParaRPr lang="zh-CN" altLang="en-US" sz="3600" b="1" dirty="0"/>
          </a:p>
        </p:txBody>
      </p:sp>
      <p:sp>
        <p:nvSpPr>
          <p:cNvPr id="11" name="Freeform 5"/>
          <p:cNvSpPr/>
          <p:nvPr/>
        </p:nvSpPr>
        <p:spPr bwMode="auto">
          <a:xfrm>
            <a:off x="3597275" y="1225550"/>
            <a:ext cx="3663950" cy="2538413"/>
          </a:xfrm>
          <a:custGeom>
            <a:avLst/>
            <a:gdLst>
              <a:gd name="T0" fmla="*/ 540 w 3420"/>
              <a:gd name="T1" fmla="*/ 6 h 2835"/>
              <a:gd name="T2" fmla="*/ 165 w 3420"/>
              <a:gd name="T3" fmla="*/ 750 h 2835"/>
              <a:gd name="T4" fmla="*/ 0 w 3420"/>
              <a:gd name="T5" fmla="*/ 1410 h 2835"/>
              <a:gd name="T6" fmla="*/ 120 w 3420"/>
              <a:gd name="T7" fmla="*/ 1920 h 2835"/>
              <a:gd name="T8" fmla="*/ 540 w 3420"/>
              <a:gd name="T9" fmla="*/ 2814 h 2835"/>
              <a:gd name="T10" fmla="*/ 3405 w 3420"/>
              <a:gd name="T11" fmla="*/ 2835 h 2835"/>
              <a:gd name="T12" fmla="*/ 3420 w 3420"/>
              <a:gd name="T13" fmla="*/ 6 h 2835"/>
              <a:gd name="T14" fmla="*/ 525 w 3420"/>
              <a:gd name="T15" fmla="*/ 0 h 28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20" h="2835">
                <a:moveTo>
                  <a:pt x="540" y="6"/>
                </a:moveTo>
                <a:cubicBezTo>
                  <a:pt x="477" y="130"/>
                  <a:pt x="255" y="516"/>
                  <a:pt x="165" y="750"/>
                </a:cubicBezTo>
                <a:cubicBezTo>
                  <a:pt x="75" y="984"/>
                  <a:pt x="8" y="1215"/>
                  <a:pt x="0" y="1410"/>
                </a:cubicBezTo>
                <a:lnTo>
                  <a:pt x="120" y="1920"/>
                </a:lnTo>
                <a:lnTo>
                  <a:pt x="540" y="2814"/>
                </a:lnTo>
                <a:lnTo>
                  <a:pt x="3405" y="2835"/>
                </a:lnTo>
                <a:lnTo>
                  <a:pt x="3420" y="6"/>
                </a:lnTo>
                <a:lnTo>
                  <a:pt x="525" y="0"/>
                </a:lnTo>
              </a:path>
            </a:pathLst>
          </a:cu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 flipV="1">
            <a:off x="819150" y="2487613"/>
            <a:ext cx="6827838" cy="33336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Freeform 7"/>
          <p:cNvSpPr/>
          <p:nvPr/>
        </p:nvSpPr>
        <p:spPr bwMode="auto">
          <a:xfrm>
            <a:off x="3597275" y="1230313"/>
            <a:ext cx="577850" cy="2514600"/>
          </a:xfrm>
          <a:custGeom>
            <a:avLst/>
            <a:gdLst>
              <a:gd name="T0" fmla="*/ 540 w 540"/>
              <a:gd name="T1" fmla="*/ 0 h 2808"/>
              <a:gd name="T2" fmla="*/ 0 w 540"/>
              <a:gd name="T3" fmla="*/ 1404 h 2808"/>
              <a:gd name="T4" fmla="*/ 540 w 540"/>
              <a:gd name="T5" fmla="*/ 2808 h 28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40" h="2808">
                <a:moveTo>
                  <a:pt x="540" y="0"/>
                </a:moveTo>
                <a:cubicBezTo>
                  <a:pt x="270" y="468"/>
                  <a:pt x="0" y="936"/>
                  <a:pt x="0" y="1404"/>
                </a:cubicBezTo>
                <a:cubicBezTo>
                  <a:pt x="0" y="1872"/>
                  <a:pt x="450" y="2574"/>
                  <a:pt x="540" y="2808"/>
                </a:cubicBezTo>
              </a:path>
            </a:pathLst>
          </a:custGeom>
          <a:noFill/>
          <a:ln w="38100" cmpd="sng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Line 8"/>
          <p:cNvSpPr>
            <a:spLocks noChangeShapeType="1"/>
          </p:cNvSpPr>
          <p:nvPr/>
        </p:nvSpPr>
        <p:spPr bwMode="auto">
          <a:xfrm flipV="1">
            <a:off x="1668463" y="1509713"/>
            <a:ext cx="2314575" cy="9779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Line 9"/>
          <p:cNvSpPr>
            <a:spLocks noChangeShapeType="1"/>
          </p:cNvSpPr>
          <p:nvPr/>
        </p:nvSpPr>
        <p:spPr bwMode="auto">
          <a:xfrm>
            <a:off x="3403600" y="1090613"/>
            <a:ext cx="2122488" cy="1536700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Line 10"/>
          <p:cNvSpPr>
            <a:spLocks noChangeShapeType="1"/>
          </p:cNvSpPr>
          <p:nvPr/>
        </p:nvSpPr>
        <p:spPr bwMode="auto">
          <a:xfrm>
            <a:off x="3983038" y="1509713"/>
            <a:ext cx="3086100" cy="9779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Line 11"/>
          <p:cNvSpPr>
            <a:spLocks noChangeShapeType="1"/>
          </p:cNvSpPr>
          <p:nvPr/>
        </p:nvSpPr>
        <p:spPr bwMode="auto">
          <a:xfrm>
            <a:off x="1668463" y="2487613"/>
            <a:ext cx="0" cy="16764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Line 13"/>
          <p:cNvSpPr>
            <a:spLocks noChangeShapeType="1"/>
          </p:cNvSpPr>
          <p:nvPr/>
        </p:nvSpPr>
        <p:spPr bwMode="auto">
          <a:xfrm>
            <a:off x="7069138" y="2487613"/>
            <a:ext cx="0" cy="16764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Line 16"/>
          <p:cNvSpPr>
            <a:spLocks noChangeShapeType="1"/>
          </p:cNvSpPr>
          <p:nvPr/>
        </p:nvSpPr>
        <p:spPr bwMode="auto">
          <a:xfrm>
            <a:off x="1680719" y="3883978"/>
            <a:ext cx="192881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Line 17"/>
          <p:cNvSpPr>
            <a:spLocks noChangeShapeType="1"/>
          </p:cNvSpPr>
          <p:nvPr/>
        </p:nvSpPr>
        <p:spPr bwMode="auto">
          <a:xfrm>
            <a:off x="3609531" y="4079875"/>
            <a:ext cx="3471863" cy="0"/>
          </a:xfrm>
          <a:prstGeom prst="line">
            <a:avLst/>
          </a:prstGeom>
          <a:noFill/>
          <a:ln w="28575">
            <a:solidFill>
              <a:srgbClr val="FFC000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Freeform 18"/>
          <p:cNvSpPr/>
          <p:nvPr/>
        </p:nvSpPr>
        <p:spPr bwMode="auto">
          <a:xfrm>
            <a:off x="2406650" y="2003425"/>
            <a:ext cx="419100" cy="188913"/>
          </a:xfrm>
          <a:custGeom>
            <a:avLst/>
            <a:gdLst>
              <a:gd name="T0" fmla="*/ 0 w 390"/>
              <a:gd name="T1" fmla="*/ 210 h 210"/>
              <a:gd name="T2" fmla="*/ 390 w 390"/>
              <a:gd name="T3" fmla="*/ 0 h 21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90" h="210">
                <a:moveTo>
                  <a:pt x="0" y="210"/>
                </a:moveTo>
                <a:lnTo>
                  <a:pt x="390" y="0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Freeform 19"/>
          <p:cNvSpPr/>
          <p:nvPr/>
        </p:nvSpPr>
        <p:spPr bwMode="auto">
          <a:xfrm>
            <a:off x="5177347" y="1881886"/>
            <a:ext cx="623887" cy="204788"/>
          </a:xfrm>
          <a:custGeom>
            <a:avLst/>
            <a:gdLst>
              <a:gd name="T0" fmla="*/ 0 w 570"/>
              <a:gd name="T1" fmla="*/ 0 h 237"/>
              <a:gd name="T2" fmla="*/ 570 w 570"/>
              <a:gd name="T3" fmla="*/ 237 h 23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570" h="237">
                <a:moveTo>
                  <a:pt x="0" y="0"/>
                </a:moveTo>
                <a:lnTo>
                  <a:pt x="570" y="237"/>
                </a:lnTo>
              </a:path>
            </a:pathLst>
          </a:custGeom>
          <a:noFill/>
          <a:ln w="38100" cmpd="sng">
            <a:solidFill>
              <a:srgbClr val="0000FF"/>
            </a:solidFill>
            <a:round/>
            <a:headEnd type="none" w="med" len="med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 Box 20"/>
          <p:cNvSpPr txBox="1">
            <a:spLocks noChangeArrowheads="1"/>
          </p:cNvSpPr>
          <p:nvPr/>
        </p:nvSpPr>
        <p:spPr bwMode="auto">
          <a:xfrm>
            <a:off x="2339975" y="1274763"/>
            <a:ext cx="390525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6443663" y="1238250"/>
            <a:ext cx="388937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 Box 24"/>
          <p:cNvSpPr txBox="1">
            <a:spLocks noChangeArrowheads="1"/>
          </p:cNvSpPr>
          <p:nvPr/>
        </p:nvSpPr>
        <p:spPr bwMode="auto">
          <a:xfrm>
            <a:off x="3384550" y="2138363"/>
            <a:ext cx="385763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1403350" y="2111375"/>
            <a:ext cx="385763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 Box 27"/>
          <p:cNvSpPr txBox="1">
            <a:spLocks noChangeArrowheads="1"/>
          </p:cNvSpPr>
          <p:nvPr/>
        </p:nvSpPr>
        <p:spPr bwMode="auto">
          <a:xfrm>
            <a:off x="7235825" y="2147888"/>
            <a:ext cx="385763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 Box 29"/>
          <p:cNvSpPr txBox="1">
            <a:spLocks noChangeArrowheads="1"/>
          </p:cNvSpPr>
          <p:nvPr/>
        </p:nvSpPr>
        <p:spPr bwMode="auto">
          <a:xfrm>
            <a:off x="2418337" y="3514782"/>
            <a:ext cx="385762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endParaRPr lang="en-US" altLang="zh-CN" sz="24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 Box 31"/>
          <p:cNvSpPr txBox="1">
            <a:spLocks noChangeArrowheads="1"/>
          </p:cNvSpPr>
          <p:nvPr/>
        </p:nvSpPr>
        <p:spPr bwMode="auto">
          <a:xfrm>
            <a:off x="5841081" y="3741738"/>
            <a:ext cx="385762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en-US" altLang="zh-CN" sz="2400" b="1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6" name="Group 57"/>
          <p:cNvGrpSpPr/>
          <p:nvPr/>
        </p:nvGrpSpPr>
        <p:grpSpPr bwMode="auto">
          <a:xfrm>
            <a:off x="1908175" y="1139825"/>
            <a:ext cx="4775200" cy="1354138"/>
            <a:chOff x="1202" y="238"/>
            <a:chExt cx="3008" cy="853"/>
          </a:xfrm>
        </p:grpSpPr>
        <p:sp>
          <p:nvSpPr>
            <p:cNvPr id="37" name="Text Box 28"/>
            <p:cNvSpPr txBox="1">
              <a:spLocks noChangeArrowheads="1"/>
            </p:cNvSpPr>
            <p:nvPr/>
          </p:nvSpPr>
          <p:spPr bwMode="auto">
            <a:xfrm>
              <a:off x="2426" y="238"/>
              <a:ext cx="243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 Box 32"/>
            <p:cNvSpPr txBox="1">
              <a:spLocks noChangeArrowheads="1"/>
            </p:cNvSpPr>
            <p:nvPr/>
          </p:nvSpPr>
          <p:spPr bwMode="auto">
            <a:xfrm>
              <a:off x="1429" y="845"/>
              <a:ext cx="243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</a:t>
              </a:r>
              <a:endPara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Text Box 33"/>
            <p:cNvSpPr txBox="1">
              <a:spLocks noChangeArrowheads="1"/>
            </p:cNvSpPr>
            <p:nvPr/>
          </p:nvSpPr>
          <p:spPr bwMode="auto">
            <a:xfrm>
              <a:off x="2948" y="845"/>
              <a:ext cx="243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</a:t>
              </a:r>
              <a:endPara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Text Box 34"/>
            <p:cNvSpPr txBox="1">
              <a:spLocks noChangeArrowheads="1"/>
            </p:cNvSpPr>
            <p:nvPr/>
          </p:nvSpPr>
          <p:spPr bwMode="auto">
            <a:xfrm>
              <a:off x="3696" y="845"/>
              <a:ext cx="243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</a:t>
              </a:r>
              <a:endPara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 Box 35"/>
            <p:cNvSpPr txBox="1">
              <a:spLocks noChangeArrowheads="1"/>
            </p:cNvSpPr>
            <p:nvPr/>
          </p:nvSpPr>
          <p:spPr bwMode="auto">
            <a:xfrm>
              <a:off x="2144" y="295"/>
              <a:ext cx="245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4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 Box 36"/>
            <p:cNvSpPr txBox="1">
              <a:spLocks noChangeArrowheads="1"/>
            </p:cNvSpPr>
            <p:nvPr/>
          </p:nvSpPr>
          <p:spPr bwMode="auto">
            <a:xfrm>
              <a:off x="2873" y="559"/>
              <a:ext cx="245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altLang="zh-CN" sz="24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4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Freeform 37"/>
            <p:cNvSpPr/>
            <p:nvPr/>
          </p:nvSpPr>
          <p:spPr bwMode="auto">
            <a:xfrm>
              <a:off x="1202" y="1019"/>
              <a:ext cx="92" cy="68"/>
            </a:xfrm>
            <a:custGeom>
              <a:avLst/>
              <a:gdLst>
                <a:gd name="T0" fmla="*/ 135 w 135"/>
                <a:gd name="T1" fmla="*/ 120 h 120"/>
                <a:gd name="T2" fmla="*/ 120 w 135"/>
                <a:gd name="T3" fmla="*/ 30 h 120"/>
                <a:gd name="T4" fmla="*/ 0 w 135"/>
                <a:gd name="T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5" h="120">
                  <a:moveTo>
                    <a:pt x="135" y="120"/>
                  </a:moveTo>
                  <a:lnTo>
                    <a:pt x="120" y="30"/>
                  </a:lnTo>
                  <a:lnTo>
                    <a:pt x="0" y="0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Freeform 38"/>
            <p:cNvSpPr/>
            <p:nvPr/>
          </p:nvSpPr>
          <p:spPr bwMode="auto">
            <a:xfrm>
              <a:off x="2336" y="383"/>
              <a:ext cx="51" cy="137"/>
            </a:xfrm>
            <a:custGeom>
              <a:avLst/>
              <a:gdLst>
                <a:gd name="T0" fmla="*/ 75 w 75"/>
                <a:gd name="T1" fmla="*/ 0 h 243"/>
                <a:gd name="T2" fmla="*/ 0 w 75"/>
                <a:gd name="T3" fmla="*/ 108 h 243"/>
                <a:gd name="T4" fmla="*/ 75 w 75"/>
                <a:gd name="T5" fmla="*/ 24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243">
                  <a:moveTo>
                    <a:pt x="75" y="0"/>
                  </a:moveTo>
                  <a:lnTo>
                    <a:pt x="0" y="108"/>
                  </a:lnTo>
                  <a:lnTo>
                    <a:pt x="75" y="243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Freeform 39"/>
            <p:cNvSpPr/>
            <p:nvPr/>
          </p:nvSpPr>
          <p:spPr bwMode="auto">
            <a:xfrm>
              <a:off x="2701" y="559"/>
              <a:ext cx="51" cy="54"/>
            </a:xfrm>
            <a:custGeom>
              <a:avLst/>
              <a:gdLst>
                <a:gd name="T0" fmla="*/ 75 w 75"/>
                <a:gd name="T1" fmla="*/ 0 h 96"/>
                <a:gd name="T2" fmla="*/ 0 w 75"/>
                <a:gd name="T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96">
                  <a:moveTo>
                    <a:pt x="75" y="0"/>
                  </a:moveTo>
                  <a:lnTo>
                    <a:pt x="0" y="96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Freeform 40"/>
            <p:cNvSpPr/>
            <p:nvPr/>
          </p:nvSpPr>
          <p:spPr bwMode="auto">
            <a:xfrm>
              <a:off x="3198" y="1003"/>
              <a:ext cx="11" cy="88"/>
            </a:xfrm>
            <a:custGeom>
              <a:avLst/>
              <a:gdLst>
                <a:gd name="T0" fmla="*/ 15 w 16"/>
                <a:gd name="T1" fmla="*/ 0 h 156"/>
                <a:gd name="T2" fmla="*/ 0 w 16"/>
                <a:gd name="T3" fmla="*/ 66 h 156"/>
                <a:gd name="T4" fmla="*/ 16 w 16"/>
                <a:gd name="T5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56">
                  <a:moveTo>
                    <a:pt x="15" y="0"/>
                  </a:moveTo>
                  <a:lnTo>
                    <a:pt x="0" y="66"/>
                  </a:lnTo>
                  <a:lnTo>
                    <a:pt x="16" y="156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Freeform 41"/>
            <p:cNvSpPr/>
            <p:nvPr/>
          </p:nvSpPr>
          <p:spPr bwMode="auto">
            <a:xfrm>
              <a:off x="4189" y="999"/>
              <a:ext cx="21" cy="88"/>
            </a:xfrm>
            <a:custGeom>
              <a:avLst/>
              <a:gdLst>
                <a:gd name="T0" fmla="*/ 30 w 31"/>
                <a:gd name="T1" fmla="*/ 0 h 156"/>
                <a:gd name="T2" fmla="*/ 0 w 31"/>
                <a:gd name="T3" fmla="*/ 81 h 156"/>
                <a:gd name="T4" fmla="*/ 31 w 31"/>
                <a:gd name="T5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156">
                  <a:moveTo>
                    <a:pt x="30" y="0"/>
                  </a:moveTo>
                  <a:lnTo>
                    <a:pt x="0" y="81"/>
                  </a:lnTo>
                  <a:lnTo>
                    <a:pt x="31" y="156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9" name="Oval 45"/>
          <p:cNvSpPr>
            <a:spLocks noChangeArrowheads="1"/>
          </p:cNvSpPr>
          <p:nvPr/>
        </p:nvSpPr>
        <p:spPr bwMode="auto">
          <a:xfrm>
            <a:off x="1582738" y="2390775"/>
            <a:ext cx="215900" cy="2159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Oval 46"/>
          <p:cNvSpPr>
            <a:spLocks noChangeArrowheads="1"/>
          </p:cNvSpPr>
          <p:nvPr/>
        </p:nvSpPr>
        <p:spPr bwMode="auto">
          <a:xfrm>
            <a:off x="6948488" y="2400300"/>
            <a:ext cx="214312" cy="2159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00"/>
            </a:solidFill>
            <a:round/>
          </a:ln>
          <a:effectLst/>
        </p:spPr>
        <p:txBody>
          <a:bodyPr wrap="none" anchor="ctr"/>
          <a:lstStyle/>
          <a:p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1" name="Group 53"/>
          <p:cNvGrpSpPr/>
          <p:nvPr/>
        </p:nvGrpSpPr>
        <p:grpSpPr bwMode="auto">
          <a:xfrm>
            <a:off x="3505772" y="2386013"/>
            <a:ext cx="1898650" cy="1787226"/>
            <a:chOff x="2222" y="1026"/>
            <a:chExt cx="1196" cy="1042"/>
          </a:xfrm>
        </p:grpSpPr>
        <p:sp>
          <p:nvSpPr>
            <p:cNvPr id="52" name="Line 12"/>
            <p:cNvSpPr>
              <a:spLocks noChangeShapeType="1"/>
            </p:cNvSpPr>
            <p:nvPr/>
          </p:nvSpPr>
          <p:spPr bwMode="auto">
            <a:xfrm>
              <a:off x="2266" y="1087"/>
              <a:ext cx="16" cy="98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Line 14"/>
            <p:cNvSpPr>
              <a:spLocks noChangeShapeType="1"/>
            </p:cNvSpPr>
            <p:nvPr/>
          </p:nvSpPr>
          <p:spPr bwMode="auto">
            <a:xfrm>
              <a:off x="3359" y="1087"/>
              <a:ext cx="0" cy="98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Line 15"/>
            <p:cNvSpPr>
              <a:spLocks noChangeShapeType="1"/>
            </p:cNvSpPr>
            <p:nvPr/>
          </p:nvSpPr>
          <p:spPr bwMode="auto">
            <a:xfrm>
              <a:off x="2273" y="1817"/>
              <a:ext cx="1093" cy="0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Text Box 26"/>
            <p:cNvSpPr txBox="1">
              <a:spLocks noChangeArrowheads="1"/>
            </p:cNvSpPr>
            <p:nvPr/>
          </p:nvSpPr>
          <p:spPr bwMode="auto">
            <a:xfrm>
              <a:off x="3175" y="1122"/>
              <a:ext cx="243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Text Box 30"/>
            <p:cNvSpPr txBox="1">
              <a:spLocks noChangeArrowheads="1"/>
            </p:cNvSpPr>
            <p:nvPr/>
          </p:nvSpPr>
          <p:spPr bwMode="auto">
            <a:xfrm>
              <a:off x="2763" y="1604"/>
              <a:ext cx="243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endPara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Oval 48"/>
            <p:cNvSpPr>
              <a:spLocks noChangeArrowheads="1"/>
            </p:cNvSpPr>
            <p:nvPr/>
          </p:nvSpPr>
          <p:spPr bwMode="auto">
            <a:xfrm>
              <a:off x="2222" y="1026"/>
              <a:ext cx="136" cy="136"/>
            </a:xfrm>
            <a:prstGeom prst="ellipse">
              <a:avLst/>
            </a:prstGeom>
            <a:solidFill>
              <a:srgbClr val="00B050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Oval 51"/>
            <p:cNvSpPr>
              <a:spLocks noChangeArrowheads="1"/>
            </p:cNvSpPr>
            <p:nvPr/>
          </p:nvSpPr>
          <p:spPr bwMode="auto">
            <a:xfrm>
              <a:off x="3288" y="1026"/>
              <a:ext cx="114" cy="11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9" name="Line 55"/>
          <p:cNvSpPr>
            <a:spLocks noChangeShapeType="1"/>
          </p:cNvSpPr>
          <p:nvPr/>
        </p:nvSpPr>
        <p:spPr bwMode="auto">
          <a:xfrm>
            <a:off x="1727200" y="2498725"/>
            <a:ext cx="1836738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Line 56"/>
          <p:cNvSpPr>
            <a:spLocks noChangeShapeType="1"/>
          </p:cNvSpPr>
          <p:nvPr/>
        </p:nvSpPr>
        <p:spPr bwMode="auto">
          <a:xfrm flipV="1">
            <a:off x="3635375" y="2486024"/>
            <a:ext cx="3313113" cy="12699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直接连接符 2"/>
          <p:cNvCxnSpPr>
            <a:stCxn id="20" idx="0"/>
          </p:cNvCxnSpPr>
          <p:nvPr/>
        </p:nvCxnSpPr>
        <p:spPr>
          <a:xfrm>
            <a:off x="3983038" y="1509713"/>
            <a:ext cx="0" cy="976311"/>
          </a:xfrm>
          <a:prstGeom prst="line">
            <a:avLst/>
          </a:prstGeom>
          <a:ln w="34925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Box 24"/>
          <p:cNvSpPr txBox="1">
            <a:spLocks noChangeArrowheads="1"/>
          </p:cNvSpPr>
          <p:nvPr/>
        </p:nvSpPr>
        <p:spPr bwMode="auto">
          <a:xfrm>
            <a:off x="3904045" y="2510471"/>
            <a:ext cx="385763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Rectangle 3"/>
          <p:cNvSpPr txBox="1">
            <a:spLocks noChangeArrowheads="1"/>
          </p:cNvSpPr>
          <p:nvPr/>
        </p:nvSpPr>
        <p:spPr>
          <a:xfrm>
            <a:off x="301752" y="1022936"/>
            <a:ext cx="8482075" cy="3162615"/>
          </a:xfrm>
          <a:prstGeom prst="rect">
            <a:avLst/>
          </a:prstGeom>
          <a:ln w="15875"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10000"/>
              </a:lnSpc>
              <a:buClr>
                <a:srgbClr val="0000FF"/>
              </a:buClr>
              <a:buNone/>
            </a:pPr>
            <a:endParaRPr lang="en-US" altLang="zh-C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5" name="对象 64"/>
          <p:cNvGraphicFramePr>
            <a:graphicFrameLocks noChangeAspect="1"/>
          </p:cNvGraphicFramePr>
          <p:nvPr/>
        </p:nvGraphicFramePr>
        <p:xfrm>
          <a:off x="723900" y="5914246"/>
          <a:ext cx="1497012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AxMath" r:id="rId3" imgW="914400" imgH="914400" progId="Equation.AxMath">
                  <p:embed/>
                </p:oleObj>
              </mc:Choice>
              <mc:Fallback>
                <p:oleObj name="AxMath" r:id="rId3" imgW="914400" imgH="914400" progId="Equation.AxMath">
                  <p:embed/>
                  <p:pic>
                    <p:nvPicPr>
                      <p:cNvPr id="0" name="图片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3900" y="5914246"/>
                        <a:ext cx="1497012" cy="412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标注 4"/>
          <p:cNvSpPr/>
          <p:nvPr/>
        </p:nvSpPr>
        <p:spPr>
          <a:xfrm>
            <a:off x="1021223" y="1185010"/>
            <a:ext cx="902367" cy="423863"/>
          </a:xfrm>
          <a:prstGeom prst="wedgeRectCallout">
            <a:avLst>
              <a:gd name="adj1" fmla="val -51390"/>
              <a:gd name="adj2" fmla="val 254500"/>
            </a:avLst>
          </a:prstGeom>
          <a:noFill/>
          <a:ln w="222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主光轴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301752" y="4347625"/>
            <a:ext cx="8494776" cy="2119849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2730500" y="4381781"/>
            <a:ext cx="0" cy="2085693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对象 70"/>
          <p:cNvGraphicFramePr>
            <a:graphicFrameLocks noChangeAspect="1"/>
          </p:cNvGraphicFramePr>
          <p:nvPr/>
        </p:nvGraphicFramePr>
        <p:xfrm>
          <a:off x="419818" y="5413976"/>
          <a:ext cx="2190901" cy="429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AxMath" r:id="rId5" imgW="914400" imgH="914400" progId="Equation.AxMath">
                  <p:embed/>
                </p:oleObj>
              </mc:Choice>
              <mc:Fallback>
                <p:oleObj name="AxMath" r:id="rId5" imgW="914400" imgH="914400" progId="Equation.AxMath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9818" y="5413976"/>
                        <a:ext cx="2190901" cy="4296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对象 63"/>
          <p:cNvGraphicFramePr>
            <a:graphicFrameLocks noChangeAspect="1"/>
          </p:cNvGraphicFramePr>
          <p:nvPr/>
        </p:nvGraphicFramePr>
        <p:xfrm>
          <a:off x="664312" y="4418545"/>
          <a:ext cx="1478076" cy="897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AxMath" r:id="rId7" imgW="914400" imgH="914400" progId="Equation.AxMath">
                  <p:embed/>
                </p:oleObj>
              </mc:Choice>
              <mc:Fallback>
                <p:oleObj name="AxMath" r:id="rId7" imgW="914400" imgH="914400" progId="Equation.AxMath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4312" y="4418545"/>
                        <a:ext cx="1478076" cy="897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对象 65"/>
          <p:cNvGraphicFramePr>
            <a:graphicFrameLocks noChangeAspect="1"/>
          </p:cNvGraphicFramePr>
          <p:nvPr/>
        </p:nvGraphicFramePr>
        <p:xfrm>
          <a:off x="3857625" y="4336001"/>
          <a:ext cx="3696822" cy="717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AxMath" r:id="rId9" imgW="914400" imgH="914400" progId="Equation.AxMath">
                  <p:embed/>
                </p:oleObj>
              </mc:Choice>
              <mc:Fallback>
                <p:oleObj name="AxMath" r:id="rId9" imgW="914400" imgH="914400" progId="Equation.AxMath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857625" y="4336001"/>
                        <a:ext cx="3696822" cy="7171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对象 66"/>
          <p:cNvGraphicFramePr>
            <a:graphicFrameLocks noChangeAspect="1"/>
          </p:cNvGraphicFramePr>
          <p:nvPr/>
        </p:nvGraphicFramePr>
        <p:xfrm>
          <a:off x="3850396" y="5799742"/>
          <a:ext cx="3403600" cy="679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AxMath" r:id="rId11" imgW="914400" imgH="914400" progId="Equation.AxMath">
                  <p:embed/>
                </p:oleObj>
              </mc:Choice>
              <mc:Fallback>
                <p:oleObj name="AxMath" r:id="rId11" imgW="914400" imgH="914400" progId="Equation.AxMath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850396" y="5799742"/>
                        <a:ext cx="3403600" cy="6793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对象 71"/>
          <p:cNvGraphicFramePr>
            <a:graphicFrameLocks noChangeAspect="1"/>
          </p:cNvGraphicFramePr>
          <p:nvPr/>
        </p:nvGraphicFramePr>
        <p:xfrm>
          <a:off x="3857625" y="5079431"/>
          <a:ext cx="3588279" cy="7144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AxMath" r:id="rId13" imgW="914400" imgH="914400" progId="Equation.AxMath">
                  <p:embed/>
                </p:oleObj>
              </mc:Choice>
              <mc:Fallback>
                <p:oleObj name="AxMath" r:id="rId13" imgW="914400" imgH="914400" progId="Equation.AxMath">
                  <p:embed/>
                  <p:pic>
                    <p:nvPicPr>
                      <p:cNvPr id="0" name="图片 1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857625" y="5079431"/>
                        <a:ext cx="3588279" cy="7144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" name="曲线连接符 28"/>
          <p:cNvCxnSpPr/>
          <p:nvPr/>
        </p:nvCxnSpPr>
        <p:spPr>
          <a:xfrm>
            <a:off x="1582738" y="4572000"/>
            <a:ext cx="2206625" cy="192024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曲线连接符 29"/>
          <p:cNvCxnSpPr/>
          <p:nvPr/>
        </p:nvCxnSpPr>
        <p:spPr>
          <a:xfrm>
            <a:off x="2054225" y="5079431"/>
            <a:ext cx="1716088" cy="357249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曲线连接符 47"/>
          <p:cNvCxnSpPr/>
          <p:nvPr/>
        </p:nvCxnSpPr>
        <p:spPr>
          <a:xfrm>
            <a:off x="1472406" y="5135232"/>
            <a:ext cx="2276475" cy="985389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G:\QQfile\1271992826\FileRecv\校徽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74614"/>
            <a:ext cx="561975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 descr="G:\QQfile\1271992826\FileRecv\b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888" y="6467475"/>
            <a:ext cx="646112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标题 1"/>
          <p:cNvSpPr txBox="1"/>
          <p:nvPr/>
        </p:nvSpPr>
        <p:spPr>
          <a:xfrm>
            <a:off x="819150" y="243207"/>
            <a:ext cx="7886700" cy="4349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/>
              <a:t>几何光学  </a:t>
            </a:r>
            <a:r>
              <a:rPr lang="zh-CN" altLang="en-US" sz="2400" b="1" dirty="0"/>
              <a:t>球面折射</a:t>
            </a:r>
            <a:endParaRPr lang="zh-CN" altLang="en-US" sz="3600" b="1" dirty="0"/>
          </a:p>
        </p:txBody>
      </p:sp>
      <p:graphicFrame>
        <p:nvGraphicFramePr>
          <p:cNvPr id="65" name="对象 64"/>
          <p:cNvGraphicFramePr>
            <a:graphicFrameLocks noChangeAspect="1"/>
          </p:cNvGraphicFramePr>
          <p:nvPr/>
        </p:nvGraphicFramePr>
        <p:xfrm>
          <a:off x="778764" y="2549254"/>
          <a:ext cx="1497012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name="AxMath" r:id="rId3" imgW="914400" imgH="914400" progId="Equation.AxMath">
                  <p:embed/>
                </p:oleObj>
              </mc:Choice>
              <mc:Fallback>
                <p:oleObj name="AxMath" r:id="rId3" imgW="914400" imgH="914400" progId="Equation.AxMath">
                  <p:embed/>
                  <p:pic>
                    <p:nvPicPr>
                      <p:cNvPr id="0" name="图片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8764" y="2549254"/>
                        <a:ext cx="1497012" cy="412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矩形 67"/>
          <p:cNvSpPr/>
          <p:nvPr/>
        </p:nvSpPr>
        <p:spPr>
          <a:xfrm>
            <a:off x="356616" y="982633"/>
            <a:ext cx="8494776" cy="2119849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2785364" y="1016789"/>
            <a:ext cx="0" cy="2085693"/>
          </a:xfrm>
          <a:prstGeom prst="line">
            <a:avLst/>
          </a:prstGeom>
          <a:ln w="3175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对象 70"/>
          <p:cNvGraphicFramePr>
            <a:graphicFrameLocks noChangeAspect="1"/>
          </p:cNvGraphicFramePr>
          <p:nvPr/>
        </p:nvGraphicFramePr>
        <p:xfrm>
          <a:off x="474682" y="2048984"/>
          <a:ext cx="2190901" cy="429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AxMath" r:id="rId5" imgW="914400" imgH="914400" progId="Equation.AxMath">
                  <p:embed/>
                </p:oleObj>
              </mc:Choice>
              <mc:Fallback>
                <p:oleObj name="AxMath" r:id="rId5" imgW="914400" imgH="914400" progId="Equation.AxMath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4682" y="2048984"/>
                        <a:ext cx="2190901" cy="4296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对象 63"/>
          <p:cNvGraphicFramePr>
            <a:graphicFrameLocks noChangeAspect="1"/>
          </p:cNvGraphicFramePr>
          <p:nvPr/>
        </p:nvGraphicFramePr>
        <p:xfrm>
          <a:off x="719176" y="1053553"/>
          <a:ext cx="1478076" cy="897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AxMath" r:id="rId7" imgW="914400" imgH="914400" progId="Equation.AxMath">
                  <p:embed/>
                </p:oleObj>
              </mc:Choice>
              <mc:Fallback>
                <p:oleObj name="AxMath" r:id="rId7" imgW="914400" imgH="914400" progId="Equation.AxMath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19176" y="1053553"/>
                        <a:ext cx="1478076" cy="897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对象 65"/>
          <p:cNvGraphicFramePr>
            <a:graphicFrameLocks noChangeAspect="1"/>
          </p:cNvGraphicFramePr>
          <p:nvPr/>
        </p:nvGraphicFramePr>
        <p:xfrm>
          <a:off x="3912489" y="971009"/>
          <a:ext cx="3696822" cy="7171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AxMath" r:id="rId9" imgW="914400" imgH="914400" progId="Equation.AxMath">
                  <p:embed/>
                </p:oleObj>
              </mc:Choice>
              <mc:Fallback>
                <p:oleObj name="AxMath" r:id="rId9" imgW="914400" imgH="914400" progId="Equation.AxMath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912489" y="971009"/>
                        <a:ext cx="3696822" cy="7171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对象 66"/>
          <p:cNvGraphicFramePr>
            <a:graphicFrameLocks noChangeAspect="1"/>
          </p:cNvGraphicFramePr>
          <p:nvPr/>
        </p:nvGraphicFramePr>
        <p:xfrm>
          <a:off x="3905260" y="2434750"/>
          <a:ext cx="3403600" cy="679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AxMath" r:id="rId11" imgW="914400" imgH="914400" progId="Equation.AxMath">
                  <p:embed/>
                </p:oleObj>
              </mc:Choice>
              <mc:Fallback>
                <p:oleObj name="AxMath" r:id="rId11" imgW="914400" imgH="914400" progId="Equation.AxMath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905260" y="2434750"/>
                        <a:ext cx="3403600" cy="6793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对象 71"/>
          <p:cNvGraphicFramePr>
            <a:graphicFrameLocks noChangeAspect="1"/>
          </p:cNvGraphicFramePr>
          <p:nvPr/>
        </p:nvGraphicFramePr>
        <p:xfrm>
          <a:off x="3912489" y="1714439"/>
          <a:ext cx="3588279" cy="7144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AxMath" r:id="rId13" imgW="914400" imgH="914400" progId="Equation.AxMath">
                  <p:embed/>
                </p:oleObj>
              </mc:Choice>
              <mc:Fallback>
                <p:oleObj name="AxMath" r:id="rId13" imgW="914400" imgH="914400" progId="Equation.AxMath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912489" y="1714439"/>
                        <a:ext cx="3588279" cy="7144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Object 7"/>
          <p:cNvGraphicFramePr>
            <a:graphicFrameLocks noChangeAspect="1"/>
          </p:cNvGraphicFramePr>
          <p:nvPr/>
        </p:nvGraphicFramePr>
        <p:xfrm>
          <a:off x="2381153" y="3215539"/>
          <a:ext cx="4170744" cy="6845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" r:id="rId15" imgW="1282700" imgH="215900" progId="Equation.3">
                  <p:embed/>
                </p:oleObj>
              </mc:Choice>
              <mc:Fallback>
                <p:oleObj name="" r:id="rId15" imgW="1282700" imgH="215900" progId="Equation.3">
                  <p:embed/>
                  <p:pic>
                    <p:nvPicPr>
                      <p:cNvPr id="0" name="图片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153" y="3215539"/>
                        <a:ext cx="4170744" cy="68454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曲线连接符 9"/>
          <p:cNvCxnSpPr/>
          <p:nvPr/>
        </p:nvCxnSpPr>
        <p:spPr>
          <a:xfrm rot="16200000" flipH="1">
            <a:off x="343817" y="1804935"/>
            <a:ext cx="1219652" cy="268986"/>
          </a:xfrm>
          <a:prstGeom prst="curvedConnector3">
            <a:avLst/>
          </a:prstGeom>
          <a:ln w="254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曲线连接符 12"/>
          <p:cNvCxnSpPr/>
          <p:nvPr/>
        </p:nvCxnSpPr>
        <p:spPr>
          <a:xfrm>
            <a:off x="941832" y="1767659"/>
            <a:ext cx="1085567" cy="902389"/>
          </a:xfrm>
          <a:prstGeom prst="curvedConnector3">
            <a:avLst/>
          </a:prstGeom>
          <a:ln w="254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曲线连接符 69"/>
          <p:cNvCxnSpPr/>
          <p:nvPr/>
        </p:nvCxnSpPr>
        <p:spPr>
          <a:xfrm>
            <a:off x="1382317" y="2828964"/>
            <a:ext cx="889469" cy="720459"/>
          </a:xfrm>
          <a:prstGeom prst="curvedConnector3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Object 6"/>
          <p:cNvGraphicFramePr>
            <a:graphicFrameLocks noChangeAspect="1"/>
          </p:cNvGraphicFramePr>
          <p:nvPr/>
        </p:nvGraphicFramePr>
        <p:xfrm>
          <a:off x="1720469" y="4111928"/>
          <a:ext cx="5420996" cy="746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" r:id="rId17" imgW="1536065" imgH="215900" progId="Equation.3">
                  <p:embed/>
                </p:oleObj>
              </mc:Choice>
              <mc:Fallback>
                <p:oleObj name="" r:id="rId17" imgW="1536065" imgH="215900" progId="Equation.3">
                  <p:embed/>
                  <p:pic>
                    <p:nvPicPr>
                      <p:cNvPr id="0" name="图片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0469" y="4111928"/>
                        <a:ext cx="5420996" cy="74630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Object 5"/>
          <p:cNvGraphicFramePr>
            <a:graphicFrameLocks noChangeAspect="1"/>
          </p:cNvGraphicFramePr>
          <p:nvPr/>
        </p:nvGraphicFramePr>
        <p:xfrm>
          <a:off x="778764" y="5086709"/>
          <a:ext cx="7534656" cy="1054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公式" r:id="rId19" imgW="68275200" imgH="9753600" progId="Equation.3">
                  <p:embed/>
                </p:oleObj>
              </mc:Choice>
              <mc:Fallback>
                <p:oleObj name="公式" r:id="rId19" imgW="68275200" imgH="9753600" progId="Equation.3">
                  <p:embed/>
                  <p:pic>
                    <p:nvPicPr>
                      <p:cNvPr id="0" name="图片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764" y="5086709"/>
                        <a:ext cx="7534656" cy="105463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7" name="曲线连接符 76"/>
          <p:cNvCxnSpPr/>
          <p:nvPr/>
        </p:nvCxnSpPr>
        <p:spPr>
          <a:xfrm rot="10800000" flipV="1">
            <a:off x="2980946" y="1329601"/>
            <a:ext cx="3876447" cy="3032087"/>
          </a:xfrm>
          <a:prstGeom prst="curvedConnector3">
            <a:avLst/>
          </a:prstGeom>
          <a:ln w="254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曲线连接符 78"/>
          <p:cNvCxnSpPr/>
          <p:nvPr/>
        </p:nvCxnSpPr>
        <p:spPr>
          <a:xfrm rot="10800000" flipV="1">
            <a:off x="4466525" y="2098255"/>
            <a:ext cx="2297274" cy="2153704"/>
          </a:xfrm>
          <a:prstGeom prst="curvedConnector3">
            <a:avLst/>
          </a:prstGeom>
          <a:ln w="254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曲线连接符 80"/>
          <p:cNvCxnSpPr/>
          <p:nvPr/>
        </p:nvCxnSpPr>
        <p:spPr>
          <a:xfrm rot="5400000">
            <a:off x="6464987" y="3558465"/>
            <a:ext cx="1142685" cy="230718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G:\QQfile\1271992826\FileRecv\校徽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74614"/>
            <a:ext cx="561975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 descr="G:\QQfile\1271992826\FileRecv\b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888" y="6467475"/>
            <a:ext cx="646112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标题 1"/>
          <p:cNvSpPr txBox="1"/>
          <p:nvPr/>
        </p:nvSpPr>
        <p:spPr>
          <a:xfrm>
            <a:off x="819150" y="243207"/>
            <a:ext cx="7886700" cy="4349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/>
              <a:t>几何光学  </a:t>
            </a:r>
            <a:r>
              <a:rPr lang="zh-CN" altLang="en-US" sz="2400" b="1" dirty="0"/>
              <a:t>球面折射</a:t>
            </a:r>
            <a:endParaRPr lang="zh-CN" altLang="en-US" sz="3600" b="1" dirty="0"/>
          </a:p>
        </p:txBody>
      </p:sp>
      <p:graphicFrame>
        <p:nvGraphicFramePr>
          <p:cNvPr id="75" name="Object 5"/>
          <p:cNvGraphicFramePr>
            <a:graphicFrameLocks noChangeAspect="1"/>
          </p:cNvGraphicFramePr>
          <p:nvPr/>
        </p:nvGraphicFramePr>
        <p:xfrm>
          <a:off x="751332" y="1246229"/>
          <a:ext cx="7534656" cy="1054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公式" r:id="rId3" imgW="68275200" imgH="9753600" progId="Equation.3">
                  <p:embed/>
                </p:oleObj>
              </mc:Choice>
              <mc:Fallback>
                <p:oleObj name="公式" r:id="rId3" imgW="68275200" imgH="9753600" progId="Equation.3">
                  <p:embed/>
                  <p:pic>
                    <p:nvPicPr>
                      <p:cNvPr id="0" name="图片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332" y="1246229"/>
                        <a:ext cx="7534656" cy="105463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5"/>
          <p:cNvGraphicFramePr>
            <a:graphicFrameLocks noChangeAspect="1"/>
          </p:cNvGraphicFramePr>
          <p:nvPr/>
        </p:nvGraphicFramePr>
        <p:xfrm>
          <a:off x="1878013" y="2651125"/>
          <a:ext cx="5281612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公式" r:id="rId5" imgW="47853600" imgH="9753600" progId="Equation.3">
                  <p:embed/>
                </p:oleObj>
              </mc:Choice>
              <mc:Fallback>
                <p:oleObj name="公式" r:id="rId5" imgW="47853600" imgH="9753600" progId="Equation.3">
                  <p:embed/>
                  <p:pic>
                    <p:nvPicPr>
                      <p:cNvPr id="0" name="图片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8013" y="2651125"/>
                        <a:ext cx="5281612" cy="10541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4"/>
          <p:cNvGraphicFramePr>
            <a:graphicFrameLocks noChangeAspect="1"/>
          </p:cNvGraphicFramePr>
          <p:nvPr/>
        </p:nvGraphicFramePr>
        <p:xfrm>
          <a:off x="2402935" y="4538274"/>
          <a:ext cx="4249737" cy="154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公式" r:id="rId7" imgW="1066165" imgH="393700" progId="Equation.3">
                  <p:embed/>
                </p:oleObj>
              </mc:Choice>
              <mc:Fallback>
                <p:oleObj name="公式" r:id="rId7" imgW="1066165" imgH="393700" progId="Equation.3">
                  <p:embed/>
                  <p:pic>
                    <p:nvPicPr>
                      <p:cNvPr id="0" name="图片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2935" y="4538274"/>
                        <a:ext cx="4249737" cy="1543050"/>
                      </a:xfrm>
                      <a:prstGeom prst="rect">
                        <a:avLst/>
                      </a:prstGeom>
                      <a:solidFill>
                        <a:srgbClr val="99FFCC"/>
                      </a:solidFill>
                      <a:ln w="952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矩形 23"/>
          <p:cNvSpPr/>
          <p:nvPr/>
        </p:nvSpPr>
        <p:spPr>
          <a:xfrm>
            <a:off x="356616" y="982633"/>
            <a:ext cx="8494776" cy="527186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2943605" y="3904275"/>
            <a:ext cx="3589020" cy="461665"/>
          </a:xfrm>
          <a:prstGeom prst="rect">
            <a:avLst/>
          </a:prstGeom>
          <a:ln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dirty="0">
                <a:sym typeface="Symbol" panose="05050102010706020507" pitchFamily="18" charset="2"/>
              </a:rPr>
              <a:t>趋于零，很小，忽略不计</a:t>
            </a:r>
            <a:endParaRPr lang="zh-CN" altLang="en-US" sz="2400" dirty="0">
              <a:sym typeface="Symbol" panose="05050102010706020507" pitchFamily="18" charset="2"/>
            </a:endParaRPr>
          </a:p>
        </p:txBody>
      </p:sp>
      <p:graphicFrame>
        <p:nvGraphicFramePr>
          <p:cNvPr id="27" name="Object 5"/>
          <p:cNvGraphicFramePr>
            <a:graphicFrameLocks noChangeAspect="1"/>
          </p:cNvGraphicFramePr>
          <p:nvPr/>
        </p:nvGraphicFramePr>
        <p:xfrm>
          <a:off x="2573718" y="3903721"/>
          <a:ext cx="369887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公式" r:id="rId9" imgW="3352800" imgH="4267200" progId="Equation.3">
                  <p:embed/>
                </p:oleObj>
              </mc:Choice>
              <mc:Fallback>
                <p:oleObj name="公式" r:id="rId9" imgW="3352800" imgH="4267200" progId="Equation.3">
                  <p:embed/>
                  <p:pic>
                    <p:nvPicPr>
                      <p:cNvPr id="0" name="图片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3718" y="3903721"/>
                        <a:ext cx="369887" cy="4603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矩形 27"/>
          <p:cNvSpPr/>
          <p:nvPr/>
        </p:nvSpPr>
        <p:spPr>
          <a:xfrm>
            <a:off x="628651" y="4731924"/>
            <a:ext cx="1556765" cy="1015663"/>
          </a:xfrm>
          <a:prstGeom prst="rect">
            <a:avLst/>
          </a:prstGeom>
          <a:solidFill>
            <a:schemeClr val="bg1">
              <a:lumMod val="85000"/>
            </a:schemeClr>
          </a:solidFill>
          <a:ln w="15875"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 dirty="0">
                <a:sym typeface="Symbol" panose="05050102010706020507" pitchFamily="18" charset="2"/>
              </a:rPr>
              <a:t>单球面</a:t>
            </a:r>
            <a:endParaRPr lang="en-US" altLang="zh-CN" sz="2400" b="1" dirty="0">
              <a:sym typeface="Symbol" panose="05050102010706020507" pitchFamily="18" charset="2"/>
            </a:endParaRPr>
          </a:p>
          <a:p>
            <a:pPr algn="ctr">
              <a:spcBef>
                <a:spcPct val="50000"/>
              </a:spcBef>
            </a:pPr>
            <a:r>
              <a:rPr lang="zh-CN" altLang="en-US" sz="2400" b="1" dirty="0">
                <a:sym typeface="Symbol" panose="05050102010706020507" pitchFamily="18" charset="2"/>
              </a:rPr>
              <a:t>成像公式</a:t>
            </a:r>
            <a:endParaRPr lang="zh-CN" altLang="en-US" sz="2400" b="1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1487022"/>
          </a:xfrm>
        </p:spPr>
        <p:txBody>
          <a:bodyPr/>
          <a:lstStyle/>
          <a:p>
            <a:r>
              <a:rPr lang="zh-CN" altLang="en-US" b="1" dirty="0"/>
              <a:t>第六章 几何光学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290223"/>
            <a:ext cx="6858000" cy="2277554"/>
          </a:xfrm>
        </p:spPr>
        <p:txBody>
          <a:bodyPr>
            <a:normAutofit/>
          </a:bodyPr>
          <a:lstStyle/>
          <a:p>
            <a:endParaRPr lang="en-US" altLang="zh-C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Geometrical optics</a:t>
            </a:r>
            <a:endParaRPr lang="en-US" altLang="zh-C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819150" y="243207"/>
            <a:ext cx="7886700" cy="4349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600" b="1" dirty="0"/>
              <a:t>医用物理学</a:t>
            </a:r>
            <a:endParaRPr lang="zh-CN" altLang="en-US" sz="3600" b="1" dirty="0"/>
          </a:p>
        </p:txBody>
      </p:sp>
      <p:pic>
        <p:nvPicPr>
          <p:cNvPr id="5" name="Picture 4" descr="G:\QQfile\1271992826\FileRecv\校徽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74614"/>
            <a:ext cx="561975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连接符 5"/>
          <p:cNvCxnSpPr/>
          <p:nvPr/>
        </p:nvCxnSpPr>
        <p:spPr>
          <a:xfrm>
            <a:off x="628650" y="811269"/>
            <a:ext cx="8077200" cy="0"/>
          </a:xfrm>
          <a:prstGeom prst="line">
            <a:avLst/>
          </a:prstGeom>
          <a:ln w="349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3" descr="G:\QQfile\1271992826\FileRecv\b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888" y="6467475"/>
            <a:ext cx="646112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文本框 13"/>
          <p:cNvSpPr txBox="1"/>
          <p:nvPr/>
        </p:nvSpPr>
        <p:spPr>
          <a:xfrm>
            <a:off x="628886" y="6409395"/>
            <a:ext cx="465113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https://phet.colorado.edu/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G:\QQfile\1271992826\FileRecv\校徽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74614"/>
            <a:ext cx="561975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 descr="G:\QQfile\1271992826\FileRecv\b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888" y="6467475"/>
            <a:ext cx="646112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标题 1"/>
          <p:cNvSpPr txBox="1"/>
          <p:nvPr/>
        </p:nvSpPr>
        <p:spPr>
          <a:xfrm>
            <a:off x="819150" y="243207"/>
            <a:ext cx="7886700" cy="4349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/>
              <a:t>几何光学  </a:t>
            </a:r>
            <a:r>
              <a:rPr lang="zh-CN" altLang="en-US" sz="2400" b="1" dirty="0"/>
              <a:t>球面折射</a:t>
            </a:r>
            <a:endParaRPr lang="zh-CN" altLang="en-US" sz="3600" b="1" dirty="0"/>
          </a:p>
        </p:txBody>
      </p:sp>
      <p:graphicFrame>
        <p:nvGraphicFramePr>
          <p:cNvPr id="23" name="Object 4"/>
          <p:cNvGraphicFramePr>
            <a:graphicFrameLocks noChangeAspect="1"/>
          </p:cNvGraphicFramePr>
          <p:nvPr/>
        </p:nvGraphicFramePr>
        <p:xfrm>
          <a:off x="4130867" y="3783095"/>
          <a:ext cx="3060699" cy="1111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公式" r:id="rId3" imgW="1066165" imgH="393700" progId="Equation.3">
                  <p:embed/>
                </p:oleObj>
              </mc:Choice>
              <mc:Fallback>
                <p:oleObj name="公式" r:id="rId3" imgW="1066165" imgH="393700" progId="Equation.3">
                  <p:embed/>
                  <p:pic>
                    <p:nvPicPr>
                      <p:cNvPr id="0" name="图片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0867" y="3783095"/>
                        <a:ext cx="3060699" cy="1111319"/>
                      </a:xfrm>
                      <a:prstGeom prst="rect">
                        <a:avLst/>
                      </a:prstGeom>
                      <a:solidFill>
                        <a:srgbClr val="99FFCC"/>
                      </a:solidFill>
                      <a:ln w="952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矩形 23"/>
          <p:cNvSpPr/>
          <p:nvPr/>
        </p:nvSpPr>
        <p:spPr>
          <a:xfrm>
            <a:off x="356616" y="3616957"/>
            <a:ext cx="8494776" cy="2637539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628650" y="4147825"/>
            <a:ext cx="2780220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 w="15875"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 dirty="0">
                <a:sym typeface="Symbol" panose="05050102010706020507" pitchFamily="18" charset="2"/>
              </a:rPr>
              <a:t>单球面成像公式</a:t>
            </a:r>
            <a:endParaRPr lang="zh-CN" altLang="en-US" sz="2400" b="1" dirty="0">
              <a:sym typeface="Symbol" panose="05050102010706020507" pitchFamily="18" charset="2"/>
            </a:endParaRPr>
          </a:p>
        </p:txBody>
      </p:sp>
      <p:sp>
        <p:nvSpPr>
          <p:cNvPr id="12" name="Freeform 6"/>
          <p:cNvSpPr/>
          <p:nvPr/>
        </p:nvSpPr>
        <p:spPr bwMode="auto">
          <a:xfrm>
            <a:off x="3527616" y="1008064"/>
            <a:ext cx="3663950" cy="2538412"/>
          </a:xfrm>
          <a:custGeom>
            <a:avLst/>
            <a:gdLst>
              <a:gd name="T0" fmla="*/ 578518 w 3420"/>
              <a:gd name="T1" fmla="*/ 5372 h 2835"/>
              <a:gd name="T2" fmla="*/ 176770 w 3420"/>
              <a:gd name="T3" fmla="*/ 671538 h 2835"/>
              <a:gd name="T4" fmla="*/ 0 w 3420"/>
              <a:gd name="T5" fmla="*/ 1262491 h 2835"/>
              <a:gd name="T6" fmla="*/ 128560 w 3420"/>
              <a:gd name="T7" fmla="*/ 1719136 h 2835"/>
              <a:gd name="T8" fmla="*/ 578518 w 3420"/>
              <a:gd name="T9" fmla="*/ 2519609 h 2835"/>
              <a:gd name="T10" fmla="*/ 3647880 w 3420"/>
              <a:gd name="T11" fmla="*/ 2538412 h 2835"/>
              <a:gd name="T12" fmla="*/ 3663950 w 3420"/>
              <a:gd name="T13" fmla="*/ 5372 h 2835"/>
              <a:gd name="T14" fmla="*/ 562448 w 3420"/>
              <a:gd name="T15" fmla="*/ 0 h 283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420" h="2835">
                <a:moveTo>
                  <a:pt x="540" y="6"/>
                </a:moveTo>
                <a:cubicBezTo>
                  <a:pt x="477" y="130"/>
                  <a:pt x="255" y="516"/>
                  <a:pt x="165" y="750"/>
                </a:cubicBezTo>
                <a:cubicBezTo>
                  <a:pt x="75" y="984"/>
                  <a:pt x="8" y="1215"/>
                  <a:pt x="0" y="1410"/>
                </a:cubicBezTo>
                <a:lnTo>
                  <a:pt x="120" y="1920"/>
                </a:lnTo>
                <a:lnTo>
                  <a:pt x="540" y="2814"/>
                </a:lnTo>
                <a:lnTo>
                  <a:pt x="3405" y="2835"/>
                </a:lnTo>
                <a:lnTo>
                  <a:pt x="3420" y="6"/>
                </a:lnTo>
                <a:lnTo>
                  <a:pt x="525" y="0"/>
                </a:lnTo>
              </a:path>
            </a:pathLst>
          </a:cu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>
            <a:off x="1405128" y="2270126"/>
            <a:ext cx="617220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lgDash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Freeform 8"/>
          <p:cNvSpPr/>
          <p:nvPr/>
        </p:nvSpPr>
        <p:spPr bwMode="auto">
          <a:xfrm>
            <a:off x="3527616" y="1012826"/>
            <a:ext cx="577850" cy="2514600"/>
          </a:xfrm>
          <a:custGeom>
            <a:avLst/>
            <a:gdLst>
              <a:gd name="T0" fmla="*/ 577850 w 540"/>
              <a:gd name="T1" fmla="*/ 0 h 2808"/>
              <a:gd name="T2" fmla="*/ 0 w 540"/>
              <a:gd name="T3" fmla="*/ 1257300 h 2808"/>
              <a:gd name="T4" fmla="*/ 577850 w 540"/>
              <a:gd name="T5" fmla="*/ 2514600 h 28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40" h="2808">
                <a:moveTo>
                  <a:pt x="540" y="0"/>
                </a:moveTo>
                <a:cubicBezTo>
                  <a:pt x="270" y="468"/>
                  <a:pt x="0" y="936"/>
                  <a:pt x="0" y="1404"/>
                </a:cubicBezTo>
                <a:cubicBezTo>
                  <a:pt x="0" y="1872"/>
                  <a:pt x="450" y="2574"/>
                  <a:pt x="540" y="2808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 flipV="1">
            <a:off x="1598803" y="1292226"/>
            <a:ext cx="2314575" cy="977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0"/>
          <p:cNvSpPr>
            <a:spLocks noChangeShapeType="1"/>
          </p:cNvSpPr>
          <p:nvPr/>
        </p:nvSpPr>
        <p:spPr bwMode="auto">
          <a:xfrm>
            <a:off x="3333941" y="873126"/>
            <a:ext cx="2122487" cy="15367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11"/>
          <p:cNvSpPr>
            <a:spLocks noChangeShapeType="1"/>
          </p:cNvSpPr>
          <p:nvPr/>
        </p:nvSpPr>
        <p:spPr bwMode="auto">
          <a:xfrm>
            <a:off x="3913378" y="1292226"/>
            <a:ext cx="3086100" cy="977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>
            <a:off x="1598803" y="2270126"/>
            <a:ext cx="16668" cy="12573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Line 13"/>
          <p:cNvSpPr>
            <a:spLocks noChangeShapeType="1"/>
          </p:cNvSpPr>
          <p:nvPr/>
        </p:nvSpPr>
        <p:spPr bwMode="auto">
          <a:xfrm>
            <a:off x="3527615" y="2270126"/>
            <a:ext cx="16669" cy="127635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Line 14"/>
          <p:cNvSpPr>
            <a:spLocks noChangeShapeType="1"/>
          </p:cNvSpPr>
          <p:nvPr/>
        </p:nvSpPr>
        <p:spPr bwMode="auto">
          <a:xfrm flipH="1">
            <a:off x="6997891" y="2270126"/>
            <a:ext cx="1587" cy="127635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15"/>
          <p:cNvSpPr>
            <a:spLocks noChangeShapeType="1"/>
          </p:cNvSpPr>
          <p:nvPr/>
        </p:nvSpPr>
        <p:spPr bwMode="auto">
          <a:xfrm flipH="1">
            <a:off x="5261166" y="2270126"/>
            <a:ext cx="1587" cy="12573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Line 16"/>
          <p:cNvSpPr>
            <a:spLocks noChangeShapeType="1"/>
          </p:cNvSpPr>
          <p:nvPr/>
        </p:nvSpPr>
        <p:spPr bwMode="auto">
          <a:xfrm>
            <a:off x="3526822" y="2878647"/>
            <a:ext cx="17351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Line 17"/>
          <p:cNvSpPr>
            <a:spLocks noChangeShapeType="1"/>
          </p:cNvSpPr>
          <p:nvPr/>
        </p:nvSpPr>
        <p:spPr bwMode="auto">
          <a:xfrm>
            <a:off x="1598009" y="2645538"/>
            <a:ext cx="19288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Line 18"/>
          <p:cNvSpPr>
            <a:spLocks noChangeShapeType="1"/>
          </p:cNvSpPr>
          <p:nvPr/>
        </p:nvSpPr>
        <p:spPr bwMode="auto">
          <a:xfrm>
            <a:off x="3526822" y="3248026"/>
            <a:ext cx="34718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Freeform 19"/>
          <p:cNvSpPr/>
          <p:nvPr/>
        </p:nvSpPr>
        <p:spPr bwMode="auto">
          <a:xfrm>
            <a:off x="2328401" y="1785939"/>
            <a:ext cx="427690" cy="182488"/>
          </a:xfrm>
          <a:custGeom>
            <a:avLst/>
            <a:gdLst>
              <a:gd name="T0" fmla="*/ 0 w 390"/>
              <a:gd name="T1" fmla="*/ 188912 h 210"/>
              <a:gd name="T2" fmla="*/ 419100 w 390"/>
              <a:gd name="T3" fmla="*/ 0 h 21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90" h="210">
                <a:moveTo>
                  <a:pt x="0" y="210"/>
                </a:moveTo>
                <a:lnTo>
                  <a:pt x="39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Freeform 20"/>
          <p:cNvSpPr/>
          <p:nvPr/>
        </p:nvSpPr>
        <p:spPr bwMode="auto">
          <a:xfrm>
            <a:off x="5037328" y="1638301"/>
            <a:ext cx="611188" cy="212725"/>
          </a:xfrm>
          <a:custGeom>
            <a:avLst/>
            <a:gdLst>
              <a:gd name="T0" fmla="*/ 0 w 570"/>
              <a:gd name="T1" fmla="*/ 0 h 237"/>
              <a:gd name="T2" fmla="*/ 611188 w 570"/>
              <a:gd name="T3" fmla="*/ 212725 h 237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70" h="237">
                <a:moveTo>
                  <a:pt x="0" y="0"/>
                </a:moveTo>
                <a:lnTo>
                  <a:pt x="570" y="237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2478278" y="957263"/>
            <a:ext cx="390525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i="1" dirty="0">
                <a:solidFill>
                  <a:srgbClr val="0000FF"/>
                </a:solidFill>
                <a:ea typeface="黑体" panose="02010609060101010101" pitchFamily="49" charset="-122"/>
              </a:rPr>
              <a:t>n</a:t>
            </a:r>
            <a:r>
              <a:rPr lang="en-US" altLang="zh-CN" sz="2400" baseline="-25000" dirty="0">
                <a:solidFill>
                  <a:srgbClr val="0000FF"/>
                </a:solidFill>
                <a:ea typeface="黑体" panose="02010609060101010101" pitchFamily="49" charset="-122"/>
              </a:rPr>
              <a:t>1</a:t>
            </a:r>
            <a:endParaRPr lang="en-US" altLang="zh-CN" sz="2400" dirty="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36" name="Text Box 22"/>
          <p:cNvSpPr txBox="1">
            <a:spLocks noChangeArrowheads="1"/>
          </p:cNvSpPr>
          <p:nvPr/>
        </p:nvSpPr>
        <p:spPr bwMode="auto">
          <a:xfrm>
            <a:off x="5111006" y="1016001"/>
            <a:ext cx="388937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i="1" dirty="0">
                <a:solidFill>
                  <a:srgbClr val="0000FF"/>
                </a:solidFill>
                <a:ea typeface="黑体" panose="02010609060101010101" pitchFamily="49" charset="-122"/>
              </a:rPr>
              <a:t>n</a:t>
            </a:r>
            <a:r>
              <a:rPr lang="en-US" altLang="zh-CN" sz="2400" baseline="-25000" dirty="0">
                <a:solidFill>
                  <a:srgbClr val="0000FF"/>
                </a:solidFill>
                <a:ea typeface="黑体" panose="02010609060101010101" pitchFamily="49" charset="-122"/>
              </a:rPr>
              <a:t>2</a:t>
            </a:r>
            <a:endParaRPr lang="en-US" altLang="zh-CN" sz="2400" dirty="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37" name="Text Box 23"/>
          <p:cNvSpPr txBox="1">
            <a:spLocks noChangeArrowheads="1"/>
          </p:cNvSpPr>
          <p:nvPr/>
        </p:nvSpPr>
        <p:spPr bwMode="auto">
          <a:xfrm>
            <a:off x="4105466" y="733426"/>
            <a:ext cx="385762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/>
              <a:t>M</a:t>
            </a:r>
            <a:endParaRPr lang="en-US" altLang="zh-CN" sz="2000"/>
          </a:p>
        </p:txBody>
      </p:sp>
      <p:sp>
        <p:nvSpPr>
          <p:cNvPr id="38" name="Text Box 24"/>
          <p:cNvSpPr txBox="1">
            <a:spLocks noChangeArrowheads="1"/>
          </p:cNvSpPr>
          <p:nvPr/>
        </p:nvSpPr>
        <p:spPr bwMode="auto">
          <a:xfrm>
            <a:off x="3794395" y="3304662"/>
            <a:ext cx="385763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/>
              <a:t>N</a:t>
            </a:r>
            <a:endParaRPr lang="en-US" altLang="zh-CN" sz="2000" dirty="0"/>
          </a:p>
        </p:txBody>
      </p:sp>
      <p:sp>
        <p:nvSpPr>
          <p:cNvPr id="39" name="Text Box 25"/>
          <p:cNvSpPr txBox="1">
            <a:spLocks noChangeArrowheads="1"/>
          </p:cNvSpPr>
          <p:nvPr/>
        </p:nvSpPr>
        <p:spPr bwMode="auto">
          <a:xfrm>
            <a:off x="3333941" y="1990726"/>
            <a:ext cx="385762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/>
              <a:t>P</a:t>
            </a:r>
            <a:endParaRPr lang="en-US" altLang="zh-CN" sz="2000"/>
          </a:p>
        </p:txBody>
      </p:sp>
      <p:sp>
        <p:nvSpPr>
          <p:cNvPr id="40" name="Text Box 26"/>
          <p:cNvSpPr txBox="1">
            <a:spLocks noChangeArrowheads="1"/>
          </p:cNvSpPr>
          <p:nvPr/>
        </p:nvSpPr>
        <p:spPr bwMode="auto">
          <a:xfrm>
            <a:off x="1405128" y="1990726"/>
            <a:ext cx="385763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/>
              <a:t>O</a:t>
            </a:r>
            <a:endParaRPr lang="en-US" altLang="zh-CN" sz="2000"/>
          </a:p>
        </p:txBody>
      </p:sp>
      <p:sp>
        <p:nvSpPr>
          <p:cNvPr id="41" name="Text Box 27"/>
          <p:cNvSpPr txBox="1">
            <a:spLocks noChangeArrowheads="1"/>
          </p:cNvSpPr>
          <p:nvPr/>
        </p:nvSpPr>
        <p:spPr bwMode="auto">
          <a:xfrm>
            <a:off x="5070666" y="2270126"/>
            <a:ext cx="385762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/>
              <a:t>C</a:t>
            </a:r>
            <a:endParaRPr lang="en-US" altLang="zh-CN" sz="2000"/>
          </a:p>
        </p:txBody>
      </p:sp>
      <p:sp>
        <p:nvSpPr>
          <p:cNvPr id="42" name="Text Box 28"/>
          <p:cNvSpPr txBox="1">
            <a:spLocks noChangeArrowheads="1"/>
          </p:cNvSpPr>
          <p:nvPr/>
        </p:nvSpPr>
        <p:spPr bwMode="auto">
          <a:xfrm>
            <a:off x="6805803" y="2270126"/>
            <a:ext cx="385763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/>
              <a:t>I</a:t>
            </a:r>
            <a:endParaRPr lang="en-US" altLang="zh-CN" sz="2000"/>
          </a:p>
        </p:txBody>
      </p:sp>
      <p:sp>
        <p:nvSpPr>
          <p:cNvPr id="43" name="Text Box 29"/>
          <p:cNvSpPr txBox="1">
            <a:spLocks noChangeArrowheads="1"/>
          </p:cNvSpPr>
          <p:nvPr/>
        </p:nvSpPr>
        <p:spPr bwMode="auto">
          <a:xfrm>
            <a:off x="3719703" y="1009651"/>
            <a:ext cx="385763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/>
              <a:t>A</a:t>
            </a:r>
            <a:endParaRPr lang="en-US" altLang="zh-CN" sz="2000"/>
          </a:p>
        </p:txBody>
      </p:sp>
      <p:sp>
        <p:nvSpPr>
          <p:cNvPr id="44" name="Text Box 30"/>
          <p:cNvSpPr txBox="1">
            <a:spLocks noChangeArrowheads="1"/>
          </p:cNvSpPr>
          <p:nvPr/>
        </p:nvSpPr>
        <p:spPr bwMode="auto">
          <a:xfrm>
            <a:off x="2402872" y="2582864"/>
            <a:ext cx="385763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i="1" dirty="0">
                <a:solidFill>
                  <a:srgbClr val="0000FF"/>
                </a:solidFill>
                <a:ea typeface="黑体" panose="02010609060101010101" pitchFamily="49" charset="-122"/>
              </a:rPr>
              <a:t>u</a:t>
            </a:r>
            <a:endParaRPr lang="en-US" altLang="zh-CN" sz="2400" i="1" dirty="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4254850" y="2506541"/>
            <a:ext cx="385762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i="1" dirty="0">
                <a:solidFill>
                  <a:srgbClr val="0000FF"/>
                </a:solidFill>
                <a:ea typeface="黑体" panose="02010609060101010101" pitchFamily="49" charset="-122"/>
              </a:rPr>
              <a:t>r</a:t>
            </a:r>
            <a:endParaRPr lang="en-US" altLang="zh-CN" sz="2400" i="1" dirty="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46" name="Text Box 32"/>
          <p:cNvSpPr txBox="1">
            <a:spLocks noChangeArrowheads="1"/>
          </p:cNvSpPr>
          <p:nvPr/>
        </p:nvSpPr>
        <p:spPr bwMode="auto">
          <a:xfrm>
            <a:off x="5337160" y="2903566"/>
            <a:ext cx="385762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i="1" dirty="0">
                <a:solidFill>
                  <a:srgbClr val="0000FF"/>
                </a:solidFill>
                <a:ea typeface="黑体" panose="02010609060101010101" pitchFamily="49" charset="-122"/>
              </a:rPr>
              <a:t>v</a:t>
            </a:r>
            <a:endParaRPr lang="en-US" altLang="zh-CN" sz="2400" i="1" dirty="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47" name="Text Box 33"/>
          <p:cNvSpPr txBox="1">
            <a:spLocks noChangeArrowheads="1"/>
          </p:cNvSpPr>
          <p:nvPr/>
        </p:nvSpPr>
        <p:spPr bwMode="auto">
          <a:xfrm>
            <a:off x="2176653" y="1990726"/>
            <a:ext cx="385763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ym typeface="Symbol" panose="05050102010706020507" pitchFamily="18" charset="2"/>
              </a:rPr>
              <a:t></a:t>
            </a:r>
            <a:endParaRPr lang="en-US" altLang="zh-CN" sz="2000"/>
          </a:p>
        </p:txBody>
      </p:sp>
      <p:sp>
        <p:nvSpPr>
          <p:cNvPr id="48" name="Text Box 34"/>
          <p:cNvSpPr txBox="1">
            <a:spLocks noChangeArrowheads="1"/>
          </p:cNvSpPr>
          <p:nvPr/>
        </p:nvSpPr>
        <p:spPr bwMode="auto">
          <a:xfrm>
            <a:off x="4684903" y="1990726"/>
            <a:ext cx="385763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ym typeface="Symbol" panose="05050102010706020507" pitchFamily="18" charset="2"/>
              </a:rPr>
              <a:t></a:t>
            </a:r>
            <a:endParaRPr lang="en-US" altLang="zh-CN" sz="2000"/>
          </a:p>
        </p:txBody>
      </p:sp>
      <p:sp>
        <p:nvSpPr>
          <p:cNvPr id="49" name="Text Box 35"/>
          <p:cNvSpPr txBox="1">
            <a:spLocks noChangeArrowheads="1"/>
          </p:cNvSpPr>
          <p:nvPr/>
        </p:nvSpPr>
        <p:spPr bwMode="auto">
          <a:xfrm>
            <a:off x="6034278" y="1990726"/>
            <a:ext cx="385763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ym typeface="Symbol" panose="05050102010706020507" pitchFamily="18" charset="2"/>
              </a:rPr>
              <a:t></a:t>
            </a:r>
            <a:endParaRPr lang="en-US" altLang="zh-CN" sz="2000"/>
          </a:p>
        </p:txBody>
      </p:sp>
      <p:sp>
        <p:nvSpPr>
          <p:cNvPr id="50" name="Text Box 36"/>
          <p:cNvSpPr txBox="1">
            <a:spLocks noChangeArrowheads="1"/>
          </p:cNvSpPr>
          <p:nvPr/>
        </p:nvSpPr>
        <p:spPr bwMode="auto">
          <a:xfrm>
            <a:off x="3333941" y="1012826"/>
            <a:ext cx="388937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i="1"/>
              <a:t>i</a:t>
            </a:r>
            <a:r>
              <a:rPr lang="en-US" altLang="zh-CN" sz="2000" baseline="-25000"/>
              <a:t>1</a:t>
            </a:r>
            <a:endParaRPr lang="en-US" altLang="zh-CN" sz="2000"/>
          </a:p>
        </p:txBody>
      </p:sp>
      <p:sp>
        <p:nvSpPr>
          <p:cNvPr id="51" name="Text Box 37"/>
          <p:cNvSpPr txBox="1">
            <a:spLocks noChangeArrowheads="1"/>
          </p:cNvSpPr>
          <p:nvPr/>
        </p:nvSpPr>
        <p:spPr bwMode="auto">
          <a:xfrm>
            <a:off x="4491228" y="1431926"/>
            <a:ext cx="388938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i="1"/>
              <a:t>i</a:t>
            </a:r>
            <a:r>
              <a:rPr lang="en-US" altLang="zh-CN" sz="2000" baseline="-25000"/>
              <a:t>2</a:t>
            </a:r>
            <a:endParaRPr lang="en-US" altLang="zh-CN" sz="2000"/>
          </a:p>
        </p:txBody>
      </p:sp>
      <p:sp>
        <p:nvSpPr>
          <p:cNvPr id="52" name="Freeform 38"/>
          <p:cNvSpPr/>
          <p:nvPr/>
        </p:nvSpPr>
        <p:spPr bwMode="auto">
          <a:xfrm>
            <a:off x="1838516" y="2162176"/>
            <a:ext cx="146050" cy="107950"/>
          </a:xfrm>
          <a:custGeom>
            <a:avLst/>
            <a:gdLst>
              <a:gd name="T0" fmla="*/ 146050 w 135"/>
              <a:gd name="T1" fmla="*/ 107950 h 120"/>
              <a:gd name="T2" fmla="*/ 129822 w 135"/>
              <a:gd name="T3" fmla="*/ 26988 h 120"/>
              <a:gd name="T4" fmla="*/ 0 w 135"/>
              <a:gd name="T5" fmla="*/ 0 h 12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5" h="120">
                <a:moveTo>
                  <a:pt x="135" y="120"/>
                </a:moveTo>
                <a:lnTo>
                  <a:pt x="120" y="3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" name="Freeform 39"/>
          <p:cNvSpPr/>
          <p:nvPr/>
        </p:nvSpPr>
        <p:spPr bwMode="auto">
          <a:xfrm>
            <a:off x="3638741" y="1152526"/>
            <a:ext cx="80962" cy="217488"/>
          </a:xfrm>
          <a:custGeom>
            <a:avLst/>
            <a:gdLst>
              <a:gd name="T0" fmla="*/ 80962 w 75"/>
              <a:gd name="T1" fmla="*/ 0 h 243"/>
              <a:gd name="T2" fmla="*/ 0 w 75"/>
              <a:gd name="T3" fmla="*/ 96661 h 243"/>
              <a:gd name="T4" fmla="*/ 80962 w 75"/>
              <a:gd name="T5" fmla="*/ 217488 h 24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5" h="243">
                <a:moveTo>
                  <a:pt x="75" y="0"/>
                </a:moveTo>
                <a:lnTo>
                  <a:pt x="0" y="108"/>
                </a:lnTo>
                <a:lnTo>
                  <a:pt x="75" y="243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" name="Freeform 40"/>
          <p:cNvSpPr/>
          <p:nvPr/>
        </p:nvSpPr>
        <p:spPr bwMode="auto">
          <a:xfrm>
            <a:off x="4218178" y="1431926"/>
            <a:ext cx="80963" cy="85725"/>
          </a:xfrm>
          <a:custGeom>
            <a:avLst/>
            <a:gdLst>
              <a:gd name="T0" fmla="*/ 80963 w 75"/>
              <a:gd name="T1" fmla="*/ 0 h 96"/>
              <a:gd name="T2" fmla="*/ 0 w 75"/>
              <a:gd name="T3" fmla="*/ 85725 h 9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5" h="96">
                <a:moveTo>
                  <a:pt x="75" y="0"/>
                </a:moveTo>
                <a:lnTo>
                  <a:pt x="0" y="96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" name="Freeform 41"/>
          <p:cNvSpPr/>
          <p:nvPr/>
        </p:nvSpPr>
        <p:spPr bwMode="auto">
          <a:xfrm>
            <a:off x="5053203" y="2130426"/>
            <a:ext cx="17463" cy="139700"/>
          </a:xfrm>
          <a:custGeom>
            <a:avLst/>
            <a:gdLst>
              <a:gd name="T0" fmla="*/ 16372 w 16"/>
              <a:gd name="T1" fmla="*/ 0 h 156"/>
              <a:gd name="T2" fmla="*/ 0 w 16"/>
              <a:gd name="T3" fmla="*/ 59104 h 156"/>
              <a:gd name="T4" fmla="*/ 17463 w 16"/>
              <a:gd name="T5" fmla="*/ 139700 h 15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" h="156">
                <a:moveTo>
                  <a:pt x="15" y="0"/>
                </a:moveTo>
                <a:lnTo>
                  <a:pt x="0" y="66"/>
                </a:lnTo>
                <a:lnTo>
                  <a:pt x="16" y="156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" name="Freeform 42"/>
          <p:cNvSpPr/>
          <p:nvPr/>
        </p:nvSpPr>
        <p:spPr bwMode="auto">
          <a:xfrm>
            <a:off x="6580378" y="2130426"/>
            <a:ext cx="33338" cy="139700"/>
          </a:xfrm>
          <a:custGeom>
            <a:avLst/>
            <a:gdLst>
              <a:gd name="T0" fmla="*/ 32263 w 31"/>
              <a:gd name="T1" fmla="*/ 0 h 156"/>
              <a:gd name="T2" fmla="*/ 0 w 31"/>
              <a:gd name="T3" fmla="*/ 72537 h 156"/>
              <a:gd name="T4" fmla="*/ 33338 w 31"/>
              <a:gd name="T5" fmla="*/ 139700 h 15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1" h="156">
                <a:moveTo>
                  <a:pt x="30" y="0"/>
                </a:moveTo>
                <a:lnTo>
                  <a:pt x="0" y="81"/>
                </a:lnTo>
                <a:lnTo>
                  <a:pt x="31" y="156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" name="Text Box 45"/>
          <p:cNvSpPr txBox="1">
            <a:spLocks noChangeArrowheads="1"/>
          </p:cNvSpPr>
          <p:nvPr/>
        </p:nvSpPr>
        <p:spPr bwMode="auto">
          <a:xfrm>
            <a:off x="592931" y="4733307"/>
            <a:ext cx="252095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0000FF"/>
                </a:solidFill>
                <a:ea typeface="黑体" panose="02010609060101010101" pitchFamily="49" charset="-122"/>
              </a:rPr>
              <a:t>成立条件：</a:t>
            </a:r>
            <a:endParaRPr lang="zh-CN" altLang="en-US" sz="2400" dirty="0">
              <a:solidFill>
                <a:srgbClr val="0000FF"/>
              </a:solidFill>
            </a:endParaRPr>
          </a:p>
          <a:p>
            <a:pPr>
              <a:spcBef>
                <a:spcPct val="50000"/>
              </a:spcBef>
            </a:pPr>
            <a:r>
              <a:rPr lang="zh-CN" altLang="en-US" sz="2400" dirty="0"/>
              <a:t>           </a:t>
            </a:r>
            <a:endParaRPr lang="zh-CN" altLang="en-US" sz="2400" dirty="0"/>
          </a:p>
        </p:txBody>
      </p:sp>
      <p:sp>
        <p:nvSpPr>
          <p:cNvPr id="58" name="Rectangle 47"/>
          <p:cNvSpPr>
            <a:spLocks noChangeArrowheads="1"/>
          </p:cNvSpPr>
          <p:nvPr/>
        </p:nvSpPr>
        <p:spPr bwMode="auto">
          <a:xfrm>
            <a:off x="1327383" y="5688734"/>
            <a:ext cx="677300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物距、像距、曲率半径服从统一的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符号规则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9" name="Rectangle 48"/>
          <p:cNvSpPr>
            <a:spLocks noChangeArrowheads="1"/>
          </p:cNvSpPr>
          <p:nvPr/>
        </p:nvSpPr>
        <p:spPr bwMode="auto">
          <a:xfrm>
            <a:off x="1331309" y="5243120"/>
            <a:ext cx="21955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近轴光线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3421570" y="4195113"/>
            <a:ext cx="696596" cy="357530"/>
          </a:xfrm>
          <a:prstGeom prst="rightArrow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57" grpId="0"/>
      <p:bldP spid="58" grpId="0"/>
      <p:bldP spid="5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G:\QQfile\1271992826\FileRecv\校徽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74614"/>
            <a:ext cx="561975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 descr="G:\QQfile\1271992826\FileRecv\b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888" y="6467475"/>
            <a:ext cx="646112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标题 1"/>
          <p:cNvSpPr txBox="1"/>
          <p:nvPr/>
        </p:nvSpPr>
        <p:spPr>
          <a:xfrm>
            <a:off x="819150" y="243207"/>
            <a:ext cx="7886700" cy="4349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/>
              <a:t>几何光学  </a:t>
            </a:r>
            <a:r>
              <a:rPr lang="zh-CN" altLang="en-US" sz="2400" b="1" dirty="0"/>
              <a:t>球面折射</a:t>
            </a:r>
            <a:endParaRPr lang="zh-CN" altLang="en-US" sz="3600" b="1" dirty="0"/>
          </a:p>
        </p:txBody>
      </p:sp>
      <p:graphicFrame>
        <p:nvGraphicFramePr>
          <p:cNvPr id="23" name="Object 4"/>
          <p:cNvGraphicFramePr>
            <a:graphicFrameLocks noChangeAspect="1"/>
          </p:cNvGraphicFramePr>
          <p:nvPr/>
        </p:nvGraphicFramePr>
        <p:xfrm>
          <a:off x="6461171" y="2314005"/>
          <a:ext cx="2390221" cy="8678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公式" r:id="rId3" imgW="1066165" imgH="393700" progId="Equation.3">
                  <p:embed/>
                </p:oleObj>
              </mc:Choice>
              <mc:Fallback>
                <p:oleObj name="公式" r:id="rId3" imgW="1066165" imgH="393700" progId="Equation.3">
                  <p:embed/>
                  <p:pic>
                    <p:nvPicPr>
                      <p:cNvPr id="0" name="图片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171" y="2314005"/>
                        <a:ext cx="2390221" cy="867873"/>
                      </a:xfrm>
                      <a:prstGeom prst="rect">
                        <a:avLst/>
                      </a:prstGeom>
                      <a:solidFill>
                        <a:srgbClr val="99FFCC"/>
                      </a:solidFill>
                      <a:ln w="952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矩形 23"/>
          <p:cNvSpPr/>
          <p:nvPr/>
        </p:nvSpPr>
        <p:spPr>
          <a:xfrm>
            <a:off x="356616" y="3616957"/>
            <a:ext cx="8494776" cy="313199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6461171" y="1521943"/>
            <a:ext cx="2378504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 w="15875"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ym typeface="Symbol" panose="05050102010706020507" pitchFamily="18" charset="2"/>
              </a:rPr>
              <a:t>物距判断</a:t>
            </a:r>
            <a:endParaRPr lang="zh-CN" altLang="en-US" sz="2800" b="1" dirty="0">
              <a:sym typeface="Symbol" panose="05050102010706020507" pitchFamily="18" charset="2"/>
            </a:endParaRPr>
          </a:p>
        </p:txBody>
      </p:sp>
      <p:sp>
        <p:nvSpPr>
          <p:cNvPr id="12" name="Freeform 6"/>
          <p:cNvSpPr/>
          <p:nvPr/>
        </p:nvSpPr>
        <p:spPr bwMode="auto">
          <a:xfrm>
            <a:off x="2479104" y="943992"/>
            <a:ext cx="3663950" cy="2538412"/>
          </a:xfrm>
          <a:custGeom>
            <a:avLst/>
            <a:gdLst>
              <a:gd name="T0" fmla="*/ 578518 w 3420"/>
              <a:gd name="T1" fmla="*/ 5372 h 2835"/>
              <a:gd name="T2" fmla="*/ 176770 w 3420"/>
              <a:gd name="T3" fmla="*/ 671538 h 2835"/>
              <a:gd name="T4" fmla="*/ 0 w 3420"/>
              <a:gd name="T5" fmla="*/ 1262491 h 2835"/>
              <a:gd name="T6" fmla="*/ 128560 w 3420"/>
              <a:gd name="T7" fmla="*/ 1719136 h 2835"/>
              <a:gd name="T8" fmla="*/ 578518 w 3420"/>
              <a:gd name="T9" fmla="*/ 2519609 h 2835"/>
              <a:gd name="T10" fmla="*/ 3647880 w 3420"/>
              <a:gd name="T11" fmla="*/ 2538412 h 2835"/>
              <a:gd name="T12" fmla="*/ 3663950 w 3420"/>
              <a:gd name="T13" fmla="*/ 5372 h 2835"/>
              <a:gd name="T14" fmla="*/ 562448 w 3420"/>
              <a:gd name="T15" fmla="*/ 0 h 283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420" h="2835">
                <a:moveTo>
                  <a:pt x="540" y="6"/>
                </a:moveTo>
                <a:cubicBezTo>
                  <a:pt x="477" y="130"/>
                  <a:pt x="255" y="516"/>
                  <a:pt x="165" y="750"/>
                </a:cubicBezTo>
                <a:cubicBezTo>
                  <a:pt x="75" y="984"/>
                  <a:pt x="8" y="1215"/>
                  <a:pt x="0" y="1410"/>
                </a:cubicBezTo>
                <a:lnTo>
                  <a:pt x="120" y="1920"/>
                </a:lnTo>
                <a:lnTo>
                  <a:pt x="540" y="2814"/>
                </a:lnTo>
                <a:lnTo>
                  <a:pt x="3405" y="2835"/>
                </a:lnTo>
                <a:lnTo>
                  <a:pt x="3420" y="6"/>
                </a:lnTo>
                <a:lnTo>
                  <a:pt x="525" y="0"/>
                </a:lnTo>
              </a:path>
            </a:pathLst>
          </a:cu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>
            <a:off x="356616" y="2206054"/>
            <a:ext cx="617220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lgDash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Freeform 8"/>
          <p:cNvSpPr/>
          <p:nvPr/>
        </p:nvSpPr>
        <p:spPr bwMode="auto">
          <a:xfrm>
            <a:off x="2479104" y="948754"/>
            <a:ext cx="577850" cy="2514600"/>
          </a:xfrm>
          <a:custGeom>
            <a:avLst/>
            <a:gdLst>
              <a:gd name="T0" fmla="*/ 577850 w 540"/>
              <a:gd name="T1" fmla="*/ 0 h 2808"/>
              <a:gd name="T2" fmla="*/ 0 w 540"/>
              <a:gd name="T3" fmla="*/ 1257300 h 2808"/>
              <a:gd name="T4" fmla="*/ 577850 w 540"/>
              <a:gd name="T5" fmla="*/ 2514600 h 28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40" h="2808">
                <a:moveTo>
                  <a:pt x="540" y="0"/>
                </a:moveTo>
                <a:cubicBezTo>
                  <a:pt x="270" y="468"/>
                  <a:pt x="0" y="936"/>
                  <a:pt x="0" y="1404"/>
                </a:cubicBezTo>
                <a:cubicBezTo>
                  <a:pt x="0" y="1872"/>
                  <a:pt x="450" y="2574"/>
                  <a:pt x="540" y="2808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 flipV="1">
            <a:off x="550291" y="1228154"/>
            <a:ext cx="2314575" cy="977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0"/>
          <p:cNvSpPr>
            <a:spLocks noChangeShapeType="1"/>
          </p:cNvSpPr>
          <p:nvPr/>
        </p:nvSpPr>
        <p:spPr bwMode="auto">
          <a:xfrm>
            <a:off x="2285429" y="809054"/>
            <a:ext cx="2122487" cy="15367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11"/>
          <p:cNvSpPr>
            <a:spLocks noChangeShapeType="1"/>
          </p:cNvSpPr>
          <p:nvPr/>
        </p:nvSpPr>
        <p:spPr bwMode="auto">
          <a:xfrm>
            <a:off x="2864866" y="1228154"/>
            <a:ext cx="3086100" cy="977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>
            <a:off x="550291" y="2206054"/>
            <a:ext cx="16668" cy="12573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Line 13"/>
          <p:cNvSpPr>
            <a:spLocks noChangeShapeType="1"/>
          </p:cNvSpPr>
          <p:nvPr/>
        </p:nvSpPr>
        <p:spPr bwMode="auto">
          <a:xfrm>
            <a:off x="2479103" y="2206054"/>
            <a:ext cx="16669" cy="127635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Line 14"/>
          <p:cNvSpPr>
            <a:spLocks noChangeShapeType="1"/>
          </p:cNvSpPr>
          <p:nvPr/>
        </p:nvSpPr>
        <p:spPr bwMode="auto">
          <a:xfrm flipH="1">
            <a:off x="5949379" y="2206054"/>
            <a:ext cx="1587" cy="127635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15"/>
          <p:cNvSpPr>
            <a:spLocks noChangeShapeType="1"/>
          </p:cNvSpPr>
          <p:nvPr/>
        </p:nvSpPr>
        <p:spPr bwMode="auto">
          <a:xfrm flipH="1">
            <a:off x="4212654" y="2206054"/>
            <a:ext cx="1587" cy="12573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Line 16"/>
          <p:cNvSpPr>
            <a:spLocks noChangeShapeType="1"/>
          </p:cNvSpPr>
          <p:nvPr/>
        </p:nvSpPr>
        <p:spPr bwMode="auto">
          <a:xfrm>
            <a:off x="2478310" y="2814575"/>
            <a:ext cx="17351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Line 17"/>
          <p:cNvSpPr>
            <a:spLocks noChangeShapeType="1"/>
          </p:cNvSpPr>
          <p:nvPr/>
        </p:nvSpPr>
        <p:spPr bwMode="auto">
          <a:xfrm>
            <a:off x="549497" y="2581466"/>
            <a:ext cx="1928813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Line 18"/>
          <p:cNvSpPr>
            <a:spLocks noChangeShapeType="1"/>
          </p:cNvSpPr>
          <p:nvPr/>
        </p:nvSpPr>
        <p:spPr bwMode="auto">
          <a:xfrm>
            <a:off x="2478310" y="3183954"/>
            <a:ext cx="34718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Freeform 19"/>
          <p:cNvSpPr/>
          <p:nvPr/>
        </p:nvSpPr>
        <p:spPr bwMode="auto">
          <a:xfrm>
            <a:off x="1279889" y="1721867"/>
            <a:ext cx="427690" cy="182488"/>
          </a:xfrm>
          <a:custGeom>
            <a:avLst/>
            <a:gdLst>
              <a:gd name="T0" fmla="*/ 0 w 390"/>
              <a:gd name="T1" fmla="*/ 188912 h 210"/>
              <a:gd name="T2" fmla="*/ 419100 w 390"/>
              <a:gd name="T3" fmla="*/ 0 h 21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90" h="210">
                <a:moveTo>
                  <a:pt x="0" y="210"/>
                </a:moveTo>
                <a:lnTo>
                  <a:pt x="39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Freeform 20"/>
          <p:cNvSpPr/>
          <p:nvPr/>
        </p:nvSpPr>
        <p:spPr bwMode="auto">
          <a:xfrm>
            <a:off x="3988816" y="1574229"/>
            <a:ext cx="611188" cy="212725"/>
          </a:xfrm>
          <a:custGeom>
            <a:avLst/>
            <a:gdLst>
              <a:gd name="T0" fmla="*/ 0 w 570"/>
              <a:gd name="T1" fmla="*/ 0 h 237"/>
              <a:gd name="T2" fmla="*/ 611188 w 570"/>
              <a:gd name="T3" fmla="*/ 212725 h 237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70" h="237">
                <a:moveTo>
                  <a:pt x="0" y="0"/>
                </a:moveTo>
                <a:lnTo>
                  <a:pt x="570" y="237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1429766" y="893191"/>
            <a:ext cx="390525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i="1" dirty="0">
                <a:ea typeface="黑体" panose="02010609060101010101" pitchFamily="49" charset="-122"/>
              </a:rPr>
              <a:t>n</a:t>
            </a:r>
            <a:r>
              <a:rPr lang="en-US" altLang="zh-CN" sz="2400" baseline="-25000" dirty="0">
                <a:ea typeface="黑体" panose="02010609060101010101" pitchFamily="49" charset="-122"/>
              </a:rPr>
              <a:t>1</a:t>
            </a:r>
            <a:endParaRPr lang="en-US" altLang="zh-CN" sz="2400" dirty="0">
              <a:ea typeface="黑体" panose="02010609060101010101" pitchFamily="49" charset="-122"/>
            </a:endParaRPr>
          </a:p>
        </p:txBody>
      </p:sp>
      <p:sp>
        <p:nvSpPr>
          <p:cNvPr id="36" name="Text Box 22"/>
          <p:cNvSpPr txBox="1">
            <a:spLocks noChangeArrowheads="1"/>
          </p:cNvSpPr>
          <p:nvPr/>
        </p:nvSpPr>
        <p:spPr bwMode="auto">
          <a:xfrm>
            <a:off x="4062494" y="951929"/>
            <a:ext cx="388937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i="1" dirty="0">
                <a:ea typeface="黑体" panose="02010609060101010101" pitchFamily="49" charset="-122"/>
              </a:rPr>
              <a:t>n</a:t>
            </a:r>
            <a:r>
              <a:rPr lang="en-US" altLang="zh-CN" sz="2400" baseline="-25000" dirty="0">
                <a:ea typeface="黑体" panose="02010609060101010101" pitchFamily="49" charset="-122"/>
              </a:rPr>
              <a:t>2</a:t>
            </a:r>
            <a:endParaRPr lang="en-US" altLang="zh-CN" sz="2400" dirty="0">
              <a:ea typeface="黑体" panose="02010609060101010101" pitchFamily="49" charset="-122"/>
            </a:endParaRPr>
          </a:p>
        </p:txBody>
      </p:sp>
      <p:sp>
        <p:nvSpPr>
          <p:cNvPr id="37" name="Text Box 23"/>
          <p:cNvSpPr txBox="1">
            <a:spLocks noChangeArrowheads="1"/>
          </p:cNvSpPr>
          <p:nvPr/>
        </p:nvSpPr>
        <p:spPr bwMode="auto">
          <a:xfrm>
            <a:off x="3056954" y="669354"/>
            <a:ext cx="385762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/>
              <a:t>M</a:t>
            </a:r>
            <a:endParaRPr lang="en-US" altLang="zh-CN" sz="2000"/>
          </a:p>
        </p:txBody>
      </p:sp>
      <p:sp>
        <p:nvSpPr>
          <p:cNvPr id="38" name="Text Box 24"/>
          <p:cNvSpPr txBox="1">
            <a:spLocks noChangeArrowheads="1"/>
          </p:cNvSpPr>
          <p:nvPr/>
        </p:nvSpPr>
        <p:spPr bwMode="auto">
          <a:xfrm>
            <a:off x="2745883" y="3240590"/>
            <a:ext cx="385763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/>
              <a:t>N</a:t>
            </a:r>
            <a:endParaRPr lang="en-US" altLang="zh-CN" sz="2000" dirty="0"/>
          </a:p>
        </p:txBody>
      </p:sp>
      <p:sp>
        <p:nvSpPr>
          <p:cNvPr id="39" name="Text Box 25"/>
          <p:cNvSpPr txBox="1">
            <a:spLocks noChangeArrowheads="1"/>
          </p:cNvSpPr>
          <p:nvPr/>
        </p:nvSpPr>
        <p:spPr bwMode="auto">
          <a:xfrm>
            <a:off x="2285429" y="1926654"/>
            <a:ext cx="385762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/>
              <a:t>P</a:t>
            </a:r>
            <a:endParaRPr lang="en-US" altLang="zh-CN" sz="2000"/>
          </a:p>
        </p:txBody>
      </p:sp>
      <p:sp>
        <p:nvSpPr>
          <p:cNvPr id="40" name="Text Box 26"/>
          <p:cNvSpPr txBox="1">
            <a:spLocks noChangeArrowheads="1"/>
          </p:cNvSpPr>
          <p:nvPr/>
        </p:nvSpPr>
        <p:spPr bwMode="auto">
          <a:xfrm>
            <a:off x="356616" y="1926654"/>
            <a:ext cx="385763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/>
              <a:t>O</a:t>
            </a:r>
            <a:endParaRPr lang="en-US" altLang="zh-CN" sz="2000"/>
          </a:p>
        </p:txBody>
      </p:sp>
      <p:sp>
        <p:nvSpPr>
          <p:cNvPr id="41" name="Text Box 27"/>
          <p:cNvSpPr txBox="1">
            <a:spLocks noChangeArrowheads="1"/>
          </p:cNvSpPr>
          <p:nvPr/>
        </p:nvSpPr>
        <p:spPr bwMode="auto">
          <a:xfrm>
            <a:off x="4022154" y="2206054"/>
            <a:ext cx="385762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/>
              <a:t>C</a:t>
            </a:r>
            <a:endParaRPr lang="en-US" altLang="zh-CN" sz="2000"/>
          </a:p>
        </p:txBody>
      </p:sp>
      <p:sp>
        <p:nvSpPr>
          <p:cNvPr id="42" name="Text Box 28"/>
          <p:cNvSpPr txBox="1">
            <a:spLocks noChangeArrowheads="1"/>
          </p:cNvSpPr>
          <p:nvPr/>
        </p:nvSpPr>
        <p:spPr bwMode="auto">
          <a:xfrm>
            <a:off x="5757291" y="2206054"/>
            <a:ext cx="385763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/>
              <a:t>I</a:t>
            </a:r>
            <a:endParaRPr lang="en-US" altLang="zh-CN" sz="2000"/>
          </a:p>
        </p:txBody>
      </p:sp>
      <p:sp>
        <p:nvSpPr>
          <p:cNvPr id="43" name="Text Box 29"/>
          <p:cNvSpPr txBox="1">
            <a:spLocks noChangeArrowheads="1"/>
          </p:cNvSpPr>
          <p:nvPr/>
        </p:nvSpPr>
        <p:spPr bwMode="auto">
          <a:xfrm>
            <a:off x="2671191" y="945579"/>
            <a:ext cx="385763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/>
              <a:t>A</a:t>
            </a:r>
            <a:endParaRPr lang="en-US" altLang="zh-CN" sz="2000"/>
          </a:p>
        </p:txBody>
      </p:sp>
      <p:sp>
        <p:nvSpPr>
          <p:cNvPr id="44" name="Text Box 30"/>
          <p:cNvSpPr txBox="1">
            <a:spLocks noChangeArrowheads="1"/>
          </p:cNvSpPr>
          <p:nvPr/>
        </p:nvSpPr>
        <p:spPr bwMode="auto">
          <a:xfrm>
            <a:off x="1354360" y="2518792"/>
            <a:ext cx="385763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i="1" dirty="0">
                <a:solidFill>
                  <a:srgbClr val="FF0000"/>
                </a:solidFill>
                <a:ea typeface="黑体" panose="02010609060101010101" pitchFamily="49" charset="-122"/>
              </a:rPr>
              <a:t>u</a:t>
            </a:r>
            <a:endParaRPr lang="en-US" altLang="zh-CN" sz="2800" i="1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3206338" y="2442469"/>
            <a:ext cx="385762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i="1" dirty="0">
                <a:ea typeface="黑体" panose="02010609060101010101" pitchFamily="49" charset="-122"/>
              </a:rPr>
              <a:t>r</a:t>
            </a:r>
            <a:endParaRPr lang="en-US" altLang="zh-CN" sz="2400" i="1" dirty="0">
              <a:ea typeface="黑体" panose="02010609060101010101" pitchFamily="49" charset="-122"/>
            </a:endParaRPr>
          </a:p>
        </p:txBody>
      </p:sp>
      <p:sp>
        <p:nvSpPr>
          <p:cNvPr id="46" name="Text Box 32"/>
          <p:cNvSpPr txBox="1">
            <a:spLocks noChangeArrowheads="1"/>
          </p:cNvSpPr>
          <p:nvPr/>
        </p:nvSpPr>
        <p:spPr bwMode="auto">
          <a:xfrm>
            <a:off x="4288648" y="2839494"/>
            <a:ext cx="385762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i="1" dirty="0">
                <a:ea typeface="黑体" panose="02010609060101010101" pitchFamily="49" charset="-122"/>
              </a:rPr>
              <a:t>v</a:t>
            </a:r>
            <a:endParaRPr lang="en-US" altLang="zh-CN" sz="2400" i="1" dirty="0">
              <a:ea typeface="黑体" panose="02010609060101010101" pitchFamily="49" charset="-122"/>
            </a:endParaRPr>
          </a:p>
        </p:txBody>
      </p:sp>
      <p:sp>
        <p:nvSpPr>
          <p:cNvPr id="47" name="Text Box 33"/>
          <p:cNvSpPr txBox="1">
            <a:spLocks noChangeArrowheads="1"/>
          </p:cNvSpPr>
          <p:nvPr/>
        </p:nvSpPr>
        <p:spPr bwMode="auto">
          <a:xfrm>
            <a:off x="1128141" y="1926654"/>
            <a:ext cx="385763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ym typeface="Symbol" panose="05050102010706020507" pitchFamily="18" charset="2"/>
              </a:rPr>
              <a:t></a:t>
            </a:r>
            <a:endParaRPr lang="en-US" altLang="zh-CN" sz="2000"/>
          </a:p>
        </p:txBody>
      </p:sp>
      <p:sp>
        <p:nvSpPr>
          <p:cNvPr id="48" name="Text Box 34"/>
          <p:cNvSpPr txBox="1">
            <a:spLocks noChangeArrowheads="1"/>
          </p:cNvSpPr>
          <p:nvPr/>
        </p:nvSpPr>
        <p:spPr bwMode="auto">
          <a:xfrm>
            <a:off x="3636391" y="1926654"/>
            <a:ext cx="385763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ym typeface="Symbol" panose="05050102010706020507" pitchFamily="18" charset="2"/>
              </a:rPr>
              <a:t></a:t>
            </a:r>
            <a:endParaRPr lang="en-US" altLang="zh-CN" sz="2000"/>
          </a:p>
        </p:txBody>
      </p:sp>
      <p:sp>
        <p:nvSpPr>
          <p:cNvPr id="49" name="Text Box 35"/>
          <p:cNvSpPr txBox="1">
            <a:spLocks noChangeArrowheads="1"/>
          </p:cNvSpPr>
          <p:nvPr/>
        </p:nvSpPr>
        <p:spPr bwMode="auto">
          <a:xfrm>
            <a:off x="4985766" y="1926654"/>
            <a:ext cx="385763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ym typeface="Symbol" panose="05050102010706020507" pitchFamily="18" charset="2"/>
              </a:rPr>
              <a:t></a:t>
            </a:r>
            <a:endParaRPr lang="en-US" altLang="zh-CN" sz="2000"/>
          </a:p>
        </p:txBody>
      </p:sp>
      <p:sp>
        <p:nvSpPr>
          <p:cNvPr id="50" name="Text Box 36"/>
          <p:cNvSpPr txBox="1">
            <a:spLocks noChangeArrowheads="1"/>
          </p:cNvSpPr>
          <p:nvPr/>
        </p:nvSpPr>
        <p:spPr bwMode="auto">
          <a:xfrm>
            <a:off x="2285429" y="948754"/>
            <a:ext cx="388937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i="1"/>
              <a:t>i</a:t>
            </a:r>
            <a:r>
              <a:rPr lang="en-US" altLang="zh-CN" sz="2000" baseline="-25000"/>
              <a:t>1</a:t>
            </a:r>
            <a:endParaRPr lang="en-US" altLang="zh-CN" sz="2000"/>
          </a:p>
        </p:txBody>
      </p:sp>
      <p:sp>
        <p:nvSpPr>
          <p:cNvPr id="51" name="Text Box 37"/>
          <p:cNvSpPr txBox="1">
            <a:spLocks noChangeArrowheads="1"/>
          </p:cNvSpPr>
          <p:nvPr/>
        </p:nvSpPr>
        <p:spPr bwMode="auto">
          <a:xfrm>
            <a:off x="3442716" y="1367854"/>
            <a:ext cx="388938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i="1"/>
              <a:t>i</a:t>
            </a:r>
            <a:r>
              <a:rPr lang="en-US" altLang="zh-CN" sz="2000" baseline="-25000"/>
              <a:t>2</a:t>
            </a:r>
            <a:endParaRPr lang="en-US" altLang="zh-CN" sz="2000"/>
          </a:p>
        </p:txBody>
      </p:sp>
      <p:sp>
        <p:nvSpPr>
          <p:cNvPr id="52" name="Freeform 38"/>
          <p:cNvSpPr/>
          <p:nvPr/>
        </p:nvSpPr>
        <p:spPr bwMode="auto">
          <a:xfrm>
            <a:off x="790004" y="2098104"/>
            <a:ext cx="146050" cy="107950"/>
          </a:xfrm>
          <a:custGeom>
            <a:avLst/>
            <a:gdLst>
              <a:gd name="T0" fmla="*/ 146050 w 135"/>
              <a:gd name="T1" fmla="*/ 107950 h 120"/>
              <a:gd name="T2" fmla="*/ 129822 w 135"/>
              <a:gd name="T3" fmla="*/ 26988 h 120"/>
              <a:gd name="T4" fmla="*/ 0 w 135"/>
              <a:gd name="T5" fmla="*/ 0 h 12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5" h="120">
                <a:moveTo>
                  <a:pt x="135" y="120"/>
                </a:moveTo>
                <a:lnTo>
                  <a:pt x="120" y="3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" name="Freeform 39"/>
          <p:cNvSpPr/>
          <p:nvPr/>
        </p:nvSpPr>
        <p:spPr bwMode="auto">
          <a:xfrm>
            <a:off x="2590229" y="1088454"/>
            <a:ext cx="80962" cy="217488"/>
          </a:xfrm>
          <a:custGeom>
            <a:avLst/>
            <a:gdLst>
              <a:gd name="T0" fmla="*/ 80962 w 75"/>
              <a:gd name="T1" fmla="*/ 0 h 243"/>
              <a:gd name="T2" fmla="*/ 0 w 75"/>
              <a:gd name="T3" fmla="*/ 96661 h 243"/>
              <a:gd name="T4" fmla="*/ 80962 w 75"/>
              <a:gd name="T5" fmla="*/ 217488 h 24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5" h="243">
                <a:moveTo>
                  <a:pt x="75" y="0"/>
                </a:moveTo>
                <a:lnTo>
                  <a:pt x="0" y="108"/>
                </a:lnTo>
                <a:lnTo>
                  <a:pt x="75" y="243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" name="Freeform 40"/>
          <p:cNvSpPr/>
          <p:nvPr/>
        </p:nvSpPr>
        <p:spPr bwMode="auto">
          <a:xfrm>
            <a:off x="3169666" y="1367854"/>
            <a:ext cx="80963" cy="85725"/>
          </a:xfrm>
          <a:custGeom>
            <a:avLst/>
            <a:gdLst>
              <a:gd name="T0" fmla="*/ 80963 w 75"/>
              <a:gd name="T1" fmla="*/ 0 h 96"/>
              <a:gd name="T2" fmla="*/ 0 w 75"/>
              <a:gd name="T3" fmla="*/ 85725 h 9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5" h="96">
                <a:moveTo>
                  <a:pt x="75" y="0"/>
                </a:moveTo>
                <a:lnTo>
                  <a:pt x="0" y="96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" name="Freeform 41"/>
          <p:cNvSpPr/>
          <p:nvPr/>
        </p:nvSpPr>
        <p:spPr bwMode="auto">
          <a:xfrm>
            <a:off x="4004691" y="2066354"/>
            <a:ext cx="17463" cy="139700"/>
          </a:xfrm>
          <a:custGeom>
            <a:avLst/>
            <a:gdLst>
              <a:gd name="T0" fmla="*/ 16372 w 16"/>
              <a:gd name="T1" fmla="*/ 0 h 156"/>
              <a:gd name="T2" fmla="*/ 0 w 16"/>
              <a:gd name="T3" fmla="*/ 59104 h 156"/>
              <a:gd name="T4" fmla="*/ 17463 w 16"/>
              <a:gd name="T5" fmla="*/ 139700 h 15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" h="156">
                <a:moveTo>
                  <a:pt x="15" y="0"/>
                </a:moveTo>
                <a:lnTo>
                  <a:pt x="0" y="66"/>
                </a:lnTo>
                <a:lnTo>
                  <a:pt x="16" y="156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" name="Freeform 42"/>
          <p:cNvSpPr/>
          <p:nvPr/>
        </p:nvSpPr>
        <p:spPr bwMode="auto">
          <a:xfrm>
            <a:off x="5531866" y="2066354"/>
            <a:ext cx="33338" cy="139700"/>
          </a:xfrm>
          <a:custGeom>
            <a:avLst/>
            <a:gdLst>
              <a:gd name="T0" fmla="*/ 32263 w 31"/>
              <a:gd name="T1" fmla="*/ 0 h 156"/>
              <a:gd name="T2" fmla="*/ 0 w 31"/>
              <a:gd name="T3" fmla="*/ 72537 h 156"/>
              <a:gd name="T4" fmla="*/ 33338 w 31"/>
              <a:gd name="T5" fmla="*/ 139700 h 15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1" h="156">
                <a:moveTo>
                  <a:pt x="30" y="0"/>
                </a:moveTo>
                <a:lnTo>
                  <a:pt x="0" y="81"/>
                </a:lnTo>
                <a:lnTo>
                  <a:pt x="31" y="156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" name="Text Box 2"/>
          <p:cNvSpPr txBox="1">
            <a:spLocks noChangeArrowheads="1"/>
          </p:cNvSpPr>
          <p:nvPr/>
        </p:nvSpPr>
        <p:spPr bwMode="auto">
          <a:xfrm>
            <a:off x="566958" y="3682429"/>
            <a:ext cx="801925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当物点到折射面的方向和入射光线的方向相同，即</a:t>
            </a:r>
            <a:r>
              <a:rPr kumimoji="1"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物为实物时，物距为正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，反之为负；</a:t>
            </a:r>
            <a:endParaRPr kumimoji="1"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" name="Text Box 46"/>
          <p:cNvSpPr txBox="1">
            <a:spLocks noChangeArrowheads="1"/>
          </p:cNvSpPr>
          <p:nvPr/>
        </p:nvSpPr>
        <p:spPr bwMode="auto">
          <a:xfrm>
            <a:off x="1073960" y="4747717"/>
            <a:ext cx="7200900" cy="904863"/>
          </a:xfrm>
          <a:prstGeom prst="rect">
            <a:avLst/>
          </a:prstGeom>
          <a:solidFill>
            <a:srgbClr val="FFFF99"/>
          </a:solidFill>
          <a:ln w="9525">
            <a:solidFill>
              <a:srgbClr val="FF66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物为实物＝物由实际入射光线组成</a:t>
            </a:r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 eaLnBrk="1" hangingPunct="1">
              <a:spcBef>
                <a:spcPct val="20000"/>
              </a:spcBef>
            </a:pP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＝</a:t>
            </a:r>
            <a:r>
              <a:rPr kumimoji="1"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入射光线是发散光线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＝物距为正</a:t>
            </a:r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" name="Text Box 47"/>
          <p:cNvSpPr txBox="1">
            <a:spLocks noChangeArrowheads="1"/>
          </p:cNvSpPr>
          <p:nvPr/>
        </p:nvSpPr>
        <p:spPr bwMode="auto">
          <a:xfrm>
            <a:off x="1073960" y="5736146"/>
            <a:ext cx="7200900" cy="904863"/>
          </a:xfrm>
          <a:prstGeom prst="rect">
            <a:avLst/>
          </a:prstGeom>
          <a:solidFill>
            <a:srgbClr val="FFFF99"/>
          </a:solidFill>
          <a:ln w="9525">
            <a:solidFill>
              <a:srgbClr val="FF66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物为虚物＝物由实际入射光线的延长线组成</a:t>
            </a:r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 eaLnBrk="1" hangingPunct="1">
              <a:spcBef>
                <a:spcPct val="20000"/>
              </a:spcBef>
            </a:pP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＝入射光线是会聚光线＝物距为负</a:t>
            </a:r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1128141" y="2345754"/>
            <a:ext cx="773811" cy="836124"/>
          </a:xfrm>
          <a:prstGeom prst="ellipse">
            <a:avLst/>
          </a:prstGeom>
          <a:noFill/>
          <a:ln w="317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/>
          <p:cNvCxnSpPr>
            <a:stCxn id="3" idx="6"/>
          </p:cNvCxnSpPr>
          <p:nvPr/>
        </p:nvCxnSpPr>
        <p:spPr>
          <a:xfrm>
            <a:off x="1901952" y="2763816"/>
            <a:ext cx="4625721" cy="277263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40" idx="2"/>
            <a:endCxn id="21" idx="0"/>
          </p:cNvCxnSpPr>
          <p:nvPr/>
        </p:nvCxnSpPr>
        <p:spPr>
          <a:xfrm flipV="1">
            <a:off x="549498" y="2206054"/>
            <a:ext cx="1929605" cy="3175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21" idx="0"/>
            <a:endCxn id="42" idx="0"/>
          </p:cNvCxnSpPr>
          <p:nvPr/>
        </p:nvCxnSpPr>
        <p:spPr>
          <a:xfrm>
            <a:off x="2479103" y="2206054"/>
            <a:ext cx="3471070" cy="0"/>
          </a:xfrm>
          <a:prstGeom prst="straightConnector1">
            <a:avLst/>
          </a:prstGeom>
          <a:ln w="349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4" presetClass="entr" presetSubtype="1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50"/>
                            </p:stCondLst>
                            <p:childTnLst>
                              <p:par>
                                <p:cTn id="26" presetID="14" presetClass="entr" presetSubtype="1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60" grpId="0"/>
      <p:bldP spid="61" grpId="0" animBg="1"/>
      <p:bldP spid="62" grpId="0" animBg="1"/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G:\QQfile\1271992826\FileRecv\校徽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74614"/>
            <a:ext cx="561975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 descr="G:\QQfile\1271992826\FileRecv\b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888" y="6467475"/>
            <a:ext cx="646112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标题 1"/>
          <p:cNvSpPr txBox="1"/>
          <p:nvPr/>
        </p:nvSpPr>
        <p:spPr>
          <a:xfrm>
            <a:off x="819150" y="243207"/>
            <a:ext cx="7886700" cy="4349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/>
              <a:t>几何光学  </a:t>
            </a:r>
            <a:r>
              <a:rPr lang="zh-CN" altLang="en-US" sz="2400" b="1" dirty="0"/>
              <a:t>球面折射</a:t>
            </a:r>
            <a:endParaRPr lang="zh-CN" altLang="en-US" sz="3600" b="1" dirty="0"/>
          </a:p>
        </p:txBody>
      </p:sp>
      <p:graphicFrame>
        <p:nvGraphicFramePr>
          <p:cNvPr id="23" name="Object 4"/>
          <p:cNvGraphicFramePr>
            <a:graphicFrameLocks noChangeAspect="1"/>
          </p:cNvGraphicFramePr>
          <p:nvPr/>
        </p:nvGraphicFramePr>
        <p:xfrm>
          <a:off x="6461171" y="2314005"/>
          <a:ext cx="2390221" cy="8678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公式" r:id="rId3" imgW="1066165" imgH="393700" progId="Equation.3">
                  <p:embed/>
                </p:oleObj>
              </mc:Choice>
              <mc:Fallback>
                <p:oleObj name="公式" r:id="rId3" imgW="1066165" imgH="393700" progId="Equation.3">
                  <p:embed/>
                  <p:pic>
                    <p:nvPicPr>
                      <p:cNvPr id="0" name="图片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171" y="2314005"/>
                        <a:ext cx="2390221" cy="867873"/>
                      </a:xfrm>
                      <a:prstGeom prst="rect">
                        <a:avLst/>
                      </a:prstGeom>
                      <a:solidFill>
                        <a:srgbClr val="99FFCC"/>
                      </a:solidFill>
                      <a:ln w="952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矩形 23"/>
          <p:cNvSpPr/>
          <p:nvPr/>
        </p:nvSpPr>
        <p:spPr>
          <a:xfrm>
            <a:off x="356616" y="3616957"/>
            <a:ext cx="8494776" cy="313199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6461171" y="1521943"/>
            <a:ext cx="2378504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 w="15875"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ym typeface="Symbol" panose="05050102010706020507" pitchFamily="18" charset="2"/>
              </a:rPr>
              <a:t>像距判断</a:t>
            </a:r>
            <a:endParaRPr lang="zh-CN" altLang="en-US" sz="2800" b="1" dirty="0">
              <a:sym typeface="Symbol" panose="05050102010706020507" pitchFamily="18" charset="2"/>
            </a:endParaRPr>
          </a:p>
        </p:txBody>
      </p:sp>
      <p:sp>
        <p:nvSpPr>
          <p:cNvPr id="12" name="Freeform 6"/>
          <p:cNvSpPr/>
          <p:nvPr/>
        </p:nvSpPr>
        <p:spPr bwMode="auto">
          <a:xfrm>
            <a:off x="2479104" y="943992"/>
            <a:ext cx="3663950" cy="2538412"/>
          </a:xfrm>
          <a:custGeom>
            <a:avLst/>
            <a:gdLst>
              <a:gd name="T0" fmla="*/ 578518 w 3420"/>
              <a:gd name="T1" fmla="*/ 5372 h 2835"/>
              <a:gd name="T2" fmla="*/ 176770 w 3420"/>
              <a:gd name="T3" fmla="*/ 671538 h 2835"/>
              <a:gd name="T4" fmla="*/ 0 w 3420"/>
              <a:gd name="T5" fmla="*/ 1262491 h 2835"/>
              <a:gd name="T6" fmla="*/ 128560 w 3420"/>
              <a:gd name="T7" fmla="*/ 1719136 h 2835"/>
              <a:gd name="T8" fmla="*/ 578518 w 3420"/>
              <a:gd name="T9" fmla="*/ 2519609 h 2835"/>
              <a:gd name="T10" fmla="*/ 3647880 w 3420"/>
              <a:gd name="T11" fmla="*/ 2538412 h 2835"/>
              <a:gd name="T12" fmla="*/ 3663950 w 3420"/>
              <a:gd name="T13" fmla="*/ 5372 h 2835"/>
              <a:gd name="T14" fmla="*/ 562448 w 3420"/>
              <a:gd name="T15" fmla="*/ 0 h 283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420" h="2835">
                <a:moveTo>
                  <a:pt x="540" y="6"/>
                </a:moveTo>
                <a:cubicBezTo>
                  <a:pt x="477" y="130"/>
                  <a:pt x="255" y="516"/>
                  <a:pt x="165" y="750"/>
                </a:cubicBezTo>
                <a:cubicBezTo>
                  <a:pt x="75" y="984"/>
                  <a:pt x="8" y="1215"/>
                  <a:pt x="0" y="1410"/>
                </a:cubicBezTo>
                <a:lnTo>
                  <a:pt x="120" y="1920"/>
                </a:lnTo>
                <a:lnTo>
                  <a:pt x="540" y="2814"/>
                </a:lnTo>
                <a:lnTo>
                  <a:pt x="3405" y="2835"/>
                </a:lnTo>
                <a:lnTo>
                  <a:pt x="3420" y="6"/>
                </a:lnTo>
                <a:lnTo>
                  <a:pt x="525" y="0"/>
                </a:lnTo>
              </a:path>
            </a:pathLst>
          </a:cu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>
            <a:off x="356616" y="2206054"/>
            <a:ext cx="617220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lgDash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Freeform 8"/>
          <p:cNvSpPr/>
          <p:nvPr/>
        </p:nvSpPr>
        <p:spPr bwMode="auto">
          <a:xfrm>
            <a:off x="2479104" y="948754"/>
            <a:ext cx="577850" cy="2514600"/>
          </a:xfrm>
          <a:custGeom>
            <a:avLst/>
            <a:gdLst>
              <a:gd name="T0" fmla="*/ 577850 w 540"/>
              <a:gd name="T1" fmla="*/ 0 h 2808"/>
              <a:gd name="T2" fmla="*/ 0 w 540"/>
              <a:gd name="T3" fmla="*/ 1257300 h 2808"/>
              <a:gd name="T4" fmla="*/ 577850 w 540"/>
              <a:gd name="T5" fmla="*/ 2514600 h 28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40" h="2808">
                <a:moveTo>
                  <a:pt x="540" y="0"/>
                </a:moveTo>
                <a:cubicBezTo>
                  <a:pt x="270" y="468"/>
                  <a:pt x="0" y="936"/>
                  <a:pt x="0" y="1404"/>
                </a:cubicBezTo>
                <a:cubicBezTo>
                  <a:pt x="0" y="1872"/>
                  <a:pt x="450" y="2574"/>
                  <a:pt x="540" y="2808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 flipV="1">
            <a:off x="550291" y="1228154"/>
            <a:ext cx="2314575" cy="977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0"/>
          <p:cNvSpPr>
            <a:spLocks noChangeShapeType="1"/>
          </p:cNvSpPr>
          <p:nvPr/>
        </p:nvSpPr>
        <p:spPr bwMode="auto">
          <a:xfrm>
            <a:off x="2285429" y="809054"/>
            <a:ext cx="2122487" cy="15367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11"/>
          <p:cNvSpPr>
            <a:spLocks noChangeShapeType="1"/>
          </p:cNvSpPr>
          <p:nvPr/>
        </p:nvSpPr>
        <p:spPr bwMode="auto">
          <a:xfrm>
            <a:off x="2864866" y="1228154"/>
            <a:ext cx="3086100" cy="977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>
            <a:off x="550291" y="2206054"/>
            <a:ext cx="16668" cy="12573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Line 13"/>
          <p:cNvSpPr>
            <a:spLocks noChangeShapeType="1"/>
          </p:cNvSpPr>
          <p:nvPr/>
        </p:nvSpPr>
        <p:spPr bwMode="auto">
          <a:xfrm>
            <a:off x="2479103" y="2206054"/>
            <a:ext cx="16669" cy="127635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Line 14"/>
          <p:cNvSpPr>
            <a:spLocks noChangeShapeType="1"/>
          </p:cNvSpPr>
          <p:nvPr/>
        </p:nvSpPr>
        <p:spPr bwMode="auto">
          <a:xfrm flipH="1">
            <a:off x="5949379" y="2206054"/>
            <a:ext cx="1587" cy="127635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15"/>
          <p:cNvSpPr>
            <a:spLocks noChangeShapeType="1"/>
          </p:cNvSpPr>
          <p:nvPr/>
        </p:nvSpPr>
        <p:spPr bwMode="auto">
          <a:xfrm flipH="1">
            <a:off x="4212654" y="2206054"/>
            <a:ext cx="1587" cy="12573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Line 16"/>
          <p:cNvSpPr>
            <a:spLocks noChangeShapeType="1"/>
          </p:cNvSpPr>
          <p:nvPr/>
        </p:nvSpPr>
        <p:spPr bwMode="auto">
          <a:xfrm>
            <a:off x="2478310" y="2814575"/>
            <a:ext cx="17351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Line 17"/>
          <p:cNvSpPr>
            <a:spLocks noChangeShapeType="1"/>
          </p:cNvSpPr>
          <p:nvPr/>
        </p:nvSpPr>
        <p:spPr bwMode="auto">
          <a:xfrm>
            <a:off x="549497" y="2581466"/>
            <a:ext cx="19288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Line 18"/>
          <p:cNvSpPr>
            <a:spLocks noChangeShapeType="1"/>
          </p:cNvSpPr>
          <p:nvPr/>
        </p:nvSpPr>
        <p:spPr bwMode="auto">
          <a:xfrm>
            <a:off x="2478310" y="3183954"/>
            <a:ext cx="3471862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Freeform 19"/>
          <p:cNvSpPr/>
          <p:nvPr/>
        </p:nvSpPr>
        <p:spPr bwMode="auto">
          <a:xfrm>
            <a:off x="1279889" y="1721867"/>
            <a:ext cx="427690" cy="182488"/>
          </a:xfrm>
          <a:custGeom>
            <a:avLst/>
            <a:gdLst>
              <a:gd name="T0" fmla="*/ 0 w 390"/>
              <a:gd name="T1" fmla="*/ 188912 h 210"/>
              <a:gd name="T2" fmla="*/ 419100 w 390"/>
              <a:gd name="T3" fmla="*/ 0 h 21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90" h="210">
                <a:moveTo>
                  <a:pt x="0" y="210"/>
                </a:moveTo>
                <a:lnTo>
                  <a:pt x="39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Freeform 20"/>
          <p:cNvSpPr/>
          <p:nvPr/>
        </p:nvSpPr>
        <p:spPr bwMode="auto">
          <a:xfrm>
            <a:off x="3988816" y="1574229"/>
            <a:ext cx="611188" cy="212725"/>
          </a:xfrm>
          <a:custGeom>
            <a:avLst/>
            <a:gdLst>
              <a:gd name="T0" fmla="*/ 0 w 570"/>
              <a:gd name="T1" fmla="*/ 0 h 237"/>
              <a:gd name="T2" fmla="*/ 611188 w 570"/>
              <a:gd name="T3" fmla="*/ 212725 h 237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70" h="237">
                <a:moveTo>
                  <a:pt x="0" y="0"/>
                </a:moveTo>
                <a:lnTo>
                  <a:pt x="570" y="237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1429766" y="893191"/>
            <a:ext cx="390525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i="1" dirty="0">
                <a:ea typeface="黑体" panose="02010609060101010101" pitchFamily="49" charset="-122"/>
              </a:rPr>
              <a:t>n</a:t>
            </a:r>
            <a:r>
              <a:rPr lang="en-US" altLang="zh-CN" sz="2400" baseline="-25000" dirty="0">
                <a:ea typeface="黑体" panose="02010609060101010101" pitchFamily="49" charset="-122"/>
              </a:rPr>
              <a:t>1</a:t>
            </a:r>
            <a:endParaRPr lang="en-US" altLang="zh-CN" sz="2400" dirty="0">
              <a:ea typeface="黑体" panose="02010609060101010101" pitchFamily="49" charset="-122"/>
            </a:endParaRPr>
          </a:p>
        </p:txBody>
      </p:sp>
      <p:sp>
        <p:nvSpPr>
          <p:cNvPr id="36" name="Text Box 22"/>
          <p:cNvSpPr txBox="1">
            <a:spLocks noChangeArrowheads="1"/>
          </p:cNvSpPr>
          <p:nvPr/>
        </p:nvSpPr>
        <p:spPr bwMode="auto">
          <a:xfrm>
            <a:off x="4062494" y="951929"/>
            <a:ext cx="388937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i="1" dirty="0">
                <a:ea typeface="黑体" panose="02010609060101010101" pitchFamily="49" charset="-122"/>
              </a:rPr>
              <a:t>n</a:t>
            </a:r>
            <a:r>
              <a:rPr lang="en-US" altLang="zh-CN" sz="2400" baseline="-25000" dirty="0">
                <a:ea typeface="黑体" panose="02010609060101010101" pitchFamily="49" charset="-122"/>
              </a:rPr>
              <a:t>2</a:t>
            </a:r>
            <a:endParaRPr lang="en-US" altLang="zh-CN" sz="2400" dirty="0">
              <a:ea typeface="黑体" panose="02010609060101010101" pitchFamily="49" charset="-122"/>
            </a:endParaRPr>
          </a:p>
        </p:txBody>
      </p:sp>
      <p:sp>
        <p:nvSpPr>
          <p:cNvPr id="37" name="Text Box 23"/>
          <p:cNvSpPr txBox="1">
            <a:spLocks noChangeArrowheads="1"/>
          </p:cNvSpPr>
          <p:nvPr/>
        </p:nvSpPr>
        <p:spPr bwMode="auto">
          <a:xfrm>
            <a:off x="3056954" y="669354"/>
            <a:ext cx="385762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/>
              <a:t>M</a:t>
            </a:r>
            <a:endParaRPr lang="en-US" altLang="zh-CN" sz="2000"/>
          </a:p>
        </p:txBody>
      </p:sp>
      <p:sp>
        <p:nvSpPr>
          <p:cNvPr id="38" name="Text Box 24"/>
          <p:cNvSpPr txBox="1">
            <a:spLocks noChangeArrowheads="1"/>
          </p:cNvSpPr>
          <p:nvPr/>
        </p:nvSpPr>
        <p:spPr bwMode="auto">
          <a:xfrm>
            <a:off x="2745883" y="3240590"/>
            <a:ext cx="385763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/>
              <a:t>N</a:t>
            </a:r>
            <a:endParaRPr lang="en-US" altLang="zh-CN" sz="2000" dirty="0"/>
          </a:p>
        </p:txBody>
      </p:sp>
      <p:sp>
        <p:nvSpPr>
          <p:cNvPr id="39" name="Text Box 25"/>
          <p:cNvSpPr txBox="1">
            <a:spLocks noChangeArrowheads="1"/>
          </p:cNvSpPr>
          <p:nvPr/>
        </p:nvSpPr>
        <p:spPr bwMode="auto">
          <a:xfrm>
            <a:off x="2285429" y="1926654"/>
            <a:ext cx="385762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/>
              <a:t>P</a:t>
            </a:r>
            <a:endParaRPr lang="en-US" altLang="zh-CN" sz="2000"/>
          </a:p>
        </p:txBody>
      </p:sp>
      <p:sp>
        <p:nvSpPr>
          <p:cNvPr id="40" name="Text Box 26"/>
          <p:cNvSpPr txBox="1">
            <a:spLocks noChangeArrowheads="1"/>
          </p:cNvSpPr>
          <p:nvPr/>
        </p:nvSpPr>
        <p:spPr bwMode="auto">
          <a:xfrm>
            <a:off x="356616" y="1926654"/>
            <a:ext cx="385763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/>
              <a:t>O</a:t>
            </a:r>
            <a:endParaRPr lang="en-US" altLang="zh-CN" sz="2000"/>
          </a:p>
        </p:txBody>
      </p:sp>
      <p:sp>
        <p:nvSpPr>
          <p:cNvPr id="41" name="Text Box 27"/>
          <p:cNvSpPr txBox="1">
            <a:spLocks noChangeArrowheads="1"/>
          </p:cNvSpPr>
          <p:nvPr/>
        </p:nvSpPr>
        <p:spPr bwMode="auto">
          <a:xfrm>
            <a:off x="4022154" y="2206054"/>
            <a:ext cx="385762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/>
              <a:t>C</a:t>
            </a:r>
            <a:endParaRPr lang="en-US" altLang="zh-CN" sz="2000"/>
          </a:p>
        </p:txBody>
      </p:sp>
      <p:sp>
        <p:nvSpPr>
          <p:cNvPr id="42" name="Text Box 28"/>
          <p:cNvSpPr txBox="1">
            <a:spLocks noChangeArrowheads="1"/>
          </p:cNvSpPr>
          <p:nvPr/>
        </p:nvSpPr>
        <p:spPr bwMode="auto">
          <a:xfrm>
            <a:off x="5757291" y="2206054"/>
            <a:ext cx="385763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/>
              <a:t>I</a:t>
            </a:r>
            <a:endParaRPr lang="en-US" altLang="zh-CN" sz="2000"/>
          </a:p>
        </p:txBody>
      </p:sp>
      <p:sp>
        <p:nvSpPr>
          <p:cNvPr id="43" name="Text Box 29"/>
          <p:cNvSpPr txBox="1">
            <a:spLocks noChangeArrowheads="1"/>
          </p:cNvSpPr>
          <p:nvPr/>
        </p:nvSpPr>
        <p:spPr bwMode="auto">
          <a:xfrm>
            <a:off x="2671191" y="945579"/>
            <a:ext cx="385763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/>
              <a:t>A</a:t>
            </a:r>
            <a:endParaRPr lang="en-US" altLang="zh-CN" sz="2000"/>
          </a:p>
        </p:txBody>
      </p:sp>
      <p:sp>
        <p:nvSpPr>
          <p:cNvPr id="44" name="Text Box 30"/>
          <p:cNvSpPr txBox="1">
            <a:spLocks noChangeArrowheads="1"/>
          </p:cNvSpPr>
          <p:nvPr/>
        </p:nvSpPr>
        <p:spPr bwMode="auto">
          <a:xfrm>
            <a:off x="1354360" y="2518792"/>
            <a:ext cx="385763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i="1" dirty="0">
                <a:ea typeface="黑体" panose="02010609060101010101" pitchFamily="49" charset="-122"/>
              </a:rPr>
              <a:t>u</a:t>
            </a:r>
            <a:endParaRPr lang="en-US" altLang="zh-CN" sz="2800" i="1" dirty="0">
              <a:ea typeface="黑体" panose="02010609060101010101" pitchFamily="49" charset="-122"/>
            </a:endParaRPr>
          </a:p>
        </p:txBody>
      </p: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3206338" y="2442469"/>
            <a:ext cx="385762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i="1" dirty="0">
                <a:ea typeface="黑体" panose="02010609060101010101" pitchFamily="49" charset="-122"/>
              </a:rPr>
              <a:t>r</a:t>
            </a:r>
            <a:endParaRPr lang="en-US" altLang="zh-CN" sz="2400" i="1" dirty="0">
              <a:ea typeface="黑体" panose="02010609060101010101" pitchFamily="49" charset="-122"/>
            </a:endParaRPr>
          </a:p>
        </p:txBody>
      </p:sp>
      <p:sp>
        <p:nvSpPr>
          <p:cNvPr id="46" name="Text Box 32"/>
          <p:cNvSpPr txBox="1">
            <a:spLocks noChangeArrowheads="1"/>
          </p:cNvSpPr>
          <p:nvPr/>
        </p:nvSpPr>
        <p:spPr bwMode="auto">
          <a:xfrm>
            <a:off x="4288648" y="2839494"/>
            <a:ext cx="385762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i="1" dirty="0">
                <a:ea typeface="黑体" panose="02010609060101010101" pitchFamily="49" charset="-122"/>
              </a:rPr>
              <a:t>v</a:t>
            </a:r>
            <a:endParaRPr lang="en-US" altLang="zh-CN" sz="2400" i="1" dirty="0">
              <a:ea typeface="黑体" panose="02010609060101010101" pitchFamily="49" charset="-122"/>
            </a:endParaRPr>
          </a:p>
        </p:txBody>
      </p:sp>
      <p:sp>
        <p:nvSpPr>
          <p:cNvPr id="47" name="Text Box 33"/>
          <p:cNvSpPr txBox="1">
            <a:spLocks noChangeArrowheads="1"/>
          </p:cNvSpPr>
          <p:nvPr/>
        </p:nvSpPr>
        <p:spPr bwMode="auto">
          <a:xfrm>
            <a:off x="1128141" y="1926654"/>
            <a:ext cx="385763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ym typeface="Symbol" panose="05050102010706020507" pitchFamily="18" charset="2"/>
              </a:rPr>
              <a:t></a:t>
            </a:r>
            <a:endParaRPr lang="en-US" altLang="zh-CN" sz="2000"/>
          </a:p>
        </p:txBody>
      </p:sp>
      <p:sp>
        <p:nvSpPr>
          <p:cNvPr id="48" name="Text Box 34"/>
          <p:cNvSpPr txBox="1">
            <a:spLocks noChangeArrowheads="1"/>
          </p:cNvSpPr>
          <p:nvPr/>
        </p:nvSpPr>
        <p:spPr bwMode="auto">
          <a:xfrm>
            <a:off x="3636391" y="1926654"/>
            <a:ext cx="385763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ym typeface="Symbol" panose="05050102010706020507" pitchFamily="18" charset="2"/>
              </a:rPr>
              <a:t></a:t>
            </a:r>
            <a:endParaRPr lang="en-US" altLang="zh-CN" sz="2000"/>
          </a:p>
        </p:txBody>
      </p:sp>
      <p:sp>
        <p:nvSpPr>
          <p:cNvPr id="49" name="Text Box 35"/>
          <p:cNvSpPr txBox="1">
            <a:spLocks noChangeArrowheads="1"/>
          </p:cNvSpPr>
          <p:nvPr/>
        </p:nvSpPr>
        <p:spPr bwMode="auto">
          <a:xfrm>
            <a:off x="4985766" y="1926654"/>
            <a:ext cx="385763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ym typeface="Symbol" panose="05050102010706020507" pitchFamily="18" charset="2"/>
              </a:rPr>
              <a:t></a:t>
            </a:r>
            <a:endParaRPr lang="en-US" altLang="zh-CN" sz="2000"/>
          </a:p>
        </p:txBody>
      </p:sp>
      <p:sp>
        <p:nvSpPr>
          <p:cNvPr id="50" name="Text Box 36"/>
          <p:cNvSpPr txBox="1">
            <a:spLocks noChangeArrowheads="1"/>
          </p:cNvSpPr>
          <p:nvPr/>
        </p:nvSpPr>
        <p:spPr bwMode="auto">
          <a:xfrm>
            <a:off x="2285429" y="948754"/>
            <a:ext cx="388937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i="1"/>
              <a:t>i</a:t>
            </a:r>
            <a:r>
              <a:rPr lang="en-US" altLang="zh-CN" sz="2000" baseline="-25000"/>
              <a:t>1</a:t>
            </a:r>
            <a:endParaRPr lang="en-US" altLang="zh-CN" sz="2000"/>
          </a:p>
        </p:txBody>
      </p:sp>
      <p:sp>
        <p:nvSpPr>
          <p:cNvPr id="51" name="Text Box 37"/>
          <p:cNvSpPr txBox="1">
            <a:spLocks noChangeArrowheads="1"/>
          </p:cNvSpPr>
          <p:nvPr/>
        </p:nvSpPr>
        <p:spPr bwMode="auto">
          <a:xfrm>
            <a:off x="3442716" y="1367854"/>
            <a:ext cx="388938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i="1"/>
              <a:t>i</a:t>
            </a:r>
            <a:r>
              <a:rPr lang="en-US" altLang="zh-CN" sz="2000" baseline="-25000"/>
              <a:t>2</a:t>
            </a:r>
            <a:endParaRPr lang="en-US" altLang="zh-CN" sz="2000"/>
          </a:p>
        </p:txBody>
      </p:sp>
      <p:sp>
        <p:nvSpPr>
          <p:cNvPr id="52" name="Freeform 38"/>
          <p:cNvSpPr/>
          <p:nvPr/>
        </p:nvSpPr>
        <p:spPr bwMode="auto">
          <a:xfrm>
            <a:off x="790004" y="2098104"/>
            <a:ext cx="146050" cy="107950"/>
          </a:xfrm>
          <a:custGeom>
            <a:avLst/>
            <a:gdLst>
              <a:gd name="T0" fmla="*/ 146050 w 135"/>
              <a:gd name="T1" fmla="*/ 107950 h 120"/>
              <a:gd name="T2" fmla="*/ 129822 w 135"/>
              <a:gd name="T3" fmla="*/ 26988 h 120"/>
              <a:gd name="T4" fmla="*/ 0 w 135"/>
              <a:gd name="T5" fmla="*/ 0 h 12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5" h="120">
                <a:moveTo>
                  <a:pt x="135" y="120"/>
                </a:moveTo>
                <a:lnTo>
                  <a:pt x="120" y="3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" name="Freeform 39"/>
          <p:cNvSpPr/>
          <p:nvPr/>
        </p:nvSpPr>
        <p:spPr bwMode="auto">
          <a:xfrm>
            <a:off x="2590229" y="1088454"/>
            <a:ext cx="80962" cy="217488"/>
          </a:xfrm>
          <a:custGeom>
            <a:avLst/>
            <a:gdLst>
              <a:gd name="T0" fmla="*/ 80962 w 75"/>
              <a:gd name="T1" fmla="*/ 0 h 243"/>
              <a:gd name="T2" fmla="*/ 0 w 75"/>
              <a:gd name="T3" fmla="*/ 96661 h 243"/>
              <a:gd name="T4" fmla="*/ 80962 w 75"/>
              <a:gd name="T5" fmla="*/ 217488 h 24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5" h="243">
                <a:moveTo>
                  <a:pt x="75" y="0"/>
                </a:moveTo>
                <a:lnTo>
                  <a:pt x="0" y="108"/>
                </a:lnTo>
                <a:lnTo>
                  <a:pt x="75" y="243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" name="Freeform 40"/>
          <p:cNvSpPr/>
          <p:nvPr/>
        </p:nvSpPr>
        <p:spPr bwMode="auto">
          <a:xfrm>
            <a:off x="3169666" y="1367854"/>
            <a:ext cx="80963" cy="85725"/>
          </a:xfrm>
          <a:custGeom>
            <a:avLst/>
            <a:gdLst>
              <a:gd name="T0" fmla="*/ 80963 w 75"/>
              <a:gd name="T1" fmla="*/ 0 h 96"/>
              <a:gd name="T2" fmla="*/ 0 w 75"/>
              <a:gd name="T3" fmla="*/ 85725 h 9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5" h="96">
                <a:moveTo>
                  <a:pt x="75" y="0"/>
                </a:moveTo>
                <a:lnTo>
                  <a:pt x="0" y="96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" name="Freeform 41"/>
          <p:cNvSpPr/>
          <p:nvPr/>
        </p:nvSpPr>
        <p:spPr bwMode="auto">
          <a:xfrm>
            <a:off x="4004691" y="2066354"/>
            <a:ext cx="17463" cy="139700"/>
          </a:xfrm>
          <a:custGeom>
            <a:avLst/>
            <a:gdLst>
              <a:gd name="T0" fmla="*/ 16372 w 16"/>
              <a:gd name="T1" fmla="*/ 0 h 156"/>
              <a:gd name="T2" fmla="*/ 0 w 16"/>
              <a:gd name="T3" fmla="*/ 59104 h 156"/>
              <a:gd name="T4" fmla="*/ 17463 w 16"/>
              <a:gd name="T5" fmla="*/ 139700 h 15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" h="156">
                <a:moveTo>
                  <a:pt x="15" y="0"/>
                </a:moveTo>
                <a:lnTo>
                  <a:pt x="0" y="66"/>
                </a:lnTo>
                <a:lnTo>
                  <a:pt x="16" y="156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" name="Freeform 42"/>
          <p:cNvSpPr/>
          <p:nvPr/>
        </p:nvSpPr>
        <p:spPr bwMode="auto">
          <a:xfrm>
            <a:off x="5531866" y="2066354"/>
            <a:ext cx="33338" cy="139700"/>
          </a:xfrm>
          <a:custGeom>
            <a:avLst/>
            <a:gdLst>
              <a:gd name="T0" fmla="*/ 32263 w 31"/>
              <a:gd name="T1" fmla="*/ 0 h 156"/>
              <a:gd name="T2" fmla="*/ 0 w 31"/>
              <a:gd name="T3" fmla="*/ 72537 h 156"/>
              <a:gd name="T4" fmla="*/ 33338 w 31"/>
              <a:gd name="T5" fmla="*/ 139700 h 15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1" h="156">
                <a:moveTo>
                  <a:pt x="30" y="0"/>
                </a:moveTo>
                <a:lnTo>
                  <a:pt x="0" y="81"/>
                </a:lnTo>
                <a:lnTo>
                  <a:pt x="31" y="156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" name="Text Box 2"/>
          <p:cNvSpPr txBox="1">
            <a:spLocks noChangeArrowheads="1"/>
          </p:cNvSpPr>
          <p:nvPr/>
        </p:nvSpPr>
        <p:spPr bwMode="auto">
          <a:xfrm>
            <a:off x="566958" y="3682429"/>
            <a:ext cx="801925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dirty="0">
                <a:ea typeface="黑体" panose="02010609060101010101" pitchFamily="49" charset="-122"/>
              </a:rPr>
              <a:t>当折射面到像点的方向和折射光线的方向相同，即</a:t>
            </a:r>
            <a:r>
              <a:rPr kumimoji="1" lang="zh-CN" altLang="en-US" sz="2800" dirty="0">
                <a:solidFill>
                  <a:srgbClr val="0000FF"/>
                </a:solidFill>
                <a:ea typeface="黑体" panose="02010609060101010101" pitchFamily="49" charset="-122"/>
              </a:rPr>
              <a:t>像为实像时，像距为正</a:t>
            </a:r>
            <a:r>
              <a:rPr kumimoji="1" lang="zh-CN" altLang="en-US" sz="2800" dirty="0">
                <a:ea typeface="黑体" panose="02010609060101010101" pitchFamily="49" charset="-122"/>
              </a:rPr>
              <a:t>，反之为负</a:t>
            </a:r>
            <a:endParaRPr kumimoji="1" lang="zh-CN" altLang="en-US" sz="2800" dirty="0">
              <a:ea typeface="黑体" panose="02010609060101010101" pitchFamily="49" charset="-122"/>
            </a:endParaRPr>
          </a:p>
        </p:txBody>
      </p:sp>
      <p:sp>
        <p:nvSpPr>
          <p:cNvPr id="61" name="Text Box 46"/>
          <p:cNvSpPr txBox="1">
            <a:spLocks noChangeArrowheads="1"/>
          </p:cNvSpPr>
          <p:nvPr/>
        </p:nvSpPr>
        <p:spPr bwMode="auto">
          <a:xfrm>
            <a:off x="999554" y="4723671"/>
            <a:ext cx="7200900" cy="904863"/>
          </a:xfrm>
          <a:prstGeom prst="rect">
            <a:avLst/>
          </a:prstGeom>
          <a:solidFill>
            <a:srgbClr val="FFFF99"/>
          </a:solidFill>
          <a:ln w="9525">
            <a:solidFill>
              <a:srgbClr val="FF66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kumimoji="1" lang="zh-CN" altLang="en-US" sz="2400" dirty="0">
                <a:ea typeface="黑体" panose="02010609060101010101" pitchFamily="49" charset="-122"/>
              </a:rPr>
              <a:t>像为实</a:t>
            </a:r>
            <a:r>
              <a:rPr kumimoji="1" lang="zh-CN" altLang="en-US" sz="2400" dirty="0"/>
              <a:t>像</a:t>
            </a:r>
            <a:r>
              <a:rPr kumimoji="1" lang="zh-CN" altLang="en-US" sz="2400" dirty="0">
                <a:ea typeface="黑体" panose="02010609060101010101" pitchFamily="49" charset="-122"/>
              </a:rPr>
              <a:t>＝</a:t>
            </a:r>
            <a:r>
              <a:rPr kumimoji="1" lang="zh-CN" altLang="en-US" sz="2400" dirty="0"/>
              <a:t>像</a:t>
            </a:r>
            <a:r>
              <a:rPr kumimoji="1" lang="zh-CN" altLang="en-US" sz="2400" dirty="0">
                <a:ea typeface="黑体" panose="02010609060101010101" pitchFamily="49" charset="-122"/>
              </a:rPr>
              <a:t>由实际折射光线组成</a:t>
            </a:r>
            <a:endParaRPr kumimoji="1" lang="en-US" altLang="zh-CN" sz="2400" dirty="0">
              <a:ea typeface="黑体" panose="02010609060101010101" pitchFamily="49" charset="-122"/>
            </a:endParaRPr>
          </a:p>
          <a:p>
            <a:pPr algn="ctr">
              <a:spcBef>
                <a:spcPct val="20000"/>
              </a:spcBef>
            </a:pPr>
            <a:r>
              <a:rPr kumimoji="1" lang="zh-CN" altLang="en-US" sz="2400" dirty="0">
                <a:ea typeface="黑体" panose="02010609060101010101" pitchFamily="49" charset="-122"/>
              </a:rPr>
              <a:t>＝</a:t>
            </a:r>
            <a:r>
              <a:rPr kumimoji="1" lang="zh-CN" altLang="en-US" sz="2400" dirty="0">
                <a:solidFill>
                  <a:srgbClr val="0000FF"/>
                </a:solidFill>
                <a:ea typeface="黑体" panose="02010609060101010101" pitchFamily="49" charset="-122"/>
              </a:rPr>
              <a:t>折射光线是会聚光线</a:t>
            </a:r>
            <a:r>
              <a:rPr kumimoji="1" lang="zh-CN" altLang="en-US" sz="2400" dirty="0">
                <a:ea typeface="黑体" panose="02010609060101010101" pitchFamily="49" charset="-122"/>
              </a:rPr>
              <a:t>＝</a:t>
            </a:r>
            <a:r>
              <a:rPr kumimoji="1" lang="zh-CN" altLang="en-US" sz="2400" dirty="0"/>
              <a:t>像</a:t>
            </a:r>
            <a:r>
              <a:rPr kumimoji="1" lang="zh-CN" altLang="en-US" sz="2400" dirty="0">
                <a:ea typeface="黑体" panose="02010609060101010101" pitchFamily="49" charset="-122"/>
              </a:rPr>
              <a:t>距为正</a:t>
            </a:r>
            <a:endParaRPr kumimoji="1" lang="zh-CN" altLang="en-US" sz="2400" dirty="0">
              <a:ea typeface="黑体" panose="02010609060101010101" pitchFamily="49" charset="-122"/>
            </a:endParaRPr>
          </a:p>
        </p:txBody>
      </p:sp>
      <p:sp>
        <p:nvSpPr>
          <p:cNvPr id="62" name="Text Box 47"/>
          <p:cNvSpPr txBox="1">
            <a:spLocks noChangeArrowheads="1"/>
          </p:cNvSpPr>
          <p:nvPr/>
        </p:nvSpPr>
        <p:spPr bwMode="auto">
          <a:xfrm>
            <a:off x="999554" y="5695811"/>
            <a:ext cx="7200900" cy="904863"/>
          </a:xfrm>
          <a:prstGeom prst="rect">
            <a:avLst/>
          </a:prstGeom>
          <a:solidFill>
            <a:srgbClr val="FFFF99"/>
          </a:solidFill>
          <a:ln w="9525">
            <a:solidFill>
              <a:srgbClr val="FF66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20000"/>
              </a:spcBef>
            </a:pPr>
            <a:r>
              <a:rPr kumimoji="1" lang="zh-CN" altLang="en-US" sz="2400" dirty="0"/>
              <a:t>像</a:t>
            </a:r>
            <a:r>
              <a:rPr kumimoji="1" lang="zh-CN" altLang="en-US" sz="2400" dirty="0">
                <a:ea typeface="黑体" panose="02010609060101010101" pitchFamily="49" charset="-122"/>
              </a:rPr>
              <a:t>为虚</a:t>
            </a:r>
            <a:r>
              <a:rPr kumimoji="1" lang="zh-CN" altLang="en-US" sz="2400" dirty="0"/>
              <a:t>像</a:t>
            </a:r>
            <a:r>
              <a:rPr kumimoji="1" lang="zh-CN" altLang="en-US" sz="2400" dirty="0">
                <a:ea typeface="黑体" panose="02010609060101010101" pitchFamily="49" charset="-122"/>
              </a:rPr>
              <a:t>＝</a:t>
            </a:r>
            <a:r>
              <a:rPr kumimoji="1" lang="zh-CN" altLang="en-US" sz="2400" dirty="0"/>
              <a:t>像</a:t>
            </a:r>
            <a:r>
              <a:rPr kumimoji="1" lang="zh-CN" altLang="en-US" sz="2400" dirty="0">
                <a:ea typeface="黑体" panose="02010609060101010101" pitchFamily="49" charset="-122"/>
              </a:rPr>
              <a:t>由实际折射光线的延长线组成</a:t>
            </a:r>
            <a:endParaRPr kumimoji="1" lang="zh-CN" altLang="en-US" sz="2400" dirty="0">
              <a:ea typeface="黑体" panose="02010609060101010101" pitchFamily="49" charset="-122"/>
            </a:endParaRPr>
          </a:p>
          <a:p>
            <a:pPr algn="ctr">
              <a:spcBef>
                <a:spcPct val="20000"/>
              </a:spcBef>
            </a:pPr>
            <a:r>
              <a:rPr kumimoji="1" lang="zh-CN" altLang="en-US" sz="2400" dirty="0">
                <a:ea typeface="黑体" panose="02010609060101010101" pitchFamily="49" charset="-122"/>
              </a:rPr>
              <a:t>＝折射光线是发散光线＝</a:t>
            </a:r>
            <a:r>
              <a:rPr kumimoji="1" lang="zh-CN" altLang="en-US" sz="2400" dirty="0"/>
              <a:t>像</a:t>
            </a:r>
            <a:r>
              <a:rPr kumimoji="1" lang="zh-CN" altLang="en-US" sz="2400" dirty="0">
                <a:ea typeface="黑体" panose="02010609060101010101" pitchFamily="49" charset="-122"/>
              </a:rPr>
              <a:t>距为负</a:t>
            </a:r>
            <a:endParaRPr kumimoji="1" lang="zh-CN" altLang="en-US" sz="2400" dirty="0">
              <a:ea typeface="黑体" panose="02010609060101010101" pitchFamily="49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4020216" y="2655805"/>
            <a:ext cx="773811" cy="836124"/>
          </a:xfrm>
          <a:prstGeom prst="ellipse">
            <a:avLst/>
          </a:prstGeom>
          <a:noFill/>
          <a:ln w="317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/>
          <p:cNvCxnSpPr>
            <a:stCxn id="3" idx="6"/>
          </p:cNvCxnSpPr>
          <p:nvPr/>
        </p:nvCxnSpPr>
        <p:spPr>
          <a:xfrm flipV="1">
            <a:off x="4794027" y="3059854"/>
            <a:ext cx="2438877" cy="14013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endCxn id="42" idx="0"/>
          </p:cNvCxnSpPr>
          <p:nvPr/>
        </p:nvCxnSpPr>
        <p:spPr>
          <a:xfrm>
            <a:off x="2864073" y="1238521"/>
            <a:ext cx="3086100" cy="967533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endCxn id="42" idx="0"/>
          </p:cNvCxnSpPr>
          <p:nvPr/>
        </p:nvCxnSpPr>
        <p:spPr>
          <a:xfrm>
            <a:off x="2864469" y="1231362"/>
            <a:ext cx="3085704" cy="974692"/>
          </a:xfrm>
          <a:prstGeom prst="straightConnector1">
            <a:avLst/>
          </a:prstGeom>
          <a:ln w="349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4" presetClass="entr" presetSubtype="1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50"/>
                            </p:stCondLst>
                            <p:childTnLst>
                              <p:par>
                                <p:cTn id="26" presetID="14" presetClass="entr" presetSubtype="1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60" grpId="0"/>
      <p:bldP spid="61" grpId="0" animBg="1"/>
      <p:bldP spid="62" grpId="0" animBg="1"/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G:\QQfile\1271992826\FileRecv\校徽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74614"/>
            <a:ext cx="561975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 descr="G:\QQfile\1271992826\FileRecv\b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888" y="6467475"/>
            <a:ext cx="646112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标题 1"/>
          <p:cNvSpPr txBox="1"/>
          <p:nvPr/>
        </p:nvSpPr>
        <p:spPr>
          <a:xfrm>
            <a:off x="819150" y="243207"/>
            <a:ext cx="7886700" cy="4349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/>
              <a:t>几何光学  </a:t>
            </a:r>
            <a:r>
              <a:rPr lang="zh-CN" altLang="en-US" sz="2400" b="1" dirty="0"/>
              <a:t>球面折射</a:t>
            </a:r>
            <a:endParaRPr lang="zh-CN" altLang="en-US" sz="3600" b="1" dirty="0"/>
          </a:p>
        </p:txBody>
      </p:sp>
      <p:graphicFrame>
        <p:nvGraphicFramePr>
          <p:cNvPr id="23" name="Object 4"/>
          <p:cNvGraphicFramePr>
            <a:graphicFrameLocks noChangeAspect="1"/>
          </p:cNvGraphicFramePr>
          <p:nvPr/>
        </p:nvGraphicFramePr>
        <p:xfrm>
          <a:off x="6461171" y="2314005"/>
          <a:ext cx="2390221" cy="8678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公式" r:id="rId3" imgW="1066165" imgH="393700" progId="Equation.3">
                  <p:embed/>
                </p:oleObj>
              </mc:Choice>
              <mc:Fallback>
                <p:oleObj name="公式" r:id="rId3" imgW="1066165" imgH="393700" progId="Equation.3">
                  <p:embed/>
                  <p:pic>
                    <p:nvPicPr>
                      <p:cNvPr id="0" name="图片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171" y="2314005"/>
                        <a:ext cx="2390221" cy="867873"/>
                      </a:xfrm>
                      <a:prstGeom prst="rect">
                        <a:avLst/>
                      </a:prstGeom>
                      <a:solidFill>
                        <a:srgbClr val="99FFCC"/>
                      </a:solidFill>
                      <a:ln w="952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矩形 23"/>
          <p:cNvSpPr/>
          <p:nvPr/>
        </p:nvSpPr>
        <p:spPr>
          <a:xfrm>
            <a:off x="356616" y="3616957"/>
            <a:ext cx="8494776" cy="3131994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6461171" y="1521943"/>
            <a:ext cx="2378504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 w="15875"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ym typeface="Symbol" panose="05050102010706020507" pitchFamily="18" charset="2"/>
              </a:rPr>
              <a:t>曲率判断</a:t>
            </a:r>
            <a:endParaRPr lang="zh-CN" altLang="en-US" sz="2800" b="1" dirty="0">
              <a:sym typeface="Symbol" panose="05050102010706020507" pitchFamily="18" charset="2"/>
            </a:endParaRPr>
          </a:p>
        </p:txBody>
      </p:sp>
      <p:sp>
        <p:nvSpPr>
          <p:cNvPr id="12" name="Freeform 6"/>
          <p:cNvSpPr/>
          <p:nvPr/>
        </p:nvSpPr>
        <p:spPr bwMode="auto">
          <a:xfrm>
            <a:off x="2479104" y="943992"/>
            <a:ext cx="3663950" cy="2538412"/>
          </a:xfrm>
          <a:custGeom>
            <a:avLst/>
            <a:gdLst>
              <a:gd name="T0" fmla="*/ 578518 w 3420"/>
              <a:gd name="T1" fmla="*/ 5372 h 2835"/>
              <a:gd name="T2" fmla="*/ 176770 w 3420"/>
              <a:gd name="T3" fmla="*/ 671538 h 2835"/>
              <a:gd name="T4" fmla="*/ 0 w 3420"/>
              <a:gd name="T5" fmla="*/ 1262491 h 2835"/>
              <a:gd name="T6" fmla="*/ 128560 w 3420"/>
              <a:gd name="T7" fmla="*/ 1719136 h 2835"/>
              <a:gd name="T8" fmla="*/ 578518 w 3420"/>
              <a:gd name="T9" fmla="*/ 2519609 h 2835"/>
              <a:gd name="T10" fmla="*/ 3647880 w 3420"/>
              <a:gd name="T11" fmla="*/ 2538412 h 2835"/>
              <a:gd name="T12" fmla="*/ 3663950 w 3420"/>
              <a:gd name="T13" fmla="*/ 5372 h 2835"/>
              <a:gd name="T14" fmla="*/ 562448 w 3420"/>
              <a:gd name="T15" fmla="*/ 0 h 283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420" h="2835">
                <a:moveTo>
                  <a:pt x="540" y="6"/>
                </a:moveTo>
                <a:cubicBezTo>
                  <a:pt x="477" y="130"/>
                  <a:pt x="255" y="516"/>
                  <a:pt x="165" y="750"/>
                </a:cubicBezTo>
                <a:cubicBezTo>
                  <a:pt x="75" y="984"/>
                  <a:pt x="8" y="1215"/>
                  <a:pt x="0" y="1410"/>
                </a:cubicBezTo>
                <a:lnTo>
                  <a:pt x="120" y="1920"/>
                </a:lnTo>
                <a:lnTo>
                  <a:pt x="540" y="2814"/>
                </a:lnTo>
                <a:lnTo>
                  <a:pt x="3405" y="2835"/>
                </a:lnTo>
                <a:lnTo>
                  <a:pt x="3420" y="6"/>
                </a:lnTo>
                <a:lnTo>
                  <a:pt x="525" y="0"/>
                </a:lnTo>
              </a:path>
            </a:pathLst>
          </a:cu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>
            <a:off x="356616" y="2206054"/>
            <a:ext cx="617220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lgDash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Freeform 8"/>
          <p:cNvSpPr/>
          <p:nvPr/>
        </p:nvSpPr>
        <p:spPr bwMode="auto">
          <a:xfrm>
            <a:off x="2479104" y="948754"/>
            <a:ext cx="577850" cy="2514600"/>
          </a:xfrm>
          <a:custGeom>
            <a:avLst/>
            <a:gdLst>
              <a:gd name="T0" fmla="*/ 577850 w 540"/>
              <a:gd name="T1" fmla="*/ 0 h 2808"/>
              <a:gd name="T2" fmla="*/ 0 w 540"/>
              <a:gd name="T3" fmla="*/ 1257300 h 2808"/>
              <a:gd name="T4" fmla="*/ 577850 w 540"/>
              <a:gd name="T5" fmla="*/ 2514600 h 28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40" h="2808">
                <a:moveTo>
                  <a:pt x="540" y="0"/>
                </a:moveTo>
                <a:cubicBezTo>
                  <a:pt x="270" y="468"/>
                  <a:pt x="0" y="936"/>
                  <a:pt x="0" y="1404"/>
                </a:cubicBezTo>
                <a:cubicBezTo>
                  <a:pt x="0" y="1872"/>
                  <a:pt x="450" y="2574"/>
                  <a:pt x="540" y="2808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 flipV="1">
            <a:off x="550291" y="1228154"/>
            <a:ext cx="2314575" cy="977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10"/>
          <p:cNvSpPr>
            <a:spLocks noChangeShapeType="1"/>
          </p:cNvSpPr>
          <p:nvPr/>
        </p:nvSpPr>
        <p:spPr bwMode="auto">
          <a:xfrm>
            <a:off x="2285429" y="809054"/>
            <a:ext cx="2122487" cy="15367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11"/>
          <p:cNvSpPr>
            <a:spLocks noChangeShapeType="1"/>
          </p:cNvSpPr>
          <p:nvPr/>
        </p:nvSpPr>
        <p:spPr bwMode="auto">
          <a:xfrm>
            <a:off x="2864866" y="1228154"/>
            <a:ext cx="3086100" cy="977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>
            <a:off x="550291" y="2206054"/>
            <a:ext cx="16668" cy="12573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Line 13"/>
          <p:cNvSpPr>
            <a:spLocks noChangeShapeType="1"/>
          </p:cNvSpPr>
          <p:nvPr/>
        </p:nvSpPr>
        <p:spPr bwMode="auto">
          <a:xfrm>
            <a:off x="2479103" y="2206054"/>
            <a:ext cx="16669" cy="127635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Line 14"/>
          <p:cNvSpPr>
            <a:spLocks noChangeShapeType="1"/>
          </p:cNvSpPr>
          <p:nvPr/>
        </p:nvSpPr>
        <p:spPr bwMode="auto">
          <a:xfrm flipH="1">
            <a:off x="5949379" y="2206054"/>
            <a:ext cx="1587" cy="127635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15"/>
          <p:cNvSpPr>
            <a:spLocks noChangeShapeType="1"/>
          </p:cNvSpPr>
          <p:nvPr/>
        </p:nvSpPr>
        <p:spPr bwMode="auto">
          <a:xfrm flipH="1">
            <a:off x="4212654" y="2206054"/>
            <a:ext cx="1587" cy="12573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Line 16"/>
          <p:cNvSpPr>
            <a:spLocks noChangeShapeType="1"/>
          </p:cNvSpPr>
          <p:nvPr/>
        </p:nvSpPr>
        <p:spPr bwMode="auto">
          <a:xfrm>
            <a:off x="2478310" y="2814575"/>
            <a:ext cx="1735137" cy="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Line 17"/>
          <p:cNvSpPr>
            <a:spLocks noChangeShapeType="1"/>
          </p:cNvSpPr>
          <p:nvPr/>
        </p:nvSpPr>
        <p:spPr bwMode="auto">
          <a:xfrm>
            <a:off x="549497" y="2581466"/>
            <a:ext cx="19288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Line 18"/>
          <p:cNvSpPr>
            <a:spLocks noChangeShapeType="1"/>
          </p:cNvSpPr>
          <p:nvPr/>
        </p:nvSpPr>
        <p:spPr bwMode="auto">
          <a:xfrm>
            <a:off x="2478310" y="3183954"/>
            <a:ext cx="347186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Freeform 19"/>
          <p:cNvSpPr/>
          <p:nvPr/>
        </p:nvSpPr>
        <p:spPr bwMode="auto">
          <a:xfrm>
            <a:off x="1279889" y="1721867"/>
            <a:ext cx="427690" cy="182488"/>
          </a:xfrm>
          <a:custGeom>
            <a:avLst/>
            <a:gdLst>
              <a:gd name="T0" fmla="*/ 0 w 390"/>
              <a:gd name="T1" fmla="*/ 188912 h 210"/>
              <a:gd name="T2" fmla="*/ 419100 w 390"/>
              <a:gd name="T3" fmla="*/ 0 h 21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90" h="210">
                <a:moveTo>
                  <a:pt x="0" y="210"/>
                </a:moveTo>
                <a:lnTo>
                  <a:pt x="39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Freeform 20"/>
          <p:cNvSpPr/>
          <p:nvPr/>
        </p:nvSpPr>
        <p:spPr bwMode="auto">
          <a:xfrm>
            <a:off x="3988816" y="1574229"/>
            <a:ext cx="611188" cy="212725"/>
          </a:xfrm>
          <a:custGeom>
            <a:avLst/>
            <a:gdLst>
              <a:gd name="T0" fmla="*/ 0 w 570"/>
              <a:gd name="T1" fmla="*/ 0 h 237"/>
              <a:gd name="T2" fmla="*/ 611188 w 570"/>
              <a:gd name="T3" fmla="*/ 212725 h 237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70" h="237">
                <a:moveTo>
                  <a:pt x="0" y="0"/>
                </a:moveTo>
                <a:lnTo>
                  <a:pt x="570" y="237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1429766" y="893191"/>
            <a:ext cx="390525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i="1" dirty="0">
                <a:ea typeface="黑体" panose="02010609060101010101" pitchFamily="49" charset="-122"/>
              </a:rPr>
              <a:t>n</a:t>
            </a:r>
            <a:r>
              <a:rPr lang="en-US" altLang="zh-CN" sz="2400" baseline="-25000" dirty="0">
                <a:ea typeface="黑体" panose="02010609060101010101" pitchFamily="49" charset="-122"/>
              </a:rPr>
              <a:t>1</a:t>
            </a:r>
            <a:endParaRPr lang="en-US" altLang="zh-CN" sz="2400" dirty="0">
              <a:ea typeface="黑体" panose="02010609060101010101" pitchFamily="49" charset="-122"/>
            </a:endParaRPr>
          </a:p>
        </p:txBody>
      </p:sp>
      <p:sp>
        <p:nvSpPr>
          <p:cNvPr id="36" name="Text Box 22"/>
          <p:cNvSpPr txBox="1">
            <a:spLocks noChangeArrowheads="1"/>
          </p:cNvSpPr>
          <p:nvPr/>
        </p:nvSpPr>
        <p:spPr bwMode="auto">
          <a:xfrm>
            <a:off x="4062494" y="951929"/>
            <a:ext cx="388937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i="1" dirty="0">
                <a:ea typeface="黑体" panose="02010609060101010101" pitchFamily="49" charset="-122"/>
              </a:rPr>
              <a:t>n</a:t>
            </a:r>
            <a:r>
              <a:rPr lang="en-US" altLang="zh-CN" sz="2400" baseline="-25000" dirty="0">
                <a:ea typeface="黑体" panose="02010609060101010101" pitchFamily="49" charset="-122"/>
              </a:rPr>
              <a:t>2</a:t>
            </a:r>
            <a:endParaRPr lang="en-US" altLang="zh-CN" sz="2400" dirty="0">
              <a:ea typeface="黑体" panose="02010609060101010101" pitchFamily="49" charset="-122"/>
            </a:endParaRPr>
          </a:p>
        </p:txBody>
      </p:sp>
      <p:sp>
        <p:nvSpPr>
          <p:cNvPr id="37" name="Text Box 23"/>
          <p:cNvSpPr txBox="1">
            <a:spLocks noChangeArrowheads="1"/>
          </p:cNvSpPr>
          <p:nvPr/>
        </p:nvSpPr>
        <p:spPr bwMode="auto">
          <a:xfrm>
            <a:off x="3056954" y="669354"/>
            <a:ext cx="385762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/>
              <a:t>M</a:t>
            </a:r>
            <a:endParaRPr lang="en-US" altLang="zh-CN" sz="2000"/>
          </a:p>
        </p:txBody>
      </p:sp>
      <p:sp>
        <p:nvSpPr>
          <p:cNvPr id="38" name="Text Box 24"/>
          <p:cNvSpPr txBox="1">
            <a:spLocks noChangeArrowheads="1"/>
          </p:cNvSpPr>
          <p:nvPr/>
        </p:nvSpPr>
        <p:spPr bwMode="auto">
          <a:xfrm>
            <a:off x="2745883" y="3240590"/>
            <a:ext cx="385763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/>
              <a:t>N</a:t>
            </a:r>
            <a:endParaRPr lang="en-US" altLang="zh-CN" sz="2000" dirty="0"/>
          </a:p>
        </p:txBody>
      </p:sp>
      <p:sp>
        <p:nvSpPr>
          <p:cNvPr id="39" name="Text Box 25"/>
          <p:cNvSpPr txBox="1">
            <a:spLocks noChangeArrowheads="1"/>
          </p:cNvSpPr>
          <p:nvPr/>
        </p:nvSpPr>
        <p:spPr bwMode="auto">
          <a:xfrm>
            <a:off x="2285429" y="1926654"/>
            <a:ext cx="385762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/>
              <a:t>P</a:t>
            </a:r>
            <a:endParaRPr lang="en-US" altLang="zh-CN" sz="2000"/>
          </a:p>
        </p:txBody>
      </p:sp>
      <p:sp>
        <p:nvSpPr>
          <p:cNvPr id="40" name="Text Box 26"/>
          <p:cNvSpPr txBox="1">
            <a:spLocks noChangeArrowheads="1"/>
          </p:cNvSpPr>
          <p:nvPr/>
        </p:nvSpPr>
        <p:spPr bwMode="auto">
          <a:xfrm>
            <a:off x="356616" y="1926654"/>
            <a:ext cx="385763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/>
              <a:t>O</a:t>
            </a:r>
            <a:endParaRPr lang="en-US" altLang="zh-CN" sz="2000"/>
          </a:p>
        </p:txBody>
      </p:sp>
      <p:sp>
        <p:nvSpPr>
          <p:cNvPr id="41" name="Text Box 27"/>
          <p:cNvSpPr txBox="1">
            <a:spLocks noChangeArrowheads="1"/>
          </p:cNvSpPr>
          <p:nvPr/>
        </p:nvSpPr>
        <p:spPr bwMode="auto">
          <a:xfrm>
            <a:off x="4022154" y="2206054"/>
            <a:ext cx="385762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/>
              <a:t>C</a:t>
            </a:r>
            <a:endParaRPr lang="en-US" altLang="zh-CN" sz="2000"/>
          </a:p>
        </p:txBody>
      </p:sp>
      <p:sp>
        <p:nvSpPr>
          <p:cNvPr id="42" name="Text Box 28"/>
          <p:cNvSpPr txBox="1">
            <a:spLocks noChangeArrowheads="1"/>
          </p:cNvSpPr>
          <p:nvPr/>
        </p:nvSpPr>
        <p:spPr bwMode="auto">
          <a:xfrm>
            <a:off x="5757291" y="2206054"/>
            <a:ext cx="385763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/>
              <a:t>I</a:t>
            </a:r>
            <a:endParaRPr lang="en-US" altLang="zh-CN" sz="2000"/>
          </a:p>
        </p:txBody>
      </p:sp>
      <p:sp>
        <p:nvSpPr>
          <p:cNvPr id="43" name="Text Box 29"/>
          <p:cNvSpPr txBox="1">
            <a:spLocks noChangeArrowheads="1"/>
          </p:cNvSpPr>
          <p:nvPr/>
        </p:nvSpPr>
        <p:spPr bwMode="auto">
          <a:xfrm>
            <a:off x="2671191" y="945579"/>
            <a:ext cx="385763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/>
              <a:t>A</a:t>
            </a:r>
            <a:endParaRPr lang="en-US" altLang="zh-CN" sz="2000"/>
          </a:p>
        </p:txBody>
      </p:sp>
      <p:sp>
        <p:nvSpPr>
          <p:cNvPr id="44" name="Text Box 30"/>
          <p:cNvSpPr txBox="1">
            <a:spLocks noChangeArrowheads="1"/>
          </p:cNvSpPr>
          <p:nvPr/>
        </p:nvSpPr>
        <p:spPr bwMode="auto">
          <a:xfrm>
            <a:off x="1354360" y="2518792"/>
            <a:ext cx="385763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i="1" dirty="0">
                <a:ea typeface="黑体" panose="02010609060101010101" pitchFamily="49" charset="-122"/>
              </a:rPr>
              <a:t>u</a:t>
            </a:r>
            <a:endParaRPr lang="en-US" altLang="zh-CN" sz="2800" i="1" dirty="0">
              <a:ea typeface="黑体" panose="02010609060101010101" pitchFamily="49" charset="-122"/>
            </a:endParaRPr>
          </a:p>
        </p:txBody>
      </p: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3206338" y="2442469"/>
            <a:ext cx="385762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i="1" dirty="0">
                <a:ea typeface="黑体" panose="02010609060101010101" pitchFamily="49" charset="-122"/>
              </a:rPr>
              <a:t>r</a:t>
            </a:r>
            <a:endParaRPr lang="en-US" altLang="zh-CN" sz="2400" i="1" dirty="0">
              <a:ea typeface="黑体" panose="02010609060101010101" pitchFamily="49" charset="-122"/>
            </a:endParaRPr>
          </a:p>
        </p:txBody>
      </p:sp>
      <p:sp>
        <p:nvSpPr>
          <p:cNvPr id="46" name="Text Box 32"/>
          <p:cNvSpPr txBox="1">
            <a:spLocks noChangeArrowheads="1"/>
          </p:cNvSpPr>
          <p:nvPr/>
        </p:nvSpPr>
        <p:spPr bwMode="auto">
          <a:xfrm>
            <a:off x="4288648" y="2839494"/>
            <a:ext cx="385762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i="1" dirty="0">
                <a:ea typeface="黑体" panose="02010609060101010101" pitchFamily="49" charset="-122"/>
              </a:rPr>
              <a:t>v</a:t>
            </a:r>
            <a:endParaRPr lang="en-US" altLang="zh-CN" sz="2400" i="1" dirty="0">
              <a:ea typeface="黑体" panose="02010609060101010101" pitchFamily="49" charset="-122"/>
            </a:endParaRPr>
          </a:p>
        </p:txBody>
      </p:sp>
      <p:sp>
        <p:nvSpPr>
          <p:cNvPr id="47" name="Text Box 33"/>
          <p:cNvSpPr txBox="1">
            <a:spLocks noChangeArrowheads="1"/>
          </p:cNvSpPr>
          <p:nvPr/>
        </p:nvSpPr>
        <p:spPr bwMode="auto">
          <a:xfrm>
            <a:off x="1128141" y="1926654"/>
            <a:ext cx="385763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ym typeface="Symbol" panose="05050102010706020507" pitchFamily="18" charset="2"/>
              </a:rPr>
              <a:t></a:t>
            </a:r>
            <a:endParaRPr lang="en-US" altLang="zh-CN" sz="2000"/>
          </a:p>
        </p:txBody>
      </p:sp>
      <p:sp>
        <p:nvSpPr>
          <p:cNvPr id="48" name="Text Box 34"/>
          <p:cNvSpPr txBox="1">
            <a:spLocks noChangeArrowheads="1"/>
          </p:cNvSpPr>
          <p:nvPr/>
        </p:nvSpPr>
        <p:spPr bwMode="auto">
          <a:xfrm>
            <a:off x="3636391" y="1926654"/>
            <a:ext cx="385763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ym typeface="Symbol" panose="05050102010706020507" pitchFamily="18" charset="2"/>
              </a:rPr>
              <a:t></a:t>
            </a:r>
            <a:endParaRPr lang="en-US" altLang="zh-CN" sz="2000"/>
          </a:p>
        </p:txBody>
      </p:sp>
      <p:sp>
        <p:nvSpPr>
          <p:cNvPr id="49" name="Text Box 35"/>
          <p:cNvSpPr txBox="1">
            <a:spLocks noChangeArrowheads="1"/>
          </p:cNvSpPr>
          <p:nvPr/>
        </p:nvSpPr>
        <p:spPr bwMode="auto">
          <a:xfrm>
            <a:off x="4985766" y="1926654"/>
            <a:ext cx="385763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ym typeface="Symbol" panose="05050102010706020507" pitchFamily="18" charset="2"/>
              </a:rPr>
              <a:t></a:t>
            </a:r>
            <a:endParaRPr lang="en-US" altLang="zh-CN" sz="2000"/>
          </a:p>
        </p:txBody>
      </p:sp>
      <p:sp>
        <p:nvSpPr>
          <p:cNvPr id="50" name="Text Box 36"/>
          <p:cNvSpPr txBox="1">
            <a:spLocks noChangeArrowheads="1"/>
          </p:cNvSpPr>
          <p:nvPr/>
        </p:nvSpPr>
        <p:spPr bwMode="auto">
          <a:xfrm>
            <a:off x="2285429" y="948754"/>
            <a:ext cx="388937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i="1"/>
              <a:t>i</a:t>
            </a:r>
            <a:r>
              <a:rPr lang="en-US" altLang="zh-CN" sz="2000" baseline="-25000"/>
              <a:t>1</a:t>
            </a:r>
            <a:endParaRPr lang="en-US" altLang="zh-CN" sz="2000"/>
          </a:p>
        </p:txBody>
      </p:sp>
      <p:sp>
        <p:nvSpPr>
          <p:cNvPr id="51" name="Text Box 37"/>
          <p:cNvSpPr txBox="1">
            <a:spLocks noChangeArrowheads="1"/>
          </p:cNvSpPr>
          <p:nvPr/>
        </p:nvSpPr>
        <p:spPr bwMode="auto">
          <a:xfrm>
            <a:off x="3442716" y="1367854"/>
            <a:ext cx="388938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i="1"/>
              <a:t>i</a:t>
            </a:r>
            <a:r>
              <a:rPr lang="en-US" altLang="zh-CN" sz="2000" baseline="-25000"/>
              <a:t>2</a:t>
            </a:r>
            <a:endParaRPr lang="en-US" altLang="zh-CN" sz="2000"/>
          </a:p>
        </p:txBody>
      </p:sp>
      <p:sp>
        <p:nvSpPr>
          <p:cNvPr id="52" name="Freeform 38"/>
          <p:cNvSpPr/>
          <p:nvPr/>
        </p:nvSpPr>
        <p:spPr bwMode="auto">
          <a:xfrm>
            <a:off x="790004" y="2098104"/>
            <a:ext cx="146050" cy="107950"/>
          </a:xfrm>
          <a:custGeom>
            <a:avLst/>
            <a:gdLst>
              <a:gd name="T0" fmla="*/ 146050 w 135"/>
              <a:gd name="T1" fmla="*/ 107950 h 120"/>
              <a:gd name="T2" fmla="*/ 129822 w 135"/>
              <a:gd name="T3" fmla="*/ 26988 h 120"/>
              <a:gd name="T4" fmla="*/ 0 w 135"/>
              <a:gd name="T5" fmla="*/ 0 h 12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5" h="120">
                <a:moveTo>
                  <a:pt x="135" y="120"/>
                </a:moveTo>
                <a:lnTo>
                  <a:pt x="120" y="3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" name="Freeform 39"/>
          <p:cNvSpPr/>
          <p:nvPr/>
        </p:nvSpPr>
        <p:spPr bwMode="auto">
          <a:xfrm>
            <a:off x="2590229" y="1088454"/>
            <a:ext cx="80962" cy="217488"/>
          </a:xfrm>
          <a:custGeom>
            <a:avLst/>
            <a:gdLst>
              <a:gd name="T0" fmla="*/ 80962 w 75"/>
              <a:gd name="T1" fmla="*/ 0 h 243"/>
              <a:gd name="T2" fmla="*/ 0 w 75"/>
              <a:gd name="T3" fmla="*/ 96661 h 243"/>
              <a:gd name="T4" fmla="*/ 80962 w 75"/>
              <a:gd name="T5" fmla="*/ 217488 h 24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5" h="243">
                <a:moveTo>
                  <a:pt x="75" y="0"/>
                </a:moveTo>
                <a:lnTo>
                  <a:pt x="0" y="108"/>
                </a:lnTo>
                <a:lnTo>
                  <a:pt x="75" y="243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" name="Freeform 40"/>
          <p:cNvSpPr/>
          <p:nvPr/>
        </p:nvSpPr>
        <p:spPr bwMode="auto">
          <a:xfrm>
            <a:off x="3169666" y="1367854"/>
            <a:ext cx="80963" cy="85725"/>
          </a:xfrm>
          <a:custGeom>
            <a:avLst/>
            <a:gdLst>
              <a:gd name="T0" fmla="*/ 80963 w 75"/>
              <a:gd name="T1" fmla="*/ 0 h 96"/>
              <a:gd name="T2" fmla="*/ 0 w 75"/>
              <a:gd name="T3" fmla="*/ 85725 h 9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5" h="96">
                <a:moveTo>
                  <a:pt x="75" y="0"/>
                </a:moveTo>
                <a:lnTo>
                  <a:pt x="0" y="96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" name="Freeform 41"/>
          <p:cNvSpPr/>
          <p:nvPr/>
        </p:nvSpPr>
        <p:spPr bwMode="auto">
          <a:xfrm>
            <a:off x="4004691" y="2066354"/>
            <a:ext cx="17463" cy="139700"/>
          </a:xfrm>
          <a:custGeom>
            <a:avLst/>
            <a:gdLst>
              <a:gd name="T0" fmla="*/ 16372 w 16"/>
              <a:gd name="T1" fmla="*/ 0 h 156"/>
              <a:gd name="T2" fmla="*/ 0 w 16"/>
              <a:gd name="T3" fmla="*/ 59104 h 156"/>
              <a:gd name="T4" fmla="*/ 17463 w 16"/>
              <a:gd name="T5" fmla="*/ 139700 h 15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" h="156">
                <a:moveTo>
                  <a:pt x="15" y="0"/>
                </a:moveTo>
                <a:lnTo>
                  <a:pt x="0" y="66"/>
                </a:lnTo>
                <a:lnTo>
                  <a:pt x="16" y="156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" name="Freeform 42"/>
          <p:cNvSpPr/>
          <p:nvPr/>
        </p:nvSpPr>
        <p:spPr bwMode="auto">
          <a:xfrm>
            <a:off x="5531866" y="2066354"/>
            <a:ext cx="33338" cy="139700"/>
          </a:xfrm>
          <a:custGeom>
            <a:avLst/>
            <a:gdLst>
              <a:gd name="T0" fmla="*/ 32263 w 31"/>
              <a:gd name="T1" fmla="*/ 0 h 156"/>
              <a:gd name="T2" fmla="*/ 0 w 31"/>
              <a:gd name="T3" fmla="*/ 72537 h 156"/>
              <a:gd name="T4" fmla="*/ 33338 w 31"/>
              <a:gd name="T5" fmla="*/ 139700 h 15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1" h="156">
                <a:moveTo>
                  <a:pt x="30" y="0"/>
                </a:moveTo>
                <a:lnTo>
                  <a:pt x="0" y="81"/>
                </a:lnTo>
                <a:lnTo>
                  <a:pt x="31" y="156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0" name="Text Box 2"/>
          <p:cNvSpPr txBox="1">
            <a:spLocks noChangeArrowheads="1"/>
          </p:cNvSpPr>
          <p:nvPr/>
        </p:nvSpPr>
        <p:spPr bwMode="auto">
          <a:xfrm>
            <a:off x="566958" y="3682429"/>
            <a:ext cx="8019257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dirty="0">
                <a:ea typeface="黑体" panose="02010609060101010101" pitchFamily="49" charset="-122"/>
              </a:rPr>
              <a:t>当折射面到曲率中心的方向和折射光线的方向相同，</a:t>
            </a:r>
            <a:r>
              <a:rPr kumimoji="1" lang="zh-CN" altLang="en-US" sz="2800" dirty="0">
                <a:solidFill>
                  <a:srgbClr val="0000FF"/>
                </a:solidFill>
                <a:ea typeface="黑体" panose="02010609060101010101" pitchFamily="49" charset="-122"/>
              </a:rPr>
              <a:t>曲率半径为正</a:t>
            </a:r>
            <a:r>
              <a:rPr kumimoji="1" lang="zh-CN" altLang="en-US" sz="2800" dirty="0">
                <a:ea typeface="黑体" panose="02010609060101010101" pitchFamily="49" charset="-122"/>
              </a:rPr>
              <a:t>，反之为负。</a:t>
            </a:r>
            <a:endParaRPr kumimoji="1" lang="zh-CN" altLang="en-US" sz="2800" dirty="0">
              <a:ea typeface="黑体" panose="02010609060101010101" pitchFamily="49" charset="-122"/>
            </a:endParaRPr>
          </a:p>
        </p:txBody>
      </p:sp>
      <p:sp>
        <p:nvSpPr>
          <p:cNvPr id="61" name="Text Box 46"/>
          <p:cNvSpPr txBox="1">
            <a:spLocks noChangeArrowheads="1"/>
          </p:cNvSpPr>
          <p:nvPr/>
        </p:nvSpPr>
        <p:spPr bwMode="auto">
          <a:xfrm>
            <a:off x="999554" y="4858923"/>
            <a:ext cx="7200900" cy="523220"/>
          </a:xfrm>
          <a:prstGeom prst="rect">
            <a:avLst/>
          </a:prstGeom>
          <a:solidFill>
            <a:srgbClr val="FFFF99"/>
          </a:solidFill>
          <a:ln w="9525">
            <a:solidFill>
              <a:srgbClr val="FF66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sz="2800" dirty="0">
                <a:ea typeface="黑体" panose="02010609060101010101" pitchFamily="49" charset="-122"/>
              </a:rPr>
              <a:t>入射光从凸面入射＝曲率半径为正</a:t>
            </a:r>
            <a:endParaRPr kumimoji="1" lang="zh-CN" altLang="en-US" sz="2800" dirty="0">
              <a:ea typeface="黑体" panose="02010609060101010101" pitchFamily="49" charset="-122"/>
            </a:endParaRPr>
          </a:p>
        </p:txBody>
      </p:sp>
      <p:sp>
        <p:nvSpPr>
          <p:cNvPr id="62" name="Text Box 47"/>
          <p:cNvSpPr txBox="1">
            <a:spLocks noChangeArrowheads="1"/>
          </p:cNvSpPr>
          <p:nvPr/>
        </p:nvSpPr>
        <p:spPr bwMode="auto">
          <a:xfrm>
            <a:off x="999554" y="5695811"/>
            <a:ext cx="7200900" cy="523220"/>
          </a:xfrm>
          <a:prstGeom prst="rect">
            <a:avLst/>
          </a:prstGeom>
          <a:solidFill>
            <a:srgbClr val="FFFF99"/>
          </a:solidFill>
          <a:ln w="9525">
            <a:solidFill>
              <a:srgbClr val="FF66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sz="2800" dirty="0">
                <a:ea typeface="黑体" panose="02010609060101010101" pitchFamily="49" charset="-122"/>
              </a:rPr>
              <a:t>入射光从凹面入射＝曲率半径为负</a:t>
            </a:r>
            <a:endParaRPr kumimoji="1" lang="zh-CN" altLang="en-US" sz="2800" dirty="0">
              <a:ea typeface="黑体" panose="02010609060101010101" pitchFamily="49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2960631" y="2290650"/>
            <a:ext cx="773811" cy="836124"/>
          </a:xfrm>
          <a:prstGeom prst="ellipse">
            <a:avLst/>
          </a:prstGeom>
          <a:noFill/>
          <a:ln w="317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/>
          <p:cNvCxnSpPr>
            <a:stCxn id="3" idx="6"/>
          </p:cNvCxnSpPr>
          <p:nvPr/>
        </p:nvCxnSpPr>
        <p:spPr>
          <a:xfrm>
            <a:off x="3734442" y="2708712"/>
            <a:ext cx="4466012" cy="312932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60" grpId="0"/>
      <p:bldP spid="61" grpId="0" animBg="1"/>
      <p:bldP spid="62" grpId="0" animBg="1"/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292894" y="1157700"/>
            <a:ext cx="1082675" cy="93503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4" descr="G:\QQfile\1271992826\FileRecv\校徽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74614"/>
            <a:ext cx="561975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 descr="G:\QQfile\1271992826\FileRecv\b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888" y="6467475"/>
            <a:ext cx="646112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标题 1"/>
          <p:cNvSpPr txBox="1"/>
          <p:nvPr/>
        </p:nvSpPr>
        <p:spPr>
          <a:xfrm>
            <a:off x="819150" y="243207"/>
            <a:ext cx="7886700" cy="4349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/>
              <a:t>几何光学  </a:t>
            </a:r>
            <a:r>
              <a:rPr lang="zh-CN" altLang="en-US" sz="2400" b="1" dirty="0"/>
              <a:t>球面折射</a:t>
            </a:r>
            <a:endParaRPr lang="zh-CN" altLang="en-US" sz="3600" b="1" dirty="0"/>
          </a:p>
        </p:txBody>
      </p:sp>
      <p:sp>
        <p:nvSpPr>
          <p:cNvPr id="24" name="矩形 23"/>
          <p:cNvSpPr/>
          <p:nvPr/>
        </p:nvSpPr>
        <p:spPr>
          <a:xfrm>
            <a:off x="356616" y="4220719"/>
            <a:ext cx="8494776" cy="2052066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Text Box 42"/>
          <p:cNvSpPr txBox="1">
            <a:spLocks noChangeArrowheads="1"/>
          </p:cNvSpPr>
          <p:nvPr/>
        </p:nvSpPr>
        <p:spPr bwMode="auto">
          <a:xfrm>
            <a:off x="3321050" y="5810250"/>
            <a:ext cx="231457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zh-CN" sz="2000"/>
          </a:p>
        </p:txBody>
      </p:sp>
      <p:graphicFrame>
        <p:nvGraphicFramePr>
          <p:cNvPr id="59" name="Object 49"/>
          <p:cNvGraphicFramePr>
            <a:graphicFrameLocks noChangeAspect="1"/>
          </p:cNvGraphicFramePr>
          <p:nvPr/>
        </p:nvGraphicFramePr>
        <p:xfrm>
          <a:off x="1008063" y="4706938"/>
          <a:ext cx="3352800" cy="1173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Equation" r:id="rId3" imgW="1143000" imgH="406400" progId="Equation.3">
                  <p:embed/>
                </p:oleObj>
              </mc:Choice>
              <mc:Fallback>
                <p:oleObj name="Equation" r:id="rId3" imgW="1143000" imgH="406400" progId="Equation.3">
                  <p:embed/>
                  <p:pic>
                    <p:nvPicPr>
                      <p:cNvPr id="0" name="图片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063" y="4706938"/>
                        <a:ext cx="3352800" cy="1173162"/>
                      </a:xfrm>
                      <a:prstGeom prst="rect">
                        <a:avLst/>
                      </a:prstGeom>
                      <a:solidFill>
                        <a:srgbClr val="DDDDDD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Freeform 5"/>
          <p:cNvSpPr/>
          <p:nvPr/>
        </p:nvSpPr>
        <p:spPr bwMode="auto">
          <a:xfrm>
            <a:off x="3851275" y="1243013"/>
            <a:ext cx="3663950" cy="2538412"/>
          </a:xfrm>
          <a:custGeom>
            <a:avLst/>
            <a:gdLst>
              <a:gd name="T0" fmla="*/ 578518 w 3420"/>
              <a:gd name="T1" fmla="*/ 5372 h 2835"/>
              <a:gd name="T2" fmla="*/ 176770 w 3420"/>
              <a:gd name="T3" fmla="*/ 671538 h 2835"/>
              <a:gd name="T4" fmla="*/ 0 w 3420"/>
              <a:gd name="T5" fmla="*/ 1262491 h 2835"/>
              <a:gd name="T6" fmla="*/ 128560 w 3420"/>
              <a:gd name="T7" fmla="*/ 1719136 h 2835"/>
              <a:gd name="T8" fmla="*/ 578518 w 3420"/>
              <a:gd name="T9" fmla="*/ 2519609 h 2835"/>
              <a:gd name="T10" fmla="*/ 3647880 w 3420"/>
              <a:gd name="T11" fmla="*/ 2538412 h 2835"/>
              <a:gd name="T12" fmla="*/ 3663950 w 3420"/>
              <a:gd name="T13" fmla="*/ 5372 h 2835"/>
              <a:gd name="T14" fmla="*/ 562448 w 3420"/>
              <a:gd name="T15" fmla="*/ 0 h 283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420" h="2835">
                <a:moveTo>
                  <a:pt x="540" y="6"/>
                </a:moveTo>
                <a:cubicBezTo>
                  <a:pt x="477" y="130"/>
                  <a:pt x="255" y="516"/>
                  <a:pt x="165" y="750"/>
                </a:cubicBezTo>
                <a:cubicBezTo>
                  <a:pt x="75" y="984"/>
                  <a:pt x="8" y="1215"/>
                  <a:pt x="0" y="1410"/>
                </a:cubicBezTo>
                <a:lnTo>
                  <a:pt x="120" y="1920"/>
                </a:lnTo>
                <a:lnTo>
                  <a:pt x="540" y="2814"/>
                </a:lnTo>
                <a:lnTo>
                  <a:pt x="3405" y="2835"/>
                </a:lnTo>
                <a:lnTo>
                  <a:pt x="3420" y="6"/>
                </a:lnTo>
                <a:lnTo>
                  <a:pt x="525" y="0"/>
                </a:lnTo>
              </a:path>
            </a:pathLst>
          </a:cu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" name="Line 6"/>
          <p:cNvSpPr>
            <a:spLocks noChangeShapeType="1"/>
          </p:cNvSpPr>
          <p:nvPr/>
        </p:nvSpPr>
        <p:spPr bwMode="auto">
          <a:xfrm>
            <a:off x="1728788" y="2505075"/>
            <a:ext cx="617220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lgDash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" name="Freeform 7"/>
          <p:cNvSpPr/>
          <p:nvPr/>
        </p:nvSpPr>
        <p:spPr bwMode="auto">
          <a:xfrm>
            <a:off x="3851275" y="1247775"/>
            <a:ext cx="577850" cy="2514600"/>
          </a:xfrm>
          <a:custGeom>
            <a:avLst/>
            <a:gdLst>
              <a:gd name="T0" fmla="*/ 577850 w 540"/>
              <a:gd name="T1" fmla="*/ 0 h 2808"/>
              <a:gd name="T2" fmla="*/ 0 w 540"/>
              <a:gd name="T3" fmla="*/ 1257300 h 2808"/>
              <a:gd name="T4" fmla="*/ 577850 w 540"/>
              <a:gd name="T5" fmla="*/ 2514600 h 280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40" h="2808">
                <a:moveTo>
                  <a:pt x="540" y="0"/>
                </a:moveTo>
                <a:cubicBezTo>
                  <a:pt x="270" y="468"/>
                  <a:pt x="0" y="936"/>
                  <a:pt x="0" y="1404"/>
                </a:cubicBezTo>
                <a:cubicBezTo>
                  <a:pt x="0" y="1872"/>
                  <a:pt x="450" y="2574"/>
                  <a:pt x="540" y="2808"/>
                </a:cubicBezTo>
              </a:path>
            </a:pathLst>
          </a:custGeom>
          <a:noFill/>
          <a:ln w="19050" cmpd="sng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" name="Line 8"/>
          <p:cNvSpPr>
            <a:spLocks noChangeShapeType="1"/>
          </p:cNvSpPr>
          <p:nvPr/>
        </p:nvSpPr>
        <p:spPr bwMode="auto">
          <a:xfrm flipV="1">
            <a:off x="1922463" y="1527175"/>
            <a:ext cx="2314575" cy="9779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7" name="Line 9"/>
          <p:cNvSpPr>
            <a:spLocks noChangeShapeType="1"/>
          </p:cNvSpPr>
          <p:nvPr/>
        </p:nvSpPr>
        <p:spPr bwMode="auto">
          <a:xfrm>
            <a:off x="3657600" y="1108075"/>
            <a:ext cx="2122488" cy="15367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" name="Line 10"/>
          <p:cNvSpPr>
            <a:spLocks noChangeShapeType="1"/>
          </p:cNvSpPr>
          <p:nvPr/>
        </p:nvSpPr>
        <p:spPr bwMode="auto">
          <a:xfrm>
            <a:off x="4237038" y="1527175"/>
            <a:ext cx="3086100" cy="9779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9" name="Line 11"/>
          <p:cNvSpPr>
            <a:spLocks noChangeShapeType="1"/>
          </p:cNvSpPr>
          <p:nvPr/>
        </p:nvSpPr>
        <p:spPr bwMode="auto">
          <a:xfrm flipH="1">
            <a:off x="1919289" y="2505075"/>
            <a:ext cx="3174" cy="9906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" name="Line 12"/>
          <p:cNvSpPr>
            <a:spLocks noChangeShapeType="1"/>
          </p:cNvSpPr>
          <p:nvPr/>
        </p:nvSpPr>
        <p:spPr bwMode="auto">
          <a:xfrm flipH="1">
            <a:off x="3849689" y="2505075"/>
            <a:ext cx="1586" cy="127635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" name="Line 13"/>
          <p:cNvSpPr>
            <a:spLocks noChangeShapeType="1"/>
          </p:cNvSpPr>
          <p:nvPr/>
        </p:nvSpPr>
        <p:spPr bwMode="auto">
          <a:xfrm>
            <a:off x="7323138" y="2505075"/>
            <a:ext cx="0" cy="127635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" name="Line 14"/>
          <p:cNvSpPr>
            <a:spLocks noChangeShapeType="1"/>
          </p:cNvSpPr>
          <p:nvPr/>
        </p:nvSpPr>
        <p:spPr bwMode="auto">
          <a:xfrm flipH="1">
            <a:off x="5584825" y="2505075"/>
            <a:ext cx="1588" cy="127635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3" name="Line 15"/>
          <p:cNvSpPr>
            <a:spLocks noChangeShapeType="1"/>
          </p:cNvSpPr>
          <p:nvPr/>
        </p:nvSpPr>
        <p:spPr bwMode="auto">
          <a:xfrm>
            <a:off x="3849689" y="3369818"/>
            <a:ext cx="17351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" name="Line 16"/>
          <p:cNvSpPr>
            <a:spLocks noChangeShapeType="1"/>
          </p:cNvSpPr>
          <p:nvPr/>
        </p:nvSpPr>
        <p:spPr bwMode="auto">
          <a:xfrm>
            <a:off x="1933575" y="3273679"/>
            <a:ext cx="19288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" name="Line 17"/>
          <p:cNvSpPr>
            <a:spLocks noChangeShapeType="1"/>
          </p:cNvSpPr>
          <p:nvPr/>
        </p:nvSpPr>
        <p:spPr bwMode="auto">
          <a:xfrm>
            <a:off x="3851275" y="3723893"/>
            <a:ext cx="34718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" name="Freeform 18"/>
          <p:cNvSpPr/>
          <p:nvPr/>
        </p:nvSpPr>
        <p:spPr bwMode="auto">
          <a:xfrm>
            <a:off x="2668586" y="2020888"/>
            <a:ext cx="411163" cy="157163"/>
          </a:xfrm>
          <a:custGeom>
            <a:avLst/>
            <a:gdLst>
              <a:gd name="T0" fmla="*/ 0 w 390"/>
              <a:gd name="T1" fmla="*/ 188912 h 210"/>
              <a:gd name="T2" fmla="*/ 419100 w 390"/>
              <a:gd name="T3" fmla="*/ 0 h 21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90" h="210">
                <a:moveTo>
                  <a:pt x="0" y="210"/>
                </a:moveTo>
                <a:lnTo>
                  <a:pt x="390" y="0"/>
                </a:lnTo>
              </a:path>
            </a:pathLst>
          </a:custGeom>
          <a:noFill/>
          <a:ln w="41275" cmpd="sng">
            <a:solidFill>
              <a:srgbClr val="FF0000"/>
            </a:solidFill>
            <a:round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7" name="Freeform 19"/>
          <p:cNvSpPr/>
          <p:nvPr/>
        </p:nvSpPr>
        <p:spPr bwMode="auto">
          <a:xfrm>
            <a:off x="5360988" y="1873250"/>
            <a:ext cx="611187" cy="212725"/>
          </a:xfrm>
          <a:custGeom>
            <a:avLst/>
            <a:gdLst>
              <a:gd name="T0" fmla="*/ 0 w 570"/>
              <a:gd name="T1" fmla="*/ 0 h 237"/>
              <a:gd name="T2" fmla="*/ 611187 w 570"/>
              <a:gd name="T3" fmla="*/ 212725 h 237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70" h="237">
                <a:moveTo>
                  <a:pt x="0" y="0"/>
                </a:moveTo>
                <a:lnTo>
                  <a:pt x="570" y="237"/>
                </a:lnTo>
              </a:path>
            </a:pathLst>
          </a:custGeom>
          <a:noFill/>
          <a:ln w="38100" cmpd="sng">
            <a:solidFill>
              <a:srgbClr val="FF0000"/>
            </a:solidFill>
            <a:round/>
            <a:headEnd type="none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" name="Text Box 20"/>
          <p:cNvSpPr txBox="1">
            <a:spLocks noChangeArrowheads="1"/>
          </p:cNvSpPr>
          <p:nvPr/>
        </p:nvSpPr>
        <p:spPr bwMode="auto">
          <a:xfrm>
            <a:off x="2689225" y="1247775"/>
            <a:ext cx="390525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i="1"/>
              <a:t>n</a:t>
            </a:r>
            <a:r>
              <a:rPr lang="en-US" altLang="zh-CN" sz="2000" baseline="-25000"/>
              <a:t>1</a:t>
            </a:r>
            <a:endParaRPr lang="en-US" altLang="zh-CN" sz="2000"/>
          </a:p>
        </p:txBody>
      </p:sp>
      <p:sp>
        <p:nvSpPr>
          <p:cNvPr id="79" name="Text Box 21"/>
          <p:cNvSpPr txBox="1">
            <a:spLocks noChangeArrowheads="1"/>
          </p:cNvSpPr>
          <p:nvPr/>
        </p:nvSpPr>
        <p:spPr bwMode="auto">
          <a:xfrm>
            <a:off x="6937375" y="1247775"/>
            <a:ext cx="388938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i="1"/>
              <a:t>n</a:t>
            </a:r>
            <a:r>
              <a:rPr lang="en-US" altLang="zh-CN" sz="2000" baseline="-25000"/>
              <a:t>2</a:t>
            </a:r>
            <a:endParaRPr lang="en-US" altLang="zh-CN" sz="2000"/>
          </a:p>
        </p:txBody>
      </p:sp>
      <p:sp>
        <p:nvSpPr>
          <p:cNvPr id="80" name="Text Box 22"/>
          <p:cNvSpPr txBox="1">
            <a:spLocks noChangeArrowheads="1"/>
          </p:cNvSpPr>
          <p:nvPr/>
        </p:nvSpPr>
        <p:spPr bwMode="auto">
          <a:xfrm>
            <a:off x="4429125" y="968375"/>
            <a:ext cx="385763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/>
              <a:t>M</a:t>
            </a:r>
            <a:endParaRPr lang="en-US" altLang="zh-CN" sz="2000"/>
          </a:p>
        </p:txBody>
      </p:sp>
      <p:sp>
        <p:nvSpPr>
          <p:cNvPr id="81" name="Text Box 23"/>
          <p:cNvSpPr txBox="1">
            <a:spLocks noChangeArrowheads="1"/>
          </p:cNvSpPr>
          <p:nvPr/>
        </p:nvSpPr>
        <p:spPr bwMode="auto">
          <a:xfrm>
            <a:off x="4086860" y="3440112"/>
            <a:ext cx="385762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dirty="0"/>
              <a:t>N</a:t>
            </a:r>
            <a:endParaRPr lang="en-US" altLang="zh-CN" sz="2000" dirty="0"/>
          </a:p>
        </p:txBody>
      </p:sp>
      <p:sp>
        <p:nvSpPr>
          <p:cNvPr id="82" name="Text Box 24"/>
          <p:cNvSpPr txBox="1">
            <a:spLocks noChangeArrowheads="1"/>
          </p:cNvSpPr>
          <p:nvPr/>
        </p:nvSpPr>
        <p:spPr bwMode="auto">
          <a:xfrm>
            <a:off x="3657600" y="2225675"/>
            <a:ext cx="385763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/>
              <a:t>P</a:t>
            </a:r>
            <a:endParaRPr lang="en-US" altLang="zh-CN" sz="2000"/>
          </a:p>
        </p:txBody>
      </p:sp>
      <p:sp>
        <p:nvSpPr>
          <p:cNvPr id="83" name="Text Box 25"/>
          <p:cNvSpPr txBox="1">
            <a:spLocks noChangeArrowheads="1"/>
          </p:cNvSpPr>
          <p:nvPr/>
        </p:nvSpPr>
        <p:spPr bwMode="auto">
          <a:xfrm>
            <a:off x="1547813" y="2624138"/>
            <a:ext cx="385762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/>
              <a:t>I</a:t>
            </a:r>
            <a:endParaRPr lang="en-US" altLang="zh-CN" sz="2000"/>
          </a:p>
        </p:txBody>
      </p:sp>
      <p:sp>
        <p:nvSpPr>
          <p:cNvPr id="84" name="Text Box 26"/>
          <p:cNvSpPr txBox="1">
            <a:spLocks noChangeArrowheads="1"/>
          </p:cNvSpPr>
          <p:nvPr/>
        </p:nvSpPr>
        <p:spPr bwMode="auto">
          <a:xfrm>
            <a:off x="5394325" y="2505075"/>
            <a:ext cx="385763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/>
              <a:t>C</a:t>
            </a:r>
            <a:endParaRPr lang="en-US" altLang="zh-CN" sz="2000"/>
          </a:p>
        </p:txBody>
      </p:sp>
      <p:sp>
        <p:nvSpPr>
          <p:cNvPr id="85" name="Text Box 27"/>
          <p:cNvSpPr txBox="1">
            <a:spLocks noChangeArrowheads="1"/>
          </p:cNvSpPr>
          <p:nvPr/>
        </p:nvSpPr>
        <p:spPr bwMode="auto">
          <a:xfrm>
            <a:off x="7056438" y="2552700"/>
            <a:ext cx="385762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/>
              <a:t>O</a:t>
            </a:r>
            <a:endParaRPr lang="en-US" altLang="zh-CN" sz="2000"/>
          </a:p>
        </p:txBody>
      </p:sp>
      <p:sp>
        <p:nvSpPr>
          <p:cNvPr id="86" name="Text Box 29"/>
          <p:cNvSpPr txBox="1">
            <a:spLocks noChangeArrowheads="1"/>
          </p:cNvSpPr>
          <p:nvPr/>
        </p:nvSpPr>
        <p:spPr bwMode="auto">
          <a:xfrm>
            <a:off x="2677319" y="2909887"/>
            <a:ext cx="385762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i="1" dirty="0"/>
              <a:t>u</a:t>
            </a:r>
            <a:endParaRPr lang="en-US" altLang="zh-CN" sz="2400" i="1" dirty="0"/>
          </a:p>
        </p:txBody>
      </p:sp>
      <p:sp>
        <p:nvSpPr>
          <p:cNvPr id="87" name="Text Box 30"/>
          <p:cNvSpPr txBox="1">
            <a:spLocks noChangeArrowheads="1"/>
          </p:cNvSpPr>
          <p:nvPr/>
        </p:nvSpPr>
        <p:spPr bwMode="auto">
          <a:xfrm>
            <a:off x="4622800" y="3042602"/>
            <a:ext cx="385763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i="1"/>
              <a:t>r</a:t>
            </a:r>
            <a:endParaRPr lang="en-US" altLang="zh-CN" sz="2400" i="1"/>
          </a:p>
        </p:txBody>
      </p:sp>
      <p:sp>
        <p:nvSpPr>
          <p:cNvPr id="88" name="Text Box 31"/>
          <p:cNvSpPr txBox="1">
            <a:spLocks noChangeArrowheads="1"/>
          </p:cNvSpPr>
          <p:nvPr/>
        </p:nvSpPr>
        <p:spPr bwMode="auto">
          <a:xfrm>
            <a:off x="5709730" y="3347783"/>
            <a:ext cx="385763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i="1" dirty="0"/>
              <a:t>v</a:t>
            </a:r>
            <a:endParaRPr lang="en-US" altLang="zh-CN" sz="2400" i="1" dirty="0"/>
          </a:p>
        </p:txBody>
      </p:sp>
      <p:sp>
        <p:nvSpPr>
          <p:cNvPr id="89" name="Text Box 32"/>
          <p:cNvSpPr txBox="1">
            <a:spLocks noChangeArrowheads="1"/>
          </p:cNvSpPr>
          <p:nvPr/>
        </p:nvSpPr>
        <p:spPr bwMode="auto">
          <a:xfrm>
            <a:off x="2500313" y="2225675"/>
            <a:ext cx="385762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ym typeface="Symbol" panose="05050102010706020507" pitchFamily="18" charset="2"/>
              </a:rPr>
              <a:t></a:t>
            </a:r>
            <a:endParaRPr lang="en-US" altLang="zh-CN" sz="2000"/>
          </a:p>
        </p:txBody>
      </p:sp>
      <p:sp>
        <p:nvSpPr>
          <p:cNvPr id="90" name="Text Box 33"/>
          <p:cNvSpPr txBox="1">
            <a:spLocks noChangeArrowheads="1"/>
          </p:cNvSpPr>
          <p:nvPr/>
        </p:nvSpPr>
        <p:spPr bwMode="auto">
          <a:xfrm>
            <a:off x="5008563" y="2225675"/>
            <a:ext cx="385762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ym typeface="Symbol" panose="05050102010706020507" pitchFamily="18" charset="2"/>
              </a:rPr>
              <a:t></a:t>
            </a:r>
            <a:endParaRPr lang="en-US" altLang="zh-CN" sz="2000"/>
          </a:p>
        </p:txBody>
      </p:sp>
      <p:sp>
        <p:nvSpPr>
          <p:cNvPr id="91" name="Text Box 34"/>
          <p:cNvSpPr txBox="1">
            <a:spLocks noChangeArrowheads="1"/>
          </p:cNvSpPr>
          <p:nvPr/>
        </p:nvSpPr>
        <p:spPr bwMode="auto">
          <a:xfrm>
            <a:off x="6357938" y="2225675"/>
            <a:ext cx="385762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ym typeface="Symbol" panose="05050102010706020507" pitchFamily="18" charset="2"/>
              </a:rPr>
              <a:t></a:t>
            </a:r>
            <a:endParaRPr lang="en-US" altLang="zh-CN" sz="2000"/>
          </a:p>
        </p:txBody>
      </p:sp>
      <p:sp>
        <p:nvSpPr>
          <p:cNvPr id="92" name="Text Box 35"/>
          <p:cNvSpPr txBox="1">
            <a:spLocks noChangeArrowheads="1"/>
          </p:cNvSpPr>
          <p:nvPr/>
        </p:nvSpPr>
        <p:spPr bwMode="auto">
          <a:xfrm>
            <a:off x="3657600" y="1247775"/>
            <a:ext cx="388938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i="1"/>
              <a:t>i</a:t>
            </a:r>
            <a:r>
              <a:rPr lang="en-US" altLang="zh-CN" sz="2000" baseline="-25000"/>
              <a:t>2</a:t>
            </a:r>
            <a:endParaRPr lang="en-US" altLang="zh-CN" sz="2000"/>
          </a:p>
        </p:txBody>
      </p:sp>
      <p:sp>
        <p:nvSpPr>
          <p:cNvPr id="93" name="Text Box 36"/>
          <p:cNvSpPr txBox="1">
            <a:spLocks noChangeArrowheads="1"/>
          </p:cNvSpPr>
          <p:nvPr/>
        </p:nvSpPr>
        <p:spPr bwMode="auto">
          <a:xfrm>
            <a:off x="4814888" y="1666875"/>
            <a:ext cx="388937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i="1"/>
              <a:t>i</a:t>
            </a:r>
            <a:r>
              <a:rPr lang="en-US" altLang="zh-CN" sz="2000" baseline="-25000"/>
              <a:t>1</a:t>
            </a:r>
            <a:endParaRPr lang="en-US" altLang="zh-CN" sz="2000"/>
          </a:p>
        </p:txBody>
      </p:sp>
      <p:sp>
        <p:nvSpPr>
          <p:cNvPr id="94" name="Freeform 37"/>
          <p:cNvSpPr/>
          <p:nvPr/>
        </p:nvSpPr>
        <p:spPr bwMode="auto">
          <a:xfrm>
            <a:off x="2162175" y="2397125"/>
            <a:ext cx="146050" cy="107950"/>
          </a:xfrm>
          <a:custGeom>
            <a:avLst/>
            <a:gdLst>
              <a:gd name="T0" fmla="*/ 146050 w 135"/>
              <a:gd name="T1" fmla="*/ 107950 h 120"/>
              <a:gd name="T2" fmla="*/ 129822 w 135"/>
              <a:gd name="T3" fmla="*/ 26988 h 120"/>
              <a:gd name="T4" fmla="*/ 0 w 135"/>
              <a:gd name="T5" fmla="*/ 0 h 12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5" h="120">
                <a:moveTo>
                  <a:pt x="135" y="120"/>
                </a:moveTo>
                <a:lnTo>
                  <a:pt x="120" y="30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5" name="Freeform 38"/>
          <p:cNvSpPr/>
          <p:nvPr/>
        </p:nvSpPr>
        <p:spPr bwMode="auto">
          <a:xfrm>
            <a:off x="3962400" y="1387475"/>
            <a:ext cx="80963" cy="217488"/>
          </a:xfrm>
          <a:custGeom>
            <a:avLst/>
            <a:gdLst>
              <a:gd name="T0" fmla="*/ 80963 w 75"/>
              <a:gd name="T1" fmla="*/ 0 h 243"/>
              <a:gd name="T2" fmla="*/ 0 w 75"/>
              <a:gd name="T3" fmla="*/ 96661 h 243"/>
              <a:gd name="T4" fmla="*/ 80963 w 75"/>
              <a:gd name="T5" fmla="*/ 217488 h 24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5" h="243">
                <a:moveTo>
                  <a:pt x="75" y="0"/>
                </a:moveTo>
                <a:lnTo>
                  <a:pt x="0" y="108"/>
                </a:lnTo>
                <a:lnTo>
                  <a:pt x="75" y="243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" name="Freeform 39"/>
          <p:cNvSpPr/>
          <p:nvPr/>
        </p:nvSpPr>
        <p:spPr bwMode="auto">
          <a:xfrm>
            <a:off x="4541838" y="1666875"/>
            <a:ext cx="80962" cy="85725"/>
          </a:xfrm>
          <a:custGeom>
            <a:avLst/>
            <a:gdLst>
              <a:gd name="T0" fmla="*/ 80962 w 75"/>
              <a:gd name="T1" fmla="*/ 0 h 96"/>
              <a:gd name="T2" fmla="*/ 0 w 75"/>
              <a:gd name="T3" fmla="*/ 85725 h 9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5" h="96">
                <a:moveTo>
                  <a:pt x="75" y="0"/>
                </a:moveTo>
                <a:lnTo>
                  <a:pt x="0" y="96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7" name="Freeform 40"/>
          <p:cNvSpPr/>
          <p:nvPr/>
        </p:nvSpPr>
        <p:spPr bwMode="auto">
          <a:xfrm>
            <a:off x="5376863" y="2365375"/>
            <a:ext cx="17462" cy="139700"/>
          </a:xfrm>
          <a:custGeom>
            <a:avLst/>
            <a:gdLst>
              <a:gd name="T0" fmla="*/ 16371 w 16"/>
              <a:gd name="T1" fmla="*/ 0 h 156"/>
              <a:gd name="T2" fmla="*/ 0 w 16"/>
              <a:gd name="T3" fmla="*/ 59104 h 156"/>
              <a:gd name="T4" fmla="*/ 17462 w 16"/>
              <a:gd name="T5" fmla="*/ 139700 h 15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" h="156">
                <a:moveTo>
                  <a:pt x="15" y="0"/>
                </a:moveTo>
                <a:lnTo>
                  <a:pt x="0" y="66"/>
                </a:lnTo>
                <a:lnTo>
                  <a:pt x="16" y="156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" name="Freeform 41"/>
          <p:cNvSpPr/>
          <p:nvPr/>
        </p:nvSpPr>
        <p:spPr bwMode="auto">
          <a:xfrm>
            <a:off x="6904038" y="2365375"/>
            <a:ext cx="33337" cy="139700"/>
          </a:xfrm>
          <a:custGeom>
            <a:avLst/>
            <a:gdLst>
              <a:gd name="T0" fmla="*/ 32262 w 31"/>
              <a:gd name="T1" fmla="*/ 0 h 156"/>
              <a:gd name="T2" fmla="*/ 0 w 31"/>
              <a:gd name="T3" fmla="*/ 72537 h 156"/>
              <a:gd name="T4" fmla="*/ 33337 w 31"/>
              <a:gd name="T5" fmla="*/ 139700 h 15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1" h="156">
                <a:moveTo>
                  <a:pt x="30" y="0"/>
                </a:moveTo>
                <a:lnTo>
                  <a:pt x="0" y="81"/>
                </a:lnTo>
                <a:lnTo>
                  <a:pt x="31" y="156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9" name="Oval 46"/>
          <p:cNvSpPr>
            <a:spLocks noChangeArrowheads="1"/>
          </p:cNvSpPr>
          <p:nvPr/>
        </p:nvSpPr>
        <p:spPr bwMode="auto">
          <a:xfrm>
            <a:off x="1836738" y="2444750"/>
            <a:ext cx="215900" cy="2159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0" name="Line 47"/>
          <p:cNvSpPr>
            <a:spLocks noChangeShapeType="1"/>
          </p:cNvSpPr>
          <p:nvPr/>
        </p:nvSpPr>
        <p:spPr bwMode="auto">
          <a:xfrm flipH="1" flipV="1">
            <a:off x="4335463" y="1404938"/>
            <a:ext cx="2819400" cy="838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1" name="Line 48"/>
          <p:cNvSpPr>
            <a:spLocks noChangeShapeType="1"/>
          </p:cNvSpPr>
          <p:nvPr/>
        </p:nvSpPr>
        <p:spPr bwMode="auto">
          <a:xfrm flipH="1">
            <a:off x="1973263" y="1328738"/>
            <a:ext cx="2286000" cy="990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" name="Oval 52"/>
          <p:cNvSpPr>
            <a:spLocks noChangeArrowheads="1"/>
          </p:cNvSpPr>
          <p:nvPr/>
        </p:nvSpPr>
        <p:spPr bwMode="auto">
          <a:xfrm>
            <a:off x="7200900" y="2408238"/>
            <a:ext cx="215900" cy="2159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00"/>
            </a:solidFill>
            <a:round/>
          </a:ln>
          <a:effectLst/>
        </p:spPr>
        <p:txBody>
          <a:bodyPr wrap="none" anchor="ctr"/>
          <a:lstStyle>
            <a:lvl1pPr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3" name="Oval 54"/>
          <p:cNvSpPr>
            <a:spLocks noChangeArrowheads="1"/>
          </p:cNvSpPr>
          <p:nvPr/>
        </p:nvSpPr>
        <p:spPr bwMode="auto">
          <a:xfrm>
            <a:off x="503238" y="5138738"/>
            <a:ext cx="360362" cy="360362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aphicFrame>
        <p:nvGraphicFramePr>
          <p:cNvPr id="104" name="Object 55"/>
          <p:cNvGraphicFramePr>
            <a:graphicFrameLocks noChangeAspect="1"/>
          </p:cNvGraphicFramePr>
          <p:nvPr/>
        </p:nvGraphicFramePr>
        <p:xfrm>
          <a:off x="5546725" y="4759325"/>
          <a:ext cx="3128963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公式" r:id="rId5" imgW="1066165" imgH="393700" progId="Equation.3">
                  <p:embed/>
                </p:oleObj>
              </mc:Choice>
              <mc:Fallback>
                <p:oleObj name="公式" r:id="rId5" imgW="1066165" imgH="393700" progId="Equation.3">
                  <p:embed/>
                  <p:pic>
                    <p:nvPicPr>
                      <p:cNvPr id="0" name="图片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6725" y="4759325"/>
                        <a:ext cx="3128963" cy="1136650"/>
                      </a:xfrm>
                      <a:prstGeom prst="rect">
                        <a:avLst/>
                      </a:prstGeom>
                      <a:solidFill>
                        <a:srgbClr val="DDDDDD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" name="Oval 56"/>
          <p:cNvSpPr>
            <a:spLocks noChangeArrowheads="1"/>
          </p:cNvSpPr>
          <p:nvPr/>
        </p:nvSpPr>
        <p:spPr bwMode="auto">
          <a:xfrm>
            <a:off x="4930775" y="5173663"/>
            <a:ext cx="360363" cy="360362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00"/>
            </a:solidFill>
            <a:round/>
          </a:ln>
          <a:effectLst/>
        </p:spPr>
        <p:txBody>
          <a:bodyPr wrap="none" anchor="ctr"/>
          <a:lstStyle>
            <a:lvl1pPr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37344" y="1286352"/>
            <a:ext cx="911225" cy="701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en-US" sz="5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8" grpId="0" animBg="1"/>
      <p:bldP spid="76" grpId="0" animBg="1"/>
      <p:bldP spid="77" grpId="0" animBg="1"/>
      <p:bldP spid="100" grpId="0" animBg="1"/>
      <p:bldP spid="101" grpId="0" animBg="1"/>
      <p:bldP spid="103" grpId="0" animBg="1"/>
      <p:bldP spid="10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2"/>
          <p:cNvSpPr>
            <a:spLocks noChangeArrowheads="1"/>
          </p:cNvSpPr>
          <p:nvPr/>
        </p:nvSpPr>
        <p:spPr bwMode="auto">
          <a:xfrm>
            <a:off x="455803" y="2453990"/>
            <a:ext cx="898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dirty="0">
                <a:solidFill>
                  <a:srgbClr val="FF0000"/>
                </a:solidFill>
              </a:rPr>
              <a:t>解：</a:t>
            </a:r>
            <a:endParaRPr kumimoji="1"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79413" y="351056"/>
            <a:ext cx="8229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例：</a:t>
            </a:r>
            <a:r>
              <a:rPr kumimoji="1" lang="zh-CN" altLang="en-US" sz="2800" b="1" dirty="0">
                <a:solidFill>
                  <a:srgbClr val="0000FF"/>
                </a:solidFill>
                <a:latin typeface="+mn-ea"/>
              </a:rPr>
              <a:t>有一折射率为</a:t>
            </a:r>
            <a:r>
              <a:rPr kumimoji="1" lang="en-US" altLang="zh-CN" sz="2800" b="1" dirty="0">
                <a:solidFill>
                  <a:srgbClr val="0000FF"/>
                </a:solidFill>
                <a:latin typeface="+mn-ea"/>
              </a:rPr>
              <a:t>1.54</a:t>
            </a:r>
            <a:r>
              <a:rPr kumimoji="1" lang="zh-CN" altLang="en-US" sz="2800" b="1" dirty="0">
                <a:solidFill>
                  <a:srgbClr val="0000FF"/>
                </a:solidFill>
                <a:latin typeface="+mn-ea"/>
              </a:rPr>
              <a:t>的玻璃棒</a:t>
            </a:r>
            <a:r>
              <a:rPr kumimoji="1" lang="en-US" altLang="zh-CN" sz="2800" b="1" dirty="0">
                <a:solidFill>
                  <a:srgbClr val="0000FF"/>
                </a:solidFill>
                <a:latin typeface="+mn-ea"/>
              </a:rPr>
              <a:t>,</a:t>
            </a:r>
            <a:r>
              <a:rPr kumimoji="1" lang="zh-CN" altLang="en-US" sz="2800" b="1" dirty="0">
                <a:solidFill>
                  <a:srgbClr val="0000FF"/>
                </a:solidFill>
                <a:latin typeface="+mn-ea"/>
              </a:rPr>
              <a:t>一端为</a:t>
            </a:r>
            <a:r>
              <a:rPr kumimoji="1" lang="en-US" altLang="zh-CN" sz="2800" b="1" dirty="0">
                <a:solidFill>
                  <a:srgbClr val="0000FF"/>
                </a:solidFill>
                <a:latin typeface="+mn-ea"/>
              </a:rPr>
              <a:t>r=30mm</a:t>
            </a:r>
            <a:r>
              <a:rPr kumimoji="1" lang="zh-CN" altLang="en-US" sz="2800" b="1" dirty="0">
                <a:solidFill>
                  <a:srgbClr val="0000FF"/>
                </a:solidFill>
                <a:latin typeface="+mn-ea"/>
              </a:rPr>
              <a:t>的抛光凸球面</a:t>
            </a:r>
            <a:r>
              <a:rPr kumimoji="1" lang="en-US" altLang="zh-CN" sz="2800" b="1" dirty="0">
                <a:solidFill>
                  <a:srgbClr val="0000FF"/>
                </a:solidFill>
                <a:latin typeface="+mn-ea"/>
              </a:rPr>
              <a:t>,</a:t>
            </a:r>
            <a:r>
              <a:rPr kumimoji="1" lang="zh-CN" altLang="en-US" sz="2800" b="1" dirty="0">
                <a:solidFill>
                  <a:srgbClr val="0000FF"/>
                </a:solidFill>
                <a:latin typeface="+mn-ea"/>
              </a:rPr>
              <a:t>另一端为磨砂的平面</a:t>
            </a:r>
            <a:r>
              <a:rPr kumimoji="1" lang="en-US" altLang="zh-CN" sz="2800" dirty="0">
                <a:solidFill>
                  <a:srgbClr val="0000FF"/>
                </a:solidFill>
                <a:latin typeface="+mn-ea"/>
              </a:rPr>
              <a:t>.</a:t>
            </a:r>
            <a:r>
              <a:rPr kumimoji="1" lang="zh-CN" altLang="en-US" sz="2800" b="1" dirty="0">
                <a:solidFill>
                  <a:srgbClr val="0000FF"/>
                </a:solidFill>
                <a:latin typeface="+mn-ea"/>
              </a:rPr>
              <a:t>试问该棒长为多少时，正好使无穷远处物体经球面后清晰地成像在磨砂平面上</a:t>
            </a:r>
            <a:r>
              <a:rPr kumimoji="1" lang="en-US" altLang="zh-CN" sz="2800" b="1" dirty="0">
                <a:solidFill>
                  <a:srgbClr val="0000FF"/>
                </a:solidFill>
                <a:latin typeface="+mn-ea"/>
              </a:rPr>
              <a:t>.</a:t>
            </a:r>
            <a:endParaRPr kumimoji="1" lang="en-US" altLang="zh-CN" sz="2800" b="1" dirty="0">
              <a:solidFill>
                <a:srgbClr val="0000FF"/>
              </a:solidFill>
              <a:latin typeface="+mn-ea"/>
            </a:endParaRPr>
          </a:p>
        </p:txBody>
      </p:sp>
      <p:graphicFrame>
        <p:nvGraphicFramePr>
          <p:cNvPr id="29" name="Object 49"/>
          <p:cNvGraphicFramePr>
            <a:graphicFrameLocks noChangeAspect="1"/>
          </p:cNvGraphicFramePr>
          <p:nvPr/>
        </p:nvGraphicFramePr>
        <p:xfrm>
          <a:off x="1141413" y="3132995"/>
          <a:ext cx="3352800" cy="1173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Equation" r:id="rId1" imgW="1143000" imgH="406400" progId="Equation.3">
                  <p:embed/>
                </p:oleObj>
              </mc:Choice>
              <mc:Fallback>
                <p:oleObj name="Equation" r:id="rId1" imgW="1143000" imgH="406400" progId="Equation.3">
                  <p:embed/>
                  <p:pic>
                    <p:nvPicPr>
                      <p:cNvPr id="0" name="图片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1413" y="3132995"/>
                        <a:ext cx="3352800" cy="1173162"/>
                      </a:xfrm>
                      <a:prstGeom prst="rect">
                        <a:avLst/>
                      </a:prstGeom>
                      <a:solidFill>
                        <a:srgbClr val="DDDDDD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141413" y="4827968"/>
          <a:ext cx="3864771" cy="8884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AxMath" r:id="rId3" imgW="914400" imgH="914400" progId="Equation.AxMath">
                  <p:embed/>
                </p:oleObj>
              </mc:Choice>
              <mc:Fallback>
                <p:oleObj name="AxMath" r:id="rId3" imgW="914400" imgH="914400" progId="Equation.AxMath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1413" y="4827968"/>
                        <a:ext cx="3864771" cy="8884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5785691" y="4901977"/>
          <a:ext cx="2306289" cy="594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AxMath" r:id="rId5" imgW="914400" imgH="914400" progId="Equation.AxMath">
                  <p:embed/>
                </p:oleObj>
              </mc:Choice>
              <mc:Fallback>
                <p:oleObj name="AxMath" r:id="rId5" imgW="914400" imgH="914400" progId="Equation.AxMath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85691" y="4901977"/>
                        <a:ext cx="2306289" cy="5942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6592" y="2166938"/>
            <a:ext cx="4156579" cy="1961594"/>
          </a:xfrm>
          <a:prstGeom prst="rect">
            <a:avLst/>
          </a:prstGeom>
        </p:spPr>
      </p:pic>
      <p:sp>
        <p:nvSpPr>
          <p:cNvPr id="33" name="矩形 32"/>
          <p:cNvSpPr/>
          <p:nvPr/>
        </p:nvSpPr>
        <p:spPr>
          <a:xfrm>
            <a:off x="356616" y="219456"/>
            <a:ext cx="8494776" cy="6053329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G:\QQfile\1271992826\FileRecv\校徽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74614"/>
            <a:ext cx="561975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 descr="G:\QQfile\1271992826\FileRecv\b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888" y="6467475"/>
            <a:ext cx="646112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标题 1"/>
          <p:cNvSpPr txBox="1"/>
          <p:nvPr/>
        </p:nvSpPr>
        <p:spPr>
          <a:xfrm>
            <a:off x="819150" y="243207"/>
            <a:ext cx="7886700" cy="4349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/>
              <a:t>几何光学  </a:t>
            </a:r>
            <a:endParaRPr lang="zh-CN" altLang="en-US" sz="3600" b="1" dirty="0"/>
          </a:p>
        </p:txBody>
      </p:sp>
      <p:sp>
        <p:nvSpPr>
          <p:cNvPr id="24" name="矩形 23"/>
          <p:cNvSpPr/>
          <p:nvPr/>
        </p:nvSpPr>
        <p:spPr>
          <a:xfrm>
            <a:off x="356616" y="3227832"/>
            <a:ext cx="8494776" cy="3044953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Rectangle 2"/>
          <p:cNvSpPr>
            <a:spLocks noGrp="1" noChangeArrowheads="1"/>
          </p:cNvSpPr>
          <p:nvPr>
            <p:ph type="title"/>
          </p:nvPr>
        </p:nvSpPr>
        <p:spPr>
          <a:xfrm>
            <a:off x="509683" y="700596"/>
            <a:ext cx="7772400" cy="1076072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zh-CN" altLang="en-US" sz="4000" b="1" dirty="0"/>
              <a:t>光焦度</a:t>
            </a:r>
            <a:br>
              <a:rPr lang="zh-CN" altLang="en-US" sz="4000" b="0" dirty="0"/>
            </a:br>
            <a:r>
              <a:rPr lang="en-US" altLang="zh-C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dioptric strength</a:t>
            </a:r>
            <a:endParaRPr lang="en-US" altLang="zh-C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4" name="Object 6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758376" y="1915731"/>
          <a:ext cx="3275013" cy="110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Equation" r:id="rId3" imgW="1143000" imgH="406400" progId="Equation.3">
                  <p:embed/>
                </p:oleObj>
              </mc:Choice>
              <mc:Fallback>
                <p:oleObj name="Equation" r:id="rId3" imgW="1143000" imgH="406400" progId="Equation.3">
                  <p:embed/>
                  <p:pic>
                    <p:nvPicPr>
                      <p:cNvPr id="0" name="图片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8376" y="1915731"/>
                        <a:ext cx="3275013" cy="110331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356616" y="3387833"/>
            <a:ext cx="8494776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单球面折射公式右端仅与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介质的折射率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及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球面的曲率半径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有关，因而对于一定的介质及一定形状的表面来讲是一个不变量，称之为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光焦度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，以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Ф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表示：</a:t>
            </a:r>
            <a:endParaRPr lang="zh-CN" altLang="en-US" sz="2800" b="1" i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56" name="Object 4"/>
          <p:cNvGraphicFramePr>
            <a:graphicFrameLocks noChangeAspect="1"/>
          </p:cNvGraphicFramePr>
          <p:nvPr/>
        </p:nvGraphicFramePr>
        <p:xfrm>
          <a:off x="3461004" y="5031360"/>
          <a:ext cx="22860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Equation" r:id="rId5" imgW="786765" imgH="406400" progId="Equation.3">
                  <p:embed/>
                </p:oleObj>
              </mc:Choice>
              <mc:Fallback>
                <p:oleObj name="Equation" r:id="rId5" imgW="786765" imgH="406400" progId="Equation.3">
                  <p:embed/>
                  <p:pic>
                    <p:nvPicPr>
                      <p:cNvPr id="0" name="图片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1004" y="5031360"/>
                        <a:ext cx="2286000" cy="11811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G:\QQfile\1271992826\FileRecv\校徽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74614"/>
            <a:ext cx="561975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 descr="G:\QQfile\1271992826\FileRecv\b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888" y="6467475"/>
            <a:ext cx="646112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标题 1"/>
          <p:cNvSpPr txBox="1"/>
          <p:nvPr/>
        </p:nvSpPr>
        <p:spPr>
          <a:xfrm>
            <a:off x="819150" y="243207"/>
            <a:ext cx="7886700" cy="4349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/>
              <a:t>几何光学  </a:t>
            </a:r>
            <a:r>
              <a:rPr lang="zh-CN" altLang="en-US" sz="2800" b="1" dirty="0"/>
              <a:t>光焦度</a:t>
            </a:r>
            <a:endParaRPr lang="zh-CN" altLang="en-US" sz="2800" b="1" dirty="0"/>
          </a:p>
        </p:txBody>
      </p:sp>
      <p:sp>
        <p:nvSpPr>
          <p:cNvPr id="24" name="矩形 23"/>
          <p:cNvSpPr/>
          <p:nvPr/>
        </p:nvSpPr>
        <p:spPr>
          <a:xfrm>
            <a:off x="347662" y="2752344"/>
            <a:ext cx="8494776" cy="3291841"/>
          </a:xfrm>
          <a:prstGeom prst="rect">
            <a:avLst/>
          </a:prstGeom>
          <a:noFill/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1" name="Object 4"/>
          <p:cNvGraphicFramePr>
            <a:graphicFrameLocks noChangeAspect="1"/>
          </p:cNvGraphicFramePr>
          <p:nvPr/>
        </p:nvGraphicFramePr>
        <p:xfrm>
          <a:off x="3298762" y="1108914"/>
          <a:ext cx="228600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Equation" r:id="rId3" imgW="786765" imgH="406400" progId="Equation.3">
                  <p:embed/>
                </p:oleObj>
              </mc:Choice>
              <mc:Fallback>
                <p:oleObj name="Equation" r:id="rId3" imgW="786765" imgH="406400" progId="Equation.3">
                  <p:embed/>
                  <p:pic>
                    <p:nvPicPr>
                      <p:cNvPr id="0" name="图片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8762" y="1108914"/>
                        <a:ext cx="2286000" cy="11811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347662" y="2922474"/>
            <a:ext cx="8403336" cy="1303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它反映了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折射面的折光本领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800" b="1" baseline="-30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800" b="1" baseline="-30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越大，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越小，光焦度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Ф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越大，折射面的折光本领越强。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7662" y="4571687"/>
            <a:ext cx="8494776" cy="1076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Clr>
                <a:srgbClr val="0000FF"/>
              </a:buClr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光焦度的单位是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D(diopter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，屈光度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，式中</a:t>
            </a: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的单位应为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（米）。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1D=100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度</a:t>
            </a:r>
            <a:endParaRPr lang="zh-CN" altLang="en-US" sz="2800" b="1" i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5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G:\QQfile\1271992826\FileRecv\校徽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74614"/>
            <a:ext cx="561975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 descr="G:\QQfile\1271992826\FileRecv\b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888" y="6467475"/>
            <a:ext cx="646112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标题 1"/>
          <p:cNvSpPr txBox="1"/>
          <p:nvPr/>
        </p:nvSpPr>
        <p:spPr>
          <a:xfrm>
            <a:off x="819150" y="243207"/>
            <a:ext cx="7886700" cy="4349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/>
              <a:t>几何光学  </a:t>
            </a:r>
            <a:r>
              <a:rPr lang="zh-CN" altLang="en-US" sz="2800" b="1" dirty="0"/>
              <a:t>焦点和焦距  </a:t>
            </a:r>
            <a:r>
              <a:rPr lang="en-US" altLang="zh-CN" sz="2800" b="1" dirty="0"/>
              <a:t>(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&amp; focal distance)</a:t>
            </a:r>
            <a:r>
              <a:rPr lang="en-US" altLang="zh-CN" sz="2800" b="1" dirty="0"/>
              <a:t> </a:t>
            </a:r>
            <a:endParaRPr lang="zh-CN" altLang="en-US" sz="2800" b="1" dirty="0"/>
          </a:p>
        </p:txBody>
      </p:sp>
      <p:graphicFrame>
        <p:nvGraphicFramePr>
          <p:cNvPr id="9" name="Object 55"/>
          <p:cNvGraphicFramePr>
            <a:graphicFrameLocks noGrp="1" noChangeAspect="1"/>
          </p:cNvGraphicFramePr>
          <p:nvPr>
            <p:ph sz="half" idx="1"/>
          </p:nvPr>
        </p:nvGraphicFramePr>
        <p:xfrm>
          <a:off x="4824413" y="1736725"/>
          <a:ext cx="3203575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Equation" r:id="rId3" imgW="1143000" imgH="406400" progId="Equation.3">
                  <p:embed/>
                </p:oleObj>
              </mc:Choice>
              <mc:Fallback>
                <p:oleObj name="Equation" r:id="rId3" imgW="1143000" imgH="406400" progId="Equation.3">
                  <p:embed/>
                  <p:pic>
                    <p:nvPicPr>
                      <p:cNvPr id="0" name="图片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4413" y="1736725"/>
                        <a:ext cx="3203575" cy="1139825"/>
                      </a:xfrm>
                      <a:prstGeom prst="rect">
                        <a:avLst/>
                      </a:prstGeom>
                      <a:solidFill>
                        <a:srgbClr val="99FFCC"/>
                      </a:solidFill>
                      <a:ln w="952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42"/>
          <p:cNvSpPr txBox="1">
            <a:spLocks noChangeArrowheads="1"/>
          </p:cNvSpPr>
          <p:nvPr/>
        </p:nvSpPr>
        <p:spPr bwMode="auto">
          <a:xfrm>
            <a:off x="3524250" y="4179888"/>
            <a:ext cx="239236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zh-CN" b="0" i="1"/>
          </a:p>
        </p:txBody>
      </p:sp>
      <p:graphicFrame>
        <p:nvGraphicFramePr>
          <p:cNvPr id="12" name="Object 45"/>
          <p:cNvGraphicFramePr>
            <a:graphicFrameLocks noChangeAspect="1"/>
          </p:cNvGraphicFramePr>
          <p:nvPr/>
        </p:nvGraphicFramePr>
        <p:xfrm>
          <a:off x="4787900" y="4976813"/>
          <a:ext cx="3581400" cy="1335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Equation" r:id="rId5" imgW="1193800" imgH="444500" progId="Equation.3">
                  <p:embed/>
                </p:oleObj>
              </mc:Choice>
              <mc:Fallback>
                <p:oleObj name="Equation" r:id="rId5" imgW="1193800" imgH="444500" progId="Equation.3">
                  <p:embed/>
                  <p:pic>
                    <p:nvPicPr>
                      <p:cNvPr id="0" name="图片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4976813"/>
                        <a:ext cx="3581400" cy="133508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59"/>
          <p:cNvGrpSpPr/>
          <p:nvPr/>
        </p:nvGrpSpPr>
        <p:grpSpPr bwMode="auto">
          <a:xfrm>
            <a:off x="819150" y="1187451"/>
            <a:ext cx="3325813" cy="2743200"/>
            <a:chOff x="226" y="709"/>
            <a:chExt cx="2095" cy="1728"/>
          </a:xfrm>
        </p:grpSpPr>
        <p:sp>
          <p:nvSpPr>
            <p:cNvPr id="15" name="Freeform 5"/>
            <p:cNvSpPr/>
            <p:nvPr/>
          </p:nvSpPr>
          <p:spPr bwMode="auto">
            <a:xfrm>
              <a:off x="1043" y="935"/>
              <a:ext cx="1047" cy="905"/>
            </a:xfrm>
            <a:custGeom>
              <a:avLst/>
              <a:gdLst>
                <a:gd name="T0" fmla="*/ 158 w 2385"/>
                <a:gd name="T1" fmla="*/ 6 h 1884"/>
                <a:gd name="T2" fmla="*/ 0 w 2385"/>
                <a:gd name="T3" fmla="*/ 455 h 1884"/>
                <a:gd name="T4" fmla="*/ 33 w 2385"/>
                <a:gd name="T5" fmla="*/ 605 h 1884"/>
                <a:gd name="T6" fmla="*/ 158 w 2385"/>
                <a:gd name="T7" fmla="*/ 905 h 1884"/>
                <a:gd name="T8" fmla="*/ 1027 w 2385"/>
                <a:gd name="T9" fmla="*/ 905 h 1884"/>
                <a:gd name="T10" fmla="*/ 1047 w 2385"/>
                <a:gd name="T11" fmla="*/ 0 h 1884"/>
                <a:gd name="T12" fmla="*/ 158 w 2385"/>
                <a:gd name="T13" fmla="*/ 0 h 18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85" h="1884">
                  <a:moveTo>
                    <a:pt x="360" y="12"/>
                  </a:moveTo>
                  <a:cubicBezTo>
                    <a:pt x="180" y="324"/>
                    <a:pt x="47" y="740"/>
                    <a:pt x="0" y="948"/>
                  </a:cubicBezTo>
                  <a:lnTo>
                    <a:pt x="75" y="1260"/>
                  </a:lnTo>
                  <a:lnTo>
                    <a:pt x="360" y="1884"/>
                  </a:lnTo>
                  <a:lnTo>
                    <a:pt x="2340" y="1884"/>
                  </a:lnTo>
                  <a:lnTo>
                    <a:pt x="2385" y="0"/>
                  </a:lnTo>
                  <a:lnTo>
                    <a:pt x="360" y="0"/>
                  </a:lnTo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6"/>
            <p:cNvSpPr>
              <a:spLocks noChangeShapeType="1"/>
            </p:cNvSpPr>
            <p:nvPr/>
          </p:nvSpPr>
          <p:spPr bwMode="auto">
            <a:xfrm>
              <a:off x="332" y="1390"/>
              <a:ext cx="173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7"/>
            <p:cNvSpPr/>
            <p:nvPr/>
          </p:nvSpPr>
          <p:spPr bwMode="auto">
            <a:xfrm>
              <a:off x="1043" y="941"/>
              <a:ext cx="158" cy="899"/>
            </a:xfrm>
            <a:custGeom>
              <a:avLst/>
              <a:gdLst>
                <a:gd name="T0" fmla="*/ 158 w 360"/>
                <a:gd name="T1" fmla="*/ 0 h 1872"/>
                <a:gd name="T2" fmla="*/ 0 w 360"/>
                <a:gd name="T3" fmla="*/ 450 h 1872"/>
                <a:gd name="T4" fmla="*/ 158 w 360"/>
                <a:gd name="T5" fmla="*/ 899 h 187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60" h="1872">
                  <a:moveTo>
                    <a:pt x="360" y="0"/>
                  </a:moveTo>
                  <a:cubicBezTo>
                    <a:pt x="180" y="312"/>
                    <a:pt x="0" y="624"/>
                    <a:pt x="0" y="936"/>
                  </a:cubicBezTo>
                  <a:cubicBezTo>
                    <a:pt x="0" y="1248"/>
                    <a:pt x="300" y="1716"/>
                    <a:pt x="360" y="1872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11"/>
            <p:cNvSpPr/>
            <p:nvPr/>
          </p:nvSpPr>
          <p:spPr bwMode="auto">
            <a:xfrm>
              <a:off x="449" y="1100"/>
              <a:ext cx="637" cy="292"/>
            </a:xfrm>
            <a:custGeom>
              <a:avLst/>
              <a:gdLst>
                <a:gd name="T0" fmla="*/ 0 w 912"/>
                <a:gd name="T1" fmla="*/ 292 h 555"/>
                <a:gd name="T2" fmla="*/ 637 w 912"/>
                <a:gd name="T3" fmla="*/ 0 h 55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912" h="555">
                  <a:moveTo>
                    <a:pt x="0" y="555"/>
                  </a:moveTo>
                  <a:lnTo>
                    <a:pt x="912" y="0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12"/>
            <p:cNvSpPr>
              <a:spLocks noChangeShapeType="1"/>
            </p:cNvSpPr>
            <p:nvPr/>
          </p:nvSpPr>
          <p:spPr bwMode="auto">
            <a:xfrm>
              <a:off x="1086" y="1100"/>
              <a:ext cx="100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13"/>
            <p:cNvSpPr/>
            <p:nvPr/>
          </p:nvSpPr>
          <p:spPr bwMode="auto">
            <a:xfrm>
              <a:off x="439" y="1384"/>
              <a:ext cx="647" cy="292"/>
            </a:xfrm>
            <a:custGeom>
              <a:avLst/>
              <a:gdLst>
                <a:gd name="T0" fmla="*/ 0 w 927"/>
                <a:gd name="T1" fmla="*/ 0 h 552"/>
                <a:gd name="T2" fmla="*/ 647 w 927"/>
                <a:gd name="T3" fmla="*/ 292 h 55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927" h="552">
                  <a:moveTo>
                    <a:pt x="0" y="0"/>
                  </a:moveTo>
                  <a:lnTo>
                    <a:pt x="927" y="552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14"/>
            <p:cNvSpPr>
              <a:spLocks noChangeShapeType="1"/>
            </p:cNvSpPr>
            <p:nvPr/>
          </p:nvSpPr>
          <p:spPr bwMode="auto">
            <a:xfrm>
              <a:off x="1086" y="1676"/>
              <a:ext cx="100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Text Box 19"/>
            <p:cNvSpPr txBox="1">
              <a:spLocks noChangeArrowheads="1"/>
            </p:cNvSpPr>
            <p:nvPr/>
          </p:nvSpPr>
          <p:spPr bwMode="auto">
            <a:xfrm>
              <a:off x="612" y="845"/>
              <a:ext cx="253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just"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just"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just"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just"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just"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i="1"/>
                <a:t>n</a:t>
              </a:r>
              <a:r>
                <a:rPr lang="en-US" altLang="zh-CN" sz="2400" baseline="-25000"/>
                <a:t>1</a:t>
              </a:r>
              <a:endParaRPr lang="en-US" altLang="zh-CN" sz="2400"/>
            </a:p>
          </p:txBody>
        </p:sp>
        <p:sp>
          <p:nvSpPr>
            <p:cNvPr id="25" name="Text Box 20"/>
            <p:cNvSpPr txBox="1">
              <a:spLocks noChangeArrowheads="1"/>
            </p:cNvSpPr>
            <p:nvPr/>
          </p:nvSpPr>
          <p:spPr bwMode="auto">
            <a:xfrm>
              <a:off x="1723" y="709"/>
              <a:ext cx="253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just"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just"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just"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just"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just"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i="1"/>
                <a:t>n</a:t>
              </a:r>
              <a:r>
                <a:rPr lang="en-US" altLang="zh-CN" sz="2400" baseline="-25000"/>
                <a:t>2</a:t>
              </a:r>
              <a:endParaRPr lang="en-US" altLang="zh-CN" sz="2400"/>
            </a:p>
          </p:txBody>
        </p:sp>
        <p:sp>
          <p:nvSpPr>
            <p:cNvPr id="26" name="Text Box 23"/>
            <p:cNvSpPr txBox="1">
              <a:spLocks noChangeArrowheads="1"/>
            </p:cNvSpPr>
            <p:nvPr/>
          </p:nvSpPr>
          <p:spPr bwMode="auto">
            <a:xfrm>
              <a:off x="226" y="1071"/>
              <a:ext cx="253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just"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just"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just"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just"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just"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i="1"/>
                <a:t>F</a:t>
              </a:r>
              <a:r>
                <a:rPr lang="en-US" altLang="zh-CN" sz="2400" baseline="-25000"/>
                <a:t>1</a:t>
              </a:r>
              <a:endParaRPr lang="en-US" altLang="zh-CN" sz="2400"/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 flipH="1">
              <a:off x="453" y="1429"/>
              <a:ext cx="5" cy="57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lg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 flipH="1">
              <a:off x="1043" y="1346"/>
              <a:ext cx="1" cy="633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lg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458" y="1840"/>
              <a:ext cx="567" cy="3"/>
            </a:xfrm>
            <a:custGeom>
              <a:avLst/>
              <a:gdLst>
                <a:gd name="T0" fmla="*/ 0 w 813"/>
                <a:gd name="T1" fmla="*/ 0 h 6"/>
                <a:gd name="T2" fmla="*/ 567 w 813"/>
                <a:gd name="T3" fmla="*/ 3 h 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13" h="6">
                  <a:moveTo>
                    <a:pt x="0" y="0"/>
                  </a:moveTo>
                  <a:lnTo>
                    <a:pt x="813" y="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Text Box 32"/>
            <p:cNvSpPr txBox="1">
              <a:spLocks noChangeArrowheads="1"/>
            </p:cNvSpPr>
            <p:nvPr/>
          </p:nvSpPr>
          <p:spPr bwMode="auto">
            <a:xfrm>
              <a:off x="657" y="1570"/>
              <a:ext cx="253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just"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just"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just"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just"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just"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i="1"/>
                <a:t>f</a:t>
              </a:r>
              <a:r>
                <a:rPr lang="en-US" altLang="zh-CN" sz="2400" baseline="-25000"/>
                <a:t>1</a:t>
              </a:r>
              <a:endParaRPr lang="en-US" altLang="zh-CN" sz="2400"/>
            </a:p>
          </p:txBody>
        </p:sp>
        <p:sp>
          <p:nvSpPr>
            <p:cNvPr id="31" name="Freeform 34"/>
            <p:cNvSpPr/>
            <p:nvPr/>
          </p:nvSpPr>
          <p:spPr bwMode="auto">
            <a:xfrm>
              <a:off x="709" y="1202"/>
              <a:ext cx="159" cy="62"/>
            </a:xfrm>
            <a:custGeom>
              <a:avLst/>
              <a:gdLst>
                <a:gd name="T0" fmla="*/ 0 w 228"/>
                <a:gd name="T1" fmla="*/ 62 h 117"/>
                <a:gd name="T2" fmla="*/ 159 w 228"/>
                <a:gd name="T3" fmla="*/ 0 h 11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28" h="117">
                  <a:moveTo>
                    <a:pt x="0" y="117"/>
                  </a:moveTo>
                  <a:lnTo>
                    <a:pt x="228" y="0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round/>
              <a:headEnd type="none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35"/>
            <p:cNvSpPr/>
            <p:nvPr/>
          </p:nvSpPr>
          <p:spPr bwMode="auto">
            <a:xfrm>
              <a:off x="709" y="1511"/>
              <a:ext cx="222" cy="95"/>
            </a:xfrm>
            <a:custGeom>
              <a:avLst/>
              <a:gdLst>
                <a:gd name="T0" fmla="*/ 0 w 318"/>
                <a:gd name="T1" fmla="*/ 0 h 180"/>
                <a:gd name="T2" fmla="*/ 222 w 318"/>
                <a:gd name="T3" fmla="*/ 95 h 1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18" h="180">
                  <a:moveTo>
                    <a:pt x="0" y="0"/>
                  </a:moveTo>
                  <a:lnTo>
                    <a:pt x="318" y="180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round/>
              <a:headEnd type="none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36"/>
            <p:cNvSpPr>
              <a:spLocks noChangeShapeType="1"/>
            </p:cNvSpPr>
            <p:nvPr/>
          </p:nvSpPr>
          <p:spPr bwMode="auto">
            <a:xfrm>
              <a:off x="1462" y="1100"/>
              <a:ext cx="12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37"/>
            <p:cNvSpPr>
              <a:spLocks noChangeShapeType="1"/>
            </p:cNvSpPr>
            <p:nvPr/>
          </p:nvSpPr>
          <p:spPr bwMode="auto">
            <a:xfrm>
              <a:off x="1462" y="1676"/>
              <a:ext cx="25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Text Box 43"/>
            <p:cNvSpPr txBox="1">
              <a:spLocks noChangeArrowheads="1"/>
            </p:cNvSpPr>
            <p:nvPr/>
          </p:nvSpPr>
          <p:spPr bwMode="auto">
            <a:xfrm>
              <a:off x="408" y="2183"/>
              <a:ext cx="1913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just"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just"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just"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just"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just"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>
                  <a:latin typeface="黑体" panose="02010609060101010101" pitchFamily="49" charset="-122"/>
                  <a:ea typeface="黑体" panose="02010609060101010101" pitchFamily="49" charset="-122"/>
                </a:rPr>
                <a:t>(a) </a:t>
              </a:r>
              <a:r>
                <a:rPr lang="zh-CN" altLang="en-US" sz="2400">
                  <a:latin typeface="黑体" panose="02010609060101010101" pitchFamily="49" charset="-122"/>
                  <a:ea typeface="黑体" panose="02010609060101010101" pitchFamily="49" charset="-122"/>
                </a:rPr>
                <a:t>第一焦点、焦距</a:t>
              </a:r>
              <a:endParaRPr lang="zh-CN" altLang="en-US" sz="24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6" name="Oval 50"/>
            <p:cNvSpPr>
              <a:spLocks noChangeArrowheads="1"/>
            </p:cNvSpPr>
            <p:nvPr/>
          </p:nvSpPr>
          <p:spPr bwMode="auto">
            <a:xfrm>
              <a:off x="1012" y="1343"/>
              <a:ext cx="91" cy="91"/>
            </a:xfrm>
            <a:prstGeom prst="ellipse">
              <a:avLst/>
            </a:prstGeom>
            <a:solidFill>
              <a:srgbClr val="00B0F0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just"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just"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just"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just"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just"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7" name="Oval 52"/>
            <p:cNvSpPr>
              <a:spLocks noChangeArrowheads="1"/>
            </p:cNvSpPr>
            <p:nvPr/>
          </p:nvSpPr>
          <p:spPr bwMode="auto">
            <a:xfrm>
              <a:off x="423" y="1343"/>
              <a:ext cx="91" cy="91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just"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just"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just"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just"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just"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38" name="Text Box 61"/>
          <p:cNvSpPr txBox="1">
            <a:spLocks noChangeArrowheads="1"/>
          </p:cNvSpPr>
          <p:nvPr/>
        </p:nvSpPr>
        <p:spPr bwMode="auto">
          <a:xfrm>
            <a:off x="1179513" y="4392614"/>
            <a:ext cx="31321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 dirty="0"/>
              <a:t>物方焦距</a:t>
            </a:r>
            <a:endParaRPr lang="zh-CN" altLang="en-US" sz="3200" dirty="0"/>
          </a:p>
        </p:txBody>
      </p:sp>
      <p:graphicFrame>
        <p:nvGraphicFramePr>
          <p:cNvPr id="39" name="Object 62"/>
          <p:cNvGraphicFramePr>
            <a:graphicFrameLocks noChangeAspect="1"/>
          </p:cNvGraphicFramePr>
          <p:nvPr/>
        </p:nvGraphicFramePr>
        <p:xfrm>
          <a:off x="4868863" y="3155950"/>
          <a:ext cx="3159125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公式" r:id="rId7" imgW="1066800" imgH="431800" progId="Equation.3">
                  <p:embed/>
                </p:oleObj>
              </mc:Choice>
              <mc:Fallback>
                <p:oleObj name="公式" r:id="rId7" imgW="1066800" imgH="431800" progId="Equation.3">
                  <p:embed/>
                  <p:pic>
                    <p:nvPicPr>
                      <p:cNvPr id="0" name="图片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8863" y="3155950"/>
                        <a:ext cx="3159125" cy="1209675"/>
                      </a:xfrm>
                      <a:prstGeom prst="rect">
                        <a:avLst/>
                      </a:prstGeom>
                      <a:solidFill>
                        <a:srgbClr val="99FFCC"/>
                      </a:solidFill>
                      <a:ln w="952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63"/>
          <p:cNvGraphicFramePr>
            <a:graphicFrameLocks noChangeAspect="1"/>
          </p:cNvGraphicFramePr>
          <p:nvPr/>
        </p:nvGraphicFramePr>
        <p:xfrm>
          <a:off x="1187450" y="5229225"/>
          <a:ext cx="2195513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Equation" r:id="rId9" imgW="786765" imgH="406400" progId="Equation.3">
                  <p:embed/>
                </p:oleObj>
              </mc:Choice>
              <mc:Fallback>
                <p:oleObj name="Equation" r:id="rId9" imgW="786765" imgH="406400" progId="Equation.3">
                  <p:embed/>
                  <p:pic>
                    <p:nvPicPr>
                      <p:cNvPr id="0" name="图片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229225"/>
                        <a:ext cx="2195513" cy="11334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G:\QQfile\1271992826\FileRecv\校徽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74614"/>
            <a:ext cx="561975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 descr="G:\QQfile\1271992826\FileRecv\b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888" y="6467475"/>
            <a:ext cx="646112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标题 1"/>
          <p:cNvSpPr txBox="1"/>
          <p:nvPr/>
        </p:nvSpPr>
        <p:spPr>
          <a:xfrm>
            <a:off x="819150" y="243207"/>
            <a:ext cx="7886700" cy="4349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/>
              <a:t>几何光学  </a:t>
            </a:r>
            <a:r>
              <a:rPr lang="zh-CN" altLang="en-US" sz="2800" b="1" dirty="0"/>
              <a:t>焦点和焦距  </a:t>
            </a:r>
            <a:r>
              <a:rPr lang="en-US" altLang="zh-CN" sz="2800" b="1" dirty="0"/>
              <a:t>(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&amp; focal distance)</a:t>
            </a:r>
            <a:r>
              <a:rPr lang="en-US" altLang="zh-CN" sz="2800" b="1" dirty="0"/>
              <a:t> </a:t>
            </a:r>
            <a:endParaRPr lang="zh-CN" altLang="en-US" sz="2800" b="1" dirty="0"/>
          </a:p>
        </p:txBody>
      </p:sp>
      <p:sp>
        <p:nvSpPr>
          <p:cNvPr id="41" name="Text Box 3"/>
          <p:cNvSpPr txBox="1">
            <a:spLocks noChangeArrowheads="1"/>
          </p:cNvSpPr>
          <p:nvPr/>
        </p:nvSpPr>
        <p:spPr bwMode="auto">
          <a:xfrm>
            <a:off x="3524250" y="4149725"/>
            <a:ext cx="2392363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zh-CN" b="0" i="1"/>
          </a:p>
        </p:txBody>
      </p:sp>
      <p:graphicFrame>
        <p:nvGraphicFramePr>
          <p:cNvPr id="42" name="Object 4"/>
          <p:cNvGraphicFramePr>
            <a:graphicFrameLocks noChangeAspect="1"/>
          </p:cNvGraphicFramePr>
          <p:nvPr/>
        </p:nvGraphicFramePr>
        <p:xfrm>
          <a:off x="5040313" y="4999953"/>
          <a:ext cx="3353879" cy="1250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Equation" r:id="rId3" imgW="1193800" imgH="444500" progId="Equation.3">
                  <p:embed/>
                </p:oleObj>
              </mc:Choice>
              <mc:Fallback>
                <p:oleObj name="Equation" r:id="rId3" imgW="1193800" imgH="444500" progId="Equation.3">
                  <p:embed/>
                  <p:pic>
                    <p:nvPicPr>
                      <p:cNvPr id="0" name="图片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0313" y="4999953"/>
                        <a:ext cx="3353879" cy="125096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5"/>
          <p:cNvGraphicFramePr>
            <a:graphicFrameLocks noChangeAspect="1"/>
          </p:cNvGraphicFramePr>
          <p:nvPr/>
        </p:nvGraphicFramePr>
        <p:xfrm>
          <a:off x="5076825" y="3590374"/>
          <a:ext cx="3317367" cy="121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Equation" r:id="rId5" imgW="1218565" imgH="444500" progId="Equation.3">
                  <p:embed/>
                </p:oleObj>
              </mc:Choice>
              <mc:Fallback>
                <p:oleObj name="Equation" r:id="rId5" imgW="1218565" imgH="444500" progId="Equation.3">
                  <p:embed/>
                  <p:pic>
                    <p:nvPicPr>
                      <p:cNvPr id="0" name="图片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3590374"/>
                        <a:ext cx="3317367" cy="12102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6"/>
          <p:cNvGraphicFramePr>
            <a:graphicFrameLocks noChangeAspect="1"/>
          </p:cNvGraphicFramePr>
          <p:nvPr/>
        </p:nvGraphicFramePr>
        <p:xfrm>
          <a:off x="1662113" y="4224849"/>
          <a:ext cx="1676400" cy="130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Equation" r:id="rId7" imgW="571500" imgH="444500" progId="Equation.3">
                  <p:embed/>
                </p:oleObj>
              </mc:Choice>
              <mc:Fallback>
                <p:oleObj name="Equation" r:id="rId7" imgW="571500" imgH="444500" progId="Equation.3">
                  <p:embed/>
                  <p:pic>
                    <p:nvPicPr>
                      <p:cNvPr id="0" name="图片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2113" y="4224849"/>
                        <a:ext cx="1676400" cy="1303338"/>
                      </a:xfrm>
                      <a:prstGeom prst="rect">
                        <a:avLst/>
                      </a:prstGeom>
                      <a:solidFill>
                        <a:srgbClr val="99FFCC"/>
                      </a:solidFill>
                      <a:ln w="952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Text Box 7"/>
          <p:cNvSpPr txBox="1">
            <a:spLocks noChangeArrowheads="1"/>
          </p:cNvSpPr>
          <p:nvPr/>
        </p:nvSpPr>
        <p:spPr bwMode="auto">
          <a:xfrm>
            <a:off x="485950" y="5585519"/>
            <a:ext cx="4068413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200" dirty="0">
                <a:solidFill>
                  <a:schemeClr val="accent2"/>
                </a:solidFill>
                <a:ea typeface="黑体" panose="02010609060101010101" pitchFamily="49" charset="-122"/>
              </a:rPr>
              <a:t> </a:t>
            </a:r>
            <a:r>
              <a:rPr lang="zh-CN" altLang="en-US" sz="3200" dirty="0">
                <a:solidFill>
                  <a:srgbClr val="0000FF"/>
                </a:solidFill>
                <a:ea typeface="黑体" panose="02010609060101010101" pitchFamily="49" charset="-122"/>
              </a:rPr>
              <a:t>物方焦距与像方焦距</a:t>
            </a:r>
            <a:endParaRPr lang="en-US" altLang="zh-CN" sz="3200" dirty="0">
              <a:solidFill>
                <a:srgbClr val="0000FF"/>
              </a:solidFill>
              <a:ea typeface="黑体" panose="02010609060101010101" pitchFamily="49" charset="-122"/>
            </a:endParaRPr>
          </a:p>
          <a:p>
            <a:pPr algn="ctr"/>
            <a:r>
              <a:rPr lang="zh-CN" altLang="en-US" sz="3200" dirty="0">
                <a:solidFill>
                  <a:srgbClr val="FF0000"/>
                </a:solidFill>
                <a:ea typeface="黑体" panose="02010609060101010101" pitchFamily="49" charset="-122"/>
              </a:rPr>
              <a:t>不相等</a:t>
            </a:r>
            <a:endParaRPr lang="zh-CN" altLang="en-US" sz="32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grpSp>
        <p:nvGrpSpPr>
          <p:cNvPr id="46" name="Group 55"/>
          <p:cNvGrpSpPr/>
          <p:nvPr/>
        </p:nvGrpSpPr>
        <p:grpSpPr bwMode="auto">
          <a:xfrm>
            <a:off x="814388" y="912813"/>
            <a:ext cx="3101975" cy="2743200"/>
            <a:chOff x="513" y="255"/>
            <a:chExt cx="1954" cy="1728"/>
          </a:xfrm>
        </p:grpSpPr>
        <p:sp>
          <p:nvSpPr>
            <p:cNvPr id="47" name="Freeform 13"/>
            <p:cNvSpPr/>
            <p:nvPr/>
          </p:nvSpPr>
          <p:spPr bwMode="auto">
            <a:xfrm>
              <a:off x="1224" y="482"/>
              <a:ext cx="1047" cy="905"/>
            </a:xfrm>
            <a:custGeom>
              <a:avLst/>
              <a:gdLst>
                <a:gd name="T0" fmla="*/ 158 w 2385"/>
                <a:gd name="T1" fmla="*/ 6 h 1884"/>
                <a:gd name="T2" fmla="*/ 0 w 2385"/>
                <a:gd name="T3" fmla="*/ 455 h 1884"/>
                <a:gd name="T4" fmla="*/ 33 w 2385"/>
                <a:gd name="T5" fmla="*/ 605 h 1884"/>
                <a:gd name="T6" fmla="*/ 158 w 2385"/>
                <a:gd name="T7" fmla="*/ 905 h 1884"/>
                <a:gd name="T8" fmla="*/ 1027 w 2385"/>
                <a:gd name="T9" fmla="*/ 905 h 1884"/>
                <a:gd name="T10" fmla="*/ 1047 w 2385"/>
                <a:gd name="T11" fmla="*/ 0 h 1884"/>
                <a:gd name="T12" fmla="*/ 158 w 2385"/>
                <a:gd name="T13" fmla="*/ 0 h 18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85" h="1884">
                  <a:moveTo>
                    <a:pt x="360" y="12"/>
                  </a:moveTo>
                  <a:cubicBezTo>
                    <a:pt x="180" y="324"/>
                    <a:pt x="47" y="740"/>
                    <a:pt x="0" y="948"/>
                  </a:cubicBezTo>
                  <a:lnTo>
                    <a:pt x="75" y="1260"/>
                  </a:lnTo>
                  <a:lnTo>
                    <a:pt x="360" y="1884"/>
                  </a:lnTo>
                  <a:lnTo>
                    <a:pt x="2340" y="1884"/>
                  </a:lnTo>
                  <a:lnTo>
                    <a:pt x="2385" y="0"/>
                  </a:lnTo>
                  <a:lnTo>
                    <a:pt x="360" y="0"/>
                  </a:lnTo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14"/>
            <p:cNvSpPr>
              <a:spLocks noChangeShapeType="1"/>
            </p:cNvSpPr>
            <p:nvPr/>
          </p:nvSpPr>
          <p:spPr bwMode="auto">
            <a:xfrm>
              <a:off x="513" y="937"/>
              <a:ext cx="173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lgDash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1224" y="488"/>
              <a:ext cx="158" cy="899"/>
            </a:xfrm>
            <a:custGeom>
              <a:avLst/>
              <a:gdLst>
                <a:gd name="T0" fmla="*/ 158 w 360"/>
                <a:gd name="T1" fmla="*/ 0 h 1872"/>
                <a:gd name="T2" fmla="*/ 0 w 360"/>
                <a:gd name="T3" fmla="*/ 450 h 1872"/>
                <a:gd name="T4" fmla="*/ 158 w 360"/>
                <a:gd name="T5" fmla="*/ 899 h 187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60" h="1872">
                  <a:moveTo>
                    <a:pt x="360" y="0"/>
                  </a:moveTo>
                  <a:cubicBezTo>
                    <a:pt x="180" y="312"/>
                    <a:pt x="0" y="624"/>
                    <a:pt x="0" y="936"/>
                  </a:cubicBezTo>
                  <a:cubicBezTo>
                    <a:pt x="0" y="1248"/>
                    <a:pt x="300" y="1716"/>
                    <a:pt x="360" y="1872"/>
                  </a:cubicBezTo>
                </a:path>
              </a:pathLst>
            </a:custGeom>
            <a:noFill/>
            <a:ln w="19050" cmpd="sng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20"/>
            <p:cNvSpPr>
              <a:spLocks noChangeShapeType="1"/>
            </p:cNvSpPr>
            <p:nvPr/>
          </p:nvSpPr>
          <p:spPr bwMode="auto">
            <a:xfrm>
              <a:off x="513" y="647"/>
              <a:ext cx="753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21"/>
            <p:cNvSpPr>
              <a:spLocks noChangeShapeType="1"/>
            </p:cNvSpPr>
            <p:nvPr/>
          </p:nvSpPr>
          <p:spPr bwMode="auto">
            <a:xfrm>
              <a:off x="1266" y="647"/>
              <a:ext cx="1005" cy="41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22"/>
            <p:cNvSpPr>
              <a:spLocks noChangeShapeType="1"/>
            </p:cNvSpPr>
            <p:nvPr/>
          </p:nvSpPr>
          <p:spPr bwMode="auto">
            <a:xfrm>
              <a:off x="513" y="1223"/>
              <a:ext cx="753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23"/>
            <p:cNvSpPr>
              <a:spLocks noChangeShapeType="1"/>
            </p:cNvSpPr>
            <p:nvPr/>
          </p:nvSpPr>
          <p:spPr bwMode="auto">
            <a:xfrm flipV="1">
              <a:off x="1266" y="811"/>
              <a:ext cx="1005" cy="41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Text Box 26"/>
            <p:cNvSpPr txBox="1">
              <a:spLocks noChangeArrowheads="1"/>
            </p:cNvSpPr>
            <p:nvPr/>
          </p:nvSpPr>
          <p:spPr bwMode="auto">
            <a:xfrm>
              <a:off x="1701" y="255"/>
              <a:ext cx="253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just"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just"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just"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just"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just"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i="1"/>
                <a:t>n</a:t>
              </a:r>
              <a:r>
                <a:rPr lang="en-US" altLang="zh-CN" sz="2400" baseline="-25000"/>
                <a:t>2</a:t>
              </a:r>
              <a:endParaRPr lang="en-US" altLang="zh-CN" sz="2400"/>
            </a:p>
          </p:txBody>
        </p:sp>
        <p:sp>
          <p:nvSpPr>
            <p:cNvPr id="55" name="Text Box 27"/>
            <p:cNvSpPr txBox="1">
              <a:spLocks noChangeArrowheads="1"/>
            </p:cNvSpPr>
            <p:nvPr/>
          </p:nvSpPr>
          <p:spPr bwMode="auto">
            <a:xfrm>
              <a:off x="793" y="278"/>
              <a:ext cx="254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just"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just"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just"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just"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just"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i="1"/>
                <a:t>n</a:t>
              </a:r>
              <a:r>
                <a:rPr lang="en-US" altLang="zh-CN" sz="2400" baseline="-25000"/>
                <a:t>1</a:t>
              </a:r>
              <a:endParaRPr lang="en-US" altLang="zh-CN" sz="2400"/>
            </a:p>
          </p:txBody>
        </p:sp>
        <p:sp>
          <p:nvSpPr>
            <p:cNvPr id="56" name="Text Box 29"/>
            <p:cNvSpPr txBox="1">
              <a:spLocks noChangeArrowheads="1"/>
            </p:cNvSpPr>
            <p:nvPr/>
          </p:nvSpPr>
          <p:spPr bwMode="auto">
            <a:xfrm>
              <a:off x="1837" y="595"/>
              <a:ext cx="253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just"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just"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just"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just"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just"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i="1"/>
                <a:t>F</a:t>
              </a:r>
              <a:r>
                <a:rPr lang="en-US" altLang="zh-CN" sz="2400" baseline="-25000"/>
                <a:t>2</a:t>
              </a:r>
              <a:endParaRPr lang="en-US" altLang="zh-CN" sz="2400"/>
            </a:p>
          </p:txBody>
        </p:sp>
        <p:grpSp>
          <p:nvGrpSpPr>
            <p:cNvPr id="57" name="Group 33"/>
            <p:cNvGrpSpPr/>
            <p:nvPr/>
          </p:nvGrpSpPr>
          <p:grpSpPr bwMode="auto">
            <a:xfrm>
              <a:off x="1225" y="976"/>
              <a:ext cx="754" cy="576"/>
              <a:chOff x="6477" y="8304"/>
              <a:chExt cx="1080" cy="1092"/>
            </a:xfrm>
          </p:grpSpPr>
          <p:sp>
            <p:nvSpPr>
              <p:cNvPr id="67" name="Line 34"/>
              <p:cNvSpPr>
                <a:spLocks noChangeShapeType="1"/>
              </p:cNvSpPr>
              <p:nvPr/>
            </p:nvSpPr>
            <p:spPr bwMode="auto">
              <a:xfrm>
                <a:off x="6477" y="8304"/>
                <a:ext cx="0" cy="109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lg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" name="Line 35"/>
              <p:cNvSpPr>
                <a:spLocks noChangeShapeType="1"/>
              </p:cNvSpPr>
              <p:nvPr/>
            </p:nvSpPr>
            <p:spPr bwMode="auto">
              <a:xfrm>
                <a:off x="7557" y="8304"/>
                <a:ext cx="0" cy="109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lg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8" name="Line 36"/>
            <p:cNvSpPr>
              <a:spLocks noChangeShapeType="1"/>
            </p:cNvSpPr>
            <p:nvPr/>
          </p:nvSpPr>
          <p:spPr bwMode="auto">
            <a:xfrm>
              <a:off x="1225" y="1469"/>
              <a:ext cx="75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Text Box 38"/>
            <p:cNvSpPr txBox="1">
              <a:spLocks noChangeArrowheads="1"/>
            </p:cNvSpPr>
            <p:nvPr/>
          </p:nvSpPr>
          <p:spPr bwMode="auto">
            <a:xfrm>
              <a:off x="1610" y="1185"/>
              <a:ext cx="254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just"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just"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just"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just"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just"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i="1"/>
                <a:t>f</a:t>
              </a:r>
              <a:r>
                <a:rPr lang="en-US" altLang="zh-CN" sz="2400" baseline="-25000"/>
                <a:t>2</a:t>
              </a:r>
              <a:endParaRPr lang="en-US" altLang="zh-CN" sz="2400"/>
            </a:p>
          </p:txBody>
        </p:sp>
        <p:sp>
          <p:nvSpPr>
            <p:cNvPr id="60" name="Line 43"/>
            <p:cNvSpPr>
              <a:spLocks noChangeShapeType="1"/>
            </p:cNvSpPr>
            <p:nvPr/>
          </p:nvSpPr>
          <p:spPr bwMode="auto">
            <a:xfrm>
              <a:off x="764" y="647"/>
              <a:ext cx="12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44"/>
            <p:cNvSpPr>
              <a:spLocks noChangeShapeType="1"/>
            </p:cNvSpPr>
            <p:nvPr/>
          </p:nvSpPr>
          <p:spPr bwMode="auto">
            <a:xfrm>
              <a:off x="764" y="1223"/>
              <a:ext cx="25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45"/>
            <p:cNvSpPr/>
            <p:nvPr/>
          </p:nvSpPr>
          <p:spPr bwMode="auto">
            <a:xfrm>
              <a:off x="1457" y="734"/>
              <a:ext cx="188" cy="55"/>
            </a:xfrm>
            <a:custGeom>
              <a:avLst/>
              <a:gdLst>
                <a:gd name="T0" fmla="*/ 0 w 270"/>
                <a:gd name="T1" fmla="*/ 0 h 105"/>
                <a:gd name="T2" fmla="*/ 188 w 270"/>
                <a:gd name="T3" fmla="*/ 55 h 10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70" h="105">
                  <a:moveTo>
                    <a:pt x="0" y="0"/>
                  </a:moveTo>
                  <a:lnTo>
                    <a:pt x="270" y="105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round/>
              <a:headEnd type="none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46"/>
            <p:cNvSpPr/>
            <p:nvPr/>
          </p:nvSpPr>
          <p:spPr bwMode="auto">
            <a:xfrm>
              <a:off x="1499" y="1050"/>
              <a:ext cx="177" cy="79"/>
            </a:xfrm>
            <a:custGeom>
              <a:avLst/>
              <a:gdLst>
                <a:gd name="T0" fmla="*/ 0 w 255"/>
                <a:gd name="T1" fmla="*/ 79 h 150"/>
                <a:gd name="T2" fmla="*/ 177 w 255"/>
                <a:gd name="T3" fmla="*/ 0 h 15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55" h="150">
                  <a:moveTo>
                    <a:pt x="0" y="150"/>
                  </a:moveTo>
                  <a:lnTo>
                    <a:pt x="255" y="0"/>
                  </a:lnTo>
                </a:path>
              </a:pathLst>
            </a:custGeom>
            <a:noFill/>
            <a:ln w="38100" cmpd="sng">
              <a:solidFill>
                <a:srgbClr val="000000"/>
              </a:solidFill>
              <a:round/>
              <a:headEnd type="none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Text Box 48"/>
            <p:cNvSpPr txBox="1">
              <a:spLocks noChangeArrowheads="1"/>
            </p:cNvSpPr>
            <p:nvPr/>
          </p:nvSpPr>
          <p:spPr bwMode="auto">
            <a:xfrm>
              <a:off x="680" y="1661"/>
              <a:ext cx="1787" cy="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algn="just"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just"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just"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just"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just"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(b)</a:t>
              </a:r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第二焦点、焦距</a:t>
              </a:r>
              <a:endPara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5" name="Oval 50"/>
            <p:cNvSpPr>
              <a:spLocks noChangeArrowheads="1"/>
            </p:cNvSpPr>
            <p:nvPr/>
          </p:nvSpPr>
          <p:spPr bwMode="auto">
            <a:xfrm>
              <a:off x="1176" y="890"/>
              <a:ext cx="91" cy="91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just"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just"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just"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just"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just"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6" name="Oval 52"/>
            <p:cNvSpPr>
              <a:spLocks noChangeArrowheads="1"/>
            </p:cNvSpPr>
            <p:nvPr/>
          </p:nvSpPr>
          <p:spPr bwMode="auto">
            <a:xfrm>
              <a:off x="1924" y="890"/>
              <a:ext cx="91" cy="91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just"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just"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just"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just"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just"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aphicFrame>
        <p:nvGraphicFramePr>
          <p:cNvPr id="69" name="Object 53"/>
          <p:cNvGraphicFramePr>
            <a:graphicFrameLocks noGrp="1" noChangeAspect="1"/>
          </p:cNvGraphicFramePr>
          <p:nvPr>
            <p:ph idx="1"/>
          </p:nvPr>
        </p:nvGraphicFramePr>
        <p:xfrm>
          <a:off x="5113338" y="1002038"/>
          <a:ext cx="3052254" cy="1085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" name="Equation" r:id="rId9" imgW="1143000" imgH="406400" progId="Equation.3">
                  <p:embed/>
                </p:oleObj>
              </mc:Choice>
              <mc:Fallback>
                <p:oleObj name="Equation" r:id="rId9" imgW="1143000" imgH="406400" progId="Equation.3">
                  <p:embed/>
                  <p:pic>
                    <p:nvPicPr>
                      <p:cNvPr id="0" name="图片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3338" y="1002038"/>
                        <a:ext cx="3052254" cy="1085722"/>
                      </a:xfrm>
                      <a:prstGeom prst="rect">
                        <a:avLst/>
                      </a:prstGeom>
                      <a:solidFill>
                        <a:srgbClr val="99FFCC"/>
                      </a:solidFill>
                      <a:ln w="952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Text Box 56"/>
          <p:cNvSpPr txBox="1">
            <a:spLocks noChangeArrowheads="1"/>
          </p:cNvSpPr>
          <p:nvPr/>
        </p:nvSpPr>
        <p:spPr bwMode="auto">
          <a:xfrm>
            <a:off x="1547813" y="3649663"/>
            <a:ext cx="31321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 dirty="0"/>
              <a:t>像方焦距</a:t>
            </a:r>
            <a:endParaRPr lang="zh-CN" altLang="en-US" sz="3200" dirty="0"/>
          </a:p>
        </p:txBody>
      </p:sp>
      <p:graphicFrame>
        <p:nvGraphicFramePr>
          <p:cNvPr id="71" name="Object 57"/>
          <p:cNvGraphicFramePr>
            <a:graphicFrameLocks noChangeAspect="1"/>
          </p:cNvGraphicFramePr>
          <p:nvPr/>
        </p:nvGraphicFramePr>
        <p:xfrm>
          <a:off x="5113338" y="2232663"/>
          <a:ext cx="2887662" cy="1170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name="公式" r:id="rId11" imgW="1066800" imgH="431800" progId="Equation.3">
                  <p:embed/>
                </p:oleObj>
              </mc:Choice>
              <mc:Fallback>
                <p:oleObj name="公式" r:id="rId11" imgW="1066800" imgH="431800" progId="Equation.3">
                  <p:embed/>
                  <p:pic>
                    <p:nvPicPr>
                      <p:cNvPr id="0" name="图片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3338" y="2232663"/>
                        <a:ext cx="2887662" cy="1170256"/>
                      </a:xfrm>
                      <a:prstGeom prst="rect">
                        <a:avLst/>
                      </a:prstGeom>
                      <a:solidFill>
                        <a:srgbClr val="99FFCC"/>
                      </a:solidFill>
                      <a:ln w="952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连接符 7"/>
          <p:cNvCxnSpPr/>
          <p:nvPr/>
        </p:nvCxnSpPr>
        <p:spPr>
          <a:xfrm>
            <a:off x="923544" y="824866"/>
            <a:ext cx="7782306" cy="0"/>
          </a:xfrm>
          <a:prstGeom prst="line">
            <a:avLst/>
          </a:prstGeom>
          <a:ln w="349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7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19150" y="243207"/>
            <a:ext cx="7886700" cy="434973"/>
          </a:xfrm>
        </p:spPr>
        <p:txBody>
          <a:bodyPr>
            <a:noAutofit/>
          </a:bodyPr>
          <a:lstStyle/>
          <a:p>
            <a:r>
              <a:rPr lang="zh-CN" altLang="en-US" sz="3600" b="1" dirty="0"/>
              <a:t>几何光学</a:t>
            </a:r>
            <a:endParaRPr lang="zh-CN" altLang="en-US" sz="3600" b="1" dirty="0"/>
          </a:p>
        </p:txBody>
      </p:sp>
      <p:pic>
        <p:nvPicPr>
          <p:cNvPr id="6" name="Picture 4" descr="G:\QQfile\1271992826\FileRecv\校徽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74614"/>
            <a:ext cx="561975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接连接符 7"/>
          <p:cNvCxnSpPr/>
          <p:nvPr/>
        </p:nvCxnSpPr>
        <p:spPr>
          <a:xfrm>
            <a:off x="628650" y="811269"/>
            <a:ext cx="8077200" cy="0"/>
          </a:xfrm>
          <a:prstGeom prst="line">
            <a:avLst/>
          </a:prstGeom>
          <a:ln w="349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3" descr="G:\QQfile\1271992826\FileRecv\b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888" y="6467475"/>
            <a:ext cx="646112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 bwMode="auto">
          <a:xfrm>
            <a:off x="215516" y="1088740"/>
            <a:ext cx="8676964" cy="1877179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215516" y="1141160"/>
            <a:ext cx="8676963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几何光学</a:t>
            </a:r>
            <a:r>
              <a:rPr kumimoji="1" lang="zh-CN" altLang="en-US" sz="2400" b="0" dirty="0">
                <a:latin typeface="宋体" panose="02010600030101010101" pitchFamily="2" charset="-122"/>
              </a:rPr>
              <a:t>是以光线的</a:t>
            </a:r>
            <a:r>
              <a:rPr kumimoji="1"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直线传播</a:t>
            </a:r>
            <a:r>
              <a:rPr kumimoji="1" lang="zh-CN" altLang="en-US" sz="2400" b="0" dirty="0">
                <a:latin typeface="宋体" panose="02010600030101010101" pitchFamily="2" charset="-122"/>
              </a:rPr>
              <a:t>为基础，一般不考虑</a:t>
            </a:r>
            <a:r>
              <a:rPr kumimoji="1"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光的波动性</a:t>
            </a:r>
            <a:r>
              <a:rPr kumimoji="1" lang="zh-CN" altLang="en-US" sz="2400" b="0" dirty="0">
                <a:latin typeface="宋体" panose="02010600030101010101" pitchFamily="2" charset="-122"/>
              </a:rPr>
              <a:t>，主要应用光的</a:t>
            </a:r>
            <a:r>
              <a:rPr kumimoji="1"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反射、折射定律</a:t>
            </a:r>
            <a:r>
              <a:rPr kumimoji="1" lang="zh-CN" altLang="en-US" sz="2400" b="0" dirty="0">
                <a:latin typeface="宋体" panose="02010600030101010101" pitchFamily="2" charset="-122"/>
              </a:rPr>
              <a:t>研究系统成像问题，在光学仪器制造和临床应用中有重要意义。</a:t>
            </a:r>
            <a:endParaRPr kumimoji="1" lang="en-US" altLang="zh-CN" sz="2400" b="0" dirty="0">
              <a:latin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644008" y="3589813"/>
            <a:ext cx="3790950" cy="128616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2" name="矩形 11"/>
          <p:cNvSpPr/>
          <p:nvPr/>
        </p:nvSpPr>
        <p:spPr>
          <a:xfrm>
            <a:off x="4644008" y="4868899"/>
            <a:ext cx="3790950" cy="1598576"/>
          </a:xfrm>
          <a:prstGeom prst="rect">
            <a:avLst/>
          </a:prstGeom>
          <a:solidFill>
            <a:srgbClr val="AEC1D6"/>
          </a:solidFill>
          <a:ln w="25400">
            <a:solidFill>
              <a:schemeClr val="accent1">
                <a:shade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solidFill>
                <a:srgbClr val="FFC000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5760338" y="3903887"/>
            <a:ext cx="670560" cy="96501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6430898" y="3621947"/>
            <a:ext cx="0" cy="2473772"/>
          </a:xfrm>
          <a:prstGeom prst="line">
            <a:avLst/>
          </a:prstGeom>
          <a:ln w="25400">
            <a:solidFill>
              <a:srgbClr val="FF66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6430898" y="4868899"/>
            <a:ext cx="354329" cy="114817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6426037" y="4132487"/>
            <a:ext cx="579191" cy="724514"/>
          </a:xfrm>
          <a:prstGeom prst="line">
            <a:avLst/>
          </a:prstGeom>
          <a:ln w="28575">
            <a:solidFill>
              <a:srgbClr val="0000FF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任意多边形 17"/>
          <p:cNvSpPr/>
          <p:nvPr/>
        </p:nvSpPr>
        <p:spPr>
          <a:xfrm>
            <a:off x="5920358" y="3873303"/>
            <a:ext cx="510540" cy="259184"/>
          </a:xfrm>
          <a:custGeom>
            <a:avLst/>
            <a:gdLst>
              <a:gd name="connsiteX0" fmla="*/ 0 w 510540"/>
              <a:gd name="connsiteY0" fmla="*/ 259184 h 259184"/>
              <a:gd name="connsiteX1" fmla="*/ 175260 w 510540"/>
              <a:gd name="connsiteY1" fmla="*/ 15344 h 259184"/>
              <a:gd name="connsiteX2" fmla="*/ 510540 w 510540"/>
              <a:gd name="connsiteY2" fmla="*/ 45824 h 259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0540" h="259184">
                <a:moveTo>
                  <a:pt x="0" y="259184"/>
                </a:moveTo>
                <a:cubicBezTo>
                  <a:pt x="45085" y="155044"/>
                  <a:pt x="90170" y="50904"/>
                  <a:pt x="175260" y="15344"/>
                </a:cubicBezTo>
                <a:cubicBezTo>
                  <a:pt x="260350" y="-20216"/>
                  <a:pt x="385445" y="12804"/>
                  <a:pt x="510540" y="45824"/>
                </a:cubicBez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9" name="任意多边形 18"/>
          <p:cNvSpPr/>
          <p:nvPr/>
        </p:nvSpPr>
        <p:spPr>
          <a:xfrm>
            <a:off x="6423278" y="5793647"/>
            <a:ext cx="289560" cy="140403"/>
          </a:xfrm>
          <a:custGeom>
            <a:avLst/>
            <a:gdLst>
              <a:gd name="connsiteX0" fmla="*/ 0 w 289560"/>
              <a:gd name="connsiteY0" fmla="*/ 83820 h 140403"/>
              <a:gd name="connsiteX1" fmla="*/ 175260 w 289560"/>
              <a:gd name="connsiteY1" fmla="*/ 137160 h 140403"/>
              <a:gd name="connsiteX2" fmla="*/ 289560 w 289560"/>
              <a:gd name="connsiteY2" fmla="*/ 0 h 140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9560" h="140403">
                <a:moveTo>
                  <a:pt x="0" y="83820"/>
                </a:moveTo>
                <a:cubicBezTo>
                  <a:pt x="63500" y="117475"/>
                  <a:pt x="127000" y="151130"/>
                  <a:pt x="175260" y="137160"/>
                </a:cubicBezTo>
                <a:cubicBezTo>
                  <a:pt x="223520" y="123190"/>
                  <a:pt x="256540" y="61595"/>
                  <a:pt x="289560" y="0"/>
                </a:cubicBez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5974651" y="3511613"/>
          <a:ext cx="2508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AxMath" r:id="rId3" imgW="914400" imgH="914400" progId="Equation.AxMath">
                  <p:embed/>
                </p:oleObj>
              </mc:Choice>
              <mc:Fallback>
                <p:oleObj name="AxMath" r:id="rId3" imgW="914400" imgH="914400" progId="Equation.AxMath">
                  <p:embed/>
                  <p:pic>
                    <p:nvPicPr>
                      <p:cNvPr id="0" name="图片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74651" y="3511613"/>
                        <a:ext cx="25082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6484237" y="5899220"/>
          <a:ext cx="266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AxMath" r:id="rId5" imgW="914400" imgH="914400" progId="Equation.AxMath">
                  <p:embed/>
                </p:oleObj>
              </mc:Choice>
              <mc:Fallback>
                <p:oleObj name="AxMath" r:id="rId5" imgW="914400" imgH="914400" progId="Equation.AxMath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84237" y="5899220"/>
                        <a:ext cx="2667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矩形 21"/>
          <p:cNvSpPr/>
          <p:nvPr/>
        </p:nvSpPr>
        <p:spPr>
          <a:xfrm>
            <a:off x="4984044" y="4041497"/>
            <a:ext cx="5485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3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988905" y="5490631"/>
            <a:ext cx="5485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3200" baseline="-25000" dirty="0">
                <a:cs typeface="Times New Roman" panose="02020603050405020304" pitchFamily="18" charset="0"/>
              </a:rPr>
              <a:t>2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1894240" y="5391124"/>
          <a:ext cx="2513431" cy="4589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AxMath" r:id="rId7" imgW="914400" imgH="914400" progId="Equation.AxMath">
                  <p:embed/>
                </p:oleObj>
              </mc:Choice>
              <mc:Fallback>
                <p:oleObj name="AxMath" r:id="rId7" imgW="914400" imgH="914400" progId="Equation.AxMath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94240" y="5391124"/>
                        <a:ext cx="2513431" cy="4589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矩形 24"/>
          <p:cNvSpPr/>
          <p:nvPr/>
        </p:nvSpPr>
        <p:spPr>
          <a:xfrm>
            <a:off x="1804906" y="5174399"/>
            <a:ext cx="2692101" cy="834849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10333" y="5292744"/>
            <a:ext cx="14221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宋体" panose="02010600030101010101" pitchFamily="2" charset="-122"/>
              </a:rPr>
              <a:t>折射定律</a:t>
            </a:r>
            <a:endParaRPr lang="en-US" altLang="zh-CN" sz="2400" b="1" dirty="0">
              <a:latin typeface="宋体" panose="02010600030101010101" pitchFamily="2" charset="-122"/>
            </a:endParaRPr>
          </a:p>
        </p:txBody>
      </p:sp>
      <p:graphicFrame>
        <p:nvGraphicFramePr>
          <p:cNvPr id="27" name="对象 26"/>
          <p:cNvGraphicFramePr>
            <a:graphicFrameLocks noChangeAspect="1"/>
          </p:cNvGraphicFramePr>
          <p:nvPr/>
        </p:nvGraphicFramePr>
        <p:xfrm>
          <a:off x="2466790" y="4206885"/>
          <a:ext cx="1193188" cy="5103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AxMath" r:id="rId9" imgW="914400" imgH="914400" progId="Equation.AxMath">
                  <p:embed/>
                </p:oleObj>
              </mc:Choice>
              <mc:Fallback>
                <p:oleObj name="AxMath" r:id="rId9" imgW="914400" imgH="914400" progId="Equation.AxMath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66790" y="4206885"/>
                        <a:ext cx="1193188" cy="5103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矩形 27"/>
          <p:cNvSpPr/>
          <p:nvPr/>
        </p:nvSpPr>
        <p:spPr>
          <a:xfrm>
            <a:off x="1822047" y="3982374"/>
            <a:ext cx="2664508" cy="834849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27474" y="4100719"/>
            <a:ext cx="14221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宋体" panose="02010600030101010101" pitchFamily="2" charset="-122"/>
              </a:rPr>
              <a:t>反射定律</a:t>
            </a:r>
            <a:endParaRPr lang="en-US" altLang="zh-CN" sz="2400" b="1" dirty="0">
              <a:latin typeface="宋体" panose="02010600030101010101" pitchFamily="2" charset="-122"/>
            </a:endParaRPr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/>
        </p:nvGraphicFramePr>
        <p:xfrm>
          <a:off x="6577900" y="3880333"/>
          <a:ext cx="2698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AxMath" r:id="rId11" imgW="914400" imgH="914400" progId="Equation.AxMath">
                  <p:embed/>
                </p:oleObj>
              </mc:Choice>
              <mc:Fallback>
                <p:oleObj name="AxMath" r:id="rId11" imgW="914400" imgH="914400" progId="Equation.AxMath">
                  <p:embed/>
                  <p:pic>
                    <p:nvPicPr>
                      <p:cNvPr id="0" name="图片 3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577900" y="3880333"/>
                        <a:ext cx="26987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8" grpId="0" animBg="1"/>
      <p:bldP spid="2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29"/>
          <p:cNvSpPr>
            <a:spLocks noChangeArrowheads="1"/>
          </p:cNvSpPr>
          <p:nvPr/>
        </p:nvSpPr>
        <p:spPr bwMode="auto">
          <a:xfrm>
            <a:off x="2568759" y="1799019"/>
            <a:ext cx="395287" cy="468312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/>
          </a:p>
        </p:txBody>
      </p:sp>
      <p:grpSp>
        <p:nvGrpSpPr>
          <p:cNvPr id="39" name="Group 4"/>
          <p:cNvGrpSpPr/>
          <p:nvPr/>
        </p:nvGrpSpPr>
        <p:grpSpPr bwMode="auto">
          <a:xfrm>
            <a:off x="428625" y="285750"/>
            <a:ext cx="8418513" cy="6361113"/>
            <a:chOff x="270" y="180"/>
            <a:chExt cx="5157" cy="4007"/>
          </a:xfrm>
        </p:grpSpPr>
        <p:sp>
          <p:nvSpPr>
            <p:cNvPr id="40" name="Text Box 5"/>
            <p:cNvSpPr txBox="1">
              <a:spLocks noChangeArrowheads="1"/>
            </p:cNvSpPr>
            <p:nvPr/>
          </p:nvSpPr>
          <p:spPr bwMode="auto">
            <a:xfrm>
              <a:off x="270" y="180"/>
              <a:ext cx="5157" cy="16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zh-CN" altLang="en-US" sz="3200" b="1" dirty="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ea"/>
                </a:rPr>
                <a:t>例：</a:t>
              </a:r>
              <a:r>
                <a:rPr kumimoji="1" lang="zh-CN" altLang="en-US" sz="3200" b="1" dirty="0">
                  <a:solidFill>
                    <a:srgbClr val="0000FF"/>
                  </a:solidFill>
                  <a:latin typeface="+mn-ea"/>
                </a:rPr>
                <a:t>某种液体（</a:t>
              </a:r>
              <a:r>
                <a:rPr kumimoji="1" lang="en-US" altLang="zh-CN" sz="3200" b="1" i="1" dirty="0">
                  <a:solidFill>
                    <a:srgbClr val="0000FF"/>
                  </a:solidFill>
                  <a:latin typeface="+mn-ea"/>
                </a:rPr>
                <a:t>n</a:t>
              </a:r>
              <a:r>
                <a:rPr kumimoji="1" lang="en-US" altLang="zh-CN" sz="3200" b="1" baseline="-25000" dirty="0">
                  <a:solidFill>
                    <a:srgbClr val="0000FF"/>
                  </a:solidFill>
                  <a:latin typeface="+mn-ea"/>
                </a:rPr>
                <a:t>1</a:t>
              </a:r>
              <a:r>
                <a:rPr kumimoji="1" lang="en-US" altLang="zh-CN" sz="3200" b="1" dirty="0">
                  <a:solidFill>
                    <a:srgbClr val="0000FF"/>
                  </a:solidFill>
                  <a:latin typeface="+mn-ea"/>
                </a:rPr>
                <a:t>=1.3</a:t>
              </a:r>
              <a:r>
                <a:rPr kumimoji="1" lang="zh-CN" altLang="en-US" sz="3200" b="1" dirty="0">
                  <a:solidFill>
                    <a:srgbClr val="0000FF"/>
                  </a:solidFill>
                  <a:latin typeface="+mn-ea"/>
                </a:rPr>
                <a:t>）和玻璃（</a:t>
              </a:r>
              <a:r>
                <a:rPr kumimoji="1" lang="en-US" altLang="zh-CN" sz="3200" b="1" i="1" dirty="0">
                  <a:solidFill>
                    <a:srgbClr val="0000FF"/>
                  </a:solidFill>
                  <a:latin typeface="+mn-ea"/>
                </a:rPr>
                <a:t>n</a:t>
              </a:r>
              <a:r>
                <a:rPr kumimoji="1" lang="en-US" altLang="zh-CN" sz="3200" b="1" baseline="-25000" dirty="0">
                  <a:solidFill>
                    <a:srgbClr val="0000FF"/>
                  </a:solidFill>
                  <a:latin typeface="+mn-ea"/>
                </a:rPr>
                <a:t>2</a:t>
              </a:r>
              <a:r>
                <a:rPr kumimoji="1" lang="en-US" altLang="zh-CN" sz="3200" b="1" dirty="0">
                  <a:solidFill>
                    <a:srgbClr val="0000FF"/>
                  </a:solidFill>
                  <a:latin typeface="+mn-ea"/>
                </a:rPr>
                <a:t>=1.5</a:t>
              </a:r>
              <a:r>
                <a:rPr kumimoji="1" lang="zh-CN" altLang="en-US" sz="3200" b="1" dirty="0">
                  <a:solidFill>
                    <a:srgbClr val="0000FF"/>
                  </a:solidFill>
                  <a:latin typeface="+mn-ea"/>
                </a:rPr>
                <a:t>）的分界面为球面</a:t>
              </a:r>
              <a:r>
                <a:rPr kumimoji="1" lang="en-US" altLang="zh-CN" sz="3200" b="1" dirty="0">
                  <a:solidFill>
                    <a:srgbClr val="0000FF"/>
                  </a:solidFill>
                  <a:latin typeface="+mn-ea"/>
                </a:rPr>
                <a:t>.</a:t>
              </a:r>
              <a:r>
                <a:rPr kumimoji="1" lang="zh-CN" altLang="en-US" sz="3200" b="1" dirty="0">
                  <a:solidFill>
                    <a:srgbClr val="0000FF"/>
                  </a:solidFill>
                  <a:latin typeface="+mn-ea"/>
                </a:rPr>
                <a:t>在液体中有一物体放在这个折射球面的主光轴上离球面</a:t>
              </a:r>
              <a:r>
                <a:rPr kumimoji="1" lang="en-US" altLang="zh-CN" sz="3200" b="1" dirty="0">
                  <a:solidFill>
                    <a:srgbClr val="0000FF"/>
                  </a:solidFill>
                  <a:latin typeface="+mn-ea"/>
                </a:rPr>
                <a:t>39cm</a:t>
              </a:r>
              <a:r>
                <a:rPr kumimoji="1" lang="zh-CN" altLang="en-US" sz="3200" b="1" dirty="0">
                  <a:solidFill>
                    <a:srgbClr val="0000FF"/>
                  </a:solidFill>
                  <a:latin typeface="+mn-ea"/>
                </a:rPr>
                <a:t>处</a:t>
              </a:r>
              <a:r>
                <a:rPr kumimoji="1" lang="en-US" altLang="zh-CN" sz="3200" b="1" dirty="0">
                  <a:solidFill>
                    <a:srgbClr val="0000FF"/>
                  </a:solidFill>
                  <a:latin typeface="+mn-ea"/>
                </a:rPr>
                <a:t>,</a:t>
              </a:r>
              <a:r>
                <a:rPr kumimoji="1" lang="zh-CN" altLang="en-US" sz="3200" b="1" dirty="0">
                  <a:solidFill>
                    <a:srgbClr val="0000FF"/>
                  </a:solidFill>
                  <a:latin typeface="+mn-ea"/>
                </a:rPr>
                <a:t>并在球前面</a:t>
              </a:r>
              <a:r>
                <a:rPr kumimoji="1" lang="en-US" altLang="zh-CN" sz="3200" b="1" dirty="0">
                  <a:solidFill>
                    <a:srgbClr val="0000FF"/>
                  </a:solidFill>
                  <a:latin typeface="+mn-ea"/>
                </a:rPr>
                <a:t>30cm</a:t>
              </a:r>
              <a:r>
                <a:rPr kumimoji="1" lang="zh-CN" altLang="en-US" sz="3200" b="1" dirty="0">
                  <a:solidFill>
                    <a:srgbClr val="0000FF"/>
                  </a:solidFill>
                  <a:latin typeface="+mn-ea"/>
                </a:rPr>
                <a:t>处成一</a:t>
              </a:r>
              <a:r>
                <a:rPr kumimoji="1" lang="zh-CN" altLang="en-US" sz="3200" b="1" dirty="0">
                  <a:solidFill>
                    <a:schemeClr val="bg1"/>
                  </a:solidFill>
                  <a:latin typeface="+mn-ea"/>
                </a:rPr>
                <a:t>虚</a:t>
              </a:r>
              <a:r>
                <a:rPr kumimoji="1" lang="zh-CN" altLang="en-US" sz="3200" b="1" dirty="0">
                  <a:solidFill>
                    <a:srgbClr val="0000FF"/>
                  </a:solidFill>
                  <a:latin typeface="+mn-ea"/>
                </a:rPr>
                <a:t>像</a:t>
              </a:r>
              <a:r>
                <a:rPr kumimoji="1" lang="en-US" altLang="zh-CN" sz="3200" b="1" dirty="0">
                  <a:solidFill>
                    <a:srgbClr val="0000FF"/>
                  </a:solidFill>
                  <a:latin typeface="+mn-ea"/>
                </a:rPr>
                <a:t>.</a:t>
              </a:r>
              <a:r>
                <a:rPr kumimoji="1" lang="zh-CN" altLang="en-US" sz="3200" b="1" dirty="0">
                  <a:solidFill>
                    <a:srgbClr val="0000FF"/>
                  </a:solidFill>
                  <a:latin typeface="+mn-ea"/>
                </a:rPr>
                <a:t>求该折射球面的曲率半径</a:t>
              </a:r>
              <a:r>
                <a:rPr kumimoji="1" lang="en-US" altLang="zh-CN" sz="3200" b="1" dirty="0">
                  <a:solidFill>
                    <a:srgbClr val="0000FF"/>
                  </a:solidFill>
                  <a:latin typeface="+mn-ea"/>
                </a:rPr>
                <a:t>,</a:t>
              </a:r>
              <a:r>
                <a:rPr kumimoji="1" lang="zh-CN" altLang="en-US" sz="3200" b="1" dirty="0">
                  <a:solidFill>
                    <a:srgbClr val="0000FF"/>
                  </a:solidFill>
                  <a:latin typeface="+mn-ea"/>
                </a:rPr>
                <a:t>并指出哪一种媒质处于球面的凹侧。</a:t>
              </a:r>
              <a:endParaRPr kumimoji="1" lang="en-US" altLang="zh-CN" sz="3200" b="1" dirty="0">
                <a:solidFill>
                  <a:srgbClr val="0000FF"/>
                </a:solidFill>
                <a:latin typeface="+mn-ea"/>
              </a:endParaRPr>
            </a:p>
          </p:txBody>
        </p:sp>
        <p:grpSp>
          <p:nvGrpSpPr>
            <p:cNvPr id="72" name="Group 6"/>
            <p:cNvGrpSpPr/>
            <p:nvPr/>
          </p:nvGrpSpPr>
          <p:grpSpPr bwMode="auto">
            <a:xfrm>
              <a:off x="288" y="2208"/>
              <a:ext cx="2656" cy="1979"/>
              <a:chOff x="288" y="2208"/>
              <a:chExt cx="2656" cy="1979"/>
            </a:xfrm>
          </p:grpSpPr>
          <p:grpSp>
            <p:nvGrpSpPr>
              <p:cNvPr id="73" name="Group 7"/>
              <p:cNvGrpSpPr/>
              <p:nvPr/>
            </p:nvGrpSpPr>
            <p:grpSpPr bwMode="auto">
              <a:xfrm>
                <a:off x="288" y="2208"/>
                <a:ext cx="2656" cy="1979"/>
                <a:chOff x="288" y="2208"/>
                <a:chExt cx="2656" cy="1979"/>
              </a:xfrm>
            </p:grpSpPr>
            <p:sp>
              <p:nvSpPr>
                <p:cNvPr id="76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462" y="3073"/>
                  <a:ext cx="1815" cy="111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99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algn="just">
                    <a:defRPr sz="1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algn="just">
                    <a:defRPr sz="1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algn="just">
                    <a:defRPr sz="1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algn="just">
                    <a:defRPr sz="1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algn="just">
                    <a:defRPr sz="1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just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just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just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just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l" eaLnBrk="1" hangingPunct="1">
                    <a:spcBef>
                      <a:spcPct val="50000"/>
                    </a:spcBef>
                  </a:pPr>
                  <a:r>
                    <a:rPr kumimoji="1" lang="en-US" altLang="zh-CN" sz="3200" b="0" i="1" dirty="0">
                      <a:solidFill>
                        <a:srgbClr val="0000FF"/>
                      </a:solidFill>
                    </a:rPr>
                    <a:t>O </a:t>
                  </a:r>
                  <a:r>
                    <a:rPr kumimoji="1" lang="en-US" altLang="zh-CN" sz="3200" b="0" dirty="0">
                      <a:solidFill>
                        <a:srgbClr val="0000FF"/>
                      </a:solidFill>
                    </a:rPr>
                    <a:t>       </a:t>
                  </a:r>
                  <a:r>
                    <a:rPr kumimoji="1" lang="en-US" altLang="zh-CN" sz="2400" b="0" i="1" dirty="0">
                      <a:solidFill>
                        <a:srgbClr val="0000FF"/>
                      </a:solidFill>
                    </a:rPr>
                    <a:t>I</a:t>
                  </a:r>
                  <a:r>
                    <a:rPr kumimoji="1" lang="en-US" altLang="zh-CN" sz="3200" b="0" i="1" dirty="0">
                      <a:solidFill>
                        <a:srgbClr val="0000FF"/>
                      </a:solidFill>
                    </a:rPr>
                    <a:t> </a:t>
                  </a:r>
                  <a:r>
                    <a:rPr kumimoji="1" lang="en-US" altLang="zh-CN" sz="3200" b="0" dirty="0">
                      <a:solidFill>
                        <a:srgbClr val="0000FF"/>
                      </a:solidFill>
                    </a:rPr>
                    <a:t>      </a:t>
                  </a:r>
                  <a:r>
                    <a:rPr kumimoji="1" lang="en-US" altLang="zh-CN" sz="2800" b="0" i="1" dirty="0">
                      <a:solidFill>
                        <a:srgbClr val="0000FF"/>
                      </a:solidFill>
                    </a:rPr>
                    <a:t>P</a:t>
                  </a:r>
                  <a:endParaRPr kumimoji="1" lang="en-US" altLang="zh-CN" sz="2800" b="0" i="1" dirty="0">
                    <a:solidFill>
                      <a:srgbClr val="0000FF"/>
                    </a:solidFill>
                  </a:endParaRPr>
                </a:p>
                <a:p>
                  <a:pPr algn="l" eaLnBrk="1" hangingPunct="1">
                    <a:spcBef>
                      <a:spcPct val="50000"/>
                    </a:spcBef>
                  </a:pPr>
                  <a:r>
                    <a:rPr kumimoji="1" lang="en-US" altLang="zh-CN" sz="2800" b="0" dirty="0">
                      <a:solidFill>
                        <a:srgbClr val="0000FF"/>
                      </a:solidFill>
                    </a:rPr>
                    <a:t>                 </a:t>
                  </a:r>
                  <a:endParaRPr kumimoji="1" lang="en-US" altLang="zh-CN" sz="2400" b="0" dirty="0">
                    <a:solidFill>
                      <a:srgbClr val="0000FF"/>
                    </a:solidFill>
                  </a:endParaRPr>
                </a:p>
                <a:p>
                  <a:pPr algn="l" eaLnBrk="1" hangingPunct="1">
                    <a:spcBef>
                      <a:spcPct val="50000"/>
                    </a:spcBef>
                  </a:pPr>
                  <a:r>
                    <a:rPr kumimoji="1" lang="en-US" altLang="zh-CN" sz="2400" b="0" dirty="0">
                      <a:solidFill>
                        <a:srgbClr val="0000FF"/>
                      </a:solidFill>
                    </a:rPr>
                    <a:t>          </a:t>
                  </a:r>
                  <a:endParaRPr kumimoji="1" lang="en-US" altLang="zh-CN" sz="2800" b="0" dirty="0">
                    <a:solidFill>
                      <a:srgbClr val="0000FF"/>
                    </a:solidFill>
                  </a:endParaRPr>
                </a:p>
              </p:txBody>
            </p:sp>
            <p:grpSp>
              <p:nvGrpSpPr>
                <p:cNvPr id="77" name="Group 9"/>
                <p:cNvGrpSpPr/>
                <p:nvPr/>
              </p:nvGrpSpPr>
              <p:grpSpPr bwMode="auto">
                <a:xfrm>
                  <a:off x="288" y="2208"/>
                  <a:ext cx="2656" cy="1728"/>
                  <a:chOff x="288" y="2208"/>
                  <a:chExt cx="2656" cy="1728"/>
                </a:xfrm>
              </p:grpSpPr>
              <p:sp>
                <p:nvSpPr>
                  <p:cNvPr id="78" name="Line 1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041" y="2903"/>
                    <a:ext cx="639" cy="308"/>
                  </a:xfrm>
                  <a:prstGeom prst="line">
                    <a:avLst/>
                  </a:prstGeom>
                  <a:noFill/>
                  <a:ln w="28575">
                    <a:solidFill>
                      <a:srgbClr val="000099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" name="Line 1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48" y="2903"/>
                    <a:ext cx="332" cy="522"/>
                  </a:xfrm>
                  <a:prstGeom prst="line">
                    <a:avLst/>
                  </a:prstGeom>
                  <a:noFill/>
                  <a:ln w="9525">
                    <a:solidFill>
                      <a:srgbClr val="000099"/>
                    </a:solidFill>
                    <a:prstDash val="dash"/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0" name="Line 1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680" y="2440"/>
                    <a:ext cx="277" cy="463"/>
                  </a:xfrm>
                  <a:prstGeom prst="line">
                    <a:avLst/>
                  </a:prstGeom>
                  <a:noFill/>
                  <a:ln w="9525">
                    <a:solidFill>
                      <a:srgbClr val="000099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" name="Line 1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925" y="2208"/>
                    <a:ext cx="166" cy="290"/>
                  </a:xfrm>
                  <a:prstGeom prst="line">
                    <a:avLst/>
                  </a:prstGeom>
                  <a:noFill/>
                  <a:ln w="9525">
                    <a:solidFill>
                      <a:srgbClr val="000099"/>
                    </a:solidFill>
                    <a:rou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1680" y="2498"/>
                    <a:ext cx="0" cy="1390"/>
                  </a:xfrm>
                  <a:prstGeom prst="line">
                    <a:avLst/>
                  </a:prstGeom>
                  <a:noFill/>
                  <a:ln w="9525">
                    <a:solidFill>
                      <a:srgbClr val="000099"/>
                    </a:solidFill>
                    <a:prstDash val="dash"/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3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1344" y="3408"/>
                    <a:ext cx="0" cy="240"/>
                  </a:xfrm>
                  <a:prstGeom prst="line">
                    <a:avLst/>
                  </a:prstGeom>
                  <a:noFill/>
                  <a:ln w="9525">
                    <a:solidFill>
                      <a:srgbClr val="000099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3408"/>
                    <a:ext cx="0" cy="528"/>
                  </a:xfrm>
                  <a:prstGeom prst="line">
                    <a:avLst/>
                  </a:prstGeom>
                  <a:noFill/>
                  <a:ln w="9525">
                    <a:solidFill>
                      <a:srgbClr val="000099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" name="Line 1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344" y="3552"/>
                    <a:ext cx="336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99"/>
                    </a:solidFill>
                    <a:round/>
                    <a:headEnd type="triangle" w="med" len="med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3840"/>
                    <a:ext cx="1008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99"/>
                    </a:solidFill>
                    <a:round/>
                    <a:headEnd type="triangle" w="med" len="med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288" y="3428"/>
                    <a:ext cx="2400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99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" name="Line 2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72" y="3195"/>
                    <a:ext cx="384" cy="206"/>
                  </a:xfrm>
                  <a:prstGeom prst="line">
                    <a:avLst/>
                  </a:prstGeom>
                  <a:noFill/>
                  <a:ln w="28575">
                    <a:solidFill>
                      <a:srgbClr val="000099"/>
                    </a:solidFill>
                    <a:round/>
                    <a:headEnd type="arrow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9" name="Text 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32" y="2495"/>
                    <a:ext cx="211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99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>
                    <a:lvl1pPr algn="just">
                      <a:defRPr sz="1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algn="just">
                      <a:defRPr sz="1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algn="just">
                      <a:defRPr sz="1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algn="just">
                      <a:defRPr sz="1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algn="just">
                      <a:defRPr sz="1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algn="just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l" eaLnBrk="1" hangingPunct="1">
                      <a:spcBef>
                        <a:spcPct val="50000"/>
                      </a:spcBef>
                    </a:pPr>
                    <a:r>
                      <a:rPr kumimoji="1" lang="en-US" altLang="zh-CN" sz="2400" b="0" i="1" dirty="0">
                        <a:solidFill>
                          <a:srgbClr val="0000FF"/>
                        </a:solidFill>
                      </a:rPr>
                      <a:t>n</a:t>
                    </a:r>
                    <a:r>
                      <a:rPr kumimoji="1" lang="en-US" altLang="zh-CN" sz="2400" b="0" baseline="-25000" dirty="0">
                        <a:solidFill>
                          <a:srgbClr val="0000FF"/>
                        </a:solidFill>
                      </a:rPr>
                      <a:t>1</a:t>
                    </a:r>
                    <a:r>
                      <a:rPr kumimoji="1" lang="en-US" altLang="zh-CN" sz="2400" b="0" dirty="0">
                        <a:solidFill>
                          <a:srgbClr val="0000FF"/>
                        </a:solidFill>
                      </a:rPr>
                      <a:t>=1.3              </a:t>
                    </a:r>
                    <a:r>
                      <a:rPr kumimoji="1" lang="en-US" altLang="zh-CN" sz="2400" b="0" i="1" dirty="0">
                        <a:solidFill>
                          <a:srgbClr val="0000FF"/>
                        </a:solidFill>
                      </a:rPr>
                      <a:t>n</a:t>
                    </a:r>
                    <a:r>
                      <a:rPr kumimoji="1" lang="en-US" altLang="zh-CN" sz="2400" b="0" baseline="-25000" dirty="0">
                        <a:solidFill>
                          <a:srgbClr val="0000FF"/>
                        </a:solidFill>
                      </a:rPr>
                      <a:t>2</a:t>
                    </a:r>
                    <a:r>
                      <a:rPr kumimoji="1" lang="en-US" altLang="zh-CN" sz="2400" b="0" dirty="0">
                        <a:solidFill>
                          <a:srgbClr val="0000FF"/>
                        </a:solidFill>
                      </a:rPr>
                      <a:t>=1.5</a:t>
                    </a:r>
                    <a:endParaRPr kumimoji="1" lang="en-US" altLang="zh-CN" sz="2400" b="0" dirty="0">
                      <a:solidFill>
                        <a:srgbClr val="0000FF"/>
                      </a:solidFill>
                    </a:endParaRPr>
                  </a:p>
                </p:txBody>
              </p:sp>
            </p:grpSp>
          </p:grpSp>
          <p:graphicFrame>
            <p:nvGraphicFramePr>
              <p:cNvPr id="74" name="Object 22"/>
              <p:cNvGraphicFramePr>
                <a:graphicFrameLocks noChangeAspect="1"/>
              </p:cNvGraphicFramePr>
              <p:nvPr/>
            </p:nvGraphicFramePr>
            <p:xfrm>
              <a:off x="1457" y="3607"/>
              <a:ext cx="124" cy="1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438" name="公式" r:id="rId1" imgW="107315" imgH="135890" progId="Equation.3">
                      <p:embed/>
                    </p:oleObj>
                  </mc:Choice>
                  <mc:Fallback>
                    <p:oleObj name="公式" r:id="rId1" imgW="107315" imgH="135890" progId="Equation.3">
                      <p:embed/>
                      <p:pic>
                        <p:nvPicPr>
                          <p:cNvPr id="0" name="图片 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57" y="3607"/>
                            <a:ext cx="124" cy="153"/>
                          </a:xfrm>
                          <a:prstGeom prst="rect">
                            <a:avLst/>
                          </a:prstGeom>
                          <a:solidFill>
                            <a:srgbClr val="000099"/>
                          </a:solidFill>
                          <a:ln w="9525">
                            <a:solidFill>
                              <a:srgbClr val="000099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5" name="Object 23"/>
              <p:cNvGraphicFramePr>
                <a:graphicFrameLocks noChangeAspect="1"/>
              </p:cNvGraphicFramePr>
              <p:nvPr/>
            </p:nvGraphicFramePr>
            <p:xfrm>
              <a:off x="1088" y="3924"/>
              <a:ext cx="140" cy="1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439" name="公式" r:id="rId3" imgW="116840" imgH="135890" progId="Equation.3">
                      <p:embed/>
                    </p:oleObj>
                  </mc:Choice>
                  <mc:Fallback>
                    <p:oleObj name="公式" r:id="rId3" imgW="116840" imgH="135890" progId="Equation.3">
                      <p:embed/>
                      <p:pic>
                        <p:nvPicPr>
                          <p:cNvPr id="0" name="图片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88" y="3924"/>
                            <a:ext cx="140" cy="153"/>
                          </a:xfrm>
                          <a:prstGeom prst="rect">
                            <a:avLst/>
                          </a:prstGeom>
                          <a:solidFill>
                            <a:srgbClr val="000099"/>
                          </a:solidFill>
                          <a:ln w="9525">
                            <a:solidFill>
                              <a:srgbClr val="000099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90" name="Rectangle 2"/>
          <p:cNvSpPr>
            <a:spLocks noChangeArrowheads="1"/>
          </p:cNvSpPr>
          <p:nvPr/>
        </p:nvSpPr>
        <p:spPr bwMode="auto">
          <a:xfrm>
            <a:off x="4232275" y="3109913"/>
            <a:ext cx="898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dirty="0">
                <a:solidFill>
                  <a:srgbClr val="0000FF"/>
                </a:solidFill>
              </a:rPr>
              <a:t>解：</a:t>
            </a:r>
            <a:endParaRPr kumimoji="1" lang="zh-CN" altLang="en-US" sz="2800" dirty="0">
              <a:solidFill>
                <a:srgbClr val="0000FF"/>
              </a:solidFill>
            </a:endParaRPr>
          </a:p>
        </p:txBody>
      </p:sp>
      <p:sp>
        <p:nvSpPr>
          <p:cNvPr id="91" name="Rectangle 3"/>
          <p:cNvSpPr>
            <a:spLocks noChangeArrowheads="1"/>
          </p:cNvSpPr>
          <p:nvPr/>
        </p:nvSpPr>
        <p:spPr bwMode="auto">
          <a:xfrm>
            <a:off x="4564063" y="5927725"/>
            <a:ext cx="4303712" cy="57943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3200">
                <a:solidFill>
                  <a:schemeClr val="bg1"/>
                </a:solidFill>
              </a:rPr>
              <a:t>液体处于折射面的凹侧</a:t>
            </a:r>
            <a:endParaRPr kumimoji="1" lang="zh-CN" altLang="en-US" sz="3200">
              <a:solidFill>
                <a:schemeClr val="bg1"/>
              </a:solidFill>
            </a:endParaRPr>
          </a:p>
        </p:txBody>
      </p:sp>
      <p:graphicFrame>
        <p:nvGraphicFramePr>
          <p:cNvPr id="92" name="Object 24"/>
          <p:cNvGraphicFramePr>
            <a:graphicFrameLocks noChangeAspect="1"/>
          </p:cNvGraphicFramePr>
          <p:nvPr/>
        </p:nvGraphicFramePr>
        <p:xfrm>
          <a:off x="5164138" y="3016250"/>
          <a:ext cx="2932112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name="公式" r:id="rId5" imgW="1079500" imgH="389255" progId="Equation.3">
                  <p:embed/>
                </p:oleObj>
              </mc:Choice>
              <mc:Fallback>
                <p:oleObj name="公式" r:id="rId5" imgW="1079500" imgH="389255" progId="Equation.3">
                  <p:embed/>
                  <p:pic>
                    <p:nvPicPr>
                      <p:cNvPr id="0" name="图片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4138" y="3016250"/>
                        <a:ext cx="2932112" cy="922338"/>
                      </a:xfrm>
                      <a:prstGeom prst="rect">
                        <a:avLst/>
                      </a:prstGeom>
                      <a:solidFill>
                        <a:srgbClr val="0000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" name="Object 25"/>
          <p:cNvGraphicFramePr>
            <a:graphicFrameLocks noChangeAspect="1"/>
          </p:cNvGraphicFramePr>
          <p:nvPr/>
        </p:nvGraphicFramePr>
        <p:xfrm>
          <a:off x="5014913" y="4156075"/>
          <a:ext cx="3594100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" name="Equation" r:id="rId7" imgW="1322705" imgH="389255" progId="Equation.3">
                  <p:embed/>
                </p:oleObj>
              </mc:Choice>
              <mc:Fallback>
                <p:oleObj name="Equation" r:id="rId7" imgW="1322705" imgH="389255" progId="Equation.3">
                  <p:embed/>
                  <p:pic>
                    <p:nvPicPr>
                      <p:cNvPr id="0" name="图片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4913" y="4156075"/>
                        <a:ext cx="3594100" cy="922338"/>
                      </a:xfrm>
                      <a:prstGeom prst="rect">
                        <a:avLst/>
                      </a:prstGeom>
                      <a:solidFill>
                        <a:srgbClr val="0000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" name="Object 26"/>
          <p:cNvGraphicFramePr>
            <a:graphicFrameLocks noChangeAspect="1"/>
          </p:cNvGraphicFramePr>
          <p:nvPr/>
        </p:nvGraphicFramePr>
        <p:xfrm>
          <a:off x="5849938" y="5254625"/>
          <a:ext cx="192087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" name="公式" r:id="rId9" imgW="700405" imgH="175260" progId="Equation.3">
                  <p:embed/>
                </p:oleObj>
              </mc:Choice>
              <mc:Fallback>
                <p:oleObj name="公式" r:id="rId9" imgW="700405" imgH="175260" progId="Equation.3">
                  <p:embed/>
                  <p:pic>
                    <p:nvPicPr>
                      <p:cNvPr id="0" name="图片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9938" y="5254625"/>
                        <a:ext cx="1920875" cy="488950"/>
                      </a:xfrm>
                      <a:prstGeom prst="rect">
                        <a:avLst/>
                      </a:prstGeom>
                      <a:solidFill>
                        <a:srgbClr val="0000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utoUpdateAnimBg="0"/>
      <p:bldP spid="91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G:\QQfile\1271992826\FileRecv\校徽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74614"/>
            <a:ext cx="561975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 descr="G:\QQfile\1271992826\FileRecv\b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888" y="6467475"/>
            <a:ext cx="646112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标题 1"/>
          <p:cNvSpPr txBox="1"/>
          <p:nvPr/>
        </p:nvSpPr>
        <p:spPr>
          <a:xfrm>
            <a:off x="819150" y="243207"/>
            <a:ext cx="7886700" cy="4349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/>
              <a:t>几何光学</a:t>
            </a:r>
            <a:endParaRPr lang="zh-CN" altLang="en-US" sz="2800" b="1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923544" y="824866"/>
            <a:ext cx="7782306" cy="0"/>
          </a:xfrm>
          <a:prstGeom prst="line">
            <a:avLst/>
          </a:prstGeom>
          <a:ln w="349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928214"/>
            <a:ext cx="7772400" cy="977582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二、共轴球面系统</a:t>
            </a:r>
            <a:b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coaxial spherical system</a:t>
            </a:r>
            <a:endParaRPr lang="en-US" altLang="zh-CN" sz="4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Rectangle 3"/>
          <p:cNvSpPr txBox="1">
            <a:spLocks noChangeArrowheads="1"/>
          </p:cNvSpPr>
          <p:nvPr/>
        </p:nvSpPr>
        <p:spPr>
          <a:xfrm>
            <a:off x="503238" y="1943100"/>
            <a:ext cx="8208962" cy="31781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Clr>
                <a:srgbClr val="0000FF"/>
              </a:buClr>
            </a:pP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定义：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40000"/>
              </a:lnSpc>
              <a:buFontTx/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 如果一个光学系统由若干个折射球面组成，且各折射面的曲率中心在同一条直线上，则此光学系统为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共轴球面系统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。曲率中心所在的直线为该系统的主光轴。</a:t>
            </a:r>
            <a:endParaRPr lang="zh-CN" altLang="en-US" b="1" i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</a:endParaRPr>
          </a:p>
        </p:txBody>
      </p:sp>
      <p:sp>
        <p:nvSpPr>
          <p:cNvPr id="40" name="Oval 61"/>
          <p:cNvSpPr>
            <a:spLocks noChangeArrowheads="1"/>
          </p:cNvSpPr>
          <p:nvPr/>
        </p:nvSpPr>
        <p:spPr bwMode="auto">
          <a:xfrm>
            <a:off x="3314700" y="4799013"/>
            <a:ext cx="457200" cy="1905000"/>
          </a:xfrm>
          <a:prstGeom prst="ellipse">
            <a:avLst/>
          </a:prstGeom>
          <a:solidFill>
            <a:srgbClr val="00B050">
              <a:alpha val="60000"/>
            </a:srgbClr>
          </a:solidFill>
          <a:ln w="9525">
            <a:solidFill>
              <a:srgbClr val="000000"/>
            </a:solidFill>
            <a:round/>
          </a:ln>
          <a:effectLst/>
        </p:spPr>
        <p:txBody>
          <a:bodyPr wrap="none" anchor="ctr"/>
          <a:lstStyle>
            <a:lvl1pPr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2" name="Oval 62"/>
          <p:cNvSpPr>
            <a:spLocks noChangeArrowheads="1"/>
          </p:cNvSpPr>
          <p:nvPr/>
        </p:nvSpPr>
        <p:spPr bwMode="auto">
          <a:xfrm>
            <a:off x="5219700" y="4799013"/>
            <a:ext cx="457200" cy="1905000"/>
          </a:xfrm>
          <a:prstGeom prst="ellipse">
            <a:avLst/>
          </a:prstGeom>
          <a:solidFill>
            <a:srgbClr val="00B050">
              <a:alpha val="60000"/>
            </a:srgbClr>
          </a:solidFill>
          <a:ln w="9525">
            <a:solidFill>
              <a:srgbClr val="000000"/>
            </a:solidFill>
            <a:round/>
          </a:ln>
          <a:effectLst/>
        </p:spPr>
        <p:txBody>
          <a:bodyPr wrap="none" anchor="ctr"/>
          <a:lstStyle>
            <a:lvl1pPr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3" name="Line 63"/>
          <p:cNvSpPr>
            <a:spLocks noChangeShapeType="1"/>
          </p:cNvSpPr>
          <p:nvPr/>
        </p:nvSpPr>
        <p:spPr bwMode="auto">
          <a:xfrm>
            <a:off x="1943100" y="5789613"/>
            <a:ext cx="5621338" cy="222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" name="Oval 64"/>
          <p:cNvSpPr>
            <a:spLocks noChangeArrowheads="1"/>
          </p:cNvSpPr>
          <p:nvPr/>
        </p:nvSpPr>
        <p:spPr bwMode="auto">
          <a:xfrm>
            <a:off x="3520440" y="5697538"/>
            <a:ext cx="71628" cy="2286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hlink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 b="0">
              <a:solidFill>
                <a:srgbClr val="FF0000"/>
              </a:solidFill>
            </a:endParaRPr>
          </a:p>
        </p:txBody>
      </p:sp>
      <p:sp>
        <p:nvSpPr>
          <p:cNvPr id="75" name="Oval 65"/>
          <p:cNvSpPr>
            <a:spLocks noChangeArrowheads="1"/>
          </p:cNvSpPr>
          <p:nvPr/>
        </p:nvSpPr>
        <p:spPr bwMode="auto">
          <a:xfrm>
            <a:off x="5410200" y="5686425"/>
            <a:ext cx="76200" cy="2286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G:\QQfile\1271992826\FileRecv\校徽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74614"/>
            <a:ext cx="561975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 descr="G:\QQfile\1271992826\FileRecv\b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888" y="6467475"/>
            <a:ext cx="646112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标题 1"/>
          <p:cNvSpPr txBox="1"/>
          <p:nvPr/>
        </p:nvSpPr>
        <p:spPr>
          <a:xfrm>
            <a:off x="819150" y="243207"/>
            <a:ext cx="7886700" cy="4349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/>
              <a:t>几何光学  </a:t>
            </a:r>
            <a:r>
              <a:rPr lang="zh-CN" altLang="en-US" sz="2800" b="1" dirty="0"/>
              <a:t>共轴球面系统</a:t>
            </a:r>
            <a:endParaRPr lang="zh-CN" altLang="en-US" sz="2800" b="1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923544" y="824866"/>
            <a:ext cx="7782306" cy="0"/>
          </a:xfrm>
          <a:prstGeom prst="line">
            <a:avLst/>
          </a:prstGeom>
          <a:ln w="349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8"/>
          <p:cNvSpPr>
            <a:spLocks noChangeArrowheads="1"/>
          </p:cNvSpPr>
          <p:nvPr/>
        </p:nvSpPr>
        <p:spPr bwMode="auto">
          <a:xfrm>
            <a:off x="2651125" y="4187825"/>
            <a:ext cx="3024188" cy="2016125"/>
          </a:xfrm>
          <a:prstGeom prst="ellipse">
            <a:avLst/>
          </a:prstGeom>
          <a:solidFill>
            <a:srgbClr val="00B050">
              <a:alpha val="60000"/>
            </a:srgbClr>
          </a:solidFill>
          <a:ln w="9525">
            <a:solidFill>
              <a:srgbClr val="000000"/>
            </a:solidFill>
            <a:round/>
          </a:ln>
          <a:effectLst/>
        </p:spPr>
        <p:txBody>
          <a:bodyPr wrap="none" anchor="ctr"/>
          <a:lstStyle>
            <a:lvl1pPr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402526" y="987046"/>
            <a:ext cx="8583613" cy="32014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共轴球面系统成像分析方法：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先求出物体通过第一折射面所成的像</a:t>
            </a:r>
            <a:r>
              <a:rPr lang="en-US" altLang="zh-CN" sz="3200" b="1" i="1" dirty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3200" b="1" baseline="-30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，作为第二折射面的物（有可能是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实物或虚物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），再求它通过第二折射面的像，依此类推，可求得共轴球面系统的像。</a:t>
            </a:r>
            <a:endParaRPr lang="zh-CN" altLang="en-US" sz="3200" b="1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Line 6"/>
          <p:cNvSpPr>
            <a:spLocks noChangeShapeType="1"/>
          </p:cNvSpPr>
          <p:nvPr/>
        </p:nvSpPr>
        <p:spPr bwMode="auto">
          <a:xfrm>
            <a:off x="1382713" y="5237163"/>
            <a:ext cx="6934200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Oval 15"/>
          <p:cNvSpPr>
            <a:spLocks noChangeArrowheads="1"/>
          </p:cNvSpPr>
          <p:nvPr/>
        </p:nvSpPr>
        <p:spPr bwMode="auto">
          <a:xfrm>
            <a:off x="1608138" y="5087938"/>
            <a:ext cx="287337" cy="32385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/>
          </a:p>
        </p:txBody>
      </p:sp>
      <p:sp>
        <p:nvSpPr>
          <p:cNvPr id="20" name="Oval 16"/>
          <p:cNvSpPr>
            <a:spLocks noChangeArrowheads="1"/>
          </p:cNvSpPr>
          <p:nvPr/>
        </p:nvSpPr>
        <p:spPr bwMode="auto">
          <a:xfrm>
            <a:off x="3875088" y="5087938"/>
            <a:ext cx="287337" cy="32385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00"/>
            </a:solidFill>
            <a:round/>
          </a:ln>
          <a:effectLst/>
        </p:spPr>
        <p:txBody>
          <a:bodyPr wrap="none" anchor="ctr"/>
          <a:lstStyle>
            <a:lvl1pPr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chemeClr val="accent2"/>
              </a:solidFill>
            </a:endParaRPr>
          </a:p>
        </p:txBody>
      </p:sp>
      <p:sp>
        <p:nvSpPr>
          <p:cNvPr id="21" name="Oval 17"/>
          <p:cNvSpPr>
            <a:spLocks noChangeArrowheads="1"/>
          </p:cNvSpPr>
          <p:nvPr/>
        </p:nvSpPr>
        <p:spPr bwMode="auto">
          <a:xfrm>
            <a:off x="6288088" y="5087938"/>
            <a:ext cx="287337" cy="323850"/>
          </a:xfrm>
          <a:prstGeom prst="ellipse">
            <a:avLst/>
          </a:prstGeom>
          <a:solidFill>
            <a:srgbClr val="00B050"/>
          </a:solidFill>
          <a:ln w="9525">
            <a:solidFill>
              <a:srgbClr val="000000"/>
            </a:solidFill>
            <a:round/>
          </a:ln>
          <a:effectLst/>
        </p:spPr>
        <p:txBody>
          <a:bodyPr wrap="none" anchor="ctr"/>
          <a:lstStyle>
            <a:lvl1pPr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/>
          </a:p>
        </p:txBody>
      </p:sp>
      <p:sp>
        <p:nvSpPr>
          <p:cNvPr id="22" name="AutoShape 19"/>
          <p:cNvSpPr>
            <a:spLocks noChangeArrowheads="1"/>
          </p:cNvSpPr>
          <p:nvPr/>
        </p:nvSpPr>
        <p:spPr bwMode="auto">
          <a:xfrm rot="5400000">
            <a:off x="4937919" y="4996657"/>
            <a:ext cx="1079500" cy="468312"/>
          </a:xfrm>
          <a:custGeom>
            <a:avLst/>
            <a:gdLst>
              <a:gd name="T0" fmla="*/ 539750 w 21600"/>
              <a:gd name="T1" fmla="*/ 0 h 21600"/>
              <a:gd name="T2" fmla="*/ 134938 w 21600"/>
              <a:gd name="T3" fmla="*/ 234156 h 21600"/>
              <a:gd name="T4" fmla="*/ 539750 w 21600"/>
              <a:gd name="T5" fmla="*/ 117078 h 21600"/>
              <a:gd name="T6" fmla="*/ 944563 w 21600"/>
              <a:gd name="T7" fmla="*/ 23415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5400" y="10800"/>
                </a:moveTo>
                <a:cubicBezTo>
                  <a:pt x="5400" y="7817"/>
                  <a:pt x="7817" y="5400"/>
                  <a:pt x="10800" y="5400"/>
                </a:cubicBezTo>
                <a:cubicBezTo>
                  <a:pt x="13782" y="5399"/>
                  <a:pt x="16199" y="7817"/>
                  <a:pt x="1620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5400" y="10800"/>
                </a:lnTo>
                <a:close/>
              </a:path>
            </a:pathLst>
          </a:custGeom>
          <a:solidFill>
            <a:srgbClr val="0000FF"/>
          </a:solidFill>
          <a:ln w="9525">
            <a:solidFill>
              <a:srgbClr val="000000"/>
            </a:solidFill>
            <a:miter lim="800000"/>
          </a:ln>
          <a:effectLst/>
        </p:spPr>
        <p:txBody>
          <a:bodyPr rot="10800000" vert="eaVert" wrap="none" anchor="ctr"/>
          <a:lstStyle/>
          <a:p>
            <a:endParaRPr lang="zh-CN" altLang="en-US"/>
          </a:p>
        </p:txBody>
      </p:sp>
      <p:sp>
        <p:nvSpPr>
          <p:cNvPr id="23" name="AutoShape 20"/>
          <p:cNvSpPr>
            <a:spLocks noChangeArrowheads="1"/>
          </p:cNvSpPr>
          <p:nvPr/>
        </p:nvSpPr>
        <p:spPr bwMode="auto">
          <a:xfrm rot="16200000">
            <a:off x="2309813" y="4960938"/>
            <a:ext cx="1008062" cy="468312"/>
          </a:xfrm>
          <a:custGeom>
            <a:avLst/>
            <a:gdLst>
              <a:gd name="T0" fmla="*/ 504031 w 21600"/>
              <a:gd name="T1" fmla="*/ 0 h 21600"/>
              <a:gd name="T2" fmla="*/ 126008 w 21600"/>
              <a:gd name="T3" fmla="*/ 234156 h 21600"/>
              <a:gd name="T4" fmla="*/ 504031 w 21600"/>
              <a:gd name="T5" fmla="*/ 117078 h 21600"/>
              <a:gd name="T6" fmla="*/ 882054 w 21600"/>
              <a:gd name="T7" fmla="*/ 23415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771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5400" y="10800"/>
                </a:moveTo>
                <a:cubicBezTo>
                  <a:pt x="5400" y="7817"/>
                  <a:pt x="7817" y="5400"/>
                  <a:pt x="10800" y="5400"/>
                </a:cubicBezTo>
                <a:cubicBezTo>
                  <a:pt x="13782" y="5399"/>
                  <a:pt x="16199" y="7817"/>
                  <a:pt x="16200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lnTo>
                  <a:pt x="5400" y="1080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rgbClr val="FF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 descr="G:\QQfile\1271992826\FileRecv\bm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888" y="6467475"/>
            <a:ext cx="646112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9525"/>
            <a:ext cx="7772400" cy="827088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例题 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example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287338" y="908050"/>
            <a:ext cx="8569325" cy="1908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空气中有一半径为</a:t>
            </a:r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10cm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的玻璃球（折射率为</a:t>
            </a:r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1.5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），一光源放在球前</a:t>
            </a:r>
            <a:r>
              <a:rPr lang="en-US" altLang="zh-CN" sz="3600" dirty="0">
                <a:latin typeface="黑体" panose="02010609060101010101" pitchFamily="49" charset="-122"/>
                <a:ea typeface="黑体" panose="02010609060101010101" pitchFamily="49" charset="-122"/>
              </a:rPr>
              <a:t>40cm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处，求近轴光线通过玻璃球后所成的像？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Oval 4"/>
          <p:cNvSpPr>
            <a:spLocks noChangeArrowheads="1"/>
          </p:cNvSpPr>
          <p:nvPr/>
        </p:nvSpPr>
        <p:spPr bwMode="auto">
          <a:xfrm>
            <a:off x="3276600" y="3429000"/>
            <a:ext cx="2209800" cy="2133600"/>
          </a:xfrm>
          <a:prstGeom prst="ellipse">
            <a:avLst/>
          </a:prstGeom>
          <a:solidFill>
            <a:srgbClr val="00B050">
              <a:alpha val="60000"/>
            </a:srgbClr>
          </a:solidFill>
          <a:ln w="9525">
            <a:solidFill>
              <a:srgbClr val="000000"/>
            </a:solidFill>
            <a:round/>
          </a:ln>
          <a:effectLst/>
        </p:spPr>
        <p:txBody>
          <a:bodyPr wrap="none" anchor="ctr"/>
          <a:lstStyle>
            <a:lvl1pPr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>
            <a:off x="609600" y="4495800"/>
            <a:ext cx="7772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3671888" y="3824288"/>
            <a:ext cx="1676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i="1"/>
              <a:t>n</a:t>
            </a:r>
            <a:r>
              <a:rPr lang="en-US" altLang="zh-CN" sz="1600" baseline="-25000"/>
              <a:t>2</a:t>
            </a:r>
            <a:r>
              <a:rPr lang="en-US" altLang="zh-CN" sz="2800"/>
              <a:t>=1.5</a:t>
            </a:r>
            <a:endParaRPr lang="en-US" altLang="zh-CN" sz="2800"/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1676400" y="3124200"/>
            <a:ext cx="8334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i="1"/>
              <a:t>n</a:t>
            </a:r>
            <a:r>
              <a:rPr lang="en-US" altLang="zh-CN" sz="1600" baseline="-25000"/>
              <a:t>1</a:t>
            </a:r>
            <a:r>
              <a:rPr lang="en-US" altLang="zh-CN" sz="2800"/>
              <a:t>=1</a:t>
            </a:r>
            <a:endParaRPr lang="en-US" altLang="zh-CN" sz="2800"/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3059113" y="3500438"/>
            <a:ext cx="5159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/>
              <a:t>P</a:t>
            </a:r>
            <a:r>
              <a:rPr lang="en-US" altLang="zh-CN" sz="1800"/>
              <a:t>1</a:t>
            </a:r>
            <a:endParaRPr lang="en-US" altLang="zh-CN" sz="1800"/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 flipH="1">
            <a:off x="5148263" y="3357563"/>
            <a:ext cx="60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/>
              <a:t>P</a:t>
            </a:r>
            <a:r>
              <a:rPr lang="en-US" altLang="zh-CN" sz="1800"/>
              <a:t>2</a:t>
            </a:r>
            <a:endParaRPr lang="en-US" altLang="zh-CN" sz="1800"/>
          </a:p>
        </p:txBody>
      </p:sp>
      <p:sp>
        <p:nvSpPr>
          <p:cNvPr id="18" name="Oval 10"/>
          <p:cNvSpPr>
            <a:spLocks noChangeArrowheads="1"/>
          </p:cNvSpPr>
          <p:nvPr/>
        </p:nvSpPr>
        <p:spPr bwMode="auto">
          <a:xfrm>
            <a:off x="762000" y="43434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0000"/>
              </a:solidFill>
            </a:endParaRP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685800" y="3733800"/>
            <a:ext cx="460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/>
              <a:t>O</a:t>
            </a:r>
            <a:endParaRPr lang="en-US" altLang="zh-CN" sz="1800"/>
          </a:p>
        </p:txBody>
      </p:sp>
      <p:sp>
        <p:nvSpPr>
          <p:cNvPr id="20" name="Line 28"/>
          <p:cNvSpPr>
            <a:spLocks noChangeShapeType="1"/>
          </p:cNvSpPr>
          <p:nvPr/>
        </p:nvSpPr>
        <p:spPr bwMode="auto">
          <a:xfrm>
            <a:off x="5472113" y="4473575"/>
            <a:ext cx="0" cy="1371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Line 30"/>
          <p:cNvSpPr>
            <a:spLocks noChangeShapeType="1"/>
          </p:cNvSpPr>
          <p:nvPr/>
        </p:nvSpPr>
        <p:spPr bwMode="auto">
          <a:xfrm>
            <a:off x="3276600" y="5715000"/>
            <a:ext cx="22098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Text Box 35"/>
          <p:cNvSpPr txBox="1">
            <a:spLocks noChangeArrowheads="1"/>
          </p:cNvSpPr>
          <p:nvPr/>
        </p:nvSpPr>
        <p:spPr bwMode="auto">
          <a:xfrm>
            <a:off x="4032250" y="5734050"/>
            <a:ext cx="1260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/>
              <a:t>20cm</a:t>
            </a:r>
            <a:endParaRPr lang="en-US" altLang="zh-CN" sz="2800"/>
          </a:p>
        </p:txBody>
      </p:sp>
      <p:sp>
        <p:nvSpPr>
          <p:cNvPr id="23" name="Line 44"/>
          <p:cNvSpPr>
            <a:spLocks noChangeShapeType="1"/>
          </p:cNvSpPr>
          <p:nvPr/>
        </p:nvSpPr>
        <p:spPr bwMode="auto">
          <a:xfrm>
            <a:off x="3276600" y="4473575"/>
            <a:ext cx="0" cy="1371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Text Box 45"/>
          <p:cNvSpPr txBox="1">
            <a:spLocks noChangeArrowheads="1"/>
          </p:cNvSpPr>
          <p:nvPr/>
        </p:nvSpPr>
        <p:spPr bwMode="auto">
          <a:xfrm>
            <a:off x="1582738" y="5624513"/>
            <a:ext cx="1260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/>
              <a:t>40cm</a:t>
            </a:r>
            <a:endParaRPr lang="en-US" altLang="zh-CN" sz="2800"/>
          </a:p>
        </p:txBody>
      </p:sp>
      <p:sp>
        <p:nvSpPr>
          <p:cNvPr id="25" name="Line 46"/>
          <p:cNvSpPr>
            <a:spLocks noChangeShapeType="1"/>
          </p:cNvSpPr>
          <p:nvPr/>
        </p:nvSpPr>
        <p:spPr bwMode="auto">
          <a:xfrm>
            <a:off x="900113" y="4473575"/>
            <a:ext cx="0" cy="1371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Line 47"/>
          <p:cNvSpPr>
            <a:spLocks noChangeShapeType="1"/>
          </p:cNvSpPr>
          <p:nvPr/>
        </p:nvSpPr>
        <p:spPr bwMode="auto">
          <a:xfrm>
            <a:off x="935038" y="5697538"/>
            <a:ext cx="230505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3" descr="G:\QQfile\1271992826\FileRecv\bm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888" y="6467475"/>
            <a:ext cx="646112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Oval 5"/>
          <p:cNvSpPr>
            <a:spLocks noChangeArrowheads="1"/>
          </p:cNvSpPr>
          <p:nvPr/>
        </p:nvSpPr>
        <p:spPr bwMode="auto">
          <a:xfrm>
            <a:off x="3314700" y="977900"/>
            <a:ext cx="2209800" cy="2133600"/>
          </a:xfrm>
          <a:prstGeom prst="ellipse">
            <a:avLst/>
          </a:prstGeom>
          <a:solidFill>
            <a:srgbClr val="92D050"/>
          </a:solidFill>
          <a:ln w="9525">
            <a:solidFill>
              <a:srgbClr val="000000"/>
            </a:solidFill>
            <a:round/>
          </a:ln>
          <a:effectLst/>
        </p:spPr>
        <p:txBody>
          <a:bodyPr wrap="none" anchor="ctr"/>
          <a:lstStyle>
            <a:lvl1pPr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/>
          </a:p>
        </p:txBody>
      </p:sp>
      <p:sp>
        <p:nvSpPr>
          <p:cNvPr id="16" name="Line 6"/>
          <p:cNvSpPr>
            <a:spLocks noChangeShapeType="1"/>
          </p:cNvSpPr>
          <p:nvPr/>
        </p:nvSpPr>
        <p:spPr bwMode="auto">
          <a:xfrm>
            <a:off x="647700" y="2044700"/>
            <a:ext cx="7772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3619500" y="368300"/>
            <a:ext cx="167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i="1"/>
              <a:t>n</a:t>
            </a:r>
            <a:r>
              <a:rPr lang="en-US" altLang="zh-CN" sz="1600" baseline="-25000"/>
              <a:t>2</a:t>
            </a:r>
            <a:r>
              <a:rPr lang="en-US" altLang="zh-CN" sz="2800"/>
              <a:t>=1.5</a:t>
            </a:r>
            <a:endParaRPr lang="en-US" altLang="zh-CN" sz="2800"/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1714500" y="673100"/>
            <a:ext cx="8334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i="1"/>
              <a:t>n</a:t>
            </a:r>
            <a:r>
              <a:rPr lang="en-US" altLang="zh-CN" sz="1600" baseline="-25000"/>
              <a:t>1</a:t>
            </a:r>
            <a:r>
              <a:rPr lang="en-US" altLang="zh-CN" sz="2800"/>
              <a:t>=1</a:t>
            </a:r>
            <a:endParaRPr lang="en-US" altLang="zh-CN" sz="2800"/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2781300" y="901700"/>
            <a:ext cx="4714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/>
              <a:t>P</a:t>
            </a:r>
            <a:r>
              <a:rPr lang="en-US" altLang="zh-CN" sz="1600" baseline="-25000"/>
              <a:t>1</a:t>
            </a:r>
            <a:endParaRPr lang="en-US" altLang="zh-CN" sz="1600" baseline="-25000"/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 flipH="1">
            <a:off x="5372100" y="901700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/>
              <a:t>P</a:t>
            </a:r>
            <a:r>
              <a:rPr lang="en-US" altLang="zh-CN" sz="1600" baseline="-25000"/>
              <a:t>2</a:t>
            </a:r>
            <a:endParaRPr lang="en-US" altLang="zh-CN" sz="1600" baseline="-25000"/>
          </a:p>
        </p:txBody>
      </p:sp>
      <p:sp>
        <p:nvSpPr>
          <p:cNvPr id="21" name="Oval 11"/>
          <p:cNvSpPr>
            <a:spLocks noChangeArrowheads="1"/>
          </p:cNvSpPr>
          <p:nvPr/>
        </p:nvSpPr>
        <p:spPr bwMode="auto">
          <a:xfrm>
            <a:off x="800100" y="1892300"/>
            <a:ext cx="304800" cy="304800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0000"/>
              </a:solidFill>
            </a:endParaRPr>
          </a:p>
        </p:txBody>
      </p:sp>
      <p:sp>
        <p:nvSpPr>
          <p:cNvPr id="22" name="Line 13"/>
          <p:cNvSpPr>
            <a:spLocks noChangeShapeType="1"/>
          </p:cNvSpPr>
          <p:nvPr/>
        </p:nvSpPr>
        <p:spPr bwMode="auto">
          <a:xfrm flipV="1">
            <a:off x="876300" y="1358900"/>
            <a:ext cx="2743200" cy="685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Line 16"/>
          <p:cNvSpPr>
            <a:spLocks noChangeShapeType="1"/>
          </p:cNvSpPr>
          <p:nvPr/>
        </p:nvSpPr>
        <p:spPr bwMode="auto">
          <a:xfrm>
            <a:off x="876300" y="2044700"/>
            <a:ext cx="2819400" cy="762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Oval 21"/>
          <p:cNvSpPr>
            <a:spLocks noChangeArrowheads="1"/>
          </p:cNvSpPr>
          <p:nvPr/>
        </p:nvSpPr>
        <p:spPr bwMode="auto">
          <a:xfrm>
            <a:off x="7734300" y="1892300"/>
            <a:ext cx="304800" cy="3048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00"/>
            </a:solidFill>
            <a:round/>
          </a:ln>
          <a:effectLst/>
        </p:spPr>
        <p:txBody>
          <a:bodyPr wrap="none" anchor="ctr"/>
          <a:lstStyle>
            <a:lvl1pPr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chemeClr val="accent2"/>
              </a:solidFill>
            </a:endParaRPr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723900" y="1282700"/>
            <a:ext cx="460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/>
              <a:t>O</a:t>
            </a:r>
            <a:endParaRPr lang="en-US" altLang="zh-CN" sz="1800"/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8191500" y="1511300"/>
            <a:ext cx="3921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/>
              <a:t>I</a:t>
            </a:r>
            <a:r>
              <a:rPr lang="en-US" altLang="zh-CN" sz="1600" baseline="-25000"/>
              <a:t>1</a:t>
            </a:r>
            <a:endParaRPr lang="en-US" altLang="zh-CN" sz="1600" baseline="-25000"/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>
            <a:off x="3314700" y="2044700"/>
            <a:ext cx="0" cy="1447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>
            <a:off x="952500" y="2044700"/>
            <a:ext cx="0" cy="1447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>
            <a:off x="5524500" y="1968500"/>
            <a:ext cx="0" cy="1828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Line 28"/>
          <p:cNvSpPr>
            <a:spLocks noChangeShapeType="1"/>
          </p:cNvSpPr>
          <p:nvPr/>
        </p:nvSpPr>
        <p:spPr bwMode="auto">
          <a:xfrm>
            <a:off x="7962900" y="2120900"/>
            <a:ext cx="0" cy="1371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Line 29"/>
          <p:cNvSpPr>
            <a:spLocks noChangeShapeType="1"/>
          </p:cNvSpPr>
          <p:nvPr/>
        </p:nvSpPr>
        <p:spPr bwMode="auto">
          <a:xfrm>
            <a:off x="952500" y="3263900"/>
            <a:ext cx="2286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Line 30"/>
          <p:cNvSpPr>
            <a:spLocks noChangeShapeType="1"/>
          </p:cNvSpPr>
          <p:nvPr/>
        </p:nvSpPr>
        <p:spPr bwMode="auto">
          <a:xfrm>
            <a:off x="3314700" y="3263900"/>
            <a:ext cx="22098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Line 33"/>
          <p:cNvSpPr>
            <a:spLocks noChangeShapeType="1"/>
          </p:cNvSpPr>
          <p:nvPr/>
        </p:nvSpPr>
        <p:spPr bwMode="auto">
          <a:xfrm>
            <a:off x="5508625" y="3465513"/>
            <a:ext cx="2378075" cy="2698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4000500" y="3492500"/>
            <a:ext cx="68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/>
              <a:t>20</a:t>
            </a:r>
            <a:endParaRPr lang="en-US" altLang="zh-CN" sz="2800"/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1562100" y="2730500"/>
            <a:ext cx="4841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i="1"/>
              <a:t>u</a:t>
            </a:r>
            <a:r>
              <a:rPr lang="en-US" altLang="zh-CN" sz="1600" baseline="-25000"/>
              <a:t>1</a:t>
            </a:r>
            <a:endParaRPr lang="en-US" altLang="zh-CN" sz="1600" baseline="-25000"/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6896100" y="2882900"/>
            <a:ext cx="4841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i="1"/>
              <a:t>v</a:t>
            </a:r>
            <a:r>
              <a:rPr lang="en-US" altLang="zh-CN" sz="1600" baseline="-25000"/>
              <a:t>1</a:t>
            </a:r>
            <a:endParaRPr lang="en-US" altLang="zh-CN" sz="1600" baseline="-25000"/>
          </a:p>
        </p:txBody>
      </p:sp>
      <p:graphicFrame>
        <p:nvGraphicFramePr>
          <p:cNvPr id="37" name="Object 38"/>
          <p:cNvGraphicFramePr>
            <a:graphicFrameLocks noGrp="1" noChangeAspect="1"/>
          </p:cNvGraphicFramePr>
          <p:nvPr>
            <p:ph sz="half" idx="1"/>
          </p:nvPr>
        </p:nvGraphicFramePr>
        <p:xfrm>
          <a:off x="576263" y="5373688"/>
          <a:ext cx="4932362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公式" r:id="rId2" imgW="2006600" imgH="457200" progId="Equation.3">
                  <p:embed/>
                </p:oleObj>
              </mc:Choice>
              <mc:Fallback>
                <p:oleObj name="公式" r:id="rId2" imgW="2006600" imgH="457200" progId="Equation.3">
                  <p:embed/>
                  <p:pic>
                    <p:nvPicPr>
                      <p:cNvPr id="0" name="图片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5373688"/>
                        <a:ext cx="4932362" cy="11239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Rectangle 40"/>
          <p:cNvSpPr>
            <a:spLocks noChangeArrowheads="1"/>
          </p:cNvSpPr>
          <p:nvPr/>
        </p:nvSpPr>
        <p:spPr bwMode="auto">
          <a:xfrm>
            <a:off x="503238" y="3933825"/>
            <a:ext cx="7704137" cy="1212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kumimoji="1"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对于第一折射面</a:t>
            </a:r>
            <a:r>
              <a:rPr kumimoji="1" lang="en-US" altLang="zh-CN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kumimoji="1" lang="en-US" altLang="zh-CN" sz="2800" baseline="-250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en-US" altLang="zh-CN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kumimoji="1" lang="en-US" altLang="zh-CN" sz="28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kumimoji="1" lang="en-US" altLang="zh-CN" sz="2800" i="1" dirty="0"/>
              <a:t>n</a:t>
            </a:r>
            <a:r>
              <a:rPr kumimoji="1" lang="en-US" altLang="zh-CN" sz="2800" baseline="-25000" dirty="0"/>
              <a:t>1</a:t>
            </a:r>
            <a:r>
              <a:rPr kumimoji="1" lang="en-US" altLang="zh-CN" sz="2800" dirty="0"/>
              <a:t>=1,   </a:t>
            </a:r>
            <a:r>
              <a:rPr kumimoji="1" lang="en-US" altLang="zh-CN" sz="2800" i="1" dirty="0"/>
              <a:t>n</a:t>
            </a:r>
            <a:r>
              <a:rPr kumimoji="1" lang="en-US" altLang="zh-CN" sz="2800" baseline="-25000" dirty="0"/>
              <a:t>2</a:t>
            </a:r>
            <a:r>
              <a:rPr kumimoji="1" lang="en-US" altLang="zh-CN" sz="2800" dirty="0"/>
              <a:t>=1.5,   </a:t>
            </a:r>
            <a:r>
              <a:rPr kumimoji="1" lang="en-US" altLang="zh-CN" sz="2800" i="1" dirty="0"/>
              <a:t>u</a:t>
            </a:r>
            <a:r>
              <a:rPr kumimoji="1" lang="en-US" altLang="zh-CN" sz="2800" baseline="-25000" dirty="0"/>
              <a:t>1</a:t>
            </a:r>
            <a:r>
              <a:rPr kumimoji="1" lang="en-US" altLang="zh-CN" sz="2800" dirty="0"/>
              <a:t>=40,    </a:t>
            </a:r>
            <a:r>
              <a:rPr kumimoji="1" lang="en-US" altLang="zh-CN" sz="2800" i="1" dirty="0"/>
              <a:t>r</a:t>
            </a:r>
            <a:r>
              <a:rPr kumimoji="1" lang="en-US" altLang="zh-CN" sz="2800" dirty="0"/>
              <a:t>=10,     </a:t>
            </a:r>
            <a:r>
              <a:rPr kumimoji="1" lang="en-US" altLang="zh-CN" sz="2800" i="1" dirty="0"/>
              <a:t>v</a:t>
            </a:r>
            <a:r>
              <a:rPr kumimoji="1" lang="en-US" altLang="zh-CN" sz="2800" baseline="-25000" dirty="0"/>
              <a:t>1</a:t>
            </a:r>
            <a:r>
              <a:rPr kumimoji="1" lang="en-US" altLang="zh-CN" sz="2800" dirty="0"/>
              <a:t>=?</a:t>
            </a:r>
            <a:endParaRPr kumimoji="1" lang="en-US" altLang="zh-CN" sz="2800" dirty="0"/>
          </a:p>
        </p:txBody>
      </p:sp>
      <p:graphicFrame>
        <p:nvGraphicFramePr>
          <p:cNvPr id="39" name="Object 41"/>
          <p:cNvGraphicFramePr>
            <a:graphicFrameLocks noChangeAspect="1"/>
          </p:cNvGraphicFramePr>
          <p:nvPr/>
        </p:nvGraphicFramePr>
        <p:xfrm>
          <a:off x="6335713" y="141288"/>
          <a:ext cx="2665412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Equation" r:id="rId4" imgW="1143000" imgH="406400" progId="Equation.3">
                  <p:embed/>
                </p:oleObj>
              </mc:Choice>
              <mc:Fallback>
                <p:oleObj name="Equation" r:id="rId4" imgW="1143000" imgH="406400" progId="Equation.3">
                  <p:embed/>
                  <p:pic>
                    <p:nvPicPr>
                      <p:cNvPr id="0" name="图片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5713" y="141288"/>
                        <a:ext cx="2665412" cy="94773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Oval 45"/>
          <p:cNvSpPr>
            <a:spLocks noChangeArrowheads="1"/>
          </p:cNvSpPr>
          <p:nvPr/>
        </p:nvSpPr>
        <p:spPr bwMode="auto">
          <a:xfrm>
            <a:off x="3240088" y="1989138"/>
            <a:ext cx="179387" cy="179387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1" name="Rectangle 46"/>
          <p:cNvSpPr>
            <a:spLocks noChangeArrowheads="1"/>
          </p:cNvSpPr>
          <p:nvPr/>
        </p:nvSpPr>
        <p:spPr bwMode="auto">
          <a:xfrm>
            <a:off x="4500563" y="836613"/>
            <a:ext cx="1331912" cy="2305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/>
          </a:p>
        </p:txBody>
      </p:sp>
      <p:sp>
        <p:nvSpPr>
          <p:cNvPr id="42" name="Line 14"/>
          <p:cNvSpPr>
            <a:spLocks noChangeShapeType="1"/>
          </p:cNvSpPr>
          <p:nvPr/>
        </p:nvSpPr>
        <p:spPr bwMode="auto">
          <a:xfrm>
            <a:off x="3543300" y="1358900"/>
            <a:ext cx="1905000" cy="228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Line 17"/>
          <p:cNvSpPr>
            <a:spLocks noChangeShapeType="1"/>
          </p:cNvSpPr>
          <p:nvPr/>
        </p:nvSpPr>
        <p:spPr bwMode="auto">
          <a:xfrm flipV="1">
            <a:off x="3619500" y="2501900"/>
            <a:ext cx="1828800" cy="304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Line 19"/>
          <p:cNvSpPr>
            <a:spLocks noChangeShapeType="1"/>
          </p:cNvSpPr>
          <p:nvPr/>
        </p:nvSpPr>
        <p:spPr bwMode="auto">
          <a:xfrm>
            <a:off x="5372100" y="1587500"/>
            <a:ext cx="2667000" cy="457200"/>
          </a:xfrm>
          <a:prstGeom prst="line">
            <a:avLst/>
          </a:prstGeom>
          <a:noFill/>
          <a:ln w="38100" cap="rnd">
            <a:solidFill>
              <a:srgbClr val="000000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Line 20"/>
          <p:cNvSpPr>
            <a:spLocks noChangeShapeType="1"/>
          </p:cNvSpPr>
          <p:nvPr/>
        </p:nvSpPr>
        <p:spPr bwMode="auto">
          <a:xfrm flipV="1">
            <a:off x="5372100" y="2044700"/>
            <a:ext cx="2667000" cy="457200"/>
          </a:xfrm>
          <a:prstGeom prst="line">
            <a:avLst/>
          </a:prstGeom>
          <a:noFill/>
          <a:ln w="38100" cap="rnd">
            <a:solidFill>
              <a:srgbClr val="000000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611188" y="441325"/>
            <a:ext cx="7935912" cy="3643313"/>
            <a:chOff x="384" y="1776"/>
            <a:chExt cx="4999" cy="2295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auto">
            <a:xfrm>
              <a:off x="2064" y="2160"/>
              <a:ext cx="1392" cy="1344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rgbClr val="000000">
                  <a:alpha val="60000"/>
                </a:srgbClr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just"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just"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just"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just"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just"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" name="Line 4"/>
            <p:cNvSpPr>
              <a:spLocks noChangeShapeType="1"/>
            </p:cNvSpPr>
            <p:nvPr/>
          </p:nvSpPr>
          <p:spPr bwMode="auto">
            <a:xfrm>
              <a:off x="384" y="2832"/>
              <a:ext cx="48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2256" y="1776"/>
              <a:ext cx="10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just"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just"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just"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just"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just"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i="1"/>
                <a:t>n</a:t>
              </a:r>
              <a:r>
                <a:rPr lang="en-US" altLang="zh-CN" sz="1600" baseline="-25000"/>
                <a:t>2</a:t>
              </a:r>
              <a:r>
                <a:rPr lang="en-US" altLang="zh-CN" sz="2800"/>
                <a:t>=1.5</a:t>
              </a:r>
              <a:endParaRPr lang="en-US" altLang="zh-CN" sz="2800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056" y="1968"/>
              <a:ext cx="52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just"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just"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just"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just"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just"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i="1"/>
                <a:t>n</a:t>
              </a:r>
              <a:r>
                <a:rPr lang="en-US" altLang="zh-CN" sz="1600" baseline="-25000"/>
                <a:t>1</a:t>
              </a:r>
              <a:r>
                <a:rPr lang="en-US" altLang="zh-CN" sz="2800"/>
                <a:t>=1</a:t>
              </a:r>
              <a:endParaRPr lang="en-US" altLang="zh-CN" sz="2800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728" y="2112"/>
              <a:ext cx="2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just"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just"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just"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just"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just"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/>
                <a:t>P</a:t>
              </a:r>
              <a:r>
                <a:rPr lang="en-US" altLang="zh-CN" sz="1600" baseline="-25000"/>
                <a:t>1</a:t>
              </a:r>
              <a:endParaRPr lang="en-US" altLang="zh-CN" sz="1600" baseline="-25000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 flipH="1">
              <a:off x="3360" y="2112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just"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just"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just"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just"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just"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/>
                <a:t>P</a:t>
              </a:r>
              <a:r>
                <a:rPr lang="en-US" altLang="zh-CN" sz="1600" baseline="-25000"/>
                <a:t>2</a:t>
              </a:r>
              <a:endParaRPr lang="en-US" altLang="zh-CN" sz="1600" baseline="-25000"/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480" y="2736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just"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just"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just"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just"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just"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>
                <a:solidFill>
                  <a:srgbClr val="FF0000"/>
                </a:solidFill>
              </a:endParaRPr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3936" y="2736"/>
              <a:ext cx="192" cy="19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just"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just"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just"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just"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just"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>
                <a:solidFill>
                  <a:schemeClr val="accent2"/>
                </a:solidFill>
              </a:endParaRP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flipV="1">
              <a:off x="528" y="2400"/>
              <a:ext cx="1728" cy="43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2208" y="2400"/>
              <a:ext cx="1200" cy="14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3312" y="2496"/>
              <a:ext cx="912" cy="43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528" y="2832"/>
              <a:ext cx="1776" cy="48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 flipV="1">
              <a:off x="2256" y="3120"/>
              <a:ext cx="1152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 flipV="1">
              <a:off x="3408" y="2736"/>
              <a:ext cx="816" cy="38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3360" y="2544"/>
              <a:ext cx="1680" cy="288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V="1">
              <a:off x="3360" y="2832"/>
              <a:ext cx="1680" cy="288"/>
            </a:xfrm>
            <a:prstGeom prst="line">
              <a:avLst/>
            </a:prstGeom>
            <a:noFill/>
            <a:ln w="38100" cap="rnd">
              <a:solidFill>
                <a:srgbClr val="000000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auto">
            <a:xfrm>
              <a:off x="4848" y="2736"/>
              <a:ext cx="192" cy="192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just"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just"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just"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just"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just"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zh-CN" altLang="zh-CN">
                <a:solidFill>
                  <a:schemeClr val="accent2"/>
                </a:solidFill>
              </a:endParaRPr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3888" y="2208"/>
              <a:ext cx="2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just"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just"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just"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just"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just"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/>
                <a:t>I</a:t>
              </a:r>
              <a:endParaRPr lang="en-US" altLang="zh-CN" sz="1800"/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432" y="2352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just"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just"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just"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just"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just"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/>
                <a:t>O</a:t>
              </a:r>
              <a:endParaRPr lang="en-US" altLang="zh-CN" sz="1800"/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5136" y="2496"/>
              <a:ext cx="24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just"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just"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just"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just"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just"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/>
                <a:t>I</a:t>
              </a:r>
              <a:r>
                <a:rPr lang="en-US" altLang="zh-CN" sz="1600" baseline="-25000"/>
                <a:t>1</a:t>
              </a:r>
              <a:endParaRPr lang="en-US" altLang="zh-CN" sz="1600" baseline="-25000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2064" y="2832"/>
              <a:ext cx="0" cy="9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>
              <a:off x="576" y="2832"/>
              <a:ext cx="0" cy="9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>
              <a:off x="3456" y="2784"/>
              <a:ext cx="0" cy="11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>
              <a:off x="4992" y="2880"/>
              <a:ext cx="0" cy="8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>
              <a:off x="576" y="3600"/>
              <a:ext cx="14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2064" y="3600"/>
              <a:ext cx="139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>
              <a:off x="4032" y="2880"/>
              <a:ext cx="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30"/>
            <p:cNvSpPr>
              <a:spLocks noChangeShapeType="1"/>
            </p:cNvSpPr>
            <p:nvPr/>
          </p:nvSpPr>
          <p:spPr bwMode="auto">
            <a:xfrm>
              <a:off x="3504" y="3360"/>
              <a:ext cx="52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31"/>
            <p:cNvSpPr>
              <a:spLocks noChangeShapeType="1"/>
            </p:cNvSpPr>
            <p:nvPr/>
          </p:nvSpPr>
          <p:spPr bwMode="auto">
            <a:xfrm>
              <a:off x="3504" y="3744"/>
              <a:ext cx="14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Text Box 32"/>
            <p:cNvSpPr txBox="1">
              <a:spLocks noChangeArrowheads="1"/>
            </p:cNvSpPr>
            <p:nvPr/>
          </p:nvSpPr>
          <p:spPr bwMode="auto">
            <a:xfrm>
              <a:off x="2496" y="3744"/>
              <a:ext cx="4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just"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just"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just"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just"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just"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/>
                <a:t>20</a:t>
              </a:r>
              <a:endParaRPr lang="en-US" altLang="zh-CN" sz="2800"/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960" y="3264"/>
              <a:ext cx="30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just"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just"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just"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just"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just"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 i="1"/>
                <a:t>u</a:t>
              </a:r>
              <a:r>
                <a:rPr lang="en-US" altLang="zh-CN" sz="1600" baseline="-25000"/>
                <a:t>1</a:t>
              </a:r>
              <a:endParaRPr lang="en-US" altLang="zh-CN" sz="1600" baseline="-25000"/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4320" y="3360"/>
              <a:ext cx="30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just"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just"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just"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just"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just"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 i="1"/>
                <a:t>v</a:t>
              </a:r>
              <a:r>
                <a:rPr lang="en-US" altLang="zh-CN" sz="1600" baseline="-25000"/>
                <a:t>1</a:t>
              </a:r>
              <a:endParaRPr lang="en-US" altLang="zh-CN" sz="1600" baseline="-25000"/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3600" y="3072"/>
              <a:ext cx="30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just"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just"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just"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just"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just"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just" eaLnBrk="0" fontAlgn="base" hangingPunct="0">
                <a:spcBef>
                  <a:spcPct val="0"/>
                </a:spcBef>
                <a:spcAft>
                  <a:spcPct val="0"/>
                </a:spcAft>
                <a:defRPr sz="1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 i="1"/>
                <a:t>v</a:t>
              </a:r>
              <a:endParaRPr lang="en-US" altLang="zh-CN" sz="1600" i="1"/>
            </a:p>
          </p:txBody>
        </p:sp>
      </p:grpSp>
      <p:graphicFrame>
        <p:nvGraphicFramePr>
          <p:cNvPr id="38" name="Object 36"/>
          <p:cNvGraphicFramePr>
            <a:graphicFrameLocks noGrp="1" noChangeAspect="1"/>
          </p:cNvGraphicFramePr>
          <p:nvPr>
            <p:ph sz="half" idx="1"/>
          </p:nvPr>
        </p:nvGraphicFramePr>
        <p:xfrm>
          <a:off x="1014413" y="5445125"/>
          <a:ext cx="4673600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" name="公式" r:id="rId1" imgW="1955800" imgH="469900" progId="Equation.3">
                  <p:embed/>
                </p:oleObj>
              </mc:Choice>
              <mc:Fallback>
                <p:oleObj name="公式" r:id="rId1" imgW="1955800" imgH="469900" progId="Equation.3">
                  <p:embed/>
                  <p:pic>
                    <p:nvPicPr>
                      <p:cNvPr id="0" name="图片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413" y="5445125"/>
                        <a:ext cx="4673600" cy="112236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Rectangle 37"/>
          <p:cNvSpPr>
            <a:spLocks noChangeArrowheads="1"/>
          </p:cNvSpPr>
          <p:nvPr/>
        </p:nvSpPr>
        <p:spPr bwMode="auto">
          <a:xfrm>
            <a:off x="792163" y="4076700"/>
            <a:ext cx="7775575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kumimoji="1" lang="zh-CN" altLang="en-US" sz="28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对于第二折射面</a:t>
            </a:r>
            <a:r>
              <a:rPr kumimoji="1" lang="en-US" altLang="zh-CN" sz="28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kumimoji="1" lang="en-US" altLang="zh-CN" sz="2800" baseline="-250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kumimoji="1" lang="en-US" altLang="zh-CN" sz="280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kumimoji="1" lang="en-US" altLang="zh-CN" sz="280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kumimoji="1" lang="en-US" altLang="zh-CN" sz="2800" i="1"/>
              <a:t>n</a:t>
            </a:r>
            <a:r>
              <a:rPr kumimoji="1" lang="en-US" altLang="zh-CN" sz="2800" baseline="-25000"/>
              <a:t>1</a:t>
            </a:r>
            <a:r>
              <a:rPr kumimoji="1" lang="en-US" altLang="zh-CN" sz="2800"/>
              <a:t>=1.5,  </a:t>
            </a:r>
            <a:r>
              <a:rPr kumimoji="1" lang="en-US" altLang="zh-CN" sz="2800" i="1"/>
              <a:t>n</a:t>
            </a:r>
            <a:r>
              <a:rPr kumimoji="1" lang="en-US" altLang="zh-CN" sz="2800" baseline="-25000"/>
              <a:t>2</a:t>
            </a:r>
            <a:r>
              <a:rPr kumimoji="1" lang="en-US" altLang="zh-CN" sz="2800"/>
              <a:t>=1,   </a:t>
            </a:r>
            <a:r>
              <a:rPr kumimoji="1" lang="en-US" altLang="zh-CN" sz="2800" i="1"/>
              <a:t>u</a:t>
            </a:r>
            <a:r>
              <a:rPr kumimoji="1" lang="en-US" altLang="zh-CN" sz="2800"/>
              <a:t>=</a:t>
            </a:r>
            <a:r>
              <a:rPr kumimoji="1" lang="zh-CN" altLang="en-US" sz="2800"/>
              <a:t>－</a:t>
            </a:r>
            <a:r>
              <a:rPr kumimoji="1" lang="en-US" altLang="zh-CN" sz="2800" i="1"/>
              <a:t>v</a:t>
            </a:r>
            <a:r>
              <a:rPr kumimoji="1" lang="en-US" altLang="zh-CN" sz="2800" baseline="-25000"/>
              <a:t>1</a:t>
            </a:r>
            <a:r>
              <a:rPr kumimoji="1" lang="en-US" altLang="zh-CN" sz="2800"/>
              <a:t>=</a:t>
            </a:r>
            <a:r>
              <a:rPr kumimoji="1" lang="en-US" altLang="zh-CN"/>
              <a:t> </a:t>
            </a:r>
            <a:r>
              <a:rPr kumimoji="1" lang="zh-CN" altLang="en-US" sz="2800"/>
              <a:t>－ </a:t>
            </a:r>
            <a:r>
              <a:rPr kumimoji="1" lang="en-US" altLang="zh-CN" sz="2800"/>
              <a:t>40,   </a:t>
            </a:r>
            <a:r>
              <a:rPr kumimoji="1" lang="en-US" altLang="zh-CN" sz="2800" i="1"/>
              <a:t>r</a:t>
            </a:r>
            <a:r>
              <a:rPr kumimoji="1" lang="en-US" altLang="zh-CN" sz="2800"/>
              <a:t>= </a:t>
            </a:r>
            <a:r>
              <a:rPr kumimoji="1" lang="zh-CN" altLang="en-US" sz="2800"/>
              <a:t>－</a:t>
            </a:r>
            <a:r>
              <a:rPr kumimoji="1" lang="zh-CN" altLang="en-US"/>
              <a:t> </a:t>
            </a:r>
            <a:r>
              <a:rPr kumimoji="1" lang="en-US" altLang="zh-CN" sz="2800"/>
              <a:t>10,   </a:t>
            </a:r>
            <a:r>
              <a:rPr kumimoji="1" lang="en-US" altLang="zh-CN" sz="2800" i="1"/>
              <a:t>v</a:t>
            </a:r>
            <a:r>
              <a:rPr kumimoji="1" lang="en-US" altLang="zh-CN" sz="2800"/>
              <a:t>=?</a:t>
            </a:r>
            <a:endParaRPr kumimoji="1" lang="en-US" altLang="zh-CN" sz="2800"/>
          </a:p>
        </p:txBody>
      </p:sp>
      <p:graphicFrame>
        <p:nvGraphicFramePr>
          <p:cNvPr id="40" name="Object 38"/>
          <p:cNvGraphicFramePr>
            <a:graphicFrameLocks noChangeAspect="1"/>
          </p:cNvGraphicFramePr>
          <p:nvPr/>
        </p:nvGraphicFramePr>
        <p:xfrm>
          <a:off x="6156325" y="188913"/>
          <a:ext cx="2665413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Equation" r:id="rId3" imgW="1143000" imgH="406400" progId="Equation.3">
                  <p:embed/>
                </p:oleObj>
              </mc:Choice>
              <mc:Fallback>
                <p:oleObj name="Equation" r:id="rId3" imgW="1143000" imgH="406400" progId="Equation.3">
                  <p:embed/>
                  <p:pic>
                    <p:nvPicPr>
                      <p:cNvPr id="0" name="图片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188913"/>
                        <a:ext cx="2665413" cy="94773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Oval 40"/>
          <p:cNvSpPr>
            <a:spLocks noChangeArrowheads="1"/>
          </p:cNvSpPr>
          <p:nvPr/>
        </p:nvSpPr>
        <p:spPr bwMode="auto">
          <a:xfrm>
            <a:off x="5400675" y="2024063"/>
            <a:ext cx="180975" cy="180975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0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G:\QQfile\1271992826\FileRecv\校徽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74614"/>
            <a:ext cx="561975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 descr="G:\QQfile\1271992826\FileRecv\b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888" y="6467475"/>
            <a:ext cx="646112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标题 1"/>
          <p:cNvSpPr txBox="1"/>
          <p:nvPr/>
        </p:nvSpPr>
        <p:spPr>
          <a:xfrm>
            <a:off x="819150" y="243207"/>
            <a:ext cx="7886700" cy="4349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/>
              <a:t>几何光学  </a:t>
            </a:r>
            <a:r>
              <a:rPr lang="zh-CN" altLang="en-US" sz="2800" b="1" dirty="0"/>
              <a:t>球面折射</a:t>
            </a:r>
            <a:endParaRPr lang="zh-CN" altLang="en-US" sz="2800" b="1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923544" y="824866"/>
            <a:ext cx="7782306" cy="0"/>
          </a:xfrm>
          <a:prstGeom prst="line">
            <a:avLst/>
          </a:prstGeom>
          <a:ln w="349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"/>
          <p:cNvSpPr>
            <a:spLocks noGrp="1" noChangeArrowheads="1"/>
          </p:cNvSpPr>
          <p:nvPr>
            <p:ph type="title"/>
          </p:nvPr>
        </p:nvSpPr>
        <p:spPr>
          <a:xfrm>
            <a:off x="4934744" y="106522"/>
            <a:ext cx="3304187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b="0" dirty="0"/>
              <a:t>小结 </a:t>
            </a:r>
            <a:r>
              <a:rPr lang="en-US" altLang="zh-CN" sz="4000" b="0" dirty="0"/>
              <a:t>summary</a:t>
            </a:r>
            <a:endParaRPr lang="en-US" altLang="zh-CN" sz="4000" b="0" dirty="0"/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>
          <a:xfrm>
            <a:off x="609600" y="1089025"/>
            <a:ext cx="7772400" cy="5472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buFontTx/>
              <a:buNone/>
            </a:pPr>
            <a:r>
              <a:rPr lang="en-US" altLang="zh-CN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、单球面折射（</a:t>
            </a:r>
            <a:r>
              <a:rPr lang="zh-CN" altLang="en-US" sz="3200" b="1" u="sng" dirty="0">
                <a:latin typeface="黑体" panose="02010609060101010101" pitchFamily="49" charset="-122"/>
                <a:ea typeface="黑体" panose="02010609060101010101" pitchFamily="49" charset="-122"/>
              </a:rPr>
              <a:t>正负判断</a:t>
            </a:r>
            <a:r>
              <a:rPr lang="zh-CN" altLang="en-US" sz="32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buFontTx/>
              <a:buNone/>
            </a:pPr>
            <a:endParaRPr lang="zh-CN" altLang="en-US" sz="3200" b="1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buFontTx/>
              <a:buNone/>
            </a:pPr>
            <a:endParaRPr lang="zh-CN" altLang="en-US" sz="3200" b="1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、光焦度、焦点和焦距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buFontTx/>
              <a:buNone/>
            </a:pPr>
            <a:endParaRPr lang="zh-CN" altLang="en-US" sz="3200" b="1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buFontTx/>
              <a:buNone/>
            </a:pPr>
            <a:endParaRPr lang="zh-CN" altLang="en-US" sz="3200" b="1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、共轴球面系统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6" name="Object 4"/>
          <p:cNvGraphicFramePr>
            <a:graphicFrameLocks noChangeAspect="1"/>
          </p:cNvGraphicFramePr>
          <p:nvPr/>
        </p:nvGraphicFramePr>
        <p:xfrm>
          <a:off x="2268538" y="1916113"/>
          <a:ext cx="38100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" name="Equation" r:id="rId3" imgW="1143000" imgH="406400" progId="Equation.3">
                  <p:embed/>
                </p:oleObj>
              </mc:Choice>
              <mc:Fallback>
                <p:oleObj name="Equation" r:id="rId3" imgW="1143000" imgH="406400" progId="Equation.3">
                  <p:embed/>
                  <p:pic>
                    <p:nvPicPr>
                      <p:cNvPr id="0" name="图片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1916113"/>
                        <a:ext cx="3810000" cy="13335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5"/>
          <p:cNvGraphicFramePr>
            <a:graphicFrameLocks noChangeAspect="1"/>
          </p:cNvGraphicFramePr>
          <p:nvPr/>
        </p:nvGraphicFramePr>
        <p:xfrm>
          <a:off x="2362200" y="4114800"/>
          <a:ext cx="1676400" cy="130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" name="Equation" r:id="rId5" imgW="571500" imgH="444500" progId="Equation.3">
                  <p:embed/>
                </p:oleObj>
              </mc:Choice>
              <mc:Fallback>
                <p:oleObj name="Equation" r:id="rId5" imgW="571500" imgH="444500" progId="Equation.3">
                  <p:embed/>
                  <p:pic>
                    <p:nvPicPr>
                      <p:cNvPr id="0" name="图片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114800"/>
                        <a:ext cx="1676400" cy="130333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6"/>
          <p:cNvGraphicFramePr>
            <a:graphicFrameLocks noChangeAspect="1"/>
          </p:cNvGraphicFramePr>
          <p:nvPr/>
        </p:nvGraphicFramePr>
        <p:xfrm>
          <a:off x="4572000" y="4151313"/>
          <a:ext cx="2362200" cy="1220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" name="Equation" r:id="rId7" imgW="786765" imgH="406400" progId="Equation.3">
                  <p:embed/>
                </p:oleObj>
              </mc:Choice>
              <mc:Fallback>
                <p:oleObj name="Equation" r:id="rId7" imgW="786765" imgH="406400" progId="Equation.3">
                  <p:embed/>
                  <p:pic>
                    <p:nvPicPr>
                      <p:cNvPr id="0" name="图片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151313"/>
                        <a:ext cx="2362200" cy="122078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rgbClr val="FF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 Box 8"/>
          <p:cNvSpPr txBox="1">
            <a:spLocks noChangeArrowheads="1"/>
          </p:cNvSpPr>
          <p:nvPr/>
        </p:nvSpPr>
        <p:spPr bwMode="auto">
          <a:xfrm>
            <a:off x="6300788" y="1736725"/>
            <a:ext cx="2663825" cy="1801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just"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defRPr sz="10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dirty="0"/>
              <a:t>相关习题：</a:t>
            </a:r>
            <a:endParaRPr lang="zh-CN" altLang="en-US" sz="2800" dirty="0"/>
          </a:p>
          <a:p>
            <a:pPr>
              <a:spcBef>
                <a:spcPct val="50000"/>
              </a:spcBef>
            </a:pPr>
            <a:r>
              <a:rPr lang="zh-CN" altLang="en-US" sz="2800" dirty="0"/>
              <a:t>习题</a:t>
            </a:r>
            <a:r>
              <a:rPr lang="en-US" altLang="zh-CN" sz="2800" dirty="0"/>
              <a:t>6</a:t>
            </a:r>
            <a:r>
              <a:rPr lang="zh-CN" altLang="en-US" sz="2800" dirty="0"/>
              <a:t>：</a:t>
            </a:r>
            <a:endParaRPr lang="zh-CN" altLang="en-US" sz="2800" dirty="0"/>
          </a:p>
          <a:p>
            <a:pPr>
              <a:spcBef>
                <a:spcPct val="50000"/>
              </a:spcBef>
            </a:pPr>
            <a:r>
              <a:rPr lang="en-US" altLang="zh-CN" sz="2800" dirty="0"/>
              <a:t>6-1</a:t>
            </a:r>
            <a:r>
              <a:rPr lang="zh-CN" altLang="en-US" sz="2800" dirty="0"/>
              <a:t>～</a:t>
            </a:r>
            <a:r>
              <a:rPr lang="en-US" altLang="zh-CN" sz="2800" dirty="0"/>
              <a:t>6-3</a:t>
            </a: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19150" y="243207"/>
            <a:ext cx="7886700" cy="434973"/>
          </a:xfrm>
        </p:spPr>
        <p:txBody>
          <a:bodyPr>
            <a:noAutofit/>
          </a:bodyPr>
          <a:lstStyle/>
          <a:p>
            <a:r>
              <a:rPr lang="zh-CN" altLang="en-US" sz="3600" b="1" dirty="0"/>
              <a:t>医用物理学 </a:t>
            </a:r>
            <a:r>
              <a:rPr lang="zh-CN" altLang="en-US" sz="2400" b="1" dirty="0"/>
              <a:t>附件：折射定律推导</a:t>
            </a:r>
            <a:endParaRPr lang="zh-CN" altLang="en-US" sz="3600" b="1" dirty="0"/>
          </a:p>
        </p:txBody>
      </p:sp>
      <p:pic>
        <p:nvPicPr>
          <p:cNvPr id="6" name="Picture 4" descr="G:\QQfile\1271992826\FileRecv\校徽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74614"/>
            <a:ext cx="561975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接连接符 7"/>
          <p:cNvCxnSpPr/>
          <p:nvPr/>
        </p:nvCxnSpPr>
        <p:spPr>
          <a:xfrm>
            <a:off x="628650" y="811269"/>
            <a:ext cx="8077200" cy="0"/>
          </a:xfrm>
          <a:prstGeom prst="line">
            <a:avLst/>
          </a:prstGeom>
          <a:ln w="349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3" descr="G:\QQfile\1271992826\FileRecv\b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888" y="6467475"/>
            <a:ext cx="646112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/>
          <p:nvPr/>
        </p:nvSpPr>
        <p:spPr>
          <a:xfrm>
            <a:off x="594354" y="1352550"/>
            <a:ext cx="7903534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物距：物体到凸透镜的距离；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/>
                </a:solidFill>
              </a:rPr>
              <a:t>像距：物体的像到</a:t>
            </a:r>
            <a:r>
              <a:rPr lang="zh-CN" altLang="en-US" b="1" dirty="0"/>
              <a:t>透镜的距离；</a:t>
            </a:r>
            <a:endParaRPr lang="en-US" altLang="zh-CN" b="1" dirty="0"/>
          </a:p>
          <a:p>
            <a:pPr>
              <a:lnSpc>
                <a:spcPct val="150000"/>
              </a:lnSpc>
            </a:pP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实像：实际光线会聚而成；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虚像：实际光线反向延长线相交而成； 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倒立的是实像，正立的是虚像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像与物位于透镜的异侧是实像，同侧为虚像；</a:t>
            </a:r>
            <a:endParaRPr lang="en-US" altLang="zh-CN" b="1" dirty="0"/>
          </a:p>
          <a:p>
            <a:pPr>
              <a:lnSpc>
                <a:spcPct val="150000"/>
              </a:lnSpc>
            </a:pP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/>
                </a:solidFill>
              </a:rPr>
              <a:t>实际中使用的光学系统大部分是共轴球面系统，如单透镜或组合透镜，由于光线经过光学系统时是逐面进行折射或反射的。因此首先对单个折射面成像进行讨论，然后再过渡到透镜及整个光学系统。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19150" y="243207"/>
            <a:ext cx="7886700" cy="434973"/>
          </a:xfrm>
        </p:spPr>
        <p:txBody>
          <a:bodyPr>
            <a:noAutofit/>
          </a:bodyPr>
          <a:lstStyle/>
          <a:p>
            <a:r>
              <a:rPr lang="zh-CN" altLang="en-US" sz="3600" b="1" dirty="0"/>
              <a:t>医用物理学 </a:t>
            </a:r>
            <a:r>
              <a:rPr lang="zh-CN" altLang="en-US" sz="2400" b="1" dirty="0"/>
              <a:t>附件：实像与虚像</a:t>
            </a:r>
            <a:endParaRPr lang="zh-CN" altLang="en-US" sz="3600" b="1" dirty="0"/>
          </a:p>
        </p:txBody>
      </p:sp>
      <p:pic>
        <p:nvPicPr>
          <p:cNvPr id="6" name="Picture 4" descr="G:\QQfile\1271992826\FileRecv\校徽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74614"/>
            <a:ext cx="561975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接连接符 7"/>
          <p:cNvCxnSpPr/>
          <p:nvPr/>
        </p:nvCxnSpPr>
        <p:spPr>
          <a:xfrm>
            <a:off x="628650" y="811269"/>
            <a:ext cx="8077200" cy="0"/>
          </a:xfrm>
          <a:prstGeom prst="line">
            <a:avLst/>
          </a:prstGeom>
          <a:ln w="349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3" descr="G:\QQfile\1271992826\FileRecv\b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888" y="6467475"/>
            <a:ext cx="646112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252" y="1283017"/>
            <a:ext cx="4752975" cy="244792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348740" y="3440281"/>
            <a:ext cx="62865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物体放在焦点之外，在凸透镜另一侧成倒立的实像，实像有缩小、等大、放大三种。物距越小，像距越大，实像越大。物体放在焦点之内，在凸透镜同一侧成正立放大的虚像。物距越大，像距越大，虚像越大。在焦点上时不会成像。 在2倍焦距上时会成等大倒立的实像。在光学中，由实际光线汇聚成的像，称为实像，能用光屏承接；反之，则称为虚像，只能由眼睛感觉。一种区分方法：“实像都是倒立的，而虚像都是正立的。”所谓“正立”和“倒立”，当然是相对于原物体而言。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矩形 88"/>
          <p:cNvSpPr/>
          <p:nvPr/>
        </p:nvSpPr>
        <p:spPr>
          <a:xfrm>
            <a:off x="563055" y="4286305"/>
            <a:ext cx="4303521" cy="2181170"/>
          </a:xfrm>
          <a:prstGeom prst="rect">
            <a:avLst/>
          </a:prstGeom>
          <a:noFill/>
          <a:ln w="222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>
            <a:off x="628650" y="1133726"/>
            <a:ext cx="3790950" cy="1286166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19150" y="243207"/>
            <a:ext cx="7886700" cy="434973"/>
          </a:xfrm>
        </p:spPr>
        <p:txBody>
          <a:bodyPr>
            <a:noAutofit/>
          </a:bodyPr>
          <a:lstStyle/>
          <a:p>
            <a:r>
              <a:rPr lang="zh-CN" altLang="en-US" sz="3600" b="1" dirty="0"/>
              <a:t>几何光学 </a:t>
            </a:r>
            <a:r>
              <a:rPr lang="zh-CN" altLang="en-US" sz="2400" b="1" dirty="0"/>
              <a:t>附件：折射定律推导</a:t>
            </a:r>
            <a:endParaRPr lang="zh-CN" altLang="en-US" sz="3600" b="1" dirty="0"/>
          </a:p>
        </p:txBody>
      </p:sp>
      <p:pic>
        <p:nvPicPr>
          <p:cNvPr id="6" name="Picture 4" descr="G:\QQfile\1271992826\FileRecv\校徽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74614"/>
            <a:ext cx="561975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接连接符 7"/>
          <p:cNvCxnSpPr/>
          <p:nvPr/>
        </p:nvCxnSpPr>
        <p:spPr>
          <a:xfrm>
            <a:off x="628650" y="811269"/>
            <a:ext cx="8077200" cy="0"/>
          </a:xfrm>
          <a:prstGeom prst="line">
            <a:avLst/>
          </a:prstGeom>
          <a:ln w="349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628650" y="2412812"/>
            <a:ext cx="3790950" cy="15985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accent1">
                <a:shade val="50000"/>
                <a:alpha val="4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Picture 3" descr="G:\QQfile\1271992826\FileRecv\b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888" y="6467475"/>
            <a:ext cx="646112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接箭头连接符 2"/>
          <p:cNvCxnSpPr/>
          <p:nvPr/>
        </p:nvCxnSpPr>
        <p:spPr>
          <a:xfrm>
            <a:off x="1363980" y="1447800"/>
            <a:ext cx="670560" cy="96501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2388870" y="1447800"/>
            <a:ext cx="670560" cy="96501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2034540" y="1165860"/>
            <a:ext cx="0" cy="2473772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3067050" y="1175926"/>
            <a:ext cx="0" cy="2473772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2034540" y="2412812"/>
            <a:ext cx="354329" cy="114817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3067050" y="2412812"/>
            <a:ext cx="354329" cy="1148174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2029679" y="1901494"/>
            <a:ext cx="710762" cy="49942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任意多边形 35"/>
          <p:cNvSpPr/>
          <p:nvPr/>
        </p:nvSpPr>
        <p:spPr>
          <a:xfrm>
            <a:off x="1524000" y="1417216"/>
            <a:ext cx="510540" cy="259184"/>
          </a:xfrm>
          <a:custGeom>
            <a:avLst/>
            <a:gdLst>
              <a:gd name="connsiteX0" fmla="*/ 0 w 510540"/>
              <a:gd name="connsiteY0" fmla="*/ 259184 h 259184"/>
              <a:gd name="connsiteX1" fmla="*/ 175260 w 510540"/>
              <a:gd name="connsiteY1" fmla="*/ 15344 h 259184"/>
              <a:gd name="connsiteX2" fmla="*/ 510540 w 510540"/>
              <a:gd name="connsiteY2" fmla="*/ 45824 h 259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0540" h="259184">
                <a:moveTo>
                  <a:pt x="0" y="259184"/>
                </a:moveTo>
                <a:cubicBezTo>
                  <a:pt x="45085" y="155044"/>
                  <a:pt x="90170" y="50904"/>
                  <a:pt x="175260" y="15344"/>
                </a:cubicBezTo>
                <a:cubicBezTo>
                  <a:pt x="260350" y="-20216"/>
                  <a:pt x="385445" y="12804"/>
                  <a:pt x="510540" y="45824"/>
                </a:cubicBez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任意多边形 36"/>
          <p:cNvSpPr/>
          <p:nvPr/>
        </p:nvSpPr>
        <p:spPr>
          <a:xfrm>
            <a:off x="2026920" y="3337560"/>
            <a:ext cx="289560" cy="140403"/>
          </a:xfrm>
          <a:custGeom>
            <a:avLst/>
            <a:gdLst>
              <a:gd name="connsiteX0" fmla="*/ 0 w 289560"/>
              <a:gd name="connsiteY0" fmla="*/ 83820 h 140403"/>
              <a:gd name="connsiteX1" fmla="*/ 175260 w 289560"/>
              <a:gd name="connsiteY1" fmla="*/ 137160 h 140403"/>
              <a:gd name="connsiteX2" fmla="*/ 289560 w 289560"/>
              <a:gd name="connsiteY2" fmla="*/ 0 h 140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9560" h="140403">
                <a:moveTo>
                  <a:pt x="0" y="83820"/>
                </a:moveTo>
                <a:cubicBezTo>
                  <a:pt x="63500" y="117475"/>
                  <a:pt x="127000" y="151130"/>
                  <a:pt x="175260" y="137160"/>
                </a:cubicBezTo>
                <a:cubicBezTo>
                  <a:pt x="223520" y="123190"/>
                  <a:pt x="256540" y="61595"/>
                  <a:pt x="289560" y="0"/>
                </a:cubicBez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任意多边形 37"/>
          <p:cNvSpPr/>
          <p:nvPr/>
        </p:nvSpPr>
        <p:spPr>
          <a:xfrm>
            <a:off x="3059429" y="3267358"/>
            <a:ext cx="289560" cy="140403"/>
          </a:xfrm>
          <a:custGeom>
            <a:avLst/>
            <a:gdLst>
              <a:gd name="connsiteX0" fmla="*/ 0 w 289560"/>
              <a:gd name="connsiteY0" fmla="*/ 83820 h 140403"/>
              <a:gd name="connsiteX1" fmla="*/ 175260 w 289560"/>
              <a:gd name="connsiteY1" fmla="*/ 137160 h 140403"/>
              <a:gd name="connsiteX2" fmla="*/ 289560 w 289560"/>
              <a:gd name="connsiteY2" fmla="*/ 0 h 140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9560" h="140403">
                <a:moveTo>
                  <a:pt x="0" y="83820"/>
                </a:moveTo>
                <a:cubicBezTo>
                  <a:pt x="63500" y="117475"/>
                  <a:pt x="127000" y="151130"/>
                  <a:pt x="175260" y="137160"/>
                </a:cubicBezTo>
                <a:cubicBezTo>
                  <a:pt x="223520" y="123190"/>
                  <a:pt x="256540" y="61595"/>
                  <a:pt x="289560" y="0"/>
                </a:cubicBez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9" name="对象 38"/>
          <p:cNvGraphicFramePr>
            <a:graphicFrameLocks noChangeAspect="1"/>
          </p:cNvGraphicFramePr>
          <p:nvPr/>
        </p:nvGraphicFramePr>
        <p:xfrm>
          <a:off x="1578293" y="1055526"/>
          <a:ext cx="2508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AxMath" r:id="rId3" imgW="914400" imgH="914400" progId="Equation.AxMath">
                  <p:embed/>
                </p:oleObj>
              </mc:Choice>
              <mc:Fallback>
                <p:oleObj name="AxMath" r:id="rId3" imgW="914400" imgH="914400" progId="Equation.AxMath">
                  <p:embed/>
                  <p:pic>
                    <p:nvPicPr>
                      <p:cNvPr id="0" name="图片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78293" y="1055526"/>
                        <a:ext cx="25082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/>
          <p:cNvGraphicFramePr>
            <a:graphicFrameLocks noChangeAspect="1"/>
          </p:cNvGraphicFramePr>
          <p:nvPr/>
        </p:nvGraphicFramePr>
        <p:xfrm>
          <a:off x="2087879" y="3443133"/>
          <a:ext cx="266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AxMath" r:id="rId5" imgW="914400" imgH="914400" progId="Equation.AxMath">
                  <p:embed/>
                </p:oleObj>
              </mc:Choice>
              <mc:Fallback>
                <p:oleObj name="AxMath" r:id="rId5" imgW="914400" imgH="914400" progId="Equation.AxMath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87879" y="3443133"/>
                        <a:ext cx="2667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/>
          <p:cNvGraphicFramePr>
            <a:graphicFrameLocks noChangeAspect="1"/>
          </p:cNvGraphicFramePr>
          <p:nvPr/>
        </p:nvGraphicFramePr>
        <p:xfrm>
          <a:off x="3129916" y="3376742"/>
          <a:ext cx="266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AxMath" r:id="rId7" imgW="914400" imgH="914400" progId="Equation.AxMath">
                  <p:embed/>
                </p:oleObj>
              </mc:Choice>
              <mc:Fallback>
                <p:oleObj name="AxMath" r:id="rId7" imgW="914400" imgH="914400" progId="Equation.AxMath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29916" y="3376742"/>
                        <a:ext cx="2667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4" name="直接连接符 43"/>
          <p:cNvCxnSpPr/>
          <p:nvPr/>
        </p:nvCxnSpPr>
        <p:spPr>
          <a:xfrm flipV="1">
            <a:off x="2171700" y="2432816"/>
            <a:ext cx="944879" cy="330383"/>
          </a:xfrm>
          <a:prstGeom prst="line">
            <a:avLst/>
          </a:prstGeom>
          <a:ln w="158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任意多边形 47"/>
          <p:cNvSpPr/>
          <p:nvPr/>
        </p:nvSpPr>
        <p:spPr>
          <a:xfrm rot="5400000">
            <a:off x="2399336" y="2471209"/>
            <a:ext cx="225094" cy="108300"/>
          </a:xfrm>
          <a:custGeom>
            <a:avLst/>
            <a:gdLst>
              <a:gd name="connsiteX0" fmla="*/ 0 w 289560"/>
              <a:gd name="connsiteY0" fmla="*/ 83820 h 140403"/>
              <a:gd name="connsiteX1" fmla="*/ 175260 w 289560"/>
              <a:gd name="connsiteY1" fmla="*/ 137160 h 140403"/>
              <a:gd name="connsiteX2" fmla="*/ 289560 w 289560"/>
              <a:gd name="connsiteY2" fmla="*/ 0 h 140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9560" h="140403">
                <a:moveTo>
                  <a:pt x="0" y="83820"/>
                </a:moveTo>
                <a:cubicBezTo>
                  <a:pt x="63500" y="117475"/>
                  <a:pt x="127000" y="151130"/>
                  <a:pt x="175260" y="137160"/>
                </a:cubicBezTo>
                <a:cubicBezTo>
                  <a:pt x="223520" y="123190"/>
                  <a:pt x="256540" y="61595"/>
                  <a:pt x="289560" y="0"/>
                </a:cubicBez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9" name="对象 48"/>
          <p:cNvGraphicFramePr>
            <a:graphicFrameLocks noChangeAspect="1"/>
          </p:cNvGraphicFramePr>
          <p:nvPr/>
        </p:nvGraphicFramePr>
        <p:xfrm>
          <a:off x="2269808" y="2385318"/>
          <a:ext cx="200024" cy="3428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AxMath" r:id="rId9" imgW="914400" imgH="914400" progId="Equation.AxMath">
                  <p:embed/>
                </p:oleObj>
              </mc:Choice>
              <mc:Fallback>
                <p:oleObj name="AxMath" r:id="rId9" imgW="914400" imgH="914400" progId="Equation.AxMath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69808" y="2385318"/>
                        <a:ext cx="200024" cy="3428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矩形 50"/>
          <p:cNvSpPr/>
          <p:nvPr/>
        </p:nvSpPr>
        <p:spPr>
          <a:xfrm>
            <a:off x="1618723" y="2108406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652807" y="1615025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3102816" y="2075943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171700" y="2667376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5" name="对象 54"/>
          <p:cNvGraphicFramePr>
            <a:graphicFrameLocks noChangeAspect="1"/>
          </p:cNvGraphicFramePr>
          <p:nvPr/>
        </p:nvGraphicFramePr>
        <p:xfrm>
          <a:off x="3004185" y="4390042"/>
          <a:ext cx="1773555" cy="5440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AxMath" r:id="rId10" imgW="914400" imgH="914400" progId="Equation.AxMath">
                  <p:embed/>
                </p:oleObj>
              </mc:Choice>
              <mc:Fallback>
                <p:oleObj name="AxMath" r:id="rId10" imgW="914400" imgH="914400" progId="Equation.AxMath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004185" y="4390042"/>
                        <a:ext cx="1773555" cy="5440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对象 55"/>
          <p:cNvGraphicFramePr>
            <a:graphicFrameLocks noChangeAspect="1"/>
          </p:cNvGraphicFramePr>
          <p:nvPr/>
        </p:nvGraphicFramePr>
        <p:xfrm>
          <a:off x="3009582" y="5111011"/>
          <a:ext cx="1768158" cy="536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AxMath" r:id="rId12" imgW="914400" imgH="914400" progId="Equation.AxMath">
                  <p:embed/>
                </p:oleObj>
              </mc:Choice>
              <mc:Fallback>
                <p:oleObj name="AxMath" r:id="rId12" imgW="914400" imgH="914400" progId="Equation.AxMath">
                  <p:embed/>
                  <p:pic>
                    <p:nvPicPr>
                      <p:cNvPr id="0" name="图片 1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009582" y="5111011"/>
                        <a:ext cx="1768158" cy="5365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对象 56"/>
          <p:cNvGraphicFramePr>
            <a:graphicFrameLocks noChangeAspect="1"/>
          </p:cNvGraphicFramePr>
          <p:nvPr/>
        </p:nvGraphicFramePr>
        <p:xfrm>
          <a:off x="3315812" y="5835650"/>
          <a:ext cx="13081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AxMath" r:id="rId14" imgW="914400" imgH="914400" progId="Equation.AxMath">
                  <p:embed/>
                </p:oleObj>
              </mc:Choice>
              <mc:Fallback>
                <p:oleObj name="AxMath" r:id="rId14" imgW="914400" imgH="914400" progId="Equation.AxMath">
                  <p:embed/>
                  <p:pic>
                    <p:nvPicPr>
                      <p:cNvPr id="0" name="图片 12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315812" y="5835650"/>
                        <a:ext cx="1308100" cy="631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任意多边形 57"/>
          <p:cNvSpPr/>
          <p:nvPr/>
        </p:nvSpPr>
        <p:spPr>
          <a:xfrm rot="15348158">
            <a:off x="2261671" y="2260477"/>
            <a:ext cx="225094" cy="114878"/>
          </a:xfrm>
          <a:custGeom>
            <a:avLst/>
            <a:gdLst>
              <a:gd name="connsiteX0" fmla="*/ 0 w 289560"/>
              <a:gd name="connsiteY0" fmla="*/ 83820 h 140403"/>
              <a:gd name="connsiteX1" fmla="*/ 175260 w 289560"/>
              <a:gd name="connsiteY1" fmla="*/ 137160 h 140403"/>
              <a:gd name="connsiteX2" fmla="*/ 289560 w 289560"/>
              <a:gd name="connsiteY2" fmla="*/ 0 h 140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9560" h="140403">
                <a:moveTo>
                  <a:pt x="0" y="83820"/>
                </a:moveTo>
                <a:cubicBezTo>
                  <a:pt x="63500" y="117475"/>
                  <a:pt x="127000" y="151130"/>
                  <a:pt x="175260" y="137160"/>
                </a:cubicBezTo>
                <a:cubicBezTo>
                  <a:pt x="223520" y="123190"/>
                  <a:pt x="256540" y="61595"/>
                  <a:pt x="289560" y="0"/>
                </a:cubicBez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9" name="对象 58"/>
          <p:cNvGraphicFramePr>
            <a:graphicFrameLocks noChangeAspect="1"/>
          </p:cNvGraphicFramePr>
          <p:nvPr/>
        </p:nvGraphicFramePr>
        <p:xfrm>
          <a:off x="2470120" y="2088556"/>
          <a:ext cx="179447" cy="3270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AxMath" r:id="rId16" imgW="914400" imgH="914400" progId="Equation.AxMath">
                  <p:embed/>
                </p:oleObj>
              </mc:Choice>
              <mc:Fallback>
                <p:oleObj name="AxMath" r:id="rId16" imgW="914400" imgH="914400" progId="Equation.AxMath">
                  <p:embed/>
                  <p:pic>
                    <p:nvPicPr>
                      <p:cNvPr id="0" name="图片 1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70120" y="2088556"/>
                        <a:ext cx="179447" cy="3270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对象 59"/>
          <p:cNvGraphicFramePr>
            <a:graphicFrameLocks noChangeAspect="1"/>
          </p:cNvGraphicFramePr>
          <p:nvPr/>
        </p:nvGraphicFramePr>
        <p:xfrm>
          <a:off x="6040156" y="2698759"/>
          <a:ext cx="893059" cy="6908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AxMath" r:id="rId17" imgW="914400" imgH="914400" progId="Equation.AxMath">
                  <p:embed/>
                </p:oleObj>
              </mc:Choice>
              <mc:Fallback>
                <p:oleObj name="AxMath" r:id="rId17" imgW="914400" imgH="914400" progId="Equation.AxMath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040156" y="2698759"/>
                        <a:ext cx="893059" cy="6908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对象 60"/>
          <p:cNvGraphicFramePr>
            <a:graphicFrameLocks noChangeAspect="1"/>
          </p:cNvGraphicFramePr>
          <p:nvPr/>
        </p:nvGraphicFramePr>
        <p:xfrm>
          <a:off x="5804672" y="3475369"/>
          <a:ext cx="2632075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AxMath" r:id="rId19" imgW="914400" imgH="914400" progId="Equation.AxMath">
                  <p:embed/>
                </p:oleObj>
              </mc:Choice>
              <mc:Fallback>
                <p:oleObj name="AxMath" r:id="rId19" imgW="914400" imgH="914400" progId="Equation.AxMath">
                  <p:embed/>
                  <p:pic>
                    <p:nvPicPr>
                      <p:cNvPr id="0" name="图片 2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804672" y="3475369"/>
                        <a:ext cx="2632075" cy="976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对象 61"/>
          <p:cNvGraphicFramePr>
            <a:graphicFrameLocks noChangeAspect="1"/>
          </p:cNvGraphicFramePr>
          <p:nvPr/>
        </p:nvGraphicFramePr>
        <p:xfrm>
          <a:off x="6023293" y="5013724"/>
          <a:ext cx="1878012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AxMath" r:id="rId21" imgW="914400" imgH="914400" progId="Equation.AxMath">
                  <p:embed/>
                </p:oleObj>
              </mc:Choice>
              <mc:Fallback>
                <p:oleObj name="AxMath" r:id="rId21" imgW="914400" imgH="914400" progId="Equation.AxMath">
                  <p:embed/>
                  <p:pic>
                    <p:nvPicPr>
                      <p:cNvPr id="0" name="图片 23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023293" y="5013724"/>
                        <a:ext cx="1878012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矩形 62"/>
          <p:cNvSpPr/>
          <p:nvPr/>
        </p:nvSpPr>
        <p:spPr>
          <a:xfrm>
            <a:off x="563055" y="4276162"/>
            <a:ext cx="2369057" cy="1962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350" b="1" dirty="0">
                <a:latin typeface="+mn-ea"/>
              </a:rPr>
              <a:t>惠更斯原理</a:t>
            </a:r>
            <a:r>
              <a:rPr lang="en-US" altLang="zh-CN" sz="1350" b="1" dirty="0">
                <a:latin typeface="+mn-ea"/>
              </a:rPr>
              <a:t>:</a:t>
            </a:r>
            <a:endParaRPr lang="en-US" altLang="zh-CN" sz="1350" b="1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350" dirty="0">
                <a:latin typeface="+mn-ea"/>
              </a:rPr>
              <a:t>设</a:t>
            </a:r>
            <a:r>
              <a:rPr lang="en-US" altLang="zh-CN" sz="1350" dirty="0">
                <a:latin typeface="+mn-ea"/>
              </a:rPr>
              <a:t>A</a:t>
            </a:r>
            <a:r>
              <a:rPr lang="zh-CN" altLang="en-US" sz="1350" dirty="0">
                <a:latin typeface="+mn-ea"/>
              </a:rPr>
              <a:t>、</a:t>
            </a:r>
            <a:r>
              <a:rPr lang="en-US" altLang="zh-CN" sz="1350" dirty="0">
                <a:latin typeface="+mn-ea"/>
              </a:rPr>
              <a:t>B</a:t>
            </a:r>
            <a:r>
              <a:rPr lang="zh-CN" altLang="en-US" sz="1350" dirty="0">
                <a:latin typeface="+mn-ea"/>
              </a:rPr>
              <a:t>为同一个波面上的两个点，经过△</a:t>
            </a:r>
            <a:r>
              <a:rPr lang="en-US" altLang="zh-CN" sz="1350" dirty="0">
                <a:latin typeface="+mn-ea"/>
              </a:rPr>
              <a:t>t</a:t>
            </a:r>
            <a:r>
              <a:rPr lang="zh-CN" altLang="en-US" sz="1350" dirty="0">
                <a:latin typeface="+mn-ea"/>
              </a:rPr>
              <a:t>后，</a:t>
            </a:r>
            <a:r>
              <a:rPr lang="en-US" altLang="zh-CN" sz="1350" dirty="0">
                <a:latin typeface="+mn-ea"/>
              </a:rPr>
              <a:t>B</a:t>
            </a:r>
            <a:r>
              <a:rPr lang="zh-CN" altLang="en-US" sz="1350" dirty="0">
                <a:latin typeface="+mn-ea"/>
              </a:rPr>
              <a:t>点发射的子波到达界面处的</a:t>
            </a:r>
            <a:r>
              <a:rPr lang="en-US" altLang="zh-CN" sz="1350" dirty="0">
                <a:latin typeface="+mn-ea"/>
              </a:rPr>
              <a:t>C</a:t>
            </a:r>
            <a:r>
              <a:rPr lang="zh-CN" altLang="en-US" sz="1350" dirty="0">
                <a:latin typeface="+mn-ea"/>
              </a:rPr>
              <a:t>点，</a:t>
            </a:r>
            <a:r>
              <a:rPr lang="en-US" altLang="zh-CN" sz="1350" dirty="0">
                <a:latin typeface="+mn-ea"/>
              </a:rPr>
              <a:t>A</a:t>
            </a:r>
            <a:r>
              <a:rPr lang="zh-CN" altLang="en-US" sz="1350" dirty="0">
                <a:latin typeface="+mn-ea"/>
              </a:rPr>
              <a:t>点发射的子波到达</a:t>
            </a:r>
            <a:r>
              <a:rPr lang="en-US" altLang="zh-CN" sz="1350" dirty="0">
                <a:latin typeface="+mn-ea"/>
              </a:rPr>
              <a:t>E</a:t>
            </a:r>
            <a:r>
              <a:rPr lang="zh-CN" altLang="en-US" sz="1350" dirty="0">
                <a:latin typeface="+mn-ea"/>
              </a:rPr>
              <a:t>点，如图，由几何关系得</a:t>
            </a:r>
            <a:r>
              <a:rPr lang="zh-CN" altLang="en-US" sz="1350" dirty="0">
                <a:latin typeface="zuoyeFont_mathFont"/>
              </a:rPr>
              <a:t>：</a:t>
            </a:r>
            <a:endParaRPr lang="zh-CN" altLang="en-US" sz="1350" dirty="0"/>
          </a:p>
        </p:txBody>
      </p:sp>
      <p:sp>
        <p:nvSpPr>
          <p:cNvPr id="64" name="矩形 63"/>
          <p:cNvSpPr/>
          <p:nvPr/>
        </p:nvSpPr>
        <p:spPr>
          <a:xfrm>
            <a:off x="4866576" y="2225678"/>
            <a:ext cx="3584314" cy="715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350" dirty="0">
                <a:latin typeface="+mn-ea"/>
              </a:rPr>
              <a:t>某种介质的折射率 </a:t>
            </a:r>
            <a:r>
              <a:rPr lang="en-US" altLang="zh-CN" sz="1350" dirty="0">
                <a:latin typeface="+mn-ea"/>
              </a:rPr>
              <a:t>n </a:t>
            </a:r>
            <a:r>
              <a:rPr lang="zh-CN" altLang="en-US" sz="1350" dirty="0">
                <a:latin typeface="+mn-ea"/>
              </a:rPr>
              <a:t>等于“光在真空中的速度（</a:t>
            </a:r>
            <a:r>
              <a:rPr lang="en-US" altLang="zh-CN" sz="1350" dirty="0">
                <a:latin typeface="+mn-ea"/>
              </a:rPr>
              <a:t>c</a:t>
            </a:r>
            <a:r>
              <a:rPr lang="zh-CN" altLang="en-US" sz="1350" dirty="0">
                <a:latin typeface="+mn-ea"/>
              </a:rPr>
              <a:t>）”跟“光在介质中的</a:t>
            </a:r>
            <a:r>
              <a:rPr lang="zh-CN" altLang="en-US" sz="1350" b="1" dirty="0">
                <a:solidFill>
                  <a:srgbClr val="FF0000"/>
                </a:solidFill>
                <a:latin typeface="+mn-ea"/>
              </a:rPr>
              <a:t>相速度</a:t>
            </a:r>
            <a:r>
              <a:rPr lang="zh-CN" altLang="en-US" sz="1350" dirty="0">
                <a:latin typeface="+mn-ea"/>
              </a:rPr>
              <a:t>（</a:t>
            </a:r>
            <a:r>
              <a:rPr lang="en-US" altLang="zh-CN" sz="1350" dirty="0">
                <a:latin typeface="+mn-ea"/>
              </a:rPr>
              <a:t>v</a:t>
            </a:r>
            <a:r>
              <a:rPr lang="zh-CN" altLang="en-US" sz="1350" dirty="0">
                <a:latin typeface="+mn-ea"/>
              </a:rPr>
              <a:t>）”之比，即：</a:t>
            </a:r>
            <a:endParaRPr lang="zh-CN" altLang="en-US" sz="1350" dirty="0">
              <a:latin typeface="+mn-ea"/>
            </a:endParaRPr>
          </a:p>
        </p:txBody>
      </p:sp>
      <p:sp>
        <p:nvSpPr>
          <p:cNvPr id="70" name="任意多边形 69"/>
          <p:cNvSpPr/>
          <p:nvPr/>
        </p:nvSpPr>
        <p:spPr>
          <a:xfrm>
            <a:off x="4701540" y="3900333"/>
            <a:ext cx="1059180" cy="2233767"/>
          </a:xfrm>
          <a:custGeom>
            <a:avLst/>
            <a:gdLst>
              <a:gd name="connsiteX0" fmla="*/ 0 w 967740"/>
              <a:gd name="connsiteY0" fmla="*/ 2728943 h 2728943"/>
              <a:gd name="connsiteX1" fmla="*/ 472440 w 967740"/>
              <a:gd name="connsiteY1" fmla="*/ 2568923 h 2728943"/>
              <a:gd name="connsiteX2" fmla="*/ 594360 w 967740"/>
              <a:gd name="connsiteY2" fmla="*/ 2005043 h 2728943"/>
              <a:gd name="connsiteX3" fmla="*/ 510540 w 967740"/>
              <a:gd name="connsiteY3" fmla="*/ 1372583 h 2728943"/>
              <a:gd name="connsiteX4" fmla="*/ 502920 w 967740"/>
              <a:gd name="connsiteY4" fmla="*/ 648683 h 2728943"/>
              <a:gd name="connsiteX5" fmla="*/ 464820 w 967740"/>
              <a:gd name="connsiteY5" fmla="*/ 161003 h 2728943"/>
              <a:gd name="connsiteX6" fmla="*/ 678180 w 967740"/>
              <a:gd name="connsiteY6" fmla="*/ 23843 h 2728943"/>
              <a:gd name="connsiteX7" fmla="*/ 967740 w 967740"/>
              <a:gd name="connsiteY7" fmla="*/ 983 h 2728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740" h="2728943">
                <a:moveTo>
                  <a:pt x="0" y="2728943"/>
                </a:moveTo>
                <a:cubicBezTo>
                  <a:pt x="186690" y="2709258"/>
                  <a:pt x="373380" y="2689573"/>
                  <a:pt x="472440" y="2568923"/>
                </a:cubicBezTo>
                <a:cubicBezTo>
                  <a:pt x="571500" y="2448273"/>
                  <a:pt x="588010" y="2204433"/>
                  <a:pt x="594360" y="2005043"/>
                </a:cubicBezTo>
                <a:cubicBezTo>
                  <a:pt x="600710" y="1805653"/>
                  <a:pt x="525780" y="1598643"/>
                  <a:pt x="510540" y="1372583"/>
                </a:cubicBezTo>
                <a:cubicBezTo>
                  <a:pt x="495300" y="1146523"/>
                  <a:pt x="510540" y="850613"/>
                  <a:pt x="502920" y="648683"/>
                </a:cubicBezTo>
                <a:cubicBezTo>
                  <a:pt x="495300" y="446753"/>
                  <a:pt x="435610" y="265143"/>
                  <a:pt x="464820" y="161003"/>
                </a:cubicBezTo>
                <a:cubicBezTo>
                  <a:pt x="494030" y="56863"/>
                  <a:pt x="594360" y="50513"/>
                  <a:pt x="678180" y="23843"/>
                </a:cubicBezTo>
                <a:cubicBezTo>
                  <a:pt x="762000" y="-2827"/>
                  <a:pt x="864870" y="-922"/>
                  <a:pt x="967740" y="983"/>
                </a:cubicBezTo>
              </a:path>
            </a:pathLst>
          </a:cu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2" name="直接箭头连接符 71"/>
          <p:cNvCxnSpPr/>
          <p:nvPr/>
        </p:nvCxnSpPr>
        <p:spPr>
          <a:xfrm flipV="1">
            <a:off x="5490484" y="3892477"/>
            <a:ext cx="289560" cy="2286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>
            <a:off x="6728460" y="3267358"/>
            <a:ext cx="15784" cy="40437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5838348" y="4756969"/>
            <a:ext cx="2521585" cy="834849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6589555" y="5613379"/>
            <a:ext cx="1114408" cy="442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+mn-ea"/>
              </a:rPr>
              <a:t>折射定律</a:t>
            </a:r>
            <a:endParaRPr lang="en-US" altLang="zh-CN" b="1" dirty="0">
              <a:latin typeface="+mn-ea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4866576" y="2140758"/>
            <a:ext cx="3570171" cy="1248809"/>
          </a:xfrm>
          <a:prstGeom prst="rect">
            <a:avLst/>
          </a:prstGeom>
          <a:noFill/>
          <a:ln w="222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1" name="对象 80"/>
          <p:cNvGraphicFramePr>
            <a:graphicFrameLocks noChangeAspect="1"/>
          </p:cNvGraphicFramePr>
          <p:nvPr/>
        </p:nvGraphicFramePr>
        <p:xfrm>
          <a:off x="5287257" y="1164905"/>
          <a:ext cx="263246" cy="364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AxMath" r:id="rId23" imgW="914400" imgH="914400" progId="Equation.AxMath">
                  <p:embed/>
                </p:oleObj>
              </mc:Choice>
              <mc:Fallback>
                <p:oleObj name="AxMath" r:id="rId23" imgW="914400" imgH="914400" progId="Equation.AxMath">
                  <p:embed/>
                  <p:pic>
                    <p:nvPicPr>
                      <p:cNvPr id="0" name="图片 24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287257" y="1164905"/>
                        <a:ext cx="263246" cy="3644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对象 81"/>
          <p:cNvGraphicFramePr>
            <a:graphicFrameLocks noChangeAspect="1"/>
          </p:cNvGraphicFramePr>
          <p:nvPr/>
        </p:nvGraphicFramePr>
        <p:xfrm>
          <a:off x="5276977" y="1507726"/>
          <a:ext cx="282274" cy="37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AxMath" r:id="rId25" imgW="914400" imgH="914400" progId="Equation.AxMath">
                  <p:embed/>
                </p:oleObj>
              </mc:Choice>
              <mc:Fallback>
                <p:oleObj name="AxMath" r:id="rId25" imgW="914400" imgH="914400" progId="Equation.AxMath">
                  <p:embed/>
                  <p:pic>
                    <p:nvPicPr>
                      <p:cNvPr id="0" name="图片 25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5276977" y="1507726"/>
                        <a:ext cx="282274" cy="372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" name="对象 82"/>
          <p:cNvGraphicFramePr>
            <a:graphicFrameLocks noChangeAspect="1"/>
          </p:cNvGraphicFramePr>
          <p:nvPr/>
        </p:nvGraphicFramePr>
        <p:xfrm>
          <a:off x="4931516" y="1145238"/>
          <a:ext cx="267430" cy="4053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AxMath" r:id="rId27" imgW="914400" imgH="914400" progId="Equation.AxMath">
                  <p:embed/>
                </p:oleObj>
              </mc:Choice>
              <mc:Fallback>
                <p:oleObj name="AxMath" r:id="rId27" imgW="914400" imgH="914400" progId="Equation.AxMath">
                  <p:embed/>
                  <p:pic>
                    <p:nvPicPr>
                      <p:cNvPr id="0" name="图片 26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4931516" y="1145238"/>
                        <a:ext cx="267430" cy="4053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对象 83"/>
          <p:cNvGraphicFramePr>
            <a:graphicFrameLocks noChangeAspect="1"/>
          </p:cNvGraphicFramePr>
          <p:nvPr/>
        </p:nvGraphicFramePr>
        <p:xfrm>
          <a:off x="4935484" y="1499935"/>
          <a:ext cx="267089" cy="3884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AxMath" r:id="rId29" imgW="914400" imgH="914400" progId="Equation.AxMath">
                  <p:embed/>
                </p:oleObj>
              </mc:Choice>
              <mc:Fallback>
                <p:oleObj name="AxMath" r:id="rId29" imgW="914400" imgH="914400" progId="Equation.AxMath">
                  <p:embed/>
                  <p:pic>
                    <p:nvPicPr>
                      <p:cNvPr id="0" name="图片 27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4935484" y="1499935"/>
                        <a:ext cx="267089" cy="3884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" name="矩形 84"/>
          <p:cNvSpPr/>
          <p:nvPr/>
        </p:nvSpPr>
        <p:spPr>
          <a:xfrm>
            <a:off x="5559036" y="1193264"/>
            <a:ext cx="28777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latin typeface="+mn-ea"/>
              </a:rPr>
              <a:t>光在</a:t>
            </a:r>
            <a:r>
              <a:rPr lang="zh-CN" altLang="en-US" sz="1400" b="1" dirty="0">
                <a:latin typeface="+mn-ea"/>
              </a:rPr>
              <a:t>灰色</a:t>
            </a:r>
            <a:r>
              <a:rPr lang="zh-CN" altLang="en-US" sz="1400" dirty="0">
                <a:latin typeface="+mn-ea"/>
              </a:rPr>
              <a:t>介质中的</a:t>
            </a:r>
            <a:r>
              <a:rPr lang="zh-CN" altLang="en-US" sz="1400" b="1" dirty="0">
                <a:solidFill>
                  <a:srgbClr val="FF0000"/>
                </a:solidFill>
                <a:latin typeface="+mn-ea"/>
              </a:rPr>
              <a:t>相速度</a:t>
            </a:r>
            <a:r>
              <a:rPr lang="zh-CN" altLang="en-US" sz="1400" dirty="0">
                <a:latin typeface="+mn-ea"/>
              </a:rPr>
              <a:t>和折射率</a:t>
            </a:r>
            <a:endParaRPr lang="zh-CN" altLang="en-US" sz="1400" dirty="0"/>
          </a:p>
        </p:txBody>
      </p:sp>
      <p:sp>
        <p:nvSpPr>
          <p:cNvPr id="86" name="矩形 85"/>
          <p:cNvSpPr/>
          <p:nvPr/>
        </p:nvSpPr>
        <p:spPr>
          <a:xfrm>
            <a:off x="5559036" y="1572861"/>
            <a:ext cx="28777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latin typeface="+mn-ea"/>
              </a:rPr>
              <a:t>光在</a:t>
            </a:r>
            <a:r>
              <a:rPr lang="zh-CN" altLang="en-US" sz="1400" b="1" dirty="0">
                <a:latin typeface="+mn-ea"/>
              </a:rPr>
              <a:t>蓝色</a:t>
            </a:r>
            <a:r>
              <a:rPr lang="zh-CN" altLang="en-US" sz="1400" dirty="0">
                <a:latin typeface="+mn-ea"/>
              </a:rPr>
              <a:t>介质中的</a:t>
            </a:r>
            <a:r>
              <a:rPr lang="zh-CN" altLang="en-US" sz="1400" b="1" dirty="0">
                <a:solidFill>
                  <a:srgbClr val="FF0000"/>
                </a:solidFill>
                <a:latin typeface="+mn-ea"/>
              </a:rPr>
              <a:t>相速度</a:t>
            </a:r>
            <a:r>
              <a:rPr lang="zh-CN" altLang="en-US" sz="1400" dirty="0">
                <a:latin typeface="+mn-ea"/>
              </a:rPr>
              <a:t>和折射率</a:t>
            </a:r>
            <a:endParaRPr lang="zh-CN" altLang="en-US" sz="1400" dirty="0"/>
          </a:p>
        </p:txBody>
      </p:sp>
      <p:sp>
        <p:nvSpPr>
          <p:cNvPr id="88" name="矩形 87"/>
          <p:cNvSpPr/>
          <p:nvPr/>
        </p:nvSpPr>
        <p:spPr>
          <a:xfrm>
            <a:off x="4866576" y="1134213"/>
            <a:ext cx="3570171" cy="817929"/>
          </a:xfrm>
          <a:prstGeom prst="rect">
            <a:avLst/>
          </a:prstGeom>
          <a:noFill/>
          <a:ln w="222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5" grpId="0" animBg="1"/>
      <p:bldP spid="7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19150" y="243207"/>
            <a:ext cx="7886700" cy="434973"/>
          </a:xfrm>
        </p:spPr>
        <p:txBody>
          <a:bodyPr>
            <a:noAutofit/>
          </a:bodyPr>
          <a:lstStyle/>
          <a:p>
            <a:r>
              <a:rPr lang="zh-CN" altLang="en-US" sz="3600" b="1" dirty="0"/>
              <a:t>几何光学 </a:t>
            </a:r>
            <a:r>
              <a:rPr lang="zh-CN" altLang="en-US" sz="2400" b="1" dirty="0"/>
              <a:t>内容</a:t>
            </a:r>
            <a:endParaRPr lang="zh-CN" altLang="en-US" sz="2400" b="1" dirty="0"/>
          </a:p>
        </p:txBody>
      </p:sp>
      <p:pic>
        <p:nvPicPr>
          <p:cNvPr id="6" name="Picture 4" descr="G:\QQfile\1271992826\FileRecv\校徽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74614"/>
            <a:ext cx="561975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接连接符 7"/>
          <p:cNvCxnSpPr/>
          <p:nvPr/>
        </p:nvCxnSpPr>
        <p:spPr>
          <a:xfrm>
            <a:off x="628650" y="811269"/>
            <a:ext cx="8077200" cy="0"/>
          </a:xfrm>
          <a:prstGeom prst="line">
            <a:avLst/>
          </a:prstGeom>
          <a:ln w="349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3" descr="G:\QQfile\1271992826\FileRecv\b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888" y="6467475"/>
            <a:ext cx="646112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Rectangle 2"/>
          <p:cNvSpPr txBox="1">
            <a:spLocks noChangeArrowheads="1"/>
          </p:cNvSpPr>
          <p:nvPr/>
        </p:nvSpPr>
        <p:spPr>
          <a:xfrm>
            <a:off x="558991" y="1016854"/>
            <a:ext cx="7772400" cy="7191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altLang="zh-C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Group 3"/>
          <p:cNvGrpSpPr/>
          <p:nvPr/>
        </p:nvGrpSpPr>
        <p:grpSpPr bwMode="auto">
          <a:xfrm>
            <a:off x="522478" y="1916967"/>
            <a:ext cx="8064500" cy="3924300"/>
            <a:chOff x="476" y="777"/>
            <a:chExt cx="5080" cy="2472"/>
          </a:xfrm>
        </p:grpSpPr>
        <p:sp>
          <p:nvSpPr>
            <p:cNvPr id="33" name="Line 4"/>
            <p:cNvSpPr>
              <a:spLocks noChangeShapeType="1"/>
            </p:cNvSpPr>
            <p:nvPr/>
          </p:nvSpPr>
          <p:spPr bwMode="auto">
            <a:xfrm>
              <a:off x="975" y="1253"/>
              <a:ext cx="0" cy="120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5"/>
            <p:cNvSpPr>
              <a:spLocks noChangeShapeType="1"/>
            </p:cNvSpPr>
            <p:nvPr/>
          </p:nvSpPr>
          <p:spPr bwMode="auto">
            <a:xfrm>
              <a:off x="2313" y="1253"/>
              <a:ext cx="0" cy="170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6"/>
            <p:cNvSpPr>
              <a:spLocks noChangeShapeType="1"/>
            </p:cNvSpPr>
            <p:nvPr/>
          </p:nvSpPr>
          <p:spPr bwMode="auto">
            <a:xfrm>
              <a:off x="5080" y="1253"/>
              <a:ext cx="0" cy="170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7"/>
            <p:cNvSpPr>
              <a:spLocks noChangeShapeType="1"/>
            </p:cNvSpPr>
            <p:nvPr/>
          </p:nvSpPr>
          <p:spPr bwMode="auto">
            <a:xfrm>
              <a:off x="3674" y="1253"/>
              <a:ext cx="0" cy="170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Text Box 8"/>
            <p:cNvSpPr txBox="1">
              <a:spLocks noChangeArrowheads="1"/>
            </p:cNvSpPr>
            <p:nvPr/>
          </p:nvSpPr>
          <p:spPr bwMode="auto">
            <a:xfrm>
              <a:off x="2449" y="777"/>
              <a:ext cx="975" cy="29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66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>
                  <a:solidFill>
                    <a:schemeClr val="tx2"/>
                  </a:solidFill>
                  <a:ea typeface="黑体" panose="02010609060101010101" pitchFamily="49" charset="-122"/>
                </a:rPr>
                <a:t>几何光学</a:t>
              </a:r>
              <a:endParaRPr lang="zh-CN" altLang="en-US" sz="2400">
                <a:solidFill>
                  <a:schemeClr val="tx2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38" name="Text Box 9"/>
            <p:cNvSpPr txBox="1">
              <a:spLocks noChangeArrowheads="1"/>
            </p:cNvSpPr>
            <p:nvPr/>
          </p:nvSpPr>
          <p:spPr bwMode="auto">
            <a:xfrm>
              <a:off x="476" y="1412"/>
              <a:ext cx="975" cy="29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66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>
                  <a:solidFill>
                    <a:schemeClr val="tx2"/>
                  </a:solidFill>
                  <a:ea typeface="黑体" panose="02010609060101010101" pitchFamily="49" charset="-122"/>
                </a:rPr>
                <a:t>球面折射</a:t>
              </a:r>
              <a:endParaRPr lang="zh-CN" altLang="en-US" sz="2400">
                <a:solidFill>
                  <a:schemeClr val="tx2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39" name="Text Box 10"/>
            <p:cNvSpPr txBox="1">
              <a:spLocks noChangeArrowheads="1"/>
            </p:cNvSpPr>
            <p:nvPr/>
          </p:nvSpPr>
          <p:spPr bwMode="auto">
            <a:xfrm>
              <a:off x="1837" y="1412"/>
              <a:ext cx="975" cy="29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66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>
                  <a:solidFill>
                    <a:schemeClr val="tx2"/>
                  </a:solidFill>
                  <a:ea typeface="黑体" panose="02010609060101010101" pitchFamily="49" charset="-122"/>
                </a:rPr>
                <a:t>薄透镜</a:t>
              </a:r>
              <a:endParaRPr lang="zh-CN" altLang="en-US" sz="2400">
                <a:solidFill>
                  <a:schemeClr val="tx2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40" name="Text Box 11"/>
            <p:cNvSpPr txBox="1">
              <a:spLocks noChangeArrowheads="1"/>
            </p:cNvSpPr>
            <p:nvPr/>
          </p:nvSpPr>
          <p:spPr bwMode="auto">
            <a:xfrm>
              <a:off x="3175" y="1412"/>
              <a:ext cx="975" cy="29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66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>
                  <a:solidFill>
                    <a:schemeClr val="tx2"/>
                  </a:solidFill>
                  <a:ea typeface="黑体" panose="02010609060101010101" pitchFamily="49" charset="-122"/>
                </a:rPr>
                <a:t>眼睛</a:t>
              </a:r>
              <a:endParaRPr lang="zh-CN" altLang="en-US" sz="2400">
                <a:solidFill>
                  <a:schemeClr val="tx2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41" name="Text Box 12"/>
            <p:cNvSpPr txBox="1">
              <a:spLocks noChangeArrowheads="1"/>
            </p:cNvSpPr>
            <p:nvPr/>
          </p:nvSpPr>
          <p:spPr bwMode="auto">
            <a:xfrm>
              <a:off x="4536" y="1412"/>
              <a:ext cx="975" cy="29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66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>
                  <a:solidFill>
                    <a:schemeClr val="tx2"/>
                  </a:solidFill>
                  <a:ea typeface="黑体" panose="02010609060101010101" pitchFamily="49" charset="-122"/>
                </a:rPr>
                <a:t>光学仪器</a:t>
              </a:r>
              <a:endParaRPr lang="zh-CN" altLang="en-US" sz="2400">
                <a:solidFill>
                  <a:schemeClr val="tx2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42" name="Text Box 13"/>
            <p:cNvSpPr txBox="1">
              <a:spLocks noChangeArrowheads="1"/>
            </p:cNvSpPr>
            <p:nvPr/>
          </p:nvSpPr>
          <p:spPr bwMode="auto">
            <a:xfrm>
              <a:off x="476" y="1933"/>
              <a:ext cx="975" cy="294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rgbClr val="FF66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>
                  <a:solidFill>
                    <a:schemeClr val="tx2"/>
                  </a:solidFill>
                  <a:ea typeface="黑体" panose="02010609060101010101" pitchFamily="49" charset="-122"/>
                </a:rPr>
                <a:t>单球面</a:t>
              </a:r>
              <a:endParaRPr lang="zh-CN" altLang="en-US" sz="2400">
                <a:solidFill>
                  <a:schemeClr val="tx2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43" name="Text Box 14"/>
            <p:cNvSpPr txBox="1">
              <a:spLocks noChangeArrowheads="1"/>
            </p:cNvSpPr>
            <p:nvPr/>
          </p:nvSpPr>
          <p:spPr bwMode="auto">
            <a:xfrm>
              <a:off x="476" y="2432"/>
              <a:ext cx="975" cy="294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rgbClr val="FF66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>
                  <a:solidFill>
                    <a:schemeClr val="tx2"/>
                  </a:solidFill>
                  <a:ea typeface="黑体" panose="02010609060101010101" pitchFamily="49" charset="-122"/>
                </a:rPr>
                <a:t>共轴球面</a:t>
              </a:r>
              <a:endParaRPr lang="zh-CN" altLang="en-US" sz="2400">
                <a:solidFill>
                  <a:schemeClr val="tx2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44" name="Text Box 15"/>
            <p:cNvSpPr txBox="1">
              <a:spLocks noChangeArrowheads="1"/>
            </p:cNvSpPr>
            <p:nvPr/>
          </p:nvSpPr>
          <p:spPr bwMode="auto">
            <a:xfrm>
              <a:off x="1837" y="1957"/>
              <a:ext cx="975" cy="294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rgbClr val="FF66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>
                  <a:solidFill>
                    <a:schemeClr val="tx2"/>
                  </a:solidFill>
                  <a:ea typeface="黑体" panose="02010609060101010101" pitchFamily="49" charset="-122"/>
                </a:rPr>
                <a:t>透镜组合</a:t>
              </a:r>
              <a:endParaRPr lang="zh-CN" altLang="en-US" sz="2400">
                <a:solidFill>
                  <a:schemeClr val="tx2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45" name="Text Box 16"/>
            <p:cNvSpPr txBox="1">
              <a:spLocks noChangeArrowheads="1"/>
            </p:cNvSpPr>
            <p:nvPr/>
          </p:nvSpPr>
          <p:spPr bwMode="auto">
            <a:xfrm>
              <a:off x="1837" y="2456"/>
              <a:ext cx="975" cy="294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rgbClr val="FF66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>
                  <a:solidFill>
                    <a:schemeClr val="tx2"/>
                  </a:solidFill>
                  <a:ea typeface="黑体" panose="02010609060101010101" pitchFamily="49" charset="-122"/>
                </a:rPr>
                <a:t>圆柱透镜</a:t>
              </a:r>
              <a:endParaRPr lang="zh-CN" altLang="en-US" sz="2400">
                <a:solidFill>
                  <a:schemeClr val="tx2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46" name="Text Box 17"/>
            <p:cNvSpPr txBox="1">
              <a:spLocks noChangeArrowheads="1"/>
            </p:cNvSpPr>
            <p:nvPr/>
          </p:nvSpPr>
          <p:spPr bwMode="auto">
            <a:xfrm>
              <a:off x="1837" y="2955"/>
              <a:ext cx="975" cy="294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rgbClr val="FF66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>
                  <a:solidFill>
                    <a:schemeClr val="tx2"/>
                  </a:solidFill>
                  <a:ea typeface="黑体" panose="02010609060101010101" pitchFamily="49" charset="-122"/>
                </a:rPr>
                <a:t>透镜像差</a:t>
              </a:r>
              <a:endParaRPr lang="zh-CN" altLang="en-US" sz="2400">
                <a:solidFill>
                  <a:schemeClr val="tx2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47" name="Text Box 18"/>
            <p:cNvSpPr txBox="1">
              <a:spLocks noChangeArrowheads="1"/>
            </p:cNvSpPr>
            <p:nvPr/>
          </p:nvSpPr>
          <p:spPr bwMode="auto">
            <a:xfrm>
              <a:off x="3175" y="1956"/>
              <a:ext cx="975" cy="294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rgbClr val="FF66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>
                  <a:solidFill>
                    <a:schemeClr val="tx2"/>
                  </a:solidFill>
                  <a:ea typeface="黑体" panose="02010609060101010101" pitchFamily="49" charset="-122"/>
                </a:rPr>
                <a:t>简约眼</a:t>
              </a:r>
              <a:endParaRPr lang="zh-CN" altLang="en-US" sz="2400">
                <a:solidFill>
                  <a:schemeClr val="tx2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48" name="Text Box 19"/>
            <p:cNvSpPr txBox="1">
              <a:spLocks noChangeArrowheads="1"/>
            </p:cNvSpPr>
            <p:nvPr/>
          </p:nvSpPr>
          <p:spPr bwMode="auto">
            <a:xfrm>
              <a:off x="3175" y="2955"/>
              <a:ext cx="975" cy="294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rgbClr val="FF66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>
                  <a:solidFill>
                    <a:schemeClr val="tx2"/>
                  </a:solidFill>
                  <a:ea typeface="黑体" panose="02010609060101010101" pitchFamily="49" charset="-122"/>
                </a:rPr>
                <a:t>眼的校正</a:t>
              </a:r>
              <a:endParaRPr lang="zh-CN" altLang="en-US" sz="2400">
                <a:solidFill>
                  <a:schemeClr val="tx2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49" name="Text Box 20"/>
            <p:cNvSpPr txBox="1">
              <a:spLocks noChangeArrowheads="1"/>
            </p:cNvSpPr>
            <p:nvPr/>
          </p:nvSpPr>
          <p:spPr bwMode="auto">
            <a:xfrm>
              <a:off x="3175" y="2478"/>
              <a:ext cx="975" cy="294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rgbClr val="FF66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>
                  <a:solidFill>
                    <a:schemeClr val="tx2"/>
                  </a:solidFill>
                  <a:ea typeface="黑体" panose="02010609060101010101" pitchFamily="49" charset="-122"/>
                </a:rPr>
                <a:t>分辨力</a:t>
              </a:r>
              <a:endParaRPr lang="zh-CN" altLang="en-US" sz="2400">
                <a:solidFill>
                  <a:schemeClr val="tx2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50" name="Text Box 21"/>
            <p:cNvSpPr txBox="1">
              <a:spLocks noChangeArrowheads="1"/>
            </p:cNvSpPr>
            <p:nvPr/>
          </p:nvSpPr>
          <p:spPr bwMode="auto">
            <a:xfrm>
              <a:off x="4559" y="2478"/>
              <a:ext cx="975" cy="294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rgbClr val="FF66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>
                  <a:solidFill>
                    <a:schemeClr val="tx2"/>
                  </a:solidFill>
                  <a:ea typeface="黑体" panose="02010609060101010101" pitchFamily="49" charset="-122"/>
                </a:rPr>
                <a:t>纤镜 </a:t>
              </a:r>
              <a:endParaRPr lang="zh-CN" altLang="en-US" sz="2400">
                <a:solidFill>
                  <a:schemeClr val="tx2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51" name="Text Box 22"/>
            <p:cNvSpPr txBox="1">
              <a:spLocks noChangeArrowheads="1"/>
            </p:cNvSpPr>
            <p:nvPr/>
          </p:nvSpPr>
          <p:spPr bwMode="auto">
            <a:xfrm>
              <a:off x="4558" y="1956"/>
              <a:ext cx="975" cy="294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rgbClr val="FF66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>
                  <a:solidFill>
                    <a:schemeClr val="tx2"/>
                  </a:solidFill>
                  <a:ea typeface="黑体" panose="02010609060101010101" pitchFamily="49" charset="-122"/>
                </a:rPr>
                <a:t>放大镜</a:t>
              </a:r>
              <a:endParaRPr lang="zh-CN" altLang="en-US" sz="2400">
                <a:solidFill>
                  <a:schemeClr val="tx2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52" name="Text Box 23"/>
            <p:cNvSpPr txBox="1">
              <a:spLocks noChangeArrowheads="1"/>
            </p:cNvSpPr>
            <p:nvPr/>
          </p:nvSpPr>
          <p:spPr bwMode="auto">
            <a:xfrm>
              <a:off x="4581" y="2955"/>
              <a:ext cx="975" cy="294"/>
            </a:xfrm>
            <a:prstGeom prst="rect">
              <a:avLst/>
            </a:prstGeom>
            <a:solidFill>
              <a:srgbClr val="99FFCC"/>
            </a:solidFill>
            <a:ln w="9525">
              <a:solidFill>
                <a:srgbClr val="FF66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>
                  <a:solidFill>
                    <a:schemeClr val="tx2"/>
                  </a:solidFill>
                  <a:ea typeface="黑体" panose="02010609060101010101" pitchFamily="49" charset="-122"/>
                </a:rPr>
                <a:t>显微镜</a:t>
              </a:r>
              <a:endParaRPr lang="zh-CN" altLang="en-US" sz="2400">
                <a:solidFill>
                  <a:schemeClr val="tx2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53" name="Line 24"/>
            <p:cNvSpPr>
              <a:spLocks noChangeShapeType="1"/>
            </p:cNvSpPr>
            <p:nvPr/>
          </p:nvSpPr>
          <p:spPr bwMode="auto">
            <a:xfrm>
              <a:off x="975" y="1253"/>
              <a:ext cx="410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25"/>
            <p:cNvSpPr>
              <a:spLocks noChangeShapeType="1"/>
            </p:cNvSpPr>
            <p:nvPr/>
          </p:nvSpPr>
          <p:spPr bwMode="auto">
            <a:xfrm>
              <a:off x="2925" y="1071"/>
              <a:ext cx="0" cy="18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5" name="矩形 54"/>
          <p:cNvSpPr/>
          <p:nvPr/>
        </p:nvSpPr>
        <p:spPr>
          <a:xfrm>
            <a:off x="384048" y="1067344"/>
            <a:ext cx="8321802" cy="5059135"/>
          </a:xfrm>
          <a:prstGeom prst="rect">
            <a:avLst/>
          </a:prstGeom>
          <a:noFill/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35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s://gimg2.baidu.com/image_search/src=http%3A%2F%2Fi00.c.aliimg.com%2Fimg%2Fibank%2F2014%2F597%2F139%2F1695931795_1005576385.jpg%3F__r__%3D1411128145236&amp;refer=http%3A%2F%2Fi00.c.aliimg.com&amp;app=2002&amp;size=f9999,10000&amp;q=a80&amp;n=0&amp;g=0n&amp;fmt=jpeg?sec=1619252389&amp;t=21c0960d18c7127b07f3ef1fcce5603b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276" y="1183803"/>
            <a:ext cx="6731443" cy="405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G:\QQfile\1271992826\FileRecv\校徽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74614"/>
            <a:ext cx="561975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接连接符 7"/>
          <p:cNvCxnSpPr/>
          <p:nvPr/>
        </p:nvCxnSpPr>
        <p:spPr>
          <a:xfrm>
            <a:off x="628650" y="811269"/>
            <a:ext cx="8077200" cy="0"/>
          </a:xfrm>
          <a:prstGeom prst="line">
            <a:avLst/>
          </a:prstGeom>
          <a:ln w="349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3" descr="G:\QQfile\1271992826\FileRecv\bm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888" y="6467475"/>
            <a:ext cx="646112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标题 1"/>
          <p:cNvSpPr txBox="1"/>
          <p:nvPr/>
        </p:nvSpPr>
        <p:spPr>
          <a:xfrm>
            <a:off x="819150" y="243207"/>
            <a:ext cx="7886700" cy="4349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/>
              <a:t>几何光学  </a:t>
            </a:r>
            <a:r>
              <a:rPr lang="zh-CN" altLang="en-US" sz="2400" b="1" dirty="0"/>
              <a:t>简介：人眼结构</a:t>
            </a:r>
            <a:endParaRPr lang="zh-CN" altLang="en-US" sz="3600" b="1" dirty="0"/>
          </a:p>
        </p:txBody>
      </p:sp>
      <p:sp>
        <p:nvSpPr>
          <p:cNvPr id="15" name="矩形 14"/>
          <p:cNvSpPr/>
          <p:nvPr/>
        </p:nvSpPr>
        <p:spPr bwMode="auto">
          <a:xfrm>
            <a:off x="215516" y="1033271"/>
            <a:ext cx="8676964" cy="5356359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5237243"/>
            <a:ext cx="7772400" cy="1143000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/>
              <a:t>人眼的剖面图</a:t>
            </a:r>
            <a:br>
              <a:rPr lang="zh-CN" altLang="en-US" sz="2800" b="1" dirty="0"/>
            </a:b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Profile of the human eye</a:t>
            </a:r>
            <a:r>
              <a:rPr lang="en-US" altLang="zh-CN" sz="3200" b="1" dirty="0"/>
              <a:t> </a:t>
            </a:r>
            <a:endParaRPr lang="en-US" altLang="zh-CN" sz="32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G:\QQfile\1271992826\FileRecv\校徽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74614"/>
            <a:ext cx="561975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接连接符 7"/>
          <p:cNvCxnSpPr/>
          <p:nvPr/>
        </p:nvCxnSpPr>
        <p:spPr>
          <a:xfrm>
            <a:off x="628650" y="811269"/>
            <a:ext cx="8077200" cy="0"/>
          </a:xfrm>
          <a:prstGeom prst="line">
            <a:avLst/>
          </a:prstGeom>
          <a:ln w="349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3" descr="G:\QQfile\1271992826\FileRecv\b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888" y="6467475"/>
            <a:ext cx="646112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标题 1"/>
          <p:cNvSpPr txBox="1"/>
          <p:nvPr/>
        </p:nvSpPr>
        <p:spPr>
          <a:xfrm>
            <a:off x="819150" y="243207"/>
            <a:ext cx="7886700" cy="4349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/>
              <a:t>几何光学  </a:t>
            </a:r>
            <a:r>
              <a:rPr lang="zh-CN" altLang="en-US" sz="2400" b="1" dirty="0"/>
              <a:t>简介：临床应用</a:t>
            </a:r>
            <a:endParaRPr lang="zh-CN" altLang="en-US" sz="3600" b="1" dirty="0"/>
          </a:p>
        </p:txBody>
      </p:sp>
      <p:sp>
        <p:nvSpPr>
          <p:cNvPr id="15" name="矩形 14"/>
          <p:cNvSpPr/>
          <p:nvPr/>
        </p:nvSpPr>
        <p:spPr bwMode="auto">
          <a:xfrm>
            <a:off x="215516" y="1412776"/>
            <a:ext cx="8676964" cy="4536504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06" y="1575679"/>
            <a:ext cx="3843337" cy="313760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0033" y="1545866"/>
            <a:ext cx="3860735" cy="3172932"/>
          </a:xfrm>
          <a:prstGeom prst="rect">
            <a:avLst/>
          </a:prstGeom>
        </p:spPr>
      </p:pic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>
          <a:xfrm>
            <a:off x="658368" y="4746392"/>
            <a:ext cx="7772400" cy="1143000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/>
              <a:t>医用双面放大镜</a:t>
            </a:r>
            <a:br>
              <a:rPr lang="zh-CN" altLang="en-US" sz="2800" b="1" dirty="0"/>
            </a:b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Magnifier</a:t>
            </a:r>
            <a:r>
              <a:rPr lang="en-US" altLang="zh-CN" sz="3200" b="1" dirty="0"/>
              <a:t> </a:t>
            </a:r>
            <a:endParaRPr lang="en-US" altLang="zh-CN" sz="32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/>
          <a:srcRect b="1390"/>
          <a:stretch>
            <a:fillRect/>
          </a:stretch>
        </p:blipFill>
        <p:spPr>
          <a:xfrm>
            <a:off x="2678757" y="1431455"/>
            <a:ext cx="2529667" cy="1975784"/>
          </a:xfrm>
          <a:prstGeom prst="rect">
            <a:avLst/>
          </a:prstGeom>
        </p:spPr>
      </p:pic>
      <p:pic>
        <p:nvPicPr>
          <p:cNvPr id="6" name="Picture 4" descr="G:\QQfile\1271992826\FileRecv\校徽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74614"/>
            <a:ext cx="561975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接连接符 7"/>
          <p:cNvCxnSpPr/>
          <p:nvPr/>
        </p:nvCxnSpPr>
        <p:spPr>
          <a:xfrm>
            <a:off x="628650" y="811269"/>
            <a:ext cx="8077200" cy="0"/>
          </a:xfrm>
          <a:prstGeom prst="line">
            <a:avLst/>
          </a:prstGeom>
          <a:ln w="349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3" descr="G:\QQfile\1271992826\FileRecv\bm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888" y="6467475"/>
            <a:ext cx="646112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/>
          <p:nvPr/>
        </p:nvSpPr>
        <p:spPr bwMode="auto">
          <a:xfrm>
            <a:off x="215516" y="1143590"/>
            <a:ext cx="8676964" cy="5190796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55" y="1789045"/>
            <a:ext cx="2008363" cy="1143000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/>
              <a:t>纤 镜</a:t>
            </a:r>
            <a:br>
              <a:rPr lang="zh-CN" altLang="en-US" sz="2800" b="1" dirty="0"/>
            </a:b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Fibroscopy</a:t>
            </a:r>
            <a:r>
              <a:rPr lang="en-US" altLang="zh-CN" sz="3200" b="1" dirty="0"/>
              <a:t> </a:t>
            </a:r>
            <a:endParaRPr lang="en-US" altLang="zh-CN" sz="3200" b="1" dirty="0"/>
          </a:p>
        </p:txBody>
      </p:sp>
      <p:pic>
        <p:nvPicPr>
          <p:cNvPr id="8194" name="Picture 2" descr="https://gimg2.baidu.com/image_search/src=http%3A%2F%2Fwww.sdhuaxian.com%2Fuploads%2Fallimg%2F200313%2F12534R346_0.png&amp;refer=http%3A%2F%2Fwww.sdhuaxian.com&amp;app=2002&amp;size=f9999,10000&amp;q=a80&amp;n=0&amp;g=0n&amp;fmt=jpeg?sec=1619252847&amp;t=3e08e102735ca1c2a93aac98be83d2a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86" y="3573399"/>
            <a:ext cx="4682238" cy="2596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6" descr="capture4"/>
          <p:cNvPicPr>
            <a:picLocks noGrp="1" noChangeAspect="1" noChangeArrowheads="1"/>
          </p:cNvPicPr>
          <p:nvPr>
            <p:ph sz="quarter" idx="4294967295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6" t="7168" r="13348" b="6514"/>
          <a:stretch>
            <a:fillRect/>
          </a:stretch>
        </p:blipFill>
        <p:spPr>
          <a:xfrm>
            <a:off x="6337648" y="4060360"/>
            <a:ext cx="2074832" cy="1787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2" name="Picture 11" descr="1725850861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259"/>
          <a:stretch>
            <a:fillRect/>
          </a:stretch>
        </p:blipFill>
        <p:spPr bwMode="auto">
          <a:xfrm>
            <a:off x="5854281" y="1611024"/>
            <a:ext cx="2725011" cy="231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标题 1"/>
          <p:cNvSpPr txBox="1"/>
          <p:nvPr/>
        </p:nvSpPr>
        <p:spPr>
          <a:xfrm>
            <a:off x="819150" y="243207"/>
            <a:ext cx="7886700" cy="4349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/>
              <a:t>几何光学  </a:t>
            </a:r>
            <a:r>
              <a:rPr lang="zh-CN" altLang="en-US" sz="2400" b="1" dirty="0"/>
              <a:t>简介：临床应用</a:t>
            </a:r>
            <a:endParaRPr lang="zh-CN" altLang="en-US" sz="36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G:\QQfile\1271992826\FileRecv\校徽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" y="74614"/>
            <a:ext cx="561975" cy="658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接连接符 7"/>
          <p:cNvCxnSpPr/>
          <p:nvPr/>
        </p:nvCxnSpPr>
        <p:spPr>
          <a:xfrm>
            <a:off x="628650" y="811269"/>
            <a:ext cx="8077200" cy="0"/>
          </a:xfrm>
          <a:prstGeom prst="line">
            <a:avLst/>
          </a:prstGeom>
          <a:ln w="349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3" descr="G:\QQfile\1271992826\FileRecv\bm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888" y="6467475"/>
            <a:ext cx="646112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/>
        </p:nvSpPr>
        <p:spPr>
          <a:xfrm>
            <a:off x="1307988" y="5636864"/>
            <a:ext cx="9589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Verdana" panose="020B0604030504040204" pitchFamily="34" charset="0"/>
              </a:rPr>
              <a:t>显微镜</a:t>
            </a:r>
            <a:endParaRPr lang="zh-CN" altLang="en-US" sz="2000" b="1" dirty="0"/>
          </a:p>
        </p:txBody>
      </p:sp>
      <p:sp>
        <p:nvSpPr>
          <p:cNvPr id="15" name="矩形 14"/>
          <p:cNvSpPr/>
          <p:nvPr/>
        </p:nvSpPr>
        <p:spPr bwMode="auto">
          <a:xfrm>
            <a:off x="215516" y="1298448"/>
            <a:ext cx="8676964" cy="4928616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r="7315"/>
          <a:stretch>
            <a:fillRect/>
          </a:stretch>
        </p:blipFill>
        <p:spPr>
          <a:xfrm>
            <a:off x="527630" y="1436746"/>
            <a:ext cx="2753587" cy="4071639"/>
          </a:xfrm>
          <a:prstGeom prst="rect">
            <a:avLst/>
          </a:prstGeom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491"/>
          <a:stretch>
            <a:fillRect/>
          </a:stretch>
        </p:blipFill>
        <p:spPr bwMode="auto">
          <a:xfrm>
            <a:off x="3593331" y="1920495"/>
            <a:ext cx="4528396" cy="3227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7" name="Picture 4" descr="高能电子显微镜下一只蝌蚪似乎正在微笑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331" y="1928339"/>
            <a:ext cx="4545775" cy="321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矩形 17"/>
          <p:cNvSpPr/>
          <p:nvPr/>
        </p:nvSpPr>
        <p:spPr>
          <a:xfrm>
            <a:off x="5280343" y="5185124"/>
            <a:ext cx="14750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Verdana" panose="020B0604030504040204" pitchFamily="34" charset="0"/>
              </a:rPr>
              <a:t>人类红细胞</a:t>
            </a:r>
            <a:endParaRPr lang="zh-CN" altLang="en-US" sz="2000" b="1" dirty="0"/>
          </a:p>
        </p:txBody>
      </p:sp>
      <p:sp>
        <p:nvSpPr>
          <p:cNvPr id="19" name="矩形 18"/>
          <p:cNvSpPr/>
          <p:nvPr/>
        </p:nvSpPr>
        <p:spPr>
          <a:xfrm>
            <a:off x="4553998" y="5185124"/>
            <a:ext cx="28729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Verdana" panose="020B0604030504040204" pitchFamily="34" charset="0"/>
              </a:rPr>
              <a:t>14</a:t>
            </a:r>
            <a:r>
              <a:rPr lang="zh-CN" altLang="en-US" sz="2000" b="1" dirty="0">
                <a:latin typeface="Verdana" panose="020B0604030504040204" pitchFamily="34" charset="0"/>
              </a:rPr>
              <a:t>天大蝌蚪在“微笑”</a:t>
            </a:r>
            <a:endParaRPr lang="zh-CN" altLang="en-US" sz="2000" b="1" dirty="0"/>
          </a:p>
        </p:txBody>
      </p:sp>
      <p:sp>
        <p:nvSpPr>
          <p:cNvPr id="21" name="标题 1"/>
          <p:cNvSpPr txBox="1"/>
          <p:nvPr/>
        </p:nvSpPr>
        <p:spPr>
          <a:xfrm>
            <a:off x="819150" y="243207"/>
            <a:ext cx="7886700" cy="4349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/>
              <a:t>几何光学  </a:t>
            </a:r>
            <a:r>
              <a:rPr lang="zh-CN" altLang="en-US" sz="2400" b="1" dirty="0"/>
              <a:t>简介：临床应用</a:t>
            </a:r>
            <a:endParaRPr lang="zh-CN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tags/tag1.xml><?xml version="1.0" encoding="utf-8"?>
<p:tagLst xmlns:p="http://schemas.openxmlformats.org/presentationml/2006/main">
  <p:tag name="KSO_WPP_MARK_KEY" val="24ba2e98-f965-40fb-856d-26de85629caa"/>
  <p:tag name="COMMONDATA" val="eyJoZGlkIjoiYjAzODA4YWZhY2Y1YTNhZmRhNTg0YmI0MmExMjIyZjQifQ==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3320</Words>
  <Application>WPS 演示</Application>
  <PresentationFormat>全屏显示(4:3)</PresentationFormat>
  <Paragraphs>715</Paragraphs>
  <Slides>39</Slides>
  <Notes>34</Notes>
  <HiddenSlides>3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80</vt:i4>
      </vt:variant>
      <vt:variant>
        <vt:lpstr>幻灯片标题</vt:lpstr>
      </vt:variant>
      <vt:variant>
        <vt:i4>39</vt:i4>
      </vt:variant>
    </vt:vector>
  </HeadingPairs>
  <TitlesOfParts>
    <vt:vector size="133" baseType="lpstr">
      <vt:lpstr>Arial</vt:lpstr>
      <vt:lpstr>宋体</vt:lpstr>
      <vt:lpstr>Wingdings</vt:lpstr>
      <vt:lpstr>Times New Roman</vt:lpstr>
      <vt:lpstr>zuoyeFont_mathFont</vt:lpstr>
      <vt:lpstr>Segoe Print</vt:lpstr>
      <vt:lpstr>黑体</vt:lpstr>
      <vt:lpstr>Verdana</vt:lpstr>
      <vt:lpstr>Calibri Light</vt:lpstr>
      <vt:lpstr>Calibri</vt:lpstr>
      <vt:lpstr>微软雅黑</vt:lpstr>
      <vt:lpstr>Arial Unicode MS</vt:lpstr>
      <vt:lpstr>Symbol</vt:lpstr>
      <vt:lpstr>Office 主题</vt:lpstr>
      <vt:lpstr>Equation.AxMath</vt:lpstr>
      <vt:lpstr>Equation.AxMath</vt:lpstr>
      <vt:lpstr>Equation.AxMath</vt:lpstr>
      <vt:lpstr>Equation.AxMath</vt:lpstr>
      <vt:lpstr>Equation.AxMath</vt:lpstr>
      <vt:lpstr>Equation.AxMath</vt:lpstr>
      <vt:lpstr>Equation.AxMath</vt:lpstr>
      <vt:lpstr>Equation.AxMath</vt:lpstr>
      <vt:lpstr>Equation.AxMath</vt:lpstr>
      <vt:lpstr>Equation.AxMath</vt:lpstr>
      <vt:lpstr>Equation.AxMath</vt:lpstr>
      <vt:lpstr>Equation.AxMath</vt:lpstr>
      <vt:lpstr>Equation.AxMath</vt:lpstr>
      <vt:lpstr>Equation.AxMath</vt:lpstr>
      <vt:lpstr>Equation.AxMath</vt:lpstr>
      <vt:lpstr>Equation.AxMath</vt:lpstr>
      <vt:lpstr>Equation.AxMath</vt:lpstr>
      <vt:lpstr>Equation.AxMath</vt:lpstr>
      <vt:lpstr>Equation.AxMath</vt:lpstr>
      <vt:lpstr>Equation.3</vt:lpstr>
      <vt:lpstr>Equation.3</vt:lpstr>
      <vt:lpstr>Equation.AxMath</vt:lpstr>
      <vt:lpstr>Equation.AxMath</vt:lpstr>
      <vt:lpstr>Equation.AxMath</vt:lpstr>
      <vt:lpstr>Equation.AxMath</vt:lpstr>
      <vt:lpstr>Equation.AxMath</vt:lpstr>
      <vt:lpstr>Equation.AxMath</vt:lpstr>
      <vt:lpstr>Equation.AxMath</vt:lpstr>
      <vt:lpstr>Equation.AxMath</vt:lpstr>
      <vt:lpstr>Equation.AxMath</vt:lpstr>
      <vt:lpstr>Equation.AxMath</vt:lpstr>
      <vt:lpstr>Equation.AxMath</vt:lpstr>
      <vt:lpstr>Equation.AxMath</vt:lpstr>
      <vt:lpstr>Equation.AxMath</vt:lpstr>
      <vt:lpstr>Equation.AxMath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Equation.AxMath</vt:lpstr>
      <vt:lpstr>Equation.3</vt:lpstr>
      <vt:lpstr>Equation.3</vt:lpstr>
      <vt:lpstr>Equation.3</vt:lpstr>
      <vt:lpstr>Equation.3</vt:lpstr>
      <vt:lpstr>Equation.3</vt:lpstr>
      <vt:lpstr>Equation.AxMath</vt:lpstr>
      <vt:lpstr>Equation.AxMath</vt:lpstr>
      <vt:lpstr>Equation.3</vt:lpstr>
      <vt:lpstr>Equation.3</vt:lpstr>
      <vt:lpstr>Equation.3</vt:lpstr>
      <vt:lpstr>Equation.AxMath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Equation.AxMath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Equation.AxMath</vt:lpstr>
      <vt:lpstr>Equation.3</vt:lpstr>
      <vt:lpstr>Equation.AxMath</vt:lpstr>
      <vt:lpstr>医用物理学 ：几何光学、波动光学、X射线和激光</vt:lpstr>
      <vt:lpstr>第六章 几何光学</vt:lpstr>
      <vt:lpstr>几何光学</vt:lpstr>
      <vt:lpstr>几何光学 附件：折射定律推导</vt:lpstr>
      <vt:lpstr>几何光学 内容</vt:lpstr>
      <vt:lpstr>人眼的剖面图 Profile of the human eye </vt:lpstr>
      <vt:lpstr>医用双面放大镜 Magnifier </vt:lpstr>
      <vt:lpstr>纤 镜 Fibroscopy </vt:lpstr>
      <vt:lpstr>PowerPoint 演示文稿</vt:lpstr>
      <vt:lpstr>PowerPoint 演示文稿</vt:lpstr>
      <vt:lpstr>PowerPoint 演示文稿</vt:lpstr>
      <vt:lpstr>球面折射</vt:lpstr>
      <vt:lpstr>一、单球面折射 Single spherical refraction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光焦度 dioptric strength</vt:lpstr>
      <vt:lpstr>PowerPoint 演示文稿</vt:lpstr>
      <vt:lpstr>PowerPoint 演示文稿</vt:lpstr>
      <vt:lpstr>PowerPoint 演示文稿</vt:lpstr>
      <vt:lpstr>PowerPoint 演示文稿</vt:lpstr>
      <vt:lpstr>二、共轴球面系统 coaxial spherical system</vt:lpstr>
      <vt:lpstr>PowerPoint 演示文稿</vt:lpstr>
      <vt:lpstr>例题 example</vt:lpstr>
      <vt:lpstr>PowerPoint 演示文稿</vt:lpstr>
      <vt:lpstr>PowerPoint 演示文稿</vt:lpstr>
      <vt:lpstr>小结 summary</vt:lpstr>
      <vt:lpstr>PowerPoint 演示文稿</vt:lpstr>
      <vt:lpstr>医用物理学 附件：折射定律推导</vt:lpstr>
      <vt:lpstr>医用物理学 附件：实像与虚像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112</cp:revision>
  <dcterms:created xsi:type="dcterms:W3CDTF">2021-02-28T08:58:00Z</dcterms:created>
  <dcterms:modified xsi:type="dcterms:W3CDTF">2025-04-01T03:35:27Z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A90C96049AED4AF48FBAADDAB2FE65AD_12</vt:lpwstr>
  </property>
  <property fmtid="{D5CDD505-2E9C-101B-9397-08002B2CF9AE}" pid="3" name="KSOProductBuildVer">
    <vt:lpwstr>2052-11.1.0.13703</vt:lpwstr>
  </property>
</Properties>
</file>