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70" r:id="rId4"/>
    <p:sldId id="273" r:id="rId5"/>
    <p:sldId id="271" r:id="rId6"/>
    <p:sldId id="274" r:id="rId7"/>
    <p:sldId id="275" r:id="rId8"/>
    <p:sldId id="266" r:id="rId9"/>
    <p:sldId id="259" r:id="rId10"/>
    <p:sldId id="262" r:id="rId11"/>
    <p:sldId id="263" r:id="rId12"/>
    <p:sldId id="264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B146-4AD0-7C45-AF9D-55EC38ECD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DA6BD-641D-3C43-9EA6-4396D1EBD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B905-32AB-0D4F-9334-0D133B64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FA11-8985-6845-A4D5-C69FC21930CC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099B-01E2-0C42-A4F3-D30CDD15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EBF5A-5B63-F34B-91F1-089E6810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97F1-B528-4444-BA63-4EA37A35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86D0-E898-0747-9EDC-F08899EE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53485-64D5-A348-BB75-CD481CD1C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049B-2AFE-6047-B090-5E25AC43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FA11-8985-6845-A4D5-C69FC21930CC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85BED-032A-704A-B73A-E75EDBC6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863E-0962-A046-83E0-6B47E98E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97F1-B528-4444-BA63-4EA37A35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86B0A-0515-4846-89E1-D0841C3F5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A2CB-DD43-A840-B8AE-07987038A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D94C-F5C8-9542-BCE6-6CC055E7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FA11-8985-6845-A4D5-C69FC21930CC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2A3A-1BEB-6544-A7A4-8ED80223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FEA2E-A27A-E14B-B989-A57AD3BF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97F1-B528-4444-BA63-4EA37A35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13F1-A3B7-0F45-8718-7A246D9D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C7A1-7BCF-014B-8866-D9D706CA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54E15-9764-1F4A-841F-4F974F66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FA11-8985-6845-A4D5-C69FC21930CC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D2E0-1197-3A41-A534-4CCF7633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54BCB-8E82-A841-BB45-F84D2EE4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97F1-B528-4444-BA63-4EA37A35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8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C930-B81E-9247-B341-12FBD69A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AFC7A-F545-094E-A6FD-584956866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4AF01-ADE9-874B-B6FC-70AD7B92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FA11-8985-6845-A4D5-C69FC21930CC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A7737-B661-4148-8C05-8B2B3410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0522D-66CE-0843-9487-E5A1F40D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97F1-B528-4444-BA63-4EA37A35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1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552B-8853-D14C-8C70-0758A283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4532-A61A-9440-994F-A1FE03EA3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BE34E-B4F0-6642-A55B-52BE1A4E1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4298C-5505-CA4E-84D2-8A42D23A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FA11-8985-6845-A4D5-C69FC21930CC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5D2D2-0BA0-F74A-BCE8-3CD36BB0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F9465-9A81-1745-9ECD-A795D2F4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97F1-B528-4444-BA63-4EA37A35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112E-1807-5E47-A72A-D087539B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8A6FF-9016-8543-96EA-A09A69C1B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D0E3C-0787-C84E-A2BD-1E656AB55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0AAA-A518-D04A-B6CD-745185037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A8505-ADE0-0540-88CF-1976C57F6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1A4D0-E238-3041-A790-A575BB2E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FA11-8985-6845-A4D5-C69FC21930CC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76C12-B78D-CD49-B158-636DCFC1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6558F-9E2B-2D47-9773-A3B0B8AC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97F1-B528-4444-BA63-4EA37A35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4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1C5A-5641-B349-B9B9-DE0F4FDC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35F7C-306A-EA49-A890-DE140930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FA11-8985-6845-A4D5-C69FC21930CC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C59A3-29C7-4949-80A7-9DD7F23C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075F2-9D3A-2542-9624-5DC48B32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97F1-B528-4444-BA63-4EA37A35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DD505-3881-E74A-B2B6-317DC794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FA11-8985-6845-A4D5-C69FC21930CC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BEFF2-A478-0B47-A24C-11BBA1B4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8CBF9-CE1E-B84C-B939-9D52AD66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97F1-B528-4444-BA63-4EA37A35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0824-55A0-8944-A220-D36EED40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40F5-9A92-7147-AB68-E2E766E4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E1A08-BB9F-654C-A658-407BC1D5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CE492-E393-D740-B6DE-808D033F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FA11-8985-6845-A4D5-C69FC21930CC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96D1A-E783-F740-8A52-A21BFB2F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39B2A-058B-3C49-BE9D-19B658DA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97F1-B528-4444-BA63-4EA37A35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25BC-8C2F-D846-91C8-87859B22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E493A-EE39-CA40-A214-BA1A455A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F3922-AA60-7340-9E32-76563E79F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24410-25E3-D840-8703-2CCDF644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FA11-8985-6845-A4D5-C69FC21930CC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37B06-AD59-5642-9C68-32EAFDFF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057D3-1765-B64D-B62C-F8B07F71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97F1-B528-4444-BA63-4EA37A35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A64AE-D1C4-DC43-AC74-270C1215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FABEF-793B-4642-862F-9B444D6D6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5277-8CA7-4145-9A8B-899C1E24E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7FA11-8985-6845-A4D5-C69FC21930CC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9F790-20B2-3847-9161-4A7B536AA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1FCC-0244-074E-892E-70E49A004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97F1-B528-4444-BA63-4EA37A355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269CC8-1FED-C54C-A1AF-DFC28AD56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5805"/>
            <a:ext cx="9144000" cy="1906794"/>
          </a:xfrm>
        </p:spPr>
        <p:txBody>
          <a:bodyPr/>
          <a:lstStyle/>
          <a:p>
            <a:r>
              <a:rPr lang="en-US" b="1" dirty="0"/>
              <a:t>Tissue Damage by Novel Corona Virus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23BF3F-0206-F846-B801-31C1C7205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7881"/>
            <a:ext cx="9144000" cy="257313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Group Member: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Ashlee N. Ford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Versypt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Amber Smith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Thomas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Hillen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Mohammad Aminul Islam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08-31-20</a:t>
            </a:r>
          </a:p>
        </p:txBody>
      </p:sp>
    </p:spTree>
    <p:extLst>
      <p:ext uri="{BB962C8B-B14F-4D97-AF65-F5344CB8AC3E}">
        <p14:creationId xmlns:p14="http://schemas.microsoft.com/office/powerpoint/2010/main" val="3693289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1B848E-2594-D644-BD8F-589696B9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69586"/>
              </p:ext>
            </p:extLst>
          </p:nvPr>
        </p:nvGraphicFramePr>
        <p:xfrm>
          <a:off x="2130702" y="1855304"/>
          <a:ext cx="7716838" cy="2482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510">
                  <a:extLst>
                    <a:ext uri="{9D8B030D-6E8A-4147-A177-3AD203B41FA5}">
                      <a16:colId xmlns:a16="http://schemas.microsoft.com/office/drawing/2014/main" val="3126626232"/>
                    </a:ext>
                  </a:extLst>
                </a:gridCol>
                <a:gridCol w="1497149">
                  <a:extLst>
                    <a:ext uri="{9D8B030D-6E8A-4147-A177-3AD203B41FA5}">
                      <a16:colId xmlns:a16="http://schemas.microsoft.com/office/drawing/2014/main" val="3442428999"/>
                    </a:ext>
                  </a:extLst>
                </a:gridCol>
                <a:gridCol w="1454232">
                  <a:extLst>
                    <a:ext uri="{9D8B030D-6E8A-4147-A177-3AD203B41FA5}">
                      <a16:colId xmlns:a16="http://schemas.microsoft.com/office/drawing/2014/main" val="1746004525"/>
                    </a:ext>
                  </a:extLst>
                </a:gridCol>
                <a:gridCol w="985444">
                  <a:extLst>
                    <a:ext uri="{9D8B030D-6E8A-4147-A177-3AD203B41FA5}">
                      <a16:colId xmlns:a16="http://schemas.microsoft.com/office/drawing/2014/main" val="270175464"/>
                    </a:ext>
                  </a:extLst>
                </a:gridCol>
                <a:gridCol w="887230">
                  <a:extLst>
                    <a:ext uri="{9D8B030D-6E8A-4147-A177-3AD203B41FA5}">
                      <a16:colId xmlns:a16="http://schemas.microsoft.com/office/drawing/2014/main" val="2272301984"/>
                    </a:ext>
                  </a:extLst>
                </a:gridCol>
                <a:gridCol w="1044043">
                  <a:extLst>
                    <a:ext uri="{9D8B030D-6E8A-4147-A177-3AD203B41FA5}">
                      <a16:colId xmlns:a16="http://schemas.microsoft.com/office/drawing/2014/main" val="3155983470"/>
                    </a:ext>
                  </a:extLst>
                </a:gridCol>
                <a:gridCol w="887230">
                  <a:extLst>
                    <a:ext uri="{9D8B030D-6E8A-4147-A177-3AD203B41FA5}">
                      <a16:colId xmlns:a16="http://schemas.microsoft.com/office/drawing/2014/main" val="4290564086"/>
                    </a:ext>
                  </a:extLst>
                </a:gridCol>
              </a:tblGrid>
              <a:tr h="354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ANGII concentration pg/g lung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Change in Collagen mg/lung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32594"/>
                  </a:ext>
                </a:extLst>
              </a:tr>
              <a:tr h="7092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(days)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Bleomycin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Study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Study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4805588"/>
                  </a:ext>
                </a:extLst>
              </a:tr>
              <a:tr h="354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189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255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3178063"/>
                  </a:ext>
                </a:extLst>
              </a:tr>
              <a:tr h="354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174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288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354717"/>
                  </a:ext>
                </a:extLst>
              </a:tr>
              <a:tr h="354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195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352 </a:t>
                      </a:r>
                      <a:r>
                        <a:rPr lang="en-US" sz="1200" dirty="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 dirty="0">
                          <a:effectLst/>
                        </a:rPr>
                        <a:t> 51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0.5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0.2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1198589"/>
                  </a:ext>
                </a:extLst>
              </a:tr>
              <a:tr h="3546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369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0.5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21.5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0.2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38 </a:t>
                      </a:r>
                      <a:r>
                        <a:rPr lang="en-US" sz="1200" dirty="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 dirty="0">
                          <a:effectLst/>
                        </a:rPr>
                        <a:t>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85259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C7A1E863-F9A6-E244-920D-B231C492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6" y="6315445"/>
            <a:ext cx="104683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Marshall-Angiotensin II and the fibroproliferative response to acute lung injury-American Journal of Physiology-Lung Cellular and Molecular Physiology</a:t>
            </a: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CCB4C-F8CA-9A41-B1E2-C6421C710CBC}"/>
              </a:ext>
            </a:extLst>
          </p:cNvPr>
          <p:cNvSpPr/>
          <p:nvPr/>
        </p:nvSpPr>
        <p:spPr>
          <a:xfrm>
            <a:off x="245422" y="5038194"/>
            <a:ext cx="114873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  <a:r>
              <a:rPr lang="en-US" alt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1.85-fold change of ANGII will increase the collagen amount by 2.05-fold at 21 days in study 1.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11625D9-CCEB-F749-9170-1F2B1789783F}"/>
              </a:ext>
            </a:extLst>
          </p:cNvPr>
          <p:cNvSpPr txBox="1">
            <a:spLocks/>
          </p:cNvSpPr>
          <p:nvPr/>
        </p:nvSpPr>
        <p:spPr>
          <a:xfrm>
            <a:off x="245422" y="265556"/>
            <a:ext cx="11682910" cy="1070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vivo experimental result reveals ANGII increases collagen deposition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7F828-5F0A-5E42-A37F-4E79B45B794A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944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C7A1E863-F9A6-E244-920D-B231C492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81" y="6234074"/>
            <a:ext cx="72987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Li-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Journal of Physiology-Lung Cellular and Molecular Physiology 295.1 (2008): L178-L185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en-US" alt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Rey: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molecular medicine 90.6 (2012): 637-647.</a:t>
            </a:r>
            <a:endParaRPr kumimoji="0" lang="en-US" altLang="en-US" sz="12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3CCB4C-F8CA-9A41-B1E2-C6421C710CBC}"/>
              </a:ext>
            </a:extLst>
          </p:cNvPr>
          <p:cNvSpPr/>
          <p:nvPr/>
        </p:nvSpPr>
        <p:spPr>
          <a:xfrm>
            <a:off x="6266212" y="1348047"/>
            <a:ext cx="54666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 (Top Table)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knockout of ACE2 will increase the collagen amount by 1.62-fold from control.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11625D9-CCEB-F749-9170-1F2B1789783F}"/>
              </a:ext>
            </a:extLst>
          </p:cNvPr>
          <p:cNvSpPr txBox="1">
            <a:spLocks/>
          </p:cNvSpPr>
          <p:nvPr/>
        </p:nvSpPr>
        <p:spPr>
          <a:xfrm>
            <a:off x="245422" y="265556"/>
            <a:ext cx="11682910" cy="1070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knockout of ACE2 increases collagen deposition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91D194-4BBA-FA4F-927A-604B258ED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39365"/>
              </p:ext>
            </p:extLst>
          </p:nvPr>
        </p:nvGraphicFramePr>
        <p:xfrm>
          <a:off x="459178" y="1579139"/>
          <a:ext cx="5260085" cy="1437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7108">
                  <a:extLst>
                    <a:ext uri="{9D8B030D-6E8A-4147-A177-3AD203B41FA5}">
                      <a16:colId xmlns:a16="http://schemas.microsoft.com/office/drawing/2014/main" val="2797056231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999474558"/>
                    </a:ext>
                  </a:extLst>
                </a:gridCol>
                <a:gridCol w="890650">
                  <a:extLst>
                    <a:ext uri="{9D8B030D-6E8A-4147-A177-3AD203B41FA5}">
                      <a16:colId xmlns:a16="http://schemas.microsoft.com/office/drawing/2014/main" val="2464742972"/>
                    </a:ext>
                  </a:extLst>
                </a:gridCol>
                <a:gridCol w="890649">
                  <a:extLst>
                    <a:ext uri="{9D8B030D-6E8A-4147-A177-3AD203B41FA5}">
                      <a16:colId xmlns:a16="http://schemas.microsoft.com/office/drawing/2014/main" val="410097673"/>
                    </a:ext>
                  </a:extLst>
                </a:gridCol>
                <a:gridCol w="926275">
                  <a:extLst>
                    <a:ext uri="{9D8B030D-6E8A-4147-A177-3AD203B41FA5}">
                      <a16:colId xmlns:a16="http://schemas.microsoft.com/office/drawing/2014/main" val="2656910196"/>
                    </a:ext>
                  </a:extLst>
                </a:gridCol>
                <a:gridCol w="874131">
                  <a:extLst>
                    <a:ext uri="{9D8B030D-6E8A-4147-A177-3AD203B41FA5}">
                      <a16:colId xmlns:a16="http://schemas.microsoft.com/office/drawing/2014/main" val="1843045282"/>
                    </a:ext>
                  </a:extLst>
                </a:gridCol>
              </a:tblGrid>
              <a:tr h="271838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ANGII concentration ng/mL (in vitro)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Change in Collagen HP,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</a:t>
                      </a:r>
                      <a:r>
                        <a:rPr lang="en-US" sz="1200">
                          <a:effectLst/>
                        </a:rPr>
                        <a:t>g/left lung (in vivo)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3824"/>
                  </a:ext>
                </a:extLst>
              </a:tr>
              <a:tr h="5436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Bleomycin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Bleo</a:t>
                      </a:r>
                      <a:r>
                        <a:rPr lang="en-US" sz="1200" dirty="0">
                          <a:effectLst/>
                        </a:rPr>
                        <a:t> + DX (ACE2 K.O.)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Bleomycin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Bleo + DX (ACE2 K.O.)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3511885"/>
                  </a:ext>
                </a:extLst>
              </a:tr>
              <a:tr h="527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0.15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0.01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0.06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0.5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51.4 </a:t>
                      </a:r>
                      <a:r>
                        <a:rPr lang="en-US" sz="1200" dirty="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 dirty="0">
                          <a:effectLst/>
                        </a:rPr>
                        <a:t> 5.2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65.5 </a:t>
                      </a:r>
                      <a:r>
                        <a:rPr lang="en-US" sz="1200" dirty="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 dirty="0">
                          <a:effectLst/>
                        </a:rPr>
                        <a:t> 6.1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83.4 </a:t>
                      </a:r>
                      <a:r>
                        <a:rPr lang="en-US" sz="1200" dirty="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 dirty="0">
                          <a:effectLst/>
                        </a:rPr>
                        <a:t> 5.7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2330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EC3756-DCD2-A241-B02D-7C8F4A1D6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51860"/>
              </p:ext>
            </p:extLst>
          </p:nvPr>
        </p:nvGraphicFramePr>
        <p:xfrm>
          <a:off x="459178" y="3871613"/>
          <a:ext cx="5260085" cy="1437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987">
                  <a:extLst>
                    <a:ext uri="{9D8B030D-6E8A-4147-A177-3AD203B41FA5}">
                      <a16:colId xmlns:a16="http://schemas.microsoft.com/office/drawing/2014/main" val="3792990124"/>
                    </a:ext>
                  </a:extLst>
                </a:gridCol>
                <a:gridCol w="1753549">
                  <a:extLst>
                    <a:ext uri="{9D8B030D-6E8A-4147-A177-3AD203B41FA5}">
                      <a16:colId xmlns:a16="http://schemas.microsoft.com/office/drawing/2014/main" val="2903407803"/>
                    </a:ext>
                  </a:extLst>
                </a:gridCol>
                <a:gridCol w="1753549">
                  <a:extLst>
                    <a:ext uri="{9D8B030D-6E8A-4147-A177-3AD203B41FA5}">
                      <a16:colId xmlns:a16="http://schemas.microsoft.com/office/drawing/2014/main" val="2500998970"/>
                    </a:ext>
                  </a:extLst>
                </a:gridCol>
              </a:tblGrid>
              <a:tr h="359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Collagen </a:t>
                      </a:r>
                      <a:r>
                        <a:rPr lang="en-US" sz="1200" dirty="0">
                          <a:effectLst/>
                          <a:sym typeface="Symbol" pitchFamily="2" charset="2"/>
                        </a:rPr>
                        <a:t></a:t>
                      </a:r>
                      <a:r>
                        <a:rPr lang="en-US" sz="1200" dirty="0">
                          <a:effectLst/>
                        </a:rPr>
                        <a:t>g/g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08898"/>
                  </a:ext>
                </a:extLst>
              </a:tr>
              <a:tr h="359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Control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Bleo + ACE2 K.O.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0486155"/>
                  </a:ext>
                </a:extLst>
              </a:tr>
              <a:tr h="359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3.6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86 </a:t>
                      </a:r>
                      <a:r>
                        <a:rPr lang="en-US" sz="1200" dirty="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 dirty="0">
                          <a:effectLst/>
                        </a:rPr>
                        <a:t> 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305885"/>
                  </a:ext>
                </a:extLst>
              </a:tr>
              <a:tr h="3592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52.8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2.2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58 </a:t>
                      </a:r>
                      <a:r>
                        <a:rPr lang="en-US" sz="1200" dirty="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 dirty="0">
                          <a:effectLst/>
                        </a:rPr>
                        <a:t> 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673201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7A22FDC-508F-8D49-BC40-147D4BDB2522}"/>
              </a:ext>
            </a:extLst>
          </p:cNvPr>
          <p:cNvSpPr/>
          <p:nvPr/>
        </p:nvSpPr>
        <p:spPr>
          <a:xfrm>
            <a:off x="6266213" y="2918741"/>
            <a:ext cx="54666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 (Bottom Table)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knockout of ACE2 will increase the collagen amount by 1.56-fold in male patients. 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female patients’ complete knockout of ACE2 increase the collagen amount by 1.1-fold.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Collagen deposition differs because of high AT2/AT1 ratio is higher in female.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DA883-B74C-5649-93DC-1F8B4814EC22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006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1625D9-CCEB-F749-9170-1F2B1789783F}"/>
              </a:ext>
            </a:extLst>
          </p:cNvPr>
          <p:cNvSpPr txBox="1">
            <a:spLocks/>
          </p:cNvSpPr>
          <p:nvPr/>
        </p:nvSpPr>
        <p:spPr>
          <a:xfrm>
            <a:off x="254545" y="225512"/>
            <a:ext cx="11682910" cy="1070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Simulated results recreate the change in collagen deposition with ACE2 knockout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D41FFE-C6E6-5843-BF97-2BEF11E33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65286"/>
              </p:ext>
            </p:extLst>
          </p:nvPr>
        </p:nvGraphicFramePr>
        <p:xfrm>
          <a:off x="6449935" y="1468150"/>
          <a:ext cx="5398714" cy="215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7728">
                  <a:extLst>
                    <a:ext uri="{9D8B030D-6E8A-4147-A177-3AD203B41FA5}">
                      <a16:colId xmlns:a16="http://schemas.microsoft.com/office/drawing/2014/main" val="125233834"/>
                    </a:ext>
                  </a:extLst>
                </a:gridCol>
                <a:gridCol w="1714886">
                  <a:extLst>
                    <a:ext uri="{9D8B030D-6E8A-4147-A177-3AD203B41FA5}">
                      <a16:colId xmlns:a16="http://schemas.microsoft.com/office/drawing/2014/main" val="2132433743"/>
                    </a:ext>
                  </a:extLst>
                </a:gridCol>
                <a:gridCol w="1556100">
                  <a:extLst>
                    <a:ext uri="{9D8B030D-6E8A-4147-A177-3AD203B41FA5}">
                      <a16:colId xmlns:a16="http://schemas.microsoft.com/office/drawing/2014/main" val="305054368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ANGII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Collagen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73829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Normotensive without feedback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2.22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88013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Normotensive with feedback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317474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Hypertensive without feedback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03531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Hypertensive with feedback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1.50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32829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B3AD7DF-C7AB-FE48-82B3-8F7DF683EF0C}"/>
              </a:ext>
            </a:extLst>
          </p:cNvPr>
          <p:cNvGrpSpPr/>
          <p:nvPr/>
        </p:nvGrpSpPr>
        <p:grpSpPr>
          <a:xfrm>
            <a:off x="435220" y="1474156"/>
            <a:ext cx="5909944" cy="4741806"/>
            <a:chOff x="506470" y="1474156"/>
            <a:chExt cx="5909944" cy="4741806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E4DC5BCB-B97E-5B46-AA7C-EE3B593D89B1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70" y="1649734"/>
              <a:ext cx="2943860" cy="2219325"/>
            </a:xfrm>
            <a:prstGeom prst="rect">
              <a:avLst/>
            </a:prstGeom>
          </p:spPr>
        </p:pic>
        <p:pic>
          <p:nvPicPr>
            <p:cNvPr id="17" name="Picture 16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4BB189A3-6735-C247-B27D-E7EA9533CC0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329" y="1617349"/>
              <a:ext cx="2966085" cy="2251710"/>
            </a:xfrm>
            <a:prstGeom prst="rect">
              <a:avLst/>
            </a:prstGeom>
          </p:spPr>
        </p:pic>
        <p:pic>
          <p:nvPicPr>
            <p:cNvPr id="18" name="Picture 17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FCA94F07-2FA5-254C-BEB7-26B671FCACD9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55" y="4122367"/>
              <a:ext cx="2772410" cy="2093595"/>
            </a:xfrm>
            <a:prstGeom prst="rect">
              <a:avLst/>
            </a:prstGeom>
          </p:spPr>
        </p:pic>
        <p:pic>
          <p:nvPicPr>
            <p:cNvPr id="19" name="Picture 18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F7A5E189-C600-CE43-B971-50615E54EDD6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569" y="4056962"/>
              <a:ext cx="2950845" cy="2159000"/>
            </a:xfrm>
            <a:prstGeom prst="rect">
              <a:avLst/>
            </a:prstGeom>
          </p:spPr>
        </p:pic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131041F2-1F15-3E4A-9645-DAC9E54C1F0E}"/>
                </a:ext>
              </a:extLst>
            </p:cNvPr>
            <p:cNvSpPr txBox="1"/>
            <p:nvPr/>
          </p:nvSpPr>
          <p:spPr>
            <a:xfrm>
              <a:off x="883342" y="1490349"/>
              <a:ext cx="2190115" cy="28638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Normotensive without feedback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8523D5DD-9B53-5C41-85E1-DF9EAEB39A0E}"/>
                </a:ext>
              </a:extLst>
            </p:cNvPr>
            <p:cNvSpPr txBox="1"/>
            <p:nvPr/>
          </p:nvSpPr>
          <p:spPr>
            <a:xfrm>
              <a:off x="3985950" y="1474156"/>
              <a:ext cx="1999615" cy="28638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Normotensive with feedback</a:t>
              </a:r>
            </a:p>
          </p:txBody>
        </p:sp>
        <p:sp>
          <p:nvSpPr>
            <p:cNvPr id="23" name="Text Box 31">
              <a:extLst>
                <a:ext uri="{FF2B5EF4-FFF2-40B4-BE49-F238E27FC236}">
                  <a16:creationId xmlns:a16="http://schemas.microsoft.com/office/drawing/2014/main" id="{7C114DED-CEBD-B946-9C98-98503FC412A2}"/>
                </a:ext>
              </a:extLst>
            </p:cNvPr>
            <p:cNvSpPr txBox="1"/>
            <p:nvPr/>
          </p:nvSpPr>
          <p:spPr>
            <a:xfrm>
              <a:off x="871102" y="4014382"/>
              <a:ext cx="2190115" cy="28638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Hypertensive without feedback</a:t>
              </a:r>
            </a:p>
          </p:txBody>
        </p:sp>
        <p:sp>
          <p:nvSpPr>
            <p:cNvPr id="24" name="Text Box 32">
              <a:extLst>
                <a:ext uri="{FF2B5EF4-FFF2-40B4-BE49-F238E27FC236}">
                  <a16:creationId xmlns:a16="http://schemas.microsoft.com/office/drawing/2014/main" id="{FF8DD28D-6F7F-C64D-8AEF-4BA544956C2E}"/>
                </a:ext>
              </a:extLst>
            </p:cNvPr>
            <p:cNvSpPr txBox="1"/>
            <p:nvPr/>
          </p:nvSpPr>
          <p:spPr>
            <a:xfrm>
              <a:off x="3985950" y="3979174"/>
              <a:ext cx="1910080" cy="28638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Hypertensive with feedback</a:t>
              </a:r>
            </a:p>
          </p:txBody>
        </p:sp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4299B25B-E451-794E-8B6F-60F0F88D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222" y="3817988"/>
            <a:ext cx="5412487" cy="3015092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inhibition of ACE2 yields experimentally observed fold-change of collagen with downstream feedback. </a:t>
            </a:r>
          </a:p>
          <a:p>
            <a:pPr algn="just"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collagen deposition will be higher with impair downstream signaling as shown in cases of without downstream feedback.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4C4EA3-4E26-934C-AE41-FB2DBFB91F47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262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B75283-02FA-B44E-B6B2-6EA86E90AF51}"/>
              </a:ext>
            </a:extLst>
          </p:cNvPr>
          <p:cNvGrpSpPr/>
          <p:nvPr/>
        </p:nvGrpSpPr>
        <p:grpSpPr>
          <a:xfrm>
            <a:off x="1298338" y="1081276"/>
            <a:ext cx="9595324" cy="4417861"/>
            <a:chOff x="1543729" y="983821"/>
            <a:chExt cx="9595324" cy="4417861"/>
          </a:xfrm>
        </p:grpSpPr>
        <p:pic>
          <p:nvPicPr>
            <p:cNvPr id="4" name="Picture 3" descr="A close up of a clock&#10;&#10;Description automatically generated">
              <a:extLst>
                <a:ext uri="{FF2B5EF4-FFF2-40B4-BE49-F238E27FC236}">
                  <a16:creationId xmlns:a16="http://schemas.microsoft.com/office/drawing/2014/main" id="{23EC18A3-A144-3246-80E7-9AF83D9919DE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3"/>
            <a:stretch/>
          </p:blipFill>
          <p:spPr>
            <a:xfrm>
              <a:off x="1602546" y="3082080"/>
              <a:ext cx="3449552" cy="2319602"/>
            </a:xfrm>
            <a:prstGeom prst="rect">
              <a:avLst/>
            </a:prstGeom>
          </p:spPr>
        </p:pic>
        <p:pic>
          <p:nvPicPr>
            <p:cNvPr id="5" name="Picture 4" descr="A close up of a clock&#10;&#10;Description automatically generated">
              <a:extLst>
                <a:ext uri="{FF2B5EF4-FFF2-40B4-BE49-F238E27FC236}">
                  <a16:creationId xmlns:a16="http://schemas.microsoft.com/office/drawing/2014/main" id="{47963280-14FC-9A48-BCF8-2F2481800F1D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5"/>
            <a:stretch/>
          </p:blipFill>
          <p:spPr>
            <a:xfrm>
              <a:off x="1543729" y="983821"/>
              <a:ext cx="3508369" cy="2057400"/>
            </a:xfrm>
            <a:prstGeom prst="rect">
              <a:avLst/>
            </a:prstGeom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402F4C9-D070-474B-B683-F887C3AB7A5B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1054" y="1032332"/>
              <a:ext cx="5487999" cy="1972453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4B0AEEB-C366-F44A-BCFB-86E2D0617C9A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690" y="3429000"/>
              <a:ext cx="5374728" cy="1730022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4255C3C-060B-0841-A394-A56A176E42AA}"/>
              </a:ext>
            </a:extLst>
          </p:cNvPr>
          <p:cNvSpPr/>
          <p:nvPr/>
        </p:nvSpPr>
        <p:spPr>
          <a:xfrm>
            <a:off x="947738" y="5583237"/>
            <a:ext cx="1048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Interpretation: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1.07-fold increase of ANGII increase IL-6 by 1.31-fold in pulmonary infection group. (ANGII:IL-6 = 1:1.22)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66B3C-38DB-9C4B-8A17-251ABE38D19E}"/>
              </a:ext>
            </a:extLst>
          </p:cNvPr>
          <p:cNvSpPr/>
          <p:nvPr/>
        </p:nvSpPr>
        <p:spPr>
          <a:xfrm>
            <a:off x="1460045" y="6292373"/>
            <a:ext cx="9785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Reference:</a:t>
            </a:r>
            <a:r>
              <a:rPr lang="en-US" sz="1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Li-Effect and mechanism of pulmonary infection on immune function and renin-angiotensin-aldosterone system in patients with severe acute pancreatitis-International Journal of Clinical and Experimental Medicine</a:t>
            </a:r>
            <a:endParaRPr lang="en-US" sz="10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C4BFB6A0-1E0B-0147-80A5-112CE0580DBE}"/>
              </a:ext>
            </a:extLst>
          </p:cNvPr>
          <p:cNvSpPr txBox="1">
            <a:spLocks/>
          </p:cNvSpPr>
          <p:nvPr/>
        </p:nvSpPr>
        <p:spPr>
          <a:xfrm>
            <a:off x="211371" y="100722"/>
            <a:ext cx="11682910" cy="717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IL-6 -fold change related to ANGII for pulmonary infection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30607-37F3-514A-A4C7-14756670D3B5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2403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AFB49E9-21DC-0C40-9461-C062C4ADE9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96" y="1373486"/>
            <a:ext cx="6341351" cy="337605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EA5CC8-F2E7-A44C-8765-67C9D22DD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22544"/>
              </p:ext>
            </p:extLst>
          </p:nvPr>
        </p:nvGraphicFramePr>
        <p:xfrm>
          <a:off x="7120813" y="2062800"/>
          <a:ext cx="4773468" cy="136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0816">
                  <a:extLst>
                    <a:ext uri="{9D8B030D-6E8A-4147-A177-3AD203B41FA5}">
                      <a16:colId xmlns:a16="http://schemas.microsoft.com/office/drawing/2014/main" val="554242530"/>
                    </a:ext>
                  </a:extLst>
                </a:gridCol>
                <a:gridCol w="1591326">
                  <a:extLst>
                    <a:ext uri="{9D8B030D-6E8A-4147-A177-3AD203B41FA5}">
                      <a16:colId xmlns:a16="http://schemas.microsoft.com/office/drawing/2014/main" val="283246843"/>
                    </a:ext>
                  </a:extLst>
                </a:gridCol>
                <a:gridCol w="1591326">
                  <a:extLst>
                    <a:ext uri="{9D8B030D-6E8A-4147-A177-3AD203B41FA5}">
                      <a16:colId xmlns:a16="http://schemas.microsoft.com/office/drawing/2014/main" val="2401889081"/>
                    </a:ext>
                  </a:extLst>
                </a:gridCol>
              </a:tblGrid>
              <a:tr h="455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ANGII (pg/mL)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IL-6 (pg/mL)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206937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Control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110 </a:t>
                      </a:r>
                      <a:r>
                        <a:rPr lang="en-US" sz="1200" dirty="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 dirty="0">
                          <a:effectLst/>
                        </a:rPr>
                        <a:t> 38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63649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LPS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674 </a:t>
                      </a:r>
                      <a:r>
                        <a:rPr lang="en-US" sz="120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>
                          <a:effectLst/>
                        </a:rPr>
                        <a:t> 115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656 </a:t>
                      </a:r>
                      <a:r>
                        <a:rPr lang="en-US" sz="1200" dirty="0">
                          <a:effectLst/>
                          <a:sym typeface="Symbol" pitchFamily="2" charset="2"/>
                        </a:rPr>
                        <a:t></a:t>
                      </a:r>
                      <a:r>
                        <a:rPr lang="en-US" sz="1200" dirty="0">
                          <a:effectLst/>
                        </a:rPr>
                        <a:t> 146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619154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A2700D-A5A8-C04D-AC6A-772230135197}"/>
              </a:ext>
            </a:extLst>
          </p:cNvPr>
          <p:cNvSpPr/>
          <p:nvPr/>
        </p:nvSpPr>
        <p:spPr>
          <a:xfrm>
            <a:off x="1248307" y="5120233"/>
            <a:ext cx="9434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Interpretation: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6.13-fold increase of ANGII increase IL-6 by 6.98-fold in lung injury group. (ANGII:IL-6 = 1:1.14)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0539EE2-40FC-A943-9299-9B2D88466920}"/>
              </a:ext>
            </a:extLst>
          </p:cNvPr>
          <p:cNvSpPr txBox="1">
            <a:spLocks/>
          </p:cNvSpPr>
          <p:nvPr/>
        </p:nvSpPr>
        <p:spPr>
          <a:xfrm>
            <a:off x="211371" y="100722"/>
            <a:ext cx="11682910" cy="717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IL-6 -fold change related to ANGII for LPS induced lung injury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DDB99D-5F45-2248-9615-9C6844607B8C}"/>
              </a:ext>
            </a:extLst>
          </p:cNvPr>
          <p:cNvSpPr/>
          <p:nvPr/>
        </p:nvSpPr>
        <p:spPr>
          <a:xfrm>
            <a:off x="1248307" y="6321625"/>
            <a:ext cx="11078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Reference:</a:t>
            </a:r>
            <a:r>
              <a:rPr lang="en-US" sz="1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Li-Angiotensin-converting enzyme inhibition attenuates lipopolysaccharide-induced lung injury by regulating the balance between angiotensin-converting enzyme and angiotensin-converting enzyme 2 and inhibiting mitogen-activated protein kinase activation-Shock</a:t>
            </a:r>
            <a:endParaRPr lang="en-US" sz="10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4C06C-6B86-D645-B964-0B6D9A3F66D3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7645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E6D6A0E-FD7B-FE42-8841-D069242F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440" y="1092530"/>
            <a:ext cx="6740841" cy="5545776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Curve for collagen deposition is shifted by 7 days since no interaction is considered between ANGII and collagen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and accuracy in the dynamics of IL-6 and collagen deposition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time delay in the model or complex interaction with feedback using DDE 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curve for viral load and connect it with ACE2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Timeframe of susceptibility for the AUC after viral load tapers off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threshold of AUC before starting to see effects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4749DC-33A7-FA42-A081-1CDFF190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19" y="1056722"/>
            <a:ext cx="4328834" cy="2885890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EE19A1A0-7816-7847-B415-4E16C3B5D0F0}"/>
              </a:ext>
            </a:extLst>
          </p:cNvPr>
          <p:cNvSpPr txBox="1">
            <a:spLocks/>
          </p:cNvSpPr>
          <p:nvPr/>
        </p:nvSpPr>
        <p:spPr>
          <a:xfrm>
            <a:off x="211371" y="100722"/>
            <a:ext cx="11682910" cy="129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dynamics of collagen deposition and IL-6 from ANGII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2B498-FE1C-5740-BDC7-7A077AC36A55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826DB2-2E3B-E847-9122-F7A55182A1A6}"/>
              </a:ext>
            </a:extLst>
          </p:cNvPr>
          <p:cNvGrpSpPr/>
          <p:nvPr/>
        </p:nvGrpSpPr>
        <p:grpSpPr>
          <a:xfrm>
            <a:off x="590944" y="3811984"/>
            <a:ext cx="4230436" cy="2885889"/>
            <a:chOff x="590944" y="3811984"/>
            <a:chExt cx="4230436" cy="2885889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E96EC90-A1AE-114E-A35E-389E5DD1F525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44" y="3811984"/>
              <a:ext cx="4230436" cy="288588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C69B850-E5C6-E943-84F0-1789BD499A10}"/>
                </a:ext>
              </a:extLst>
            </p:cNvPr>
            <p:cNvSpPr txBox="1"/>
            <p:nvPr/>
          </p:nvSpPr>
          <p:spPr>
            <a:xfrm>
              <a:off x="3493043" y="5916024"/>
              <a:ext cx="890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Viral 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2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63A880-8252-4645-BE96-439D7416FD51}"/>
              </a:ext>
            </a:extLst>
          </p:cNvPr>
          <p:cNvSpPr txBox="1">
            <a:spLocks/>
          </p:cNvSpPr>
          <p:nvPr/>
        </p:nvSpPr>
        <p:spPr>
          <a:xfrm>
            <a:off x="211371" y="100722"/>
            <a:ext cx="11682910" cy="74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based model for epithelial cell death and fibrosis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0AB14281-E20C-0740-8C3B-3E007F90AB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3" y="1591293"/>
            <a:ext cx="5586346" cy="406487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6F6567F-0E3B-A64F-BE16-68F69A9C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989" y="1360460"/>
            <a:ext cx="5932868" cy="322766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Epithelial cells release profibrotic agents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Pro-fibrotic agent cause cellular death and increase collagen deposition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232E1C-2D35-A54D-9451-9DF88862F340}"/>
              </a:ext>
            </a:extLst>
          </p:cNvPr>
          <p:cNvSpPr/>
          <p:nvPr/>
        </p:nvSpPr>
        <p:spPr>
          <a:xfrm>
            <a:off x="456436" y="6173475"/>
            <a:ext cx="112791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Warsinske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-Computational modeling predicts simultaneous targeting of fibroblasts and epithelial cells is necessary for treatment of pulmonary fibrosis-Frontiers in pharmacology 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8A246-00BB-CD4D-8A9C-DC9561068ECA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0485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9DE7B7CE-894A-9D43-977A-6A24479844AA}"/>
              </a:ext>
            </a:extLst>
          </p:cNvPr>
          <p:cNvSpPr txBox="1">
            <a:spLocks/>
          </p:cNvSpPr>
          <p:nvPr/>
        </p:nvSpPr>
        <p:spPr>
          <a:xfrm>
            <a:off x="211371" y="100722"/>
            <a:ext cx="11682910" cy="1070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Damage occurs at different phases in acute lung injury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82D628-FFA6-854D-8B48-E1FC4544979E}"/>
              </a:ext>
            </a:extLst>
          </p:cNvPr>
          <p:cNvSpPr/>
          <p:nvPr/>
        </p:nvSpPr>
        <p:spPr>
          <a:xfrm>
            <a:off x="799681" y="6187908"/>
            <a:ext cx="6787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Checkley-Neuregulin-1 as a potentially novel biomarker in acute respiratory distress syndrome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299F62-D549-704F-B790-C4F8B4F6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413" y="1391842"/>
            <a:ext cx="5932868" cy="407431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exudative phase, edema and inflammation occurs and lasts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upto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7 days from disease onset.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proliferative phase, tissue repairs and collagen formation starts (normally from day 7).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Proliferative phase can lead to long term fibrosis.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Exudative and proliferative phase co-exit in whole lung.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9EBC1A8-2B47-3546-8B3A-BB9F16C5F2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5" y="1663403"/>
            <a:ext cx="4864849" cy="3264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FFC05-2C40-0B46-A7BA-4B98FDB1202C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323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ACC78-EFB4-E146-BAE2-2033703443E2}"/>
              </a:ext>
            </a:extLst>
          </p:cNvPr>
          <p:cNvSpPr txBox="1">
            <a:spLocks/>
          </p:cNvSpPr>
          <p:nvPr/>
        </p:nvSpPr>
        <p:spPr>
          <a:xfrm>
            <a:off x="211371" y="100722"/>
            <a:ext cx="11682910" cy="74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based model for inflammation and fibrosis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BBA1D7F-31E6-3B47-BAF3-7CC130FEF6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9" y="1391842"/>
            <a:ext cx="5572270" cy="41581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6B2541-95FD-2442-A54C-465F3A89E764}"/>
              </a:ext>
            </a:extLst>
          </p:cNvPr>
          <p:cNvSpPr/>
          <p:nvPr/>
        </p:nvSpPr>
        <p:spPr>
          <a:xfrm>
            <a:off x="523730" y="6254118"/>
            <a:ext cx="95857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12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Brown-An agent-based model of inflammation and fibrosis following particulate exposure in the lung-Mathematical biosciences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90350BD-3680-3345-A03E-77A31F24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989" y="1011831"/>
            <a:ext cx="5932868" cy="494958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Macrophage will be exposed to COVID19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Macrophage will release proinflammatory cytokine in first 7 days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Diffusion of pro inflammatory cytokine will cause tissue damage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Macrophage will release anti inflammatory after 7 days and recruit fibroblast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Fibroblast will move to damage site and repair tissue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DB7F7-E68C-3C48-B1FB-06E4BDF93948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9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601101-55FB-5543-9385-8FCFA43A7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20839"/>
              </p:ext>
            </p:extLst>
          </p:nvPr>
        </p:nvGraphicFramePr>
        <p:xfrm>
          <a:off x="772469" y="1221587"/>
          <a:ext cx="45720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6659968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724452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173967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85818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877611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23392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35585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913798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09849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875373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33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0806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585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543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666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7543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995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260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98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25566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4D8501EB-81B2-354A-8412-4771E59AEE11}"/>
              </a:ext>
            </a:extLst>
          </p:cNvPr>
          <p:cNvGrpSpPr/>
          <p:nvPr/>
        </p:nvGrpSpPr>
        <p:grpSpPr>
          <a:xfrm>
            <a:off x="5176894" y="1221587"/>
            <a:ext cx="4583876" cy="369332"/>
            <a:chOff x="5462649" y="921547"/>
            <a:chExt cx="4583876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334FE0-8B24-644E-BC5F-4AC1E3AC0D37}"/>
                </a:ext>
              </a:extLst>
            </p:cNvPr>
            <p:cNvCxnSpPr/>
            <p:nvPr/>
          </p:nvCxnSpPr>
          <p:spPr>
            <a:xfrm>
              <a:off x="5462649" y="1104405"/>
              <a:ext cx="16981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EB2BD-3456-E149-8763-283463831747}"/>
                </a:ext>
              </a:extLst>
            </p:cNvPr>
            <p:cNvSpPr txBox="1"/>
            <p:nvPr/>
          </p:nvSpPr>
          <p:spPr>
            <a:xfrm>
              <a:off x="7160821" y="921547"/>
              <a:ext cx="288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Tissue life at each grid = 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46D310A-15B0-1D49-BF74-6BF1341DD5F0}"/>
              </a:ext>
            </a:extLst>
          </p:cNvPr>
          <p:cNvGrpSpPr/>
          <p:nvPr/>
        </p:nvGrpSpPr>
        <p:grpSpPr>
          <a:xfrm>
            <a:off x="4472410" y="1605622"/>
            <a:ext cx="7134046" cy="646331"/>
            <a:chOff x="4758165" y="1305582"/>
            <a:chExt cx="7134046" cy="64633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826AD0-EDCB-7147-86A5-54698C19755B}"/>
                </a:ext>
              </a:extLst>
            </p:cNvPr>
            <p:cNvCxnSpPr/>
            <p:nvPr/>
          </p:nvCxnSpPr>
          <p:spPr>
            <a:xfrm>
              <a:off x="5071817" y="1488440"/>
              <a:ext cx="16981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64C89C-BAB0-7941-936D-6796A12652B8}"/>
                </a:ext>
              </a:extLst>
            </p:cNvPr>
            <p:cNvSpPr txBox="1"/>
            <p:nvPr/>
          </p:nvSpPr>
          <p:spPr>
            <a:xfrm>
              <a:off x="6769988" y="1305582"/>
              <a:ext cx="51222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SARS-CoV2 activated macrophage, recruit macrophage and cleared by macrophage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50EF3E-BA51-E447-B69F-96E04E7AB952}"/>
                </a:ext>
              </a:extLst>
            </p:cNvPr>
            <p:cNvSpPr/>
            <p:nvPr/>
          </p:nvSpPr>
          <p:spPr>
            <a:xfrm>
              <a:off x="4939145" y="1391085"/>
              <a:ext cx="91044" cy="9050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nut 27">
              <a:extLst>
                <a:ext uri="{FF2B5EF4-FFF2-40B4-BE49-F238E27FC236}">
                  <a16:creationId xmlns:a16="http://schemas.microsoft.com/office/drawing/2014/main" id="{BA61541E-E92A-1646-9019-D305D53B67F4}"/>
                </a:ext>
              </a:extLst>
            </p:cNvPr>
            <p:cNvSpPr/>
            <p:nvPr/>
          </p:nvSpPr>
          <p:spPr>
            <a:xfrm>
              <a:off x="4758165" y="1552028"/>
              <a:ext cx="217715" cy="214197"/>
            </a:xfrm>
            <a:prstGeom prst="donu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B0BEA3-AB08-0B45-BDA1-8B3E3CC14DB8}"/>
              </a:ext>
            </a:extLst>
          </p:cNvPr>
          <p:cNvGrpSpPr/>
          <p:nvPr/>
        </p:nvGrpSpPr>
        <p:grpSpPr>
          <a:xfrm>
            <a:off x="3112005" y="3978916"/>
            <a:ext cx="8403959" cy="723996"/>
            <a:chOff x="3397760" y="3678876"/>
            <a:chExt cx="8403959" cy="7239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31732DF-7DC2-1946-80F0-316FF76D9873}"/>
                </a:ext>
              </a:extLst>
            </p:cNvPr>
            <p:cNvCxnSpPr>
              <a:cxnSpLocks/>
            </p:cNvCxnSpPr>
            <p:nvPr/>
          </p:nvCxnSpPr>
          <p:spPr>
            <a:xfrm>
              <a:off x="3726500" y="3939399"/>
              <a:ext cx="3370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319522-38C6-3444-98CF-6BB975710832}"/>
                </a:ext>
              </a:extLst>
            </p:cNvPr>
            <p:cNvSpPr txBox="1"/>
            <p:nvPr/>
          </p:nvSpPr>
          <p:spPr>
            <a:xfrm>
              <a:off x="7097113" y="3756541"/>
              <a:ext cx="4704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Fibroblast recruited by anti inflammatory cytokines heal tissue and deposit collagen</a:t>
              </a:r>
            </a:p>
          </p:txBody>
        </p:sp>
        <p:sp>
          <p:nvSpPr>
            <p:cNvPr id="24" name="Donut 23">
              <a:extLst>
                <a:ext uri="{FF2B5EF4-FFF2-40B4-BE49-F238E27FC236}">
                  <a16:creationId xmlns:a16="http://schemas.microsoft.com/office/drawing/2014/main" id="{A8F7D26C-D728-4F4F-AC2F-4582C586E330}"/>
                </a:ext>
              </a:extLst>
            </p:cNvPr>
            <p:cNvSpPr/>
            <p:nvPr/>
          </p:nvSpPr>
          <p:spPr>
            <a:xfrm>
              <a:off x="3417742" y="3793834"/>
              <a:ext cx="299236" cy="279163"/>
            </a:xfrm>
            <a:prstGeom prst="donu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646353B-5C63-6C4C-B581-03D5D8CBADA6}"/>
                </a:ext>
              </a:extLst>
            </p:cNvPr>
            <p:cNvSpPr/>
            <p:nvPr/>
          </p:nvSpPr>
          <p:spPr>
            <a:xfrm>
              <a:off x="3397760" y="3678876"/>
              <a:ext cx="91044" cy="9050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7C61E24-E617-D44C-90A7-7C0C743826C7}"/>
              </a:ext>
            </a:extLst>
          </p:cNvPr>
          <p:cNvGrpSpPr/>
          <p:nvPr/>
        </p:nvGrpSpPr>
        <p:grpSpPr>
          <a:xfrm>
            <a:off x="2856254" y="2164157"/>
            <a:ext cx="8650187" cy="991704"/>
            <a:chOff x="2856254" y="2164157"/>
            <a:chExt cx="8650187" cy="99170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29CAA0D-AF99-B747-B2E7-479C54546628}"/>
                </a:ext>
              </a:extLst>
            </p:cNvPr>
            <p:cNvSpPr/>
            <p:nvPr/>
          </p:nvSpPr>
          <p:spPr>
            <a:xfrm>
              <a:off x="3368873" y="2164157"/>
              <a:ext cx="91044" cy="9050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F72698E-F5F3-834F-ABC1-F672221850A8}"/>
                </a:ext>
              </a:extLst>
            </p:cNvPr>
            <p:cNvGrpSpPr/>
            <p:nvPr/>
          </p:nvGrpSpPr>
          <p:grpSpPr>
            <a:xfrm>
              <a:off x="2856254" y="2174057"/>
              <a:ext cx="8650187" cy="981804"/>
              <a:chOff x="3142009" y="1874017"/>
              <a:chExt cx="8650187" cy="981804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6127E72-75AE-6B46-ABCF-E553A8988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6977" y="2115349"/>
                <a:ext cx="337061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52E09-5CEC-CC49-88FD-18C882630CEA}"/>
                  </a:ext>
                </a:extLst>
              </p:cNvPr>
              <p:cNvSpPr txBox="1"/>
              <p:nvPr/>
            </p:nvSpPr>
            <p:spPr>
              <a:xfrm>
                <a:off x="7087590" y="1932491"/>
                <a:ext cx="47046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 inflammatory cytokines produce from M1 macrophage will diffuse, reduce tissue life, degrade and recruit macrophage</a:t>
                </a:r>
              </a:p>
            </p:txBody>
          </p:sp>
          <p:sp>
            <p:nvSpPr>
              <p:cNvPr id="11" name="Donut 10">
                <a:extLst>
                  <a:ext uri="{FF2B5EF4-FFF2-40B4-BE49-F238E27FC236}">
                    <a16:creationId xmlns:a16="http://schemas.microsoft.com/office/drawing/2014/main" id="{DB51B51C-3A04-6A44-8B70-3739787EAAC5}"/>
                  </a:ext>
                </a:extLst>
              </p:cNvPr>
              <p:cNvSpPr/>
              <p:nvPr/>
            </p:nvSpPr>
            <p:spPr>
              <a:xfrm>
                <a:off x="3408218" y="1951912"/>
                <a:ext cx="308759" cy="297035"/>
              </a:xfrm>
              <a:prstGeom prst="donu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ED79224-6E5C-F14D-AEBB-16A2503D770E}"/>
                  </a:ext>
                </a:extLst>
              </p:cNvPr>
              <p:cNvSpPr/>
              <p:nvPr/>
            </p:nvSpPr>
            <p:spPr>
              <a:xfrm>
                <a:off x="3379517" y="1874017"/>
                <a:ext cx="91044" cy="9050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4E0E0BC-A50A-514A-B955-B5452CA26C05}"/>
                  </a:ext>
                </a:extLst>
              </p:cNvPr>
              <p:cNvSpPr/>
              <p:nvPr/>
            </p:nvSpPr>
            <p:spPr>
              <a:xfrm>
                <a:off x="3142009" y="1992767"/>
                <a:ext cx="91044" cy="9050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700DC4E-F9B3-1948-BAA1-33FB62D4FB8D}"/>
                  </a:ext>
                </a:extLst>
              </p:cNvPr>
              <p:cNvSpPr/>
              <p:nvPr/>
            </p:nvSpPr>
            <p:spPr>
              <a:xfrm>
                <a:off x="3854528" y="1933392"/>
                <a:ext cx="91044" cy="9050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E74F6A-E8A5-8A44-B7B3-ADEE62B31383}"/>
                  </a:ext>
                </a:extLst>
              </p:cNvPr>
              <p:cNvSpPr/>
              <p:nvPr/>
            </p:nvSpPr>
            <p:spPr>
              <a:xfrm>
                <a:off x="3688278" y="2182770"/>
                <a:ext cx="91044" cy="9050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D94A23-1595-7F40-9F2C-BD4BAE06D245}"/>
              </a:ext>
            </a:extLst>
          </p:cNvPr>
          <p:cNvGrpSpPr/>
          <p:nvPr/>
        </p:nvGrpSpPr>
        <p:grpSpPr>
          <a:xfrm>
            <a:off x="4490224" y="4858413"/>
            <a:ext cx="7011453" cy="455094"/>
            <a:chOff x="4775979" y="4558373"/>
            <a:chExt cx="7011453" cy="4550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E9C9EF-8E43-7C44-89DB-92652FAED5C6}"/>
                </a:ext>
              </a:extLst>
            </p:cNvPr>
            <p:cNvSpPr/>
            <p:nvPr/>
          </p:nvSpPr>
          <p:spPr>
            <a:xfrm>
              <a:off x="4775979" y="4827713"/>
              <a:ext cx="91044" cy="9050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DE878E-81C4-6946-8F80-4E934171C9CF}"/>
                </a:ext>
              </a:extLst>
            </p:cNvPr>
            <p:cNvSpPr/>
            <p:nvPr/>
          </p:nvSpPr>
          <p:spPr>
            <a:xfrm>
              <a:off x="4928379" y="4922961"/>
              <a:ext cx="91044" cy="9050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16B064F-113B-DF45-AF78-AC3096ADB6EA}"/>
                </a:ext>
              </a:extLst>
            </p:cNvPr>
            <p:cNvSpPr/>
            <p:nvPr/>
          </p:nvSpPr>
          <p:spPr>
            <a:xfrm>
              <a:off x="4952187" y="4646731"/>
              <a:ext cx="91044" cy="9050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0C9D8B8-ACD3-D846-A084-9D8EE914E25B}"/>
                </a:ext>
              </a:extLst>
            </p:cNvPr>
            <p:cNvSpPr/>
            <p:nvPr/>
          </p:nvSpPr>
          <p:spPr>
            <a:xfrm>
              <a:off x="5052203" y="4832465"/>
              <a:ext cx="91044" cy="9050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BAA0B53-14FD-974E-950C-6ABB04EFE5C1}"/>
                </a:ext>
              </a:extLst>
            </p:cNvPr>
            <p:cNvSpPr/>
            <p:nvPr/>
          </p:nvSpPr>
          <p:spPr>
            <a:xfrm>
              <a:off x="4780733" y="4675305"/>
              <a:ext cx="91044" cy="9050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C461EDF-5C9A-C24E-B87E-DDE654A92636}"/>
                </a:ext>
              </a:extLst>
            </p:cNvPr>
            <p:cNvGrpSpPr/>
            <p:nvPr/>
          </p:nvGrpSpPr>
          <p:grpSpPr>
            <a:xfrm>
              <a:off x="4853413" y="4558373"/>
              <a:ext cx="6934019" cy="369332"/>
              <a:chOff x="4853413" y="4558373"/>
              <a:chExt cx="6934019" cy="369332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87B8C5A-21C6-144A-B039-531D563422BF}"/>
                  </a:ext>
                </a:extLst>
              </p:cNvPr>
              <p:cNvCxnSpPr/>
              <p:nvPr/>
            </p:nvCxnSpPr>
            <p:spPr>
              <a:xfrm>
                <a:off x="4967038" y="4741231"/>
                <a:ext cx="169817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CED9B4-152A-3348-AD1D-0A9DBC2FD2CF}"/>
                  </a:ext>
                </a:extLst>
              </p:cNvPr>
              <p:cNvSpPr txBox="1"/>
              <p:nvPr/>
            </p:nvSpPr>
            <p:spPr>
              <a:xfrm>
                <a:off x="6665209" y="4558373"/>
                <a:ext cx="5122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Excess collagen deposition will activate macrophage</a:t>
                </a:r>
              </a:p>
            </p:txBody>
          </p:sp>
          <p:sp>
            <p:nvSpPr>
              <p:cNvPr id="39" name="Donut 38">
                <a:extLst>
                  <a:ext uri="{FF2B5EF4-FFF2-40B4-BE49-F238E27FC236}">
                    <a16:creationId xmlns:a16="http://schemas.microsoft.com/office/drawing/2014/main" id="{4634DDBE-BF0D-FB49-BF2B-D64CD0D99AD1}"/>
                  </a:ext>
                </a:extLst>
              </p:cNvPr>
              <p:cNvSpPr/>
              <p:nvPr/>
            </p:nvSpPr>
            <p:spPr>
              <a:xfrm>
                <a:off x="4853413" y="4704813"/>
                <a:ext cx="217715" cy="214197"/>
              </a:xfrm>
              <a:prstGeom prst="donu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2DBD92-ABF0-8B41-AC4F-2587F31593CE}"/>
              </a:ext>
            </a:extLst>
          </p:cNvPr>
          <p:cNvGrpSpPr/>
          <p:nvPr/>
        </p:nvGrpSpPr>
        <p:grpSpPr>
          <a:xfrm>
            <a:off x="2345233" y="3088313"/>
            <a:ext cx="9027612" cy="973590"/>
            <a:chOff x="2630988" y="2788273"/>
            <a:chExt cx="9027612" cy="97359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BA8F306-771A-C346-88F4-301F5D2CAFB5}"/>
                </a:ext>
              </a:extLst>
            </p:cNvPr>
            <p:cNvCxnSpPr>
              <a:cxnSpLocks/>
            </p:cNvCxnSpPr>
            <p:nvPr/>
          </p:nvCxnSpPr>
          <p:spPr>
            <a:xfrm>
              <a:off x="3299361" y="3021391"/>
              <a:ext cx="3370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3F63F8-D0F5-4B42-94DD-90A6999444D8}"/>
                </a:ext>
              </a:extLst>
            </p:cNvPr>
            <p:cNvSpPr txBox="1"/>
            <p:nvPr/>
          </p:nvSpPr>
          <p:spPr>
            <a:xfrm>
              <a:off x="6669974" y="2838533"/>
              <a:ext cx="49886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Anti inflammatory cytokines produce from M2 macrophage will diffuse, degrade, recruit fibroblast and suppress pro inflammatory cytokines</a:t>
              </a: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D93F3D08-7C86-1C49-B270-A0F058B25E94}"/>
                </a:ext>
              </a:extLst>
            </p:cNvPr>
            <p:cNvSpPr/>
            <p:nvPr/>
          </p:nvSpPr>
          <p:spPr>
            <a:xfrm>
              <a:off x="2990602" y="2878778"/>
              <a:ext cx="308759" cy="276211"/>
            </a:xfrm>
            <a:prstGeom prst="donu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CEA386-A6EC-864F-B751-32CC7D6E8CBE}"/>
                </a:ext>
              </a:extLst>
            </p:cNvPr>
            <p:cNvSpPr/>
            <p:nvPr/>
          </p:nvSpPr>
          <p:spPr>
            <a:xfrm>
              <a:off x="2921504" y="2788273"/>
              <a:ext cx="91044" cy="9050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59FD16C-AE89-D047-BC80-F78135B4C27C}"/>
                </a:ext>
              </a:extLst>
            </p:cNvPr>
            <p:cNvSpPr/>
            <p:nvPr/>
          </p:nvSpPr>
          <p:spPr>
            <a:xfrm>
              <a:off x="3159632" y="2812081"/>
              <a:ext cx="91044" cy="9050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9CA3D3E-61C8-B440-9810-0A907A708864}"/>
                </a:ext>
              </a:extLst>
            </p:cNvPr>
            <p:cNvSpPr/>
            <p:nvPr/>
          </p:nvSpPr>
          <p:spPr>
            <a:xfrm>
              <a:off x="3516820" y="2854945"/>
              <a:ext cx="91044" cy="9050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F228CA-8643-364F-BB26-6B6430D92DDB}"/>
                </a:ext>
              </a:extLst>
            </p:cNvPr>
            <p:cNvSpPr/>
            <p:nvPr/>
          </p:nvSpPr>
          <p:spPr>
            <a:xfrm>
              <a:off x="2931025" y="3069265"/>
              <a:ext cx="91044" cy="9050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A01D3B-56EB-6743-AE5C-517B72ADDE4A}"/>
                </a:ext>
              </a:extLst>
            </p:cNvPr>
            <p:cNvSpPr/>
            <p:nvPr/>
          </p:nvSpPr>
          <p:spPr>
            <a:xfrm>
              <a:off x="2630988" y="2940673"/>
              <a:ext cx="91044" cy="9050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50413D-5136-0B48-AB82-6FEC65609251}"/>
              </a:ext>
            </a:extLst>
          </p:cNvPr>
          <p:cNvGrpSpPr/>
          <p:nvPr/>
        </p:nvGrpSpPr>
        <p:grpSpPr>
          <a:xfrm>
            <a:off x="3538955" y="5282017"/>
            <a:ext cx="7718109" cy="923330"/>
            <a:chOff x="3824710" y="4981977"/>
            <a:chExt cx="7718109" cy="923330"/>
          </a:xfrm>
        </p:grpSpPr>
        <p:sp>
          <p:nvSpPr>
            <p:cNvPr id="52" name="Donut 51">
              <a:extLst>
                <a:ext uri="{FF2B5EF4-FFF2-40B4-BE49-F238E27FC236}">
                  <a16:creationId xmlns:a16="http://schemas.microsoft.com/office/drawing/2014/main" id="{293F6C7D-C0D6-E34A-8A3B-051233F7BC4D}"/>
                </a:ext>
              </a:extLst>
            </p:cNvPr>
            <p:cNvSpPr/>
            <p:nvPr/>
          </p:nvSpPr>
          <p:spPr>
            <a:xfrm>
              <a:off x="3824710" y="5076286"/>
              <a:ext cx="217715" cy="214197"/>
            </a:xfrm>
            <a:prstGeom prst="donu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Donut 52">
              <a:extLst>
                <a:ext uri="{FF2B5EF4-FFF2-40B4-BE49-F238E27FC236}">
                  <a16:creationId xmlns:a16="http://schemas.microsoft.com/office/drawing/2014/main" id="{E0E70F22-4779-8D4B-AEC6-DB6AB5BFD747}"/>
                </a:ext>
              </a:extLst>
            </p:cNvPr>
            <p:cNvSpPr/>
            <p:nvPr/>
          </p:nvSpPr>
          <p:spPr>
            <a:xfrm>
              <a:off x="4019974" y="5228686"/>
              <a:ext cx="217715" cy="214197"/>
            </a:xfrm>
            <a:prstGeom prst="donu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498A5C9-DD2B-3042-8173-7F39ACDD49EB}"/>
                </a:ext>
              </a:extLst>
            </p:cNvPr>
            <p:cNvCxnSpPr>
              <a:cxnSpLocks/>
            </p:cNvCxnSpPr>
            <p:nvPr/>
          </p:nvCxnSpPr>
          <p:spPr>
            <a:xfrm>
              <a:off x="4183703" y="5168118"/>
              <a:ext cx="2788597" cy="15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2749178-30A5-C246-8152-835990FC1BA3}"/>
                </a:ext>
              </a:extLst>
            </p:cNvPr>
            <p:cNvSpPr txBox="1"/>
            <p:nvPr/>
          </p:nvSpPr>
          <p:spPr>
            <a:xfrm>
              <a:off x="7087590" y="4981977"/>
              <a:ext cx="44552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Macrophage moves towards SARS-CoV2, pro inflammatory cytokine and fibroblast towards damage site</a:t>
              </a:r>
            </a:p>
          </p:txBody>
        </p:sp>
      </p:grpSp>
      <p:sp>
        <p:nvSpPr>
          <p:cNvPr id="58" name="Title 3">
            <a:extLst>
              <a:ext uri="{FF2B5EF4-FFF2-40B4-BE49-F238E27FC236}">
                <a16:creationId xmlns:a16="http://schemas.microsoft.com/office/drawing/2014/main" id="{C9098157-A2E1-8643-A096-F493A0A80417}"/>
              </a:ext>
            </a:extLst>
          </p:cNvPr>
          <p:cNvSpPr txBox="1">
            <a:spLocks/>
          </p:cNvSpPr>
          <p:nvPr/>
        </p:nvSpPr>
        <p:spPr>
          <a:xfrm>
            <a:off x="211371" y="100722"/>
            <a:ext cx="11682910" cy="74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 for the lung fibrosis model</a:t>
            </a:r>
          </a:p>
        </p:txBody>
      </p:sp>
      <p:sp>
        <p:nvSpPr>
          <p:cNvPr id="60" name="Donut 59">
            <a:extLst>
              <a:ext uri="{FF2B5EF4-FFF2-40B4-BE49-F238E27FC236}">
                <a16:creationId xmlns:a16="http://schemas.microsoft.com/office/drawing/2014/main" id="{0A4F50A8-41F5-9D4E-8B2F-8021833F9E4C}"/>
              </a:ext>
            </a:extLst>
          </p:cNvPr>
          <p:cNvSpPr/>
          <p:nvPr/>
        </p:nvSpPr>
        <p:spPr>
          <a:xfrm>
            <a:off x="1410115" y="1833012"/>
            <a:ext cx="217715" cy="214197"/>
          </a:xfrm>
          <a:prstGeom prst="donu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BEDB77CD-7AC3-F546-92A2-FDBE1AF797FC}"/>
              </a:ext>
            </a:extLst>
          </p:cNvPr>
          <p:cNvSpPr/>
          <p:nvPr/>
        </p:nvSpPr>
        <p:spPr>
          <a:xfrm>
            <a:off x="2314995" y="1380565"/>
            <a:ext cx="217715" cy="214197"/>
          </a:xfrm>
          <a:prstGeom prst="donu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Donut 62">
            <a:extLst>
              <a:ext uri="{FF2B5EF4-FFF2-40B4-BE49-F238E27FC236}">
                <a16:creationId xmlns:a16="http://schemas.microsoft.com/office/drawing/2014/main" id="{3294A0FF-FB30-4E47-AA5D-1711A24FB564}"/>
              </a:ext>
            </a:extLst>
          </p:cNvPr>
          <p:cNvSpPr/>
          <p:nvPr/>
        </p:nvSpPr>
        <p:spPr>
          <a:xfrm>
            <a:off x="952909" y="2775985"/>
            <a:ext cx="217715" cy="214197"/>
          </a:xfrm>
          <a:prstGeom prst="donu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Donut 63">
            <a:extLst>
              <a:ext uri="{FF2B5EF4-FFF2-40B4-BE49-F238E27FC236}">
                <a16:creationId xmlns:a16="http://schemas.microsoft.com/office/drawing/2014/main" id="{0200D854-C8C0-D74C-9800-A20626D7CE1D}"/>
              </a:ext>
            </a:extLst>
          </p:cNvPr>
          <p:cNvSpPr/>
          <p:nvPr/>
        </p:nvSpPr>
        <p:spPr>
          <a:xfrm>
            <a:off x="1391059" y="3642768"/>
            <a:ext cx="217715" cy="214197"/>
          </a:xfrm>
          <a:prstGeom prst="donu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Donut 64">
            <a:extLst>
              <a:ext uri="{FF2B5EF4-FFF2-40B4-BE49-F238E27FC236}">
                <a16:creationId xmlns:a16="http://schemas.microsoft.com/office/drawing/2014/main" id="{F4325664-5B50-5548-AB4B-F5C99B6B37EB}"/>
              </a:ext>
            </a:extLst>
          </p:cNvPr>
          <p:cNvSpPr/>
          <p:nvPr/>
        </p:nvSpPr>
        <p:spPr>
          <a:xfrm>
            <a:off x="1791115" y="4514308"/>
            <a:ext cx="217715" cy="214197"/>
          </a:xfrm>
          <a:prstGeom prst="donu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Donut 65">
            <a:extLst>
              <a:ext uri="{FF2B5EF4-FFF2-40B4-BE49-F238E27FC236}">
                <a16:creationId xmlns:a16="http://schemas.microsoft.com/office/drawing/2014/main" id="{68FAC135-5738-4542-98BD-FB4599EA1981}"/>
              </a:ext>
            </a:extLst>
          </p:cNvPr>
          <p:cNvSpPr/>
          <p:nvPr/>
        </p:nvSpPr>
        <p:spPr>
          <a:xfrm>
            <a:off x="876710" y="5500140"/>
            <a:ext cx="217715" cy="214197"/>
          </a:xfrm>
          <a:prstGeom prst="donu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04CED11-8449-A44B-B338-F67DBA94B365}"/>
              </a:ext>
            </a:extLst>
          </p:cNvPr>
          <p:cNvSpPr txBox="1"/>
          <p:nvPr/>
        </p:nvSpPr>
        <p:spPr>
          <a:xfrm>
            <a:off x="2090717" y="1195899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10047B-EF9E-F54C-B765-7148AB714409}"/>
              </a:ext>
            </a:extLst>
          </p:cNvPr>
          <p:cNvSpPr txBox="1"/>
          <p:nvPr/>
        </p:nvSpPr>
        <p:spPr>
          <a:xfrm>
            <a:off x="1171547" y="1605480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3B7B06-E4E6-3647-8B4A-7279C2DD6FDD}"/>
              </a:ext>
            </a:extLst>
          </p:cNvPr>
          <p:cNvSpPr txBox="1"/>
          <p:nvPr/>
        </p:nvSpPr>
        <p:spPr>
          <a:xfrm>
            <a:off x="772469" y="6029323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grid, M = Macrophage,  F = Fibroblast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3B5F45-6244-4644-9ECC-3FB3DD2235A0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4595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ABF2C-6C71-E04E-B070-1C2DE1288A32}"/>
              </a:ext>
            </a:extLst>
          </p:cNvPr>
          <p:cNvSpPr txBox="1">
            <a:spLocks/>
          </p:cNvSpPr>
          <p:nvPr/>
        </p:nvSpPr>
        <p:spPr>
          <a:xfrm>
            <a:off x="211371" y="100722"/>
            <a:ext cx="11682910" cy="74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Observables at different exposure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AF5DA79-6372-3B48-A36E-722532A6B0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52" y="756585"/>
            <a:ext cx="6771377" cy="53448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0FB2CA-8D5D-944A-B048-496C2809AB05}"/>
              </a:ext>
            </a:extLst>
          </p:cNvPr>
          <p:cNvSpPr/>
          <p:nvPr/>
        </p:nvSpPr>
        <p:spPr>
          <a:xfrm>
            <a:off x="523730" y="6349121"/>
            <a:ext cx="95857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12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Brown-An agent-based model of inflammation and fibrosis following particulate exposure in the lung-Mathematical biosciences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60D50-46AD-7E42-B73C-46A62696B758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087F95D-01B4-704C-B8AB-F724D5CF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084" y="1373896"/>
            <a:ext cx="4321156" cy="3150603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Green: self resolving state</a:t>
            </a:r>
          </a:p>
          <a:p>
            <a:pPr algn="just">
              <a:lnSpc>
                <a:spcPct val="16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Blue: localized damage and fibrotic state</a:t>
            </a:r>
          </a:p>
          <a:p>
            <a:pPr algn="just">
              <a:lnSpc>
                <a:spcPct val="16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Red: Global tissue damage and fibrosis</a:t>
            </a:r>
          </a:p>
        </p:txBody>
      </p:sp>
    </p:spTree>
    <p:extLst>
      <p:ext uri="{BB962C8B-B14F-4D97-AF65-F5344CB8AC3E}">
        <p14:creationId xmlns:p14="http://schemas.microsoft.com/office/powerpoint/2010/main" val="216488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5BEA1A-AFAF-444B-8511-B294565F3406}"/>
              </a:ext>
            </a:extLst>
          </p:cNvPr>
          <p:cNvGrpSpPr/>
          <p:nvPr/>
        </p:nvGrpSpPr>
        <p:grpSpPr>
          <a:xfrm>
            <a:off x="305175" y="1533206"/>
            <a:ext cx="5410204" cy="3791587"/>
            <a:chOff x="0" y="0"/>
            <a:chExt cx="5410828" cy="37921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2A855D-3F6A-694D-A03A-9BE8273D5EC7}"/>
                </a:ext>
              </a:extLst>
            </p:cNvPr>
            <p:cNvGrpSpPr/>
            <p:nvPr/>
          </p:nvGrpSpPr>
          <p:grpSpPr>
            <a:xfrm>
              <a:off x="386576" y="0"/>
              <a:ext cx="5024252" cy="3792137"/>
              <a:chOff x="0" y="0"/>
              <a:chExt cx="4629043" cy="3644900"/>
            </a:xfrm>
          </p:grpSpPr>
          <p:sp>
            <p:nvSpPr>
              <p:cNvPr id="11" name="Text Box 82">
                <a:extLst>
                  <a:ext uri="{FF2B5EF4-FFF2-40B4-BE49-F238E27FC236}">
                    <a16:creationId xmlns:a16="http://schemas.microsoft.com/office/drawing/2014/main" id="{19F6A990-0596-0D49-A8E0-AF19E6B6EB24}"/>
                  </a:ext>
                </a:extLst>
              </p:cNvPr>
              <p:cNvSpPr txBox="1"/>
              <p:nvPr/>
            </p:nvSpPr>
            <p:spPr>
              <a:xfrm>
                <a:off x="1766807" y="2107770"/>
                <a:ext cx="746125" cy="34036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ANGII</a:t>
                </a:r>
              </a:p>
            </p:txBody>
          </p:sp>
          <p:sp>
            <p:nvSpPr>
              <p:cNvPr id="12" name="Text Box 83">
                <a:extLst>
                  <a:ext uri="{FF2B5EF4-FFF2-40B4-BE49-F238E27FC236}">
                    <a16:creationId xmlns:a16="http://schemas.microsoft.com/office/drawing/2014/main" id="{2D7A63A7-0DCE-544A-978D-230D9D9D6EAB}"/>
                  </a:ext>
                </a:extLst>
              </p:cNvPr>
              <p:cNvSpPr txBox="1"/>
              <p:nvPr/>
            </p:nvSpPr>
            <p:spPr>
              <a:xfrm>
                <a:off x="3595607" y="2123268"/>
                <a:ext cx="878205" cy="32766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ANG(1-7)</a:t>
                </a:r>
              </a:p>
            </p:txBody>
          </p:sp>
          <p:sp>
            <p:nvSpPr>
              <p:cNvPr id="13" name="Text Box 84">
                <a:extLst>
                  <a:ext uri="{FF2B5EF4-FFF2-40B4-BE49-F238E27FC236}">
                    <a16:creationId xmlns:a16="http://schemas.microsoft.com/office/drawing/2014/main" id="{B7133DA1-774B-EF48-A6ED-63C48E2B0D79}"/>
                  </a:ext>
                </a:extLst>
              </p:cNvPr>
              <p:cNvSpPr txBox="1"/>
              <p:nvPr/>
            </p:nvSpPr>
            <p:spPr>
              <a:xfrm>
                <a:off x="38746" y="3308888"/>
                <a:ext cx="1017905" cy="32766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AT1R-ANGII</a:t>
                </a:r>
              </a:p>
            </p:txBody>
          </p:sp>
          <p:sp>
            <p:nvSpPr>
              <p:cNvPr id="14" name="Text Box 85">
                <a:extLst>
                  <a:ext uri="{FF2B5EF4-FFF2-40B4-BE49-F238E27FC236}">
                    <a16:creationId xmlns:a16="http://schemas.microsoft.com/office/drawing/2014/main" id="{15804425-6D0B-1E48-B414-C9E83BAE7C81}"/>
                  </a:ext>
                </a:extLst>
              </p:cNvPr>
              <p:cNvSpPr txBox="1"/>
              <p:nvPr/>
            </p:nvSpPr>
            <p:spPr>
              <a:xfrm>
                <a:off x="1619573" y="3301139"/>
                <a:ext cx="1017905" cy="327660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AT2R-ANGII</a:t>
                </a:r>
              </a:p>
            </p:txBody>
          </p:sp>
          <p:sp>
            <p:nvSpPr>
              <p:cNvPr id="15" name="Text Box 86">
                <a:extLst>
                  <a:ext uri="{FF2B5EF4-FFF2-40B4-BE49-F238E27FC236}">
                    <a16:creationId xmlns:a16="http://schemas.microsoft.com/office/drawing/2014/main" id="{B4DDB5DC-DF34-8745-BF2C-EC862054F11B}"/>
                  </a:ext>
                </a:extLst>
              </p:cNvPr>
              <p:cNvSpPr txBox="1"/>
              <p:nvPr/>
            </p:nvSpPr>
            <p:spPr>
              <a:xfrm>
                <a:off x="3200400" y="3316638"/>
                <a:ext cx="1017937" cy="328262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ANGIV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5C2D706-CA14-A74D-B128-3CAAFE3DCC6B}"/>
                  </a:ext>
                </a:extLst>
              </p:cNvPr>
              <p:cNvCxnSpPr/>
              <p:nvPr/>
            </p:nvCxnSpPr>
            <p:spPr>
              <a:xfrm>
                <a:off x="2109276" y="322666"/>
                <a:ext cx="7749" cy="643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88">
                <a:extLst>
                  <a:ext uri="{FF2B5EF4-FFF2-40B4-BE49-F238E27FC236}">
                    <a16:creationId xmlns:a16="http://schemas.microsoft.com/office/drawing/2014/main" id="{10ABB10E-AE26-AF4F-A4B9-BA1D9CC4DA08}"/>
                  </a:ext>
                </a:extLst>
              </p:cNvPr>
              <p:cNvSpPr txBox="1"/>
              <p:nvPr/>
            </p:nvSpPr>
            <p:spPr>
              <a:xfrm>
                <a:off x="1859797" y="0"/>
                <a:ext cx="534555" cy="305954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ANG</a:t>
                </a:r>
              </a:p>
            </p:txBody>
          </p:sp>
          <p:sp>
            <p:nvSpPr>
              <p:cNvPr id="18" name="Text Box 89">
                <a:extLst>
                  <a:ext uri="{FF2B5EF4-FFF2-40B4-BE49-F238E27FC236}">
                    <a16:creationId xmlns:a16="http://schemas.microsoft.com/office/drawing/2014/main" id="{7E7D8DE3-1D19-764A-A261-7D47680ED4DE}"/>
                  </a:ext>
                </a:extLst>
              </p:cNvPr>
              <p:cNvSpPr txBox="1"/>
              <p:nvPr/>
            </p:nvSpPr>
            <p:spPr>
              <a:xfrm>
                <a:off x="1766807" y="937648"/>
                <a:ext cx="746125" cy="274018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ANGI</a:t>
                </a:r>
              </a:p>
            </p:txBody>
          </p:sp>
          <p:sp>
            <p:nvSpPr>
              <p:cNvPr id="19" name="Text Box 90">
                <a:extLst>
                  <a:ext uri="{FF2B5EF4-FFF2-40B4-BE49-F238E27FC236}">
                    <a16:creationId xmlns:a16="http://schemas.microsoft.com/office/drawing/2014/main" id="{6DA9525C-2286-3548-8933-3990F08EF598}"/>
                  </a:ext>
                </a:extLst>
              </p:cNvPr>
              <p:cNvSpPr txBox="1"/>
              <p:nvPr/>
            </p:nvSpPr>
            <p:spPr>
              <a:xfrm>
                <a:off x="3611105" y="906651"/>
                <a:ext cx="831850" cy="351155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ANG(1-9)</a:t>
                </a:r>
              </a:p>
            </p:txBody>
          </p:sp>
          <p:sp>
            <p:nvSpPr>
              <p:cNvPr id="20" name="Text Box 91">
                <a:extLst>
                  <a:ext uri="{FF2B5EF4-FFF2-40B4-BE49-F238E27FC236}">
                    <a16:creationId xmlns:a16="http://schemas.microsoft.com/office/drawing/2014/main" id="{FDE94E40-6940-8343-B851-D1970AF3B0A1}"/>
                  </a:ext>
                </a:extLst>
              </p:cNvPr>
              <p:cNvSpPr txBox="1"/>
              <p:nvPr/>
            </p:nvSpPr>
            <p:spPr>
              <a:xfrm>
                <a:off x="2087320" y="444500"/>
                <a:ext cx="526415" cy="30988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en-US" sz="1200" baseline="-25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Renin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" name="Text Box 92">
                <a:extLst>
                  <a:ext uri="{FF2B5EF4-FFF2-40B4-BE49-F238E27FC236}">
                    <a16:creationId xmlns:a16="http://schemas.microsoft.com/office/drawing/2014/main" id="{128EE63D-56E0-EC49-85EC-95FDAAD7E4FB}"/>
                  </a:ext>
                </a:extLst>
              </p:cNvPr>
              <p:cNvSpPr txBox="1"/>
              <p:nvPr/>
            </p:nvSpPr>
            <p:spPr>
              <a:xfrm>
                <a:off x="1170122" y="433953"/>
                <a:ext cx="754466" cy="26626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Renin</a:t>
                </a:r>
              </a:p>
            </p:txBody>
          </p:sp>
          <p:sp>
            <p:nvSpPr>
              <p:cNvPr id="22" name="Text Box 93">
                <a:extLst>
                  <a:ext uri="{FF2B5EF4-FFF2-40B4-BE49-F238E27FC236}">
                    <a16:creationId xmlns:a16="http://schemas.microsoft.com/office/drawing/2014/main" id="{2CEE43B6-E53B-8441-8E42-F6708CA4B8D3}"/>
                  </a:ext>
                </a:extLst>
              </p:cNvPr>
              <p:cNvSpPr txBox="1"/>
              <p:nvPr/>
            </p:nvSpPr>
            <p:spPr>
              <a:xfrm>
                <a:off x="2634712" y="131736"/>
                <a:ext cx="839707" cy="26626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COVID19</a:t>
                </a:r>
              </a:p>
            </p:txBody>
          </p:sp>
          <p:sp>
            <p:nvSpPr>
              <p:cNvPr id="23" name="Text Box 94">
                <a:extLst>
                  <a:ext uri="{FF2B5EF4-FFF2-40B4-BE49-F238E27FC236}">
                    <a16:creationId xmlns:a16="http://schemas.microsoft.com/office/drawing/2014/main" id="{54D43CE3-8B0E-5843-A29B-E4FFC85E27E0}"/>
                  </a:ext>
                </a:extLst>
              </p:cNvPr>
              <p:cNvSpPr txBox="1"/>
              <p:nvPr/>
            </p:nvSpPr>
            <p:spPr>
              <a:xfrm>
                <a:off x="2657959" y="674176"/>
                <a:ext cx="754466" cy="26626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ACE2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D1C4953-04E2-FD4F-B82D-03BA8DDDEF9F}"/>
                  </a:ext>
                </a:extLst>
              </p:cNvPr>
              <p:cNvCxnSpPr/>
              <p:nvPr/>
            </p:nvCxnSpPr>
            <p:spPr>
              <a:xfrm>
                <a:off x="3051875" y="400158"/>
                <a:ext cx="0" cy="2867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290FA7C-8CAA-1B4A-9082-504E007FBCDF}"/>
                  </a:ext>
                </a:extLst>
              </p:cNvPr>
              <p:cNvCxnSpPr/>
              <p:nvPr/>
            </p:nvCxnSpPr>
            <p:spPr>
              <a:xfrm>
                <a:off x="2536771" y="1081438"/>
                <a:ext cx="10848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Box 97">
                <a:extLst>
                  <a:ext uri="{FF2B5EF4-FFF2-40B4-BE49-F238E27FC236}">
                    <a16:creationId xmlns:a16="http://schemas.microsoft.com/office/drawing/2014/main" id="{0D8AC795-0F90-7543-8BF5-508EB4C23F5B}"/>
                  </a:ext>
                </a:extLst>
              </p:cNvPr>
              <p:cNvSpPr txBox="1"/>
              <p:nvPr/>
            </p:nvSpPr>
            <p:spPr>
              <a:xfrm>
                <a:off x="2895033" y="941751"/>
                <a:ext cx="309966" cy="23247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85D7A7E-F44A-2249-B5C1-9945CAEBE063}"/>
                  </a:ext>
                </a:extLst>
              </p:cNvPr>
              <p:cNvCxnSpPr/>
              <p:nvPr/>
            </p:nvCxnSpPr>
            <p:spPr>
              <a:xfrm>
                <a:off x="2117025" y="1221568"/>
                <a:ext cx="7749" cy="929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E3FD86C-4188-C044-849E-7E42EDC5A4C6}"/>
                  </a:ext>
                </a:extLst>
              </p:cNvPr>
              <p:cNvCxnSpPr/>
              <p:nvPr/>
            </p:nvCxnSpPr>
            <p:spPr>
              <a:xfrm>
                <a:off x="2513524" y="2282556"/>
                <a:ext cx="11003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5372329-A926-8940-81DA-A0184ABDE21E}"/>
                  </a:ext>
                </a:extLst>
              </p:cNvPr>
              <p:cNvCxnSpPr/>
              <p:nvPr/>
            </p:nvCxnSpPr>
            <p:spPr>
              <a:xfrm>
                <a:off x="4036017" y="1275812"/>
                <a:ext cx="0" cy="8679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 Box 101">
                <a:extLst>
                  <a:ext uri="{FF2B5EF4-FFF2-40B4-BE49-F238E27FC236}">
                    <a16:creationId xmlns:a16="http://schemas.microsoft.com/office/drawing/2014/main" id="{9C89F4AE-829A-C940-8F1B-5B9B531618C5}"/>
                  </a:ext>
                </a:extLst>
              </p:cNvPr>
              <p:cNvSpPr txBox="1"/>
              <p:nvPr/>
            </p:nvSpPr>
            <p:spPr>
              <a:xfrm>
                <a:off x="4107051" y="1526583"/>
                <a:ext cx="521992" cy="26626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ACE</a:t>
                </a:r>
              </a:p>
            </p:txBody>
          </p:sp>
          <p:sp>
            <p:nvSpPr>
              <p:cNvPr id="31" name="Text Box 102">
                <a:extLst>
                  <a:ext uri="{FF2B5EF4-FFF2-40B4-BE49-F238E27FC236}">
                    <a16:creationId xmlns:a16="http://schemas.microsoft.com/office/drawing/2014/main" id="{F1D26E12-539C-4249-A07D-84CF13AFE131}"/>
                  </a:ext>
                </a:extLst>
              </p:cNvPr>
              <p:cNvSpPr txBox="1"/>
              <p:nvPr/>
            </p:nvSpPr>
            <p:spPr>
              <a:xfrm>
                <a:off x="3894875" y="1522237"/>
                <a:ext cx="309966" cy="23247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BC70AC6-1CDF-E541-B616-73E74F1E1533}"/>
                  </a:ext>
                </a:extLst>
              </p:cNvPr>
              <p:cNvCxnSpPr/>
              <p:nvPr/>
            </p:nvCxnSpPr>
            <p:spPr>
              <a:xfrm>
                <a:off x="2517829" y="1218770"/>
                <a:ext cx="108488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 Box 104">
                <a:extLst>
                  <a:ext uri="{FF2B5EF4-FFF2-40B4-BE49-F238E27FC236}">
                    <a16:creationId xmlns:a16="http://schemas.microsoft.com/office/drawing/2014/main" id="{BBF3A1E9-FA73-2B46-A178-A08FF64713CA}"/>
                  </a:ext>
                </a:extLst>
              </p:cNvPr>
              <p:cNvSpPr txBox="1"/>
              <p:nvPr/>
            </p:nvSpPr>
            <p:spPr>
              <a:xfrm rot="2389543">
                <a:off x="3032071" y="1488053"/>
                <a:ext cx="521992" cy="26626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NEP</a:t>
                </a:r>
              </a:p>
            </p:txBody>
          </p:sp>
          <p:sp>
            <p:nvSpPr>
              <p:cNvPr id="34" name="Text Box 105">
                <a:extLst>
                  <a:ext uri="{FF2B5EF4-FFF2-40B4-BE49-F238E27FC236}">
                    <a16:creationId xmlns:a16="http://schemas.microsoft.com/office/drawing/2014/main" id="{E09341D4-F792-AC42-B48F-74628093EC60}"/>
                  </a:ext>
                </a:extLst>
              </p:cNvPr>
              <p:cNvSpPr txBox="1"/>
              <p:nvPr/>
            </p:nvSpPr>
            <p:spPr>
              <a:xfrm rot="2202514">
                <a:off x="2676256" y="1592882"/>
                <a:ext cx="526415" cy="30988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en-US" sz="1200" baseline="-25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NEP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" name="Text Box 106">
                <a:extLst>
                  <a:ext uri="{FF2B5EF4-FFF2-40B4-BE49-F238E27FC236}">
                    <a16:creationId xmlns:a16="http://schemas.microsoft.com/office/drawing/2014/main" id="{2BB1AE8B-B0F4-8F40-8044-336605007860}"/>
                  </a:ext>
                </a:extLst>
              </p:cNvPr>
              <p:cNvSpPr txBox="1"/>
              <p:nvPr/>
            </p:nvSpPr>
            <p:spPr>
              <a:xfrm>
                <a:off x="2805193" y="2363492"/>
                <a:ext cx="576236" cy="26626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ACE2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1164069-A8A1-C740-AA53-043F4A2BF519}"/>
                  </a:ext>
                </a:extLst>
              </p:cNvPr>
              <p:cNvCxnSpPr/>
              <p:nvPr/>
            </p:nvCxnSpPr>
            <p:spPr>
              <a:xfrm>
                <a:off x="2517829" y="2466383"/>
                <a:ext cx="697424" cy="860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 Box 108">
                <a:extLst>
                  <a:ext uri="{FF2B5EF4-FFF2-40B4-BE49-F238E27FC236}">
                    <a16:creationId xmlns:a16="http://schemas.microsoft.com/office/drawing/2014/main" id="{44594E02-DE90-5A4C-B677-F3BE7498D5AE}"/>
                  </a:ext>
                </a:extLst>
              </p:cNvPr>
              <p:cNvSpPr txBox="1"/>
              <p:nvPr/>
            </p:nvSpPr>
            <p:spPr>
              <a:xfrm>
                <a:off x="3541363" y="2758699"/>
                <a:ext cx="839707" cy="26626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COVID19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7FFD9C0-B6C9-A243-9CA1-29BC3195E403}"/>
                  </a:ext>
                </a:extLst>
              </p:cNvPr>
              <p:cNvCxnSpPr/>
              <p:nvPr/>
            </p:nvCxnSpPr>
            <p:spPr>
              <a:xfrm flipH="1" flipV="1">
                <a:off x="3370236" y="2639663"/>
                <a:ext cx="178230" cy="131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C25D7F3-6606-B745-A71D-535D87B5C584}"/>
                  </a:ext>
                </a:extLst>
              </p:cNvPr>
              <p:cNvCxnSpPr/>
              <p:nvPr/>
            </p:nvCxnSpPr>
            <p:spPr>
              <a:xfrm>
                <a:off x="2129725" y="2469182"/>
                <a:ext cx="0" cy="8679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408551F-4134-CE4D-A5F8-5ECB79C96539}"/>
                  </a:ext>
                </a:extLst>
              </p:cNvPr>
              <p:cNvCxnSpPr/>
              <p:nvPr/>
            </p:nvCxnSpPr>
            <p:spPr>
              <a:xfrm flipH="1">
                <a:off x="1029992" y="2450885"/>
                <a:ext cx="743918" cy="8911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 Box 112">
                <a:extLst>
                  <a:ext uri="{FF2B5EF4-FFF2-40B4-BE49-F238E27FC236}">
                    <a16:creationId xmlns:a16="http://schemas.microsoft.com/office/drawing/2014/main" id="{89C742EB-DF05-5A43-96E8-40C1742E1A46}"/>
                  </a:ext>
                </a:extLst>
              </p:cNvPr>
              <p:cNvSpPr txBox="1"/>
              <p:nvPr/>
            </p:nvSpPr>
            <p:spPr>
              <a:xfrm>
                <a:off x="0" y="2162014"/>
                <a:ext cx="1017905" cy="32766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Fibrosis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E27BD20-593B-0C46-8A81-0517BE0E1B6C}"/>
                  </a:ext>
                </a:extLst>
              </p:cNvPr>
              <p:cNvCxnSpPr/>
              <p:nvPr/>
            </p:nvCxnSpPr>
            <p:spPr>
              <a:xfrm flipV="1">
                <a:off x="508000" y="2461432"/>
                <a:ext cx="0" cy="860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49704B2-9EB1-C340-A578-8153E98FA128}"/>
                  </a:ext>
                </a:extLst>
              </p:cNvPr>
              <p:cNvCxnSpPr/>
              <p:nvPr/>
            </p:nvCxnSpPr>
            <p:spPr>
              <a:xfrm flipH="1">
                <a:off x="1010188" y="2282556"/>
                <a:ext cx="7671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 Box 116">
                <a:extLst>
                  <a:ext uri="{FF2B5EF4-FFF2-40B4-BE49-F238E27FC236}">
                    <a16:creationId xmlns:a16="http://schemas.microsoft.com/office/drawing/2014/main" id="{A64A97F7-752D-A641-9840-D851A7F27F7C}"/>
                  </a:ext>
                </a:extLst>
              </p:cNvPr>
              <p:cNvSpPr txBox="1"/>
              <p:nvPr/>
            </p:nvSpPr>
            <p:spPr>
              <a:xfrm>
                <a:off x="368110" y="2768038"/>
                <a:ext cx="309966" cy="23247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5" name="Text Box 117">
                <a:extLst>
                  <a:ext uri="{FF2B5EF4-FFF2-40B4-BE49-F238E27FC236}">
                    <a16:creationId xmlns:a16="http://schemas.microsoft.com/office/drawing/2014/main" id="{BBEED1B8-6E88-1441-B914-ACF8F77994F7}"/>
                  </a:ext>
                </a:extLst>
              </p:cNvPr>
              <p:cNvSpPr txBox="1"/>
              <p:nvPr/>
            </p:nvSpPr>
            <p:spPr>
              <a:xfrm>
                <a:off x="1511085" y="1480088"/>
                <a:ext cx="521992" cy="26626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ACE</a:t>
                </a:r>
              </a:p>
            </p:txBody>
          </p:sp>
          <p:sp>
            <p:nvSpPr>
              <p:cNvPr id="46" name="Text Box 118">
                <a:extLst>
                  <a:ext uri="{FF2B5EF4-FFF2-40B4-BE49-F238E27FC236}">
                    <a16:creationId xmlns:a16="http://schemas.microsoft.com/office/drawing/2014/main" id="{D1341D2A-018A-A04B-8DAB-17DDF0B50746}"/>
                  </a:ext>
                </a:extLst>
              </p:cNvPr>
              <p:cNvSpPr txBox="1"/>
              <p:nvPr/>
            </p:nvSpPr>
            <p:spPr>
              <a:xfrm>
                <a:off x="2079571" y="1490636"/>
                <a:ext cx="526415" cy="30988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en-US" sz="1200" baseline="-25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ACE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Text Box 119">
                <a:extLst>
                  <a:ext uri="{FF2B5EF4-FFF2-40B4-BE49-F238E27FC236}">
                    <a16:creationId xmlns:a16="http://schemas.microsoft.com/office/drawing/2014/main" id="{C8D49E6E-8A91-5746-8058-AB6150F29206}"/>
                  </a:ext>
                </a:extLst>
              </p:cNvPr>
              <p:cNvSpPr txBox="1"/>
              <p:nvPr/>
            </p:nvSpPr>
            <p:spPr>
              <a:xfrm>
                <a:off x="2660830" y="2042568"/>
                <a:ext cx="825505" cy="29372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en-US" sz="750" b="1" baseline="-25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ACE2 </a:t>
                </a:r>
                <a:r>
                  <a:rPr lang="en-US" sz="75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(1 - f)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8" name="Text Box 120">
                <a:extLst>
                  <a:ext uri="{FF2B5EF4-FFF2-40B4-BE49-F238E27FC236}">
                    <a16:creationId xmlns:a16="http://schemas.microsoft.com/office/drawing/2014/main" id="{F4B15797-B810-3B4A-A531-E8B27F84B35D}"/>
                  </a:ext>
                </a:extLst>
              </p:cNvPr>
              <p:cNvSpPr txBox="1"/>
              <p:nvPr/>
            </p:nvSpPr>
            <p:spPr>
              <a:xfrm>
                <a:off x="464949" y="1487838"/>
                <a:ext cx="560738" cy="26626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ACEI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7101B39-5553-FE41-A196-38C2BB0EB1FF}"/>
                  </a:ext>
                </a:extLst>
              </p:cNvPr>
              <p:cNvCxnSpPr/>
              <p:nvPr/>
            </p:nvCxnSpPr>
            <p:spPr>
              <a:xfrm>
                <a:off x="1014493" y="1613976"/>
                <a:ext cx="4029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CA54775-D273-5843-86A2-E41EE9CE5AB6}"/>
                  </a:ext>
                </a:extLst>
              </p:cNvPr>
              <p:cNvCxnSpPr/>
              <p:nvPr/>
            </p:nvCxnSpPr>
            <p:spPr>
              <a:xfrm>
                <a:off x="1430149" y="1539283"/>
                <a:ext cx="0" cy="1549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 Box 123">
                <a:extLst>
                  <a:ext uri="{FF2B5EF4-FFF2-40B4-BE49-F238E27FC236}">
                    <a16:creationId xmlns:a16="http://schemas.microsoft.com/office/drawing/2014/main" id="{EE52A06A-F1ED-C64E-BCDA-A930800EB335}"/>
                  </a:ext>
                </a:extLst>
              </p:cNvPr>
              <p:cNvSpPr txBox="1"/>
              <p:nvPr/>
            </p:nvSpPr>
            <p:spPr>
              <a:xfrm>
                <a:off x="674176" y="2735451"/>
                <a:ext cx="560738" cy="26626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ARB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B43EFE2-CF44-F44A-AE18-923967D8A158}"/>
                  </a:ext>
                </a:extLst>
              </p:cNvPr>
              <p:cNvCxnSpPr/>
              <p:nvPr/>
            </p:nvCxnSpPr>
            <p:spPr>
              <a:xfrm>
                <a:off x="949702" y="3019371"/>
                <a:ext cx="0" cy="19372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466BBAD-8A67-F94E-AA77-D8AD5D629A33}"/>
                  </a:ext>
                </a:extLst>
              </p:cNvPr>
              <p:cNvCxnSpPr/>
              <p:nvPr/>
            </p:nvCxnSpPr>
            <p:spPr>
              <a:xfrm>
                <a:off x="875009" y="3218051"/>
                <a:ext cx="139485" cy="77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 Box 126">
                <a:extLst>
                  <a:ext uri="{FF2B5EF4-FFF2-40B4-BE49-F238E27FC236}">
                    <a16:creationId xmlns:a16="http://schemas.microsoft.com/office/drawing/2014/main" id="{CC2D7A6D-CD12-7E45-9EB0-ED3590334163}"/>
                  </a:ext>
                </a:extLst>
              </p:cNvPr>
              <p:cNvSpPr txBox="1"/>
              <p:nvPr/>
            </p:nvSpPr>
            <p:spPr>
              <a:xfrm rot="18571640">
                <a:off x="1361122" y="2678598"/>
                <a:ext cx="449451" cy="30221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en-US" sz="1200" baseline="-25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AT1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5" name="Text Box 127">
                <a:extLst>
                  <a:ext uri="{FF2B5EF4-FFF2-40B4-BE49-F238E27FC236}">
                    <a16:creationId xmlns:a16="http://schemas.microsoft.com/office/drawing/2014/main" id="{50921F42-2F95-614D-BDBF-218ADAC011E2}"/>
                  </a:ext>
                </a:extLst>
              </p:cNvPr>
              <p:cNvSpPr txBox="1"/>
              <p:nvPr/>
            </p:nvSpPr>
            <p:spPr>
              <a:xfrm>
                <a:off x="2071822" y="2738249"/>
                <a:ext cx="449451" cy="30221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en-US" sz="1200" baseline="-25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AT2</a:t>
                </a: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56" name="Text Box 128">
                <a:extLst>
                  <a:ext uri="{FF2B5EF4-FFF2-40B4-BE49-F238E27FC236}">
                    <a16:creationId xmlns:a16="http://schemas.microsoft.com/office/drawing/2014/main" id="{7B18E0F8-E743-3C43-917C-D83AA341ACDC}"/>
                  </a:ext>
                </a:extLst>
              </p:cNvPr>
              <p:cNvSpPr txBox="1"/>
              <p:nvPr/>
            </p:nvSpPr>
            <p:spPr>
              <a:xfrm rot="2923839">
                <a:off x="2583013" y="2805059"/>
                <a:ext cx="448945" cy="3016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en-US" sz="1200" baseline="-25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APA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ECB2DAA-301C-894D-BDFE-D65882C1AAD7}"/>
                </a:ext>
              </a:extLst>
            </p:cNvPr>
            <p:cNvCxnSpPr/>
            <p:nvPr/>
          </p:nvCxnSpPr>
          <p:spPr>
            <a:xfrm flipH="1">
              <a:off x="35003" y="3618261"/>
              <a:ext cx="39351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95A801D-A3AF-D245-BE3F-01587674E108}"/>
                </a:ext>
              </a:extLst>
            </p:cNvPr>
            <p:cNvCxnSpPr/>
            <p:nvPr/>
          </p:nvCxnSpPr>
          <p:spPr>
            <a:xfrm flipV="1">
              <a:off x="35003" y="585130"/>
              <a:ext cx="7434" cy="304056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21">
              <a:extLst>
                <a:ext uri="{FF2B5EF4-FFF2-40B4-BE49-F238E27FC236}">
                  <a16:creationId xmlns:a16="http://schemas.microsoft.com/office/drawing/2014/main" id="{5CFA2A9C-7589-4643-9E0B-90C888E303E4}"/>
                </a:ext>
              </a:extLst>
            </p:cNvPr>
            <p:cNvSpPr txBox="1"/>
            <p:nvPr/>
          </p:nvSpPr>
          <p:spPr>
            <a:xfrm>
              <a:off x="4326673" y="2661425"/>
              <a:ext cx="895960" cy="30554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75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 = I(t) / </a:t>
              </a:r>
              <a:r>
                <a:rPr lang="en-US" sz="75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T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DDA9F17-F326-7843-B745-0976CE05154F}"/>
                </a:ext>
              </a:extLst>
            </p:cNvPr>
            <p:cNvCxnSpPr/>
            <p:nvPr/>
          </p:nvCxnSpPr>
          <p:spPr>
            <a:xfrm flipV="1">
              <a:off x="49871" y="569022"/>
              <a:ext cx="1605776" cy="2973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23">
              <a:extLst>
                <a:ext uri="{FF2B5EF4-FFF2-40B4-BE49-F238E27FC236}">
                  <a16:creationId xmlns:a16="http://schemas.microsoft.com/office/drawing/2014/main" id="{DF208C82-0EFD-4043-BC91-E8CF2650C9E5}"/>
                </a:ext>
              </a:extLst>
            </p:cNvPr>
            <p:cNvSpPr txBox="1"/>
            <p:nvPr/>
          </p:nvSpPr>
          <p:spPr>
            <a:xfrm>
              <a:off x="0" y="1732157"/>
              <a:ext cx="245327" cy="31286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75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Symbol" pitchFamily="2" charset="2"/>
                </a:rPr>
                <a:t>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7" name="Title 3">
            <a:extLst>
              <a:ext uri="{FF2B5EF4-FFF2-40B4-BE49-F238E27FC236}">
                <a16:creationId xmlns:a16="http://schemas.microsoft.com/office/drawing/2014/main" id="{1E2B69CC-63A0-F845-8F62-25CD379FF731}"/>
              </a:ext>
            </a:extLst>
          </p:cNvPr>
          <p:cNvSpPr txBox="1">
            <a:spLocks/>
          </p:cNvSpPr>
          <p:nvPr/>
        </p:nvSpPr>
        <p:spPr>
          <a:xfrm>
            <a:off x="211371" y="100722"/>
            <a:ext cx="11682910" cy="74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Connecting renin angiotensin system with COVID19</a:t>
            </a:r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B77CD397-A0B1-4748-9DCF-8FEFB796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92" y="1113689"/>
            <a:ext cx="5765985" cy="504924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Homeostasis/steady state solution is evaluated for RAS network</a:t>
            </a:r>
          </a:p>
          <a:p>
            <a:pPr algn="just">
              <a:lnSpc>
                <a:spcPct val="16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Different physiological conditions are considered (normotensive and hypertensive patients w/wo feedback (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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))</a:t>
            </a:r>
          </a:p>
          <a:p>
            <a:pPr algn="just">
              <a:lnSpc>
                <a:spcPct val="16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Perturb the system inhibiting ACE2 due to infection</a:t>
            </a:r>
          </a:p>
          <a:p>
            <a:pPr algn="just">
              <a:lnSpc>
                <a:spcPct val="16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Inhibition of ACE2 upregulate ANGII</a:t>
            </a:r>
          </a:p>
          <a:p>
            <a:pPr algn="just">
              <a:lnSpc>
                <a:spcPct val="16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ANGII upregulate IL6 and collagen deposition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82D1560-9DEB-6549-AB9D-DB39D9B24BBA}"/>
              </a:ext>
            </a:extLst>
          </p:cNvPr>
          <p:cNvSpPr/>
          <p:nvPr/>
        </p:nvSpPr>
        <p:spPr>
          <a:xfrm>
            <a:off x="2461484" y="3263331"/>
            <a:ext cx="3625619" cy="1632437"/>
          </a:xfrm>
          <a:prstGeom prst="ellipse">
            <a:avLst/>
          </a:prstGeom>
          <a:solidFill>
            <a:schemeClr val="l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886D0A-420D-464E-9FFF-AC512B96EF34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30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6C0BF78-90B1-EB4F-86B8-3B3A4CA6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262" y="819563"/>
            <a:ext cx="2920258" cy="22381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D2EFBD-ABD2-1840-AF01-4EFC4F0F6871}"/>
                  </a:ext>
                </a:extLst>
              </p:cNvPr>
              <p:cNvSpPr txBox="1"/>
              <p:nvPr/>
            </p:nvSpPr>
            <p:spPr>
              <a:xfrm>
                <a:off x="1158679" y="1715984"/>
                <a:ext cx="4786567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Fraction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Inhibition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Infected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cells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dead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cells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cells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D2EFBD-ABD2-1840-AF01-4EFC4F0F6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679" y="1715984"/>
                <a:ext cx="4786567" cy="526554"/>
              </a:xfrm>
              <a:prstGeom prst="rect">
                <a:avLst/>
              </a:prstGeom>
              <a:blipFill>
                <a:blip r:embed="rId3"/>
                <a:stretch>
                  <a:fillRect l="-796" t="-7143" r="-53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225E18-8A33-994D-B748-703B83510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679" y="3119666"/>
            <a:ext cx="4786567" cy="3464132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42B49337-69F0-0E49-A7DF-470F79F63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246" y="3032373"/>
            <a:ext cx="5102114" cy="3638717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E4EF34DD-0FC6-6F41-A7E5-916768279526}"/>
              </a:ext>
            </a:extLst>
          </p:cNvPr>
          <p:cNvSpPr txBox="1">
            <a:spLocks/>
          </p:cNvSpPr>
          <p:nvPr/>
        </p:nvSpPr>
        <p:spPr>
          <a:xfrm>
            <a:off x="211371" y="100722"/>
            <a:ext cx="11682910" cy="742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Dynamics of ANGII, IL6 and collagen after infection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816A7-6FA5-0146-9861-1768BE58C366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417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269CC8-1FED-C54C-A1AF-DFC28AD56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2206"/>
            <a:ext cx="9144000" cy="1906794"/>
          </a:xfrm>
        </p:spPr>
        <p:txBody>
          <a:bodyPr/>
          <a:lstStyle/>
          <a:p>
            <a:r>
              <a:rPr lang="en-US" b="1" dirty="0"/>
              <a:t>Supplementary</a:t>
            </a:r>
          </a:p>
        </p:txBody>
      </p:sp>
    </p:spTree>
    <p:extLst>
      <p:ext uri="{BB962C8B-B14F-4D97-AF65-F5344CB8AC3E}">
        <p14:creationId xmlns:p14="http://schemas.microsoft.com/office/powerpoint/2010/main" val="398467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AADABA-D031-7D4F-8B40-1750B270169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8" r="16583" b="26318"/>
          <a:stretch/>
        </p:blipFill>
        <p:spPr>
          <a:xfrm>
            <a:off x="255704" y="1067588"/>
            <a:ext cx="5614987" cy="5060316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9DE7B7CE-894A-9D43-977A-6A24479844AA}"/>
              </a:ext>
            </a:extLst>
          </p:cNvPr>
          <p:cNvSpPr txBox="1">
            <a:spLocks/>
          </p:cNvSpPr>
          <p:nvPr/>
        </p:nvSpPr>
        <p:spPr>
          <a:xfrm>
            <a:off x="211371" y="100722"/>
            <a:ext cx="11650614" cy="1070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of SARS-CoV-2 mediated lung injury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82D628-FFA6-854D-8B48-E1FC4544979E}"/>
              </a:ext>
            </a:extLst>
          </p:cNvPr>
          <p:cNvSpPr/>
          <p:nvPr/>
        </p:nvSpPr>
        <p:spPr>
          <a:xfrm>
            <a:off x="645301" y="6326408"/>
            <a:ext cx="4652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Reference: </a:t>
            </a:r>
            <a:r>
              <a:rPr lang="en-US" sz="1200" i="1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Zuo</a:t>
            </a:r>
            <a:r>
              <a:rPr lang="en-US" sz="1200" i="1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-SARS coronavirus and lung fibrosis-Molecular Biology</a:t>
            </a:r>
            <a:r>
              <a:rPr lang="en-US" sz="1200" i="1" dirty="0"/>
              <a:t> 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299F62-D549-704F-B790-C4F8B4F6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22192"/>
            <a:ext cx="5765985" cy="5321839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SARS-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suppress ACE2 and increase ANGII concentration.</a:t>
            </a:r>
          </a:p>
          <a:p>
            <a:pPr algn="just">
              <a:lnSpc>
                <a:spcPct val="16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ANGII increases TGF-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activates downstream signaling resulted lung fibrosis. </a:t>
            </a:r>
          </a:p>
          <a:p>
            <a:pPr algn="just">
              <a:lnSpc>
                <a:spcPct val="16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SARS-CoV-2 may have similar effect and causes acute lung injury.</a:t>
            </a:r>
          </a:p>
          <a:p>
            <a:pPr algn="just">
              <a:lnSpc>
                <a:spcPct val="16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the data driven correlation between ANGII and fibrosis (collagen deposition) skipping intermediate interactions.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B7675-AC8B-D44F-86B9-EA3FD6C44067}"/>
              </a:ext>
            </a:extLst>
          </p:cNvPr>
          <p:cNvSpPr txBox="1"/>
          <p:nvPr/>
        </p:nvSpPr>
        <p:spPr>
          <a:xfrm>
            <a:off x="79764" y="64649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243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1181</Words>
  <Application>Microsoft Macintosh PowerPoint</Application>
  <PresentationFormat>Widescreen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Tissue Damage by Novel Corona Virus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Supplementary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Islam, Aminul</dc:creator>
  <cp:lastModifiedBy>Islam, Aminul</cp:lastModifiedBy>
  <cp:revision>86</cp:revision>
  <dcterms:created xsi:type="dcterms:W3CDTF">2020-06-04T17:22:30Z</dcterms:created>
  <dcterms:modified xsi:type="dcterms:W3CDTF">2020-08-28T18:04:20Z</dcterms:modified>
</cp:coreProperties>
</file>