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4" r:id="rId4"/>
    <p:sldId id="265" r:id="rId5"/>
    <p:sldId id="257" r:id="rId6"/>
    <p:sldId id="269" r:id="rId7"/>
    <p:sldId id="272" r:id="rId8"/>
    <p:sldId id="274" r:id="rId9"/>
    <p:sldId id="276" r:id="rId10"/>
    <p:sldId id="277" r:id="rId11"/>
    <p:sldId id="278" r:id="rId12"/>
    <p:sldId id="281" r:id="rId13"/>
    <p:sldId id="282" r:id="rId14"/>
    <p:sldId id="266" r:id="rId15"/>
    <p:sldId id="283" r:id="rId16"/>
    <p:sldId id="284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7E6E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02:33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1,'37'40,"-2"2,-1 2,-3 1,-1 1,-3 2,18 42,19 58,26 102,-36-90,49 146,107 213,-60-221,24 11,185 276,-109-183,311 597,-479-842,173 357,-242-483,199 415,-161-354,3-2,4-3,49 55,-29-58,-57-64</inkml:trace>
  <inkml:trace contextRef="#ctx0" brushRef="#br0" timeOffset="1573.3386">3830 304,'-1'9,"-1"0,0 0,0 0,-1 0,0 0,0-1,-1 1,0-1,-1 0,-4 7,-9 17,-145 256,-13-8,-11-8,-35 19,-221 227,105-129,214-234,-61 104,-780 1145,839-1218,56-81,-64 73,86-114,2 3,3 1,-23 52,-13 22,57-111,-1-1,-1-1,-1-1,-2-2,-11 9,-47 48,50-46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54.32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0,'-13'11,"0"-2,0 1,-1-2,0 0,-1-1,-10 4,-22 12,2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55.34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649 1,'-1'4,"-1"1,1-1,-1 1,0-1,0 0,0 0,-1 0,1 0,-1 0,0 0,0-1,-1 1,1-1,-1 0,0 1,-16 16,-15 27,-18 34,-32 43,72-108,-1 0,0-1,-1-1,0 0,-1-1,-5 2,-81 47,66-42,2 1,0 1,1 3,-8 8,15-8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57.35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2082,'1'9,"0"0,1-1,0 1,0 0,1-1,1 1,-1-1,1 0,5 6,0 4,35 68,51 72,-73-125,2 0,1-2,2-1,1-1,1-2,5 3,-31-27,1 0,0 0,1 0,-1 0,0-1,1 0,0 0,-1 0,1 0,0-1,0 0,0 0,0 0,0 0,0-1,0 0,0 0,0 0,0-1,0 0,2 0,2-3,0 1,1-2,-2 1,1-1,0-1,-1 0,0 0,0 0,-1-1,3-3,148-152,104-141,-196 216,-5-2,-3-3,35-78,121-302,-175 380,57-144,-31 72,86-156,-47 109,-30 56,-43 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46.4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 1,'-1'142,"3"167,0-274,1-1,2 0,6 22,-6-39,0 1,1-1,0 0,2-1,0 1,0-2,11 15,-15-26,0 0,0 0,1 0,0 0,-1-1,1 0,0 0,1 0,-1 0,0-1,1 0,0 0,-1 0,1-1,0 0,0 0,-1-1,1 1,0-1,3-1,7 1,0-2,0 0,0 0,0-2,0 0,12-5,4-4,-1-1,0-2,-1-1,-1-1,0-2,20-18,-29 21,-1-1,0-1,-1-1,-1 0,-1-2,-1 0,0 0,-2-1,1-5,50-120,-64 148,0 0,0-1,0 1,0 0,0 0,0-1,0 1,0 0,0 0,0-1,0 1,0 0,0 0,1-1,-1 1,0 0,0 0,0 0,0-1,0 1,0 0,1 0,-1 0,0 0,0-1,0 1,1 0,-1 0,0 0,0 0,0 0,1 0,-1 0,0-1,0 1,1 0,-1 0,0 0,0 0,0 0,1 0,-1 0,0 0,0 0,1 0,-1 0,0 0,0 1,1-1,-1 0,0 0,0 0,0 0,1 0,-1 0,0 0,0 1,0-1,1 0,-1 0,0 0,5 22,-2 32,-4 1,0-28,0-1,2 1,1 0,1 0,4 12,-5-33,-1 1,2-1,-1 1,1-1,-1 0,2 0,-1 0,1-1,0 1,0-1,0 0,1 0,-1 0,1-1,1 0,-1 0,1 0,-1 0,1-1,0 0,0 0,0-1,1 0,0 1,8 0,0 0,0 0,1-2,-1 0,1-1,-1 0,1-1,-1-1,0 0,0-1,0-1,0 0,0-1,-1-1,1 0,-2-1,1-1,4-3,-1 0,1-1,-2-1,0-1,-1 0,0-1,-1 0,-1-2,0 1,-1-1,-1-1,-1 0,0-1,3-10,12-30,-13 32,0-1,4-19,-8 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47.97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1 598,'3'0,"0"-1,0 1,0-1,0 0,0 0,0 0,0 0,-1-1,1 1,0-1,-1 1,1-1,-1 0,1 0,-1 0,0 0,36-43,-31 36,139-198,-66 90,15-9,-91 121,5-6,0 0,1 1,0 0,4-3,-12 12,0 0,-1-1,1 1,0 0,0 0,0 0,0 0,0 1,0-1,1 0,-1 1,0 0,1-1,-2 1,0 1,1-1,-1 0,0 0,0 1,0-1,0 1,0-1,0 1,0-1,0 1,0-1,0 1,0 0,-1 0,1 0,0-1,0 1,-1 0,1 0,0 0,-1 0,1 0,-1 0,1 0,-1 0,5 12,-1 0,0 0,-1 0,0 1,-1-1,-1 1,0 7,-2 105,-1-81,0 71,-7 160,-5-191,10-69,1 0,0 0,1 0,1 0,0 0,1 0,1 0,2 15,-2-27,1 0,-1 0,1-1,-1 1,1 0,1-1,-1 1,0-1,1 0,0 1,-1-1,1-1,0 1,1 0,-1-1,3 2,1 0,0 0,1-1,0 0,0 0,0 0,0-1,0-1,3 1,19 1,0-2,0-1,-1-1,9-2,-38 3,11-1,19-1,1-2,19-5,-42 7,1 0,-1-1,0 0,0 0,0-1,0 0,0-1,-1 1,0-2,0 1,5-6,1-4,-2 0,0-1,0-1,-2 0,0-1,-1 1,-1-2,0 1,-2-1,0 0,-4 17,0-1,-1 1,1-1,-1 1,1-1,-1 0,0 1,0-1,0 0,0 1,-1-1,1 0,-1 1,1-1,-1 1,-1-3,2 5,-1 0,1-1,0 1,-1 0,1-1,0 1,-1 0,1 0,-1-1,1 1,-1 0,1 0,0 0,-1 0,1 0,-1 0,1 0,-1 0,1 0,-1 0,1 0,-1 0,1 0,-1 0,1 0,0 0,-1 0,1 0,-1 1,-21 16,11-4,0 1,1 0,0 1,1 0,1 1,1-1,0 2,-4 12,3-1,1 1,1 0,2 1,-1 23,2-1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49.41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1 716,'0'-3,"1"1,1-1,-1 0,0 1,1-1,-1 1,1-1,0 1,0 0,0-1,0 1,0 0,0 0,1 1,-1-1,1 0,-1 1,2-1,12-10,21-27,-2-1,-2-2,-1-1,-3-1,10-22,54-78,-87 136,-1 0,2 1,-1 0,1 0,0 0,0 1,0 0,1 1,0-1,1 1,-5 3,0 1,0-1,0 1,0 0,0 0,0 0,1 0,-1 1,0-1,0 1,1 0,-1 1,0-1,0 1,1 0,-1 0,0 0,0 0,0 1,0 0,0-1,2 3,11 7,0 2,-2 0,1 0,-1 1,-1 1,3 5,-6-6,1-1,0 0,1-1,1 0,0-1,0-1,1 0,14 7,-20-14,0 1,0-1,0 0,0-1,0 0,1-1,-1 0,0 0,1-1,-1 0,1-1,-1 0,0 0,1-1,-1 0,0-1,0 0,0 0,-1-1,4-2,-2 0,-1 0,0-1,0 0,0-1,-1 0,0 0,0 0,-1-1,0-1,-1 1,0-1,-1 0,0 0,0-1,-1 1,3-11,-1-3,-2-1,0 0,0-15,4-32,-1 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50.99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6,'79'-2,"-48"0,0 1,0 1,0 2,0 2,12 3,-34-5,-1 1,1 0,-1 1,0 0,0 1,-1-1,1 1,-1 1,0-1,-1 1,1 0,-1 1,0 0,2 4,11 16,0 2,-3 0,5 12,-7-13,1-1,1-1,7 8,-5-11,2 0,0-2,1-1,20 15,-26-24,1-1,0 0,0-1,1-1,0-1,0 0,1-1,2 0,-15-5,49 14,0-3,53 5,-73-15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52.15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87,'41'-3,"0"-1,-1-3,0-1,0-1,-1-3,0-1,3-3,-34 13,-1 0,0 1,1 0,-1 0,1 1,0 0,-1 0,1 1,0 0,0 1,-1-1,1 1,0 1,-1-1,1 1,-1 1,0 0,1 0,-1 0,-1 1,1-1,0 2,-1-1,0 1,2 2,27 21,1-1,1-2,14 6,-34-23,0 0,0-1,0-1,1-1,-1 0,1-1,1-1,-1-1,14 0,163-5,-107 0,-39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53.18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1,'588'0,"-577"-1,0 1,0 1,0 0,0 0,0 1,-1 1,1 0,0 0,-6 0,1 0,-1 0,0 0,0 1,0 0,0 0,-1 0,0 0,0 1,0 0,0 0,-1 0,1 0,-1 0,0 3,52 113,-37-77,2-1,1-1,4 1,-21-36,2 0,-1 0,1 0,0-1,0 0,1 0,0 0,0-1,0 0,1-1,-1 1,1-1,0-1,1 0,-1 0,0 0,1-1,0 0,-1-1,9 0,19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55.36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1 142,'41'-1,"0"-3,0-2,-1-1,0-2,0-2,-1-1,0-2,9-7,-18 9,1 0,0 2,0 2,19-3,-38 10,1-1,-1 2,1 0,-1 0,0 1,1 0,-1 1,0 1,0 0,0 1,0 0,-1 0,7 5,-1 1,0 2,0 1,-1 0,-1 1,0 0,-1 1,-1 1,0 0,2 5,3 3,1 0,2-2,16 15,-28-30,0 0,1-1,-1-1,1 1,0-2,1 1,-1-1,1-1,0 0,0 0,0-2,0 1,0-1,0 0,0-1,1-1,-1 0,5-1,9-2,-1-2,1 0,-1-1,0-2,0-1,-1 0,11-8,-30 15,1 0,0 0,0 1,0-1,0 1,0 0,0 1,1-1,-1 1,0 0,1 1,-1-1,1 1,-1 0,1 0,-1 1,1 0,-1 0,1 0,-1 0,0 1,0 0,1 0,23 10,-3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05:46.834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5:43.39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1 330,'5'-1,"1"0,0 0,-1-1,1 1,-1-1,0-1,1 1,-1-1,0 0,1-1,24-11,25-3,1 2,1 3,0 2,34-1,-82 10,0 1,1 1,-1-1,0 2,0-1,0 1,0 1,0 0,0 0,8 3,-11-2,1 1,-1-1,0 1,0 1,0-1,-1 1,0 0,0 0,0 0,0 1,-1 0,0 0,3 6,42 72,-3 2,11 40,-54-119,-1 0,1-1,0 1,0-1,1 0,0 0,0 0,0 0,1-1,0 0,0 0,0 0,1 0,-1-1,1 0,0 0,1-1,-1 1,0-1,1-1,0 1,0-1,0 0,0-1,0 0,0 0,0 0,0-1,3 0,26 2,-1-2,1-2,0-1,-1-1,0-2,0-2,0-1,-1-1,0-2,-1-2,2-2,-34 15,185-101,-152 80,-1-1,0-1,-2-2,7-9,-8 4</inkml:trace>
  <inkml:trace contextRef="#ctx0" brushRef="#br0" timeOffset="631.256">2237 140,'12'-1,"0"0,0-1,0-1,-1 0,1-1,-1 0,0 0,0-1,0-1,16-6,103-51,-70 32</inkml:trace>
  <inkml:trace contextRef="#ctx0" brushRef="#br0" timeOffset="1410.7081">3071 103,'1'9,"0"0,0 0,1 0,0 0,1 0,0 0,0-1,1 1,3 5,49 76,-28-50,-19-26,0-2,1 1,1-1,0-1,1 0,0 0,1-1,0-1,0 0,1-1,0 0,0-1,1-1,0 0,0-1,1-1,-1 0,1-1,0-1,0 0,0-1,0-1,0-1,0 0,0-1,0 0,0-1,9-4,-14 4,0 0,0 0,-1-1,1 0,-1-1,0-1,0 1,0-2,-1 1,0-1,0 0,-1-1,0 0,0-1,-1 0,0 0,0 0,-1-1,-1 1,1-2,-2 1,1-1,1-8,14-45,-13 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05:48.84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1,'52'51,"531"513,-419-421,6-7,134 79,-152-112,71 66,-17-17,203 112,82 56,819 593,-1153-814,-51-34,-4 5,53 48,-147-112,0 0,0 1,-1 0,0 0,-1 1,1-1,-1 1,-1 1,0-1,0 1,0 0,-1 0,-1 0,0 1,0-1,0 1,-1 0,-1 0,0 0,0 0,-1 5,6 37,-1-30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05:50.46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1726 1,'-38'76,"-411"794,308-594,12 5,2 34,42-111,-10-4,-8-4,-8-4,-49 53,109-176,-34 32,31-38,-20 32,51-60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02:33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1,'37'40,"-2"2,-1 2,-3 1,-1 1,-3 2,18 42,19 58,26 102,-36-90,49 146,107 213,-60-221,24 11,185 276,-109-183,311 597,-479-842,173 357,-242-483,199 415,-161-354,3-2,4-3,49 55,-29-58,-57-64</inkml:trace>
  <inkml:trace contextRef="#ctx0" brushRef="#br0" timeOffset="1573.3386">3830 304,'-1'9,"-1"0,0 0,0 0,-1 0,0 0,0-1,-1 1,0-1,-1 0,-4 7,-9 17,-145 256,-13-8,-11-8,-35 19,-221 227,105-129,214-234,-61 104,-780 1145,839-1218,56-81,-64 73,86-114,2 3,3 1,-23 52,-13 22,57-111,-1-1,-1-1,-1-1,-2-2,-11 9,-47 48,50-46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39.1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0,'9'10,"-1"0,-1 1,1 0,-2 1,0-1,4 10,11 20,278 452,-211-364,6-4,73 73,-108-140,2-3,2-3,17 8,32 26,-78-61,1-2,13 7,28 17,-55-35,-1-1,2-1,0-1,2 0,54 25,121 81,-148-82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40.09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901 0,'-2'27,"-1"-1,-2 1,0-1,-2 0,-5 15,-14 53,-33 181,-35 71,64-252,-4-2,-5-2,-3-1,-4-2,-31 40,-7 13,6 2,-39 104,45-90,21-37,34-67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50.70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1,'23'597,"-6"-349,-14-229,1 0,1 0,0-1,1 1,2-1,-1-1,2 1,0-2,2 1,10 13,17 18,1-2,37 32,-67-69,0-1,1 0,0-1,1 0,0 0,0-1,0-1,1 0,6 2,14 3,1-3,27 4,8 2,-20 0,0 2,-2 2,0 3,8 5,7 4,50 14,2-2,-67-21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4-12T19:10:53.965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1,'1'5,"0"0,0 0,1 0,0 0,0-1,0 1,1 0,0-1,-1 0,3 3,8 14,136 283,-96-194,-28-60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BEEC-0822-45BD-8186-69F641FE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9E6C0-CE10-49CB-867A-742CDF0D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2A436-7F69-44ED-AC6E-553FC0BE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37D7-7AD6-4E45-80CB-8581DC00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C0CB-144B-479C-A72A-14E0E9C0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5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8FED-9BAC-4636-AE74-629F3484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07754-8BC1-4844-9B37-377F1710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7F81-A9F2-43CA-AFD1-53AC2DFF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C170-DA91-4BF5-BAF4-B908B04B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53CB8-5F41-4160-A876-ABC303FA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6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7315C-7828-4092-A663-46C92A8B5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49A2B-8965-403E-9E2D-3CA54D0A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6211F-1CD3-4354-9114-7156AB56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4034-965E-4E18-84DC-569920D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7618-D61E-498C-9704-A7715E4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6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C9B-7E65-4148-86F4-ADD68283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2D34-3EA7-47C8-BAF8-235E7542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1642-7989-4D36-B77C-B0030461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382BC-0125-49FB-A36A-C42E8C3B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87D0-86A0-4D39-896B-9C7CE606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981A-DAC1-4C50-9BB3-7E213075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BC93-FAAC-4C99-9B2B-4BD94BF6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7318-834B-451C-93FC-7638356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B9B8-75DA-46D3-B4CE-33DCE38F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C89D-947F-495C-AF81-E64B0FC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9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5B81-8385-4CC2-A1D2-915EA3A5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845E-3A07-4DF7-BEDB-1B113191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36F5E-4DC3-4171-BB3D-BC7FB1DC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FD0A-E847-45C8-B3CD-A7B141F5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DBDE1-7C7E-4298-BD27-89645A20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9F0C7-455A-4931-8042-E387DC98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1A4C-6BCE-40D4-9127-857D96EF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60606-5710-4921-B898-BC8050BC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21FD1-26C0-4345-AD7A-D6643E772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3E2F3-BB43-47CC-8C38-A4B2433D6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820C4-9ECF-4E63-897C-D69EE5E0E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57C6A-35E3-4E76-9AA5-D8D5F1A1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6B29D-B5D2-471E-B40D-DE45BEDE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A2A45-5C80-47D5-BED5-874EB04F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A548-7D5B-4753-A34D-030DAF1D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0A4BF-E7A5-4BA4-A4F6-6F3837C3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D4E9D-F40B-4C24-80F6-2435C6F8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89D18-24B4-4CE5-B8D7-75A51CCA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FA114-CAC3-49F3-81D6-2327912A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71667-928B-4E46-AC9E-6BE114D9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1DBD4-F9A2-4C72-BEA8-3889BFA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8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0764-F13D-4A1A-9212-310DD3F1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9CA9-1367-4DC2-9644-5845A86E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50BB-629A-4146-9AAE-59FAD818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924A2-2D12-468A-99BE-DD215E73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E53C-0E37-4984-B29E-37757CDC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C89E4-4321-453C-9CE3-E1F380C2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8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6F84-A006-4447-81D8-9473DE07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146E-ED04-4659-85DC-3E07E3466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F518E-A559-4F47-AE2B-0DDC4330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B8C92-B993-4E89-8D5F-3D895D02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B7966-761C-4017-9D53-1DD463E4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80313-22C7-44E5-8BA7-5CB0AEE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44C07-4E9C-4D45-BCD8-20A93172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D529-13AC-4E63-AF72-B3E1AED0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EE63-3598-499C-B22D-0C6F0AB2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D085-6253-424F-8FFA-F785C7F8E573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827F-598F-495C-A047-55148099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E6F0-E28E-4AFE-A638-C8D733BC6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C3AA-0BE2-4327-AA5B-5FCE9898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8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brickimedia.org/wiki/Road_worker" TargetMode="External"/><Relationship Id="rId7" Type="http://schemas.openxmlformats.org/officeDocument/2006/relationships/hyperlink" Target="http://gadgetsin.com/lego-star-wars-darth-vader-torch.ht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hyperlink" Target="http://en.brickimedia.org/wiki/Service_person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brickimedia.org/wiki/Service_person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hyperlink" Target="http://gadgetsin.com/lego-star-wars-darth-vader-torch.htm" TargetMode="Externa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2.png"/><Relationship Id="rId3" Type="http://schemas.openxmlformats.org/officeDocument/2006/relationships/hyperlink" Target="http://en.brickimedia.org/wiki/Road_worker" TargetMode="External"/><Relationship Id="rId7" Type="http://schemas.openxmlformats.org/officeDocument/2006/relationships/image" Target="../media/image19.png"/><Relationship Id="rId12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1.png"/><Relationship Id="rId5" Type="http://schemas.openxmlformats.org/officeDocument/2006/relationships/hyperlink" Target="http://en.brickimedia.org/wiki/Service_person" TargetMode="External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25.png"/><Relationship Id="rId18" Type="http://schemas.openxmlformats.org/officeDocument/2006/relationships/customXml" Target="../ink/ink11.xml"/><Relationship Id="rId3" Type="http://schemas.openxmlformats.org/officeDocument/2006/relationships/hyperlink" Target="http://en.brickimedia.org/wiki/Road_worker" TargetMode="External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customXml" Target="../ink/ink8.xml"/><Relationship Id="rId17" Type="http://schemas.openxmlformats.org/officeDocument/2006/relationships/image" Target="../media/image27.png"/><Relationship Id="rId2" Type="http://schemas.openxmlformats.org/officeDocument/2006/relationships/image" Target="../media/image15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24.png"/><Relationship Id="rId5" Type="http://schemas.openxmlformats.org/officeDocument/2006/relationships/hyperlink" Target="http://en.brickimedia.org/wiki/Service_person" TargetMode="External"/><Relationship Id="rId15" Type="http://schemas.openxmlformats.org/officeDocument/2006/relationships/image" Target="../media/image26.png"/><Relationship Id="rId10" Type="http://schemas.openxmlformats.org/officeDocument/2006/relationships/customXml" Target="../ink/ink7.xml"/><Relationship Id="rId19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18.xml"/><Relationship Id="rId17" Type="http://schemas.openxmlformats.org/officeDocument/2006/relationships/image" Target="../media/image37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33.png"/><Relationship Id="rId1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ywang305/Bitcoin-Arbitrage-Bo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brickimedia.org/wiki/Road_worke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brickimedia.org/wiki/Service_person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brickimedia.org/wiki/Road_worke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brickimedia.org/wiki/Service_person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7D81-87D1-4F44-B05C-C7B89F20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107"/>
            <a:ext cx="9144000" cy="1880144"/>
          </a:xfrm>
        </p:spPr>
        <p:txBody>
          <a:bodyPr/>
          <a:lstStyle/>
          <a:p>
            <a:r>
              <a:rPr lang="en-US" altLang="zh-CN" b="1" dirty="0"/>
              <a:t>Bitcoin Arbitrage Bot</a:t>
            </a:r>
            <a:br>
              <a:rPr lang="en-US" altLang="zh-CN" dirty="0"/>
            </a:br>
            <a:r>
              <a:rPr lang="en-US" altLang="zh-CN" sz="5400" dirty="0"/>
              <a:t>Probes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120B7-F6C5-4879-A421-439DC25E9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0903"/>
            <a:ext cx="9144000" cy="1655762"/>
          </a:xfrm>
        </p:spPr>
        <p:txBody>
          <a:bodyPr/>
          <a:lstStyle/>
          <a:p>
            <a:r>
              <a:rPr lang="en-US" altLang="zh-CN" dirty="0"/>
              <a:t>Yaodong Wang</a:t>
            </a:r>
          </a:p>
          <a:p>
            <a:r>
              <a:rPr lang="en-US" altLang="zh-CN" dirty="0"/>
              <a:t>CSE 775 DO</a:t>
            </a:r>
          </a:p>
          <a:p>
            <a:r>
              <a:rPr lang="en-US" altLang="zh-CN" dirty="0"/>
              <a:t>2018 Spring</a:t>
            </a:r>
            <a:endParaRPr lang="zh-CN" altLang="en-US" dirty="0"/>
          </a:p>
        </p:txBody>
      </p:sp>
      <p:pic>
        <p:nvPicPr>
          <p:cNvPr id="4" name="Picture 5" descr="https://www.bestbitcoinexchange.net/wp-content/uploads/2016/12/coinbase-logo.png">
            <a:extLst>
              <a:ext uri="{FF2B5EF4-FFF2-40B4-BE49-F238E27FC236}">
                <a16:creationId xmlns:a16="http://schemas.microsoft.com/office/drawing/2014/main" id="{EB963347-E375-4690-976B-A78A61998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684" y="904681"/>
            <a:ext cx="1198569" cy="3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s://www.bestbitcoinexchange.net/wp-content/uploads/2017/12/logo-e1513261690691.jpg">
            <a:extLst>
              <a:ext uri="{FF2B5EF4-FFF2-40B4-BE49-F238E27FC236}">
                <a16:creationId xmlns:a16="http://schemas.microsoft.com/office/drawing/2014/main" id="{DC824487-8E86-46DA-9FC4-2391ECD9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48" y="322564"/>
            <a:ext cx="1077552" cy="3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13DE0-0B35-4537-95EE-CC90115AB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559" y="381929"/>
            <a:ext cx="1283960" cy="30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09C85-478B-4061-96B9-50BCA3BFC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149" y="928204"/>
            <a:ext cx="981418" cy="369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469ED-1868-4972-BCCA-9A5BD3FEB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729" y="906869"/>
            <a:ext cx="1598725" cy="411689"/>
          </a:xfrm>
          <a:prstGeom prst="rect">
            <a:avLst/>
          </a:prstGeom>
        </p:spPr>
      </p:pic>
      <p:pic>
        <p:nvPicPr>
          <p:cNvPr id="9" name="Picture 6" descr="Image result for Itbit">
            <a:extLst>
              <a:ext uri="{FF2B5EF4-FFF2-40B4-BE49-F238E27FC236}">
                <a16:creationId xmlns:a16="http://schemas.microsoft.com/office/drawing/2014/main" id="{C8393AB7-2C04-4EC4-B084-CF99C5BA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33" y="992325"/>
            <a:ext cx="681675" cy="2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Related image">
            <a:extLst>
              <a:ext uri="{FF2B5EF4-FFF2-40B4-BE49-F238E27FC236}">
                <a16:creationId xmlns:a16="http://schemas.microsoft.com/office/drawing/2014/main" id="{BDA9E850-E868-4C47-A55F-51CCDEC7C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64" y="927745"/>
            <a:ext cx="926583" cy="4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Image result for okcoin logo">
            <a:extLst>
              <a:ext uri="{FF2B5EF4-FFF2-40B4-BE49-F238E27FC236}">
                <a16:creationId xmlns:a16="http://schemas.microsoft.com/office/drawing/2014/main" id="{14979DFB-B887-461F-9B48-C60D7F25C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56" y="367704"/>
            <a:ext cx="1116547" cy="2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Cex exchange">
            <a:extLst>
              <a:ext uri="{FF2B5EF4-FFF2-40B4-BE49-F238E27FC236}">
                <a16:creationId xmlns:a16="http://schemas.microsoft.com/office/drawing/2014/main" id="{022DD951-4FDF-485F-8449-0D02A1EEC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684" y="383462"/>
            <a:ext cx="1094629" cy="2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bitfinex-logo">
            <a:extLst>
              <a:ext uri="{FF2B5EF4-FFF2-40B4-BE49-F238E27FC236}">
                <a16:creationId xmlns:a16="http://schemas.microsoft.com/office/drawing/2014/main" id="{96CDEE17-5A5A-499E-8CF9-5A9EC576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34" y="307518"/>
            <a:ext cx="1413258" cy="43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66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EC-005C-4A08-AC60-713691EA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75" y="85847"/>
            <a:ext cx="10515600" cy="964632"/>
          </a:xfrm>
        </p:spPr>
        <p:txBody>
          <a:bodyPr/>
          <a:lstStyle/>
          <a:p>
            <a:r>
              <a:rPr lang="en-US" altLang="zh-CN" dirty="0"/>
              <a:t>Tick synch * with time-consuming trade </a:t>
            </a:r>
            <a:endParaRPr lang="zh-CN" alt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6EEEBC-D460-48FC-83C0-BE9A4217E1DA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122F86-1C82-4CEB-9E3E-481359E3CEAD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85922F-0002-482F-B48C-0CFE7F4A96CE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5B1D364-BC73-4834-87FD-CB67FC1BA38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06C4751-397A-46F3-9F1E-65A39C87C2B9}"/>
              </a:ext>
            </a:extLst>
          </p:cNvPr>
          <p:cNvCxnSpPr>
            <a:cxnSpLocks/>
          </p:cNvCxnSpPr>
          <p:nvPr/>
        </p:nvCxnSpPr>
        <p:spPr>
          <a:xfrm>
            <a:off x="1305545" y="45176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0AA873-5B95-4891-B52A-F79AEB0DFBD6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89C67E-861A-4C9F-98EF-DF0180FB083D}"/>
              </a:ext>
            </a:extLst>
          </p:cNvPr>
          <p:cNvSpPr txBox="1"/>
          <p:nvPr/>
        </p:nvSpPr>
        <p:spPr>
          <a:xfrm>
            <a:off x="55084" y="42023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8D49D6-EF8B-4B9E-A984-F17244563925}"/>
              </a:ext>
            </a:extLst>
          </p:cNvPr>
          <p:cNvSpPr txBox="1"/>
          <p:nvPr/>
        </p:nvSpPr>
        <p:spPr>
          <a:xfrm>
            <a:off x="-1" y="48333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8E4790-17AC-4693-BBF3-920DDD0D9EEE}"/>
              </a:ext>
            </a:extLst>
          </p:cNvPr>
          <p:cNvCxnSpPr>
            <a:cxnSpLocks/>
          </p:cNvCxnSpPr>
          <p:nvPr/>
        </p:nvCxnSpPr>
        <p:spPr>
          <a:xfrm>
            <a:off x="1270254" y="51593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E1AD5E7-DB3D-4529-89B6-AE3D241D0F72}"/>
              </a:ext>
            </a:extLst>
          </p:cNvPr>
          <p:cNvSpPr txBox="1"/>
          <p:nvPr/>
        </p:nvSpPr>
        <p:spPr>
          <a:xfrm>
            <a:off x="2044019" y="5495656"/>
            <a:ext cx="2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transact</a:t>
            </a:r>
            <a:endParaRPr lang="zh-CN" altLang="en-US" dirty="0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B72AE9B-020B-4220-81BD-5F460B9BBFA6}"/>
              </a:ext>
            </a:extLst>
          </p:cNvPr>
          <p:cNvCxnSpPr>
            <a:cxnSpLocks/>
          </p:cNvCxnSpPr>
          <p:nvPr/>
        </p:nvCxnSpPr>
        <p:spPr>
          <a:xfrm>
            <a:off x="1885226" y="51645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8EFE19-15EC-4F38-B3FF-EB4F588E0229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583C699-C1FA-4568-A236-A663CDA27609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C02365-161D-48F4-8D7D-3788F2443EBC}"/>
              </a:ext>
            </a:extLst>
          </p:cNvPr>
          <p:cNvCxnSpPr>
            <a:cxnSpLocks/>
          </p:cNvCxnSpPr>
          <p:nvPr/>
        </p:nvCxnSpPr>
        <p:spPr>
          <a:xfrm>
            <a:off x="767778" y="1777675"/>
            <a:ext cx="534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1E9F7-9D08-4C5C-8D20-5D61ABB3DFBE}"/>
              </a:ext>
            </a:extLst>
          </p:cNvPr>
          <p:cNvSpPr txBox="1"/>
          <p:nvPr/>
        </p:nvSpPr>
        <p:spPr>
          <a:xfrm>
            <a:off x="623491" y="1128258"/>
            <a:ext cx="11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synch tasks</a:t>
            </a:r>
            <a:endParaRPr lang="zh-CN" alt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C67E79-96F3-4E24-A8C4-06BB3303A98F}"/>
              </a:ext>
            </a:extLst>
          </p:cNvPr>
          <p:cNvCxnSpPr>
            <a:cxnSpLocks/>
          </p:cNvCxnSpPr>
          <p:nvPr/>
        </p:nvCxnSpPr>
        <p:spPr>
          <a:xfrm>
            <a:off x="1548630" y="4483418"/>
            <a:ext cx="53298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BD475-52C6-4C66-B48F-A937A5097D5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29052" cy="24142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268D5E-FAEA-4054-97A5-7EB7CDD87404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35918" cy="237696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A53B1-524E-408B-859B-6DE1739F02D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B97911-28FD-4D19-A285-A8F7B0F54F78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0D6B0-CEE0-4CCB-9362-4EB44F617D1B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F5DD05-FAAC-42AF-921E-EA619991DA40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AD352C-694C-4BF4-A228-13FF9A8EA029}"/>
              </a:ext>
            </a:extLst>
          </p:cNvPr>
          <p:cNvCxnSpPr>
            <a:cxnSpLocks/>
          </p:cNvCxnSpPr>
          <p:nvPr/>
        </p:nvCxnSpPr>
        <p:spPr>
          <a:xfrm>
            <a:off x="4044243" y="1771656"/>
            <a:ext cx="6219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D14B16C-B256-4D31-9DD0-09821B5522E2}"/>
              </a:ext>
            </a:extLst>
          </p:cNvPr>
          <p:cNvSpPr txBox="1"/>
          <p:nvPr/>
        </p:nvSpPr>
        <p:spPr>
          <a:xfrm>
            <a:off x="3927346" y="1079355"/>
            <a:ext cx="139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non-synch tasks</a:t>
            </a:r>
            <a:endParaRPr lang="zh-CN" alt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6019DC-D0E9-424D-BE1C-23EAE2DB8224}"/>
              </a:ext>
            </a:extLst>
          </p:cNvPr>
          <p:cNvCxnSpPr>
            <a:cxnSpLocks/>
          </p:cNvCxnSpPr>
          <p:nvPr/>
        </p:nvCxnSpPr>
        <p:spPr>
          <a:xfrm flipV="1">
            <a:off x="1751537" y="51160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D59107-23F5-46E2-B75F-74A04C1ADE70}"/>
              </a:ext>
            </a:extLst>
          </p:cNvPr>
          <p:cNvCxnSpPr>
            <a:cxnSpLocks/>
          </p:cNvCxnSpPr>
          <p:nvPr/>
        </p:nvCxnSpPr>
        <p:spPr>
          <a:xfrm>
            <a:off x="2224155" y="5116021"/>
            <a:ext cx="17556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290BEF-28ED-4CD0-8AB1-396CF94E5419}"/>
              </a:ext>
            </a:extLst>
          </p:cNvPr>
          <p:cNvCxnSpPr>
            <a:cxnSpLocks/>
          </p:cNvCxnSpPr>
          <p:nvPr/>
        </p:nvCxnSpPr>
        <p:spPr>
          <a:xfrm flipV="1">
            <a:off x="4105690" y="51199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C36DD4-E58C-4F6C-94F2-13703BADCA55}"/>
              </a:ext>
            </a:extLst>
          </p:cNvPr>
          <p:cNvCxnSpPr>
            <a:cxnSpLocks/>
          </p:cNvCxnSpPr>
          <p:nvPr/>
        </p:nvCxnSpPr>
        <p:spPr>
          <a:xfrm>
            <a:off x="4485183" y="5122503"/>
            <a:ext cx="112753" cy="26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48070-0004-447E-8DF5-CD61F195C9D8}"/>
              </a:ext>
            </a:extLst>
          </p:cNvPr>
          <p:cNvCxnSpPr>
            <a:cxnSpLocks/>
          </p:cNvCxnSpPr>
          <p:nvPr/>
        </p:nvCxnSpPr>
        <p:spPr>
          <a:xfrm>
            <a:off x="149174" y="1969540"/>
            <a:ext cx="61053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6BC112-AACA-498B-8A9D-127BBDF8F0D6}"/>
              </a:ext>
            </a:extLst>
          </p:cNvPr>
          <p:cNvCxnSpPr>
            <a:cxnSpLocks/>
          </p:cNvCxnSpPr>
          <p:nvPr/>
        </p:nvCxnSpPr>
        <p:spPr>
          <a:xfrm flipV="1">
            <a:off x="2168748" y="44733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FD1EFCD-4076-4E20-81D4-EA7D3BE3D851}"/>
              </a:ext>
            </a:extLst>
          </p:cNvPr>
          <p:cNvCxnSpPr>
            <a:cxnSpLocks/>
          </p:cNvCxnSpPr>
          <p:nvPr/>
        </p:nvCxnSpPr>
        <p:spPr>
          <a:xfrm>
            <a:off x="3678686" y="44741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80868F-211B-4655-A8C0-BD876F98E8DE}"/>
              </a:ext>
            </a:extLst>
          </p:cNvPr>
          <p:cNvCxnSpPr>
            <a:cxnSpLocks/>
          </p:cNvCxnSpPr>
          <p:nvPr/>
        </p:nvCxnSpPr>
        <p:spPr>
          <a:xfrm>
            <a:off x="2618136" y="1774589"/>
            <a:ext cx="46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9F0024A-49A9-4EE2-8269-233EA4FE3C08}"/>
              </a:ext>
            </a:extLst>
          </p:cNvPr>
          <p:cNvSpPr txBox="1"/>
          <p:nvPr/>
        </p:nvSpPr>
        <p:spPr>
          <a:xfrm>
            <a:off x="2267208" y="1286116"/>
            <a:ext cx="14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5A9A0-7DF0-406B-AC64-D030FA12AE10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4FEEF1-C3C9-4C71-8711-36BF6DD5DE81}"/>
              </a:ext>
            </a:extLst>
          </p:cNvPr>
          <p:cNvCxnSpPr>
            <a:cxnSpLocks/>
          </p:cNvCxnSpPr>
          <p:nvPr/>
        </p:nvCxnSpPr>
        <p:spPr>
          <a:xfrm>
            <a:off x="1936082" y="5830772"/>
            <a:ext cx="28232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29B7EE-DE43-41F4-8AE5-59CA16F79967}"/>
              </a:ext>
            </a:extLst>
          </p:cNvPr>
          <p:cNvCxnSpPr>
            <a:cxnSpLocks/>
          </p:cNvCxnSpPr>
          <p:nvPr/>
        </p:nvCxnSpPr>
        <p:spPr>
          <a:xfrm flipV="1">
            <a:off x="6254489" y="1050479"/>
            <a:ext cx="0" cy="5859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C141582-287C-48F8-9FAA-AF0C1A127D02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F76E3FA-47B7-477F-B0B3-763756FC5E80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5F708C-F55F-4488-B763-02303BE8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22879" y="1221873"/>
            <a:ext cx="816837" cy="109956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00443F3-135E-428F-ADD4-88CEB5F0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76357" y="1994470"/>
            <a:ext cx="816837" cy="109956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A652F72-5FAB-4718-B952-23C5EE1779D1}"/>
              </a:ext>
            </a:extLst>
          </p:cNvPr>
          <p:cNvSpPr txBox="1"/>
          <p:nvPr/>
        </p:nvSpPr>
        <p:spPr>
          <a:xfrm>
            <a:off x="6318594" y="3001164"/>
            <a:ext cx="113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price</a:t>
            </a:r>
            <a:endParaRPr lang="zh-CN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3BBC1C-6F5C-4824-ACC7-EB5FAF5ED717}"/>
              </a:ext>
            </a:extLst>
          </p:cNvPr>
          <p:cNvSpPr txBox="1"/>
          <p:nvPr/>
        </p:nvSpPr>
        <p:spPr>
          <a:xfrm>
            <a:off x="7367884" y="2174921"/>
            <a:ext cx="10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price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AE7291-9F30-476A-B8FB-6DA93DA2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38806" y="2443685"/>
            <a:ext cx="819992" cy="1178276"/>
          </a:xfrm>
          <a:prstGeom prst="rect">
            <a:avLst/>
          </a:prstGeom>
        </p:spPr>
      </p:pic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6FB00955-F06C-46B9-A201-2998C03FD085}"/>
              </a:ext>
            </a:extLst>
          </p:cNvPr>
          <p:cNvSpPr/>
          <p:nvPr/>
        </p:nvSpPr>
        <p:spPr>
          <a:xfrm>
            <a:off x="9841779" y="695939"/>
            <a:ext cx="1825580" cy="857919"/>
          </a:xfrm>
          <a:prstGeom prst="wedgeRoundRectCallout">
            <a:avLst>
              <a:gd name="adj1" fmla="val 8098"/>
              <a:gd name="adj2" fmla="val 1671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Start simulating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DEC115-780A-416B-A25E-04D912E96B19}"/>
              </a:ext>
            </a:extLst>
          </p:cNvPr>
          <p:cNvSpPr/>
          <p:nvPr/>
        </p:nvSpPr>
        <p:spPr>
          <a:xfrm>
            <a:off x="8137045" y="2631605"/>
            <a:ext cx="1207751" cy="55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ADB8-3D11-44D5-B6E9-21F654179D81}"/>
              </a:ext>
            </a:extLst>
          </p:cNvPr>
          <p:cNvSpPr txBox="1"/>
          <p:nvPr/>
        </p:nvSpPr>
        <p:spPr>
          <a:xfrm>
            <a:off x="7812368" y="3128609"/>
            <a:ext cx="15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Unbuffered channel</a:t>
            </a:r>
            <a:endParaRPr lang="zh-CN" altLang="en-US" dirty="0"/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3D441972-C798-4266-ABDA-BE1F001E704C}"/>
              </a:ext>
            </a:extLst>
          </p:cNvPr>
          <p:cNvSpPr/>
          <p:nvPr/>
        </p:nvSpPr>
        <p:spPr>
          <a:xfrm>
            <a:off x="7271729" y="4247867"/>
            <a:ext cx="3787066" cy="857919"/>
          </a:xfrm>
          <a:prstGeom prst="wedgeRoundRectCallout">
            <a:avLst>
              <a:gd name="adj1" fmla="val 33830"/>
              <a:gd name="adj2" fmla="val -1326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If there is hard work, dispatch it to a new “</a:t>
            </a:r>
            <a:r>
              <a:rPr lang="en-US" altLang="zh-CN" dirty="0" err="1">
                <a:solidFill>
                  <a:srgbClr val="FF0000"/>
                </a:solidFill>
              </a:rPr>
              <a:t>Transactor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6393B2-2780-4D0C-A885-B564AAE894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6209" t="6599" r="22819" b="6595"/>
          <a:stretch/>
        </p:blipFill>
        <p:spPr>
          <a:xfrm>
            <a:off x="10830549" y="4700230"/>
            <a:ext cx="644018" cy="109675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E5879C-0EE0-4FEE-9DCD-6DB7304A7882}"/>
              </a:ext>
            </a:extLst>
          </p:cNvPr>
          <p:cNvSpPr txBox="1"/>
          <p:nvPr/>
        </p:nvSpPr>
        <p:spPr>
          <a:xfrm>
            <a:off x="10272601" y="5796984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[13]  </a:t>
            </a:r>
            <a:r>
              <a:rPr lang="en-US" altLang="zh-CN" dirty="0" err="1"/>
              <a:t>transactor</a:t>
            </a:r>
            <a:endParaRPr lang="zh-CN" alt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77F73B9-1D03-4D2E-ADEB-D7FF6598F3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6209" t="6599" r="22819" b="6595"/>
          <a:stretch/>
        </p:blipFill>
        <p:spPr>
          <a:xfrm>
            <a:off x="6649301" y="5466070"/>
            <a:ext cx="566336" cy="96446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92F63C9-DD1D-489D-AB9F-4E5367C3661A}"/>
              </a:ext>
            </a:extLst>
          </p:cNvPr>
          <p:cNvSpPr txBox="1"/>
          <p:nvPr/>
        </p:nvSpPr>
        <p:spPr>
          <a:xfrm>
            <a:off x="7142485" y="6099617"/>
            <a:ext cx="349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[…]  more </a:t>
            </a:r>
            <a:r>
              <a:rPr lang="en-US" altLang="zh-CN" dirty="0" err="1"/>
              <a:t>transactors</a:t>
            </a:r>
            <a:r>
              <a:rPr lang="en-US" altLang="zh-CN" dirty="0"/>
              <a:t> still get busy ( time-consuming )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2C0FF4-414F-4FB6-A10E-59227BC0F188}"/>
              </a:ext>
            </a:extLst>
          </p:cNvPr>
          <p:cNvCxnSpPr>
            <a:endCxn id="19" idx="1"/>
          </p:cNvCxnSpPr>
          <p:nvPr/>
        </p:nvCxnSpPr>
        <p:spPr>
          <a:xfrm>
            <a:off x="10069387" y="4892421"/>
            <a:ext cx="761162" cy="35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93F683-E8D9-4526-B8BC-C7B08D869B70}"/>
              </a:ext>
            </a:extLst>
          </p:cNvPr>
          <p:cNvSpPr txBox="1"/>
          <p:nvPr/>
        </p:nvSpPr>
        <p:spPr>
          <a:xfrm>
            <a:off x="10069387" y="3621961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[12]  simulator</a:t>
            </a:r>
            <a:endParaRPr lang="zh-CN" alt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9CEDA3-6EC2-4F03-B031-AC2B0A48A376}"/>
              </a:ext>
            </a:extLst>
          </p:cNvPr>
          <p:cNvCxnSpPr>
            <a:cxnSpLocks/>
          </p:cNvCxnSpPr>
          <p:nvPr/>
        </p:nvCxnSpPr>
        <p:spPr>
          <a:xfrm>
            <a:off x="55084" y="6380757"/>
            <a:ext cx="489806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E95BACC-9CFC-4F4A-B65F-65286846DD04}"/>
              </a:ext>
            </a:extLst>
          </p:cNvPr>
          <p:cNvSpPr txBox="1"/>
          <p:nvPr/>
        </p:nvSpPr>
        <p:spPr>
          <a:xfrm>
            <a:off x="55084" y="6011425"/>
            <a:ext cx="269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&gt;13:  more </a:t>
            </a:r>
            <a:r>
              <a:rPr lang="en-US" altLang="zh-CN" dirty="0" err="1"/>
              <a:t>transactors</a:t>
            </a:r>
            <a:endParaRPr lang="zh-CN" alt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218B1A3-0758-4CC3-A0D6-924847D27465}"/>
              </a:ext>
            </a:extLst>
          </p:cNvPr>
          <p:cNvSpPr/>
          <p:nvPr/>
        </p:nvSpPr>
        <p:spPr>
          <a:xfrm>
            <a:off x="0" y="1969540"/>
            <a:ext cx="6238016" cy="4888458"/>
          </a:xfrm>
          <a:custGeom>
            <a:avLst/>
            <a:gdLst>
              <a:gd name="connsiteX0" fmla="*/ 1900964 w 6238016"/>
              <a:gd name="connsiteY0" fmla="*/ 3083075 h 4888458"/>
              <a:gd name="connsiteX1" fmla="*/ 1254115 w 6238016"/>
              <a:gd name="connsiteY1" fmla="*/ 3547189 h 4888458"/>
              <a:gd name="connsiteX2" fmla="*/ 1900964 w 6238016"/>
              <a:gd name="connsiteY2" fmla="*/ 4011303 h 4888458"/>
              <a:gd name="connsiteX3" fmla="*/ 2547813 w 6238016"/>
              <a:gd name="connsiteY3" fmla="*/ 3547189 h 4888458"/>
              <a:gd name="connsiteX4" fmla="*/ 1900964 w 6238016"/>
              <a:gd name="connsiteY4" fmla="*/ 3083075 h 4888458"/>
              <a:gd name="connsiteX5" fmla="*/ 0 w 6238016"/>
              <a:gd name="connsiteY5" fmla="*/ 0 h 4888458"/>
              <a:gd name="connsiteX6" fmla="*/ 6238016 w 6238016"/>
              <a:gd name="connsiteY6" fmla="*/ 0 h 4888458"/>
              <a:gd name="connsiteX7" fmla="*/ 6238016 w 6238016"/>
              <a:gd name="connsiteY7" fmla="*/ 4888458 h 4888458"/>
              <a:gd name="connsiteX8" fmla="*/ 0 w 6238016"/>
              <a:gd name="connsiteY8" fmla="*/ 4888458 h 488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38016" h="4888458">
                <a:moveTo>
                  <a:pt x="1900964" y="3083075"/>
                </a:moveTo>
                <a:cubicBezTo>
                  <a:pt x="1543719" y="3083075"/>
                  <a:pt x="1254115" y="3290866"/>
                  <a:pt x="1254115" y="3547189"/>
                </a:cubicBezTo>
                <a:cubicBezTo>
                  <a:pt x="1254115" y="3803512"/>
                  <a:pt x="1543719" y="4011303"/>
                  <a:pt x="1900964" y="4011303"/>
                </a:cubicBezTo>
                <a:cubicBezTo>
                  <a:pt x="2258209" y="4011303"/>
                  <a:pt x="2547813" y="3803512"/>
                  <a:pt x="2547813" y="3547189"/>
                </a:cubicBezTo>
                <a:cubicBezTo>
                  <a:pt x="2547813" y="3290866"/>
                  <a:pt x="2258209" y="3083075"/>
                  <a:pt x="1900964" y="3083075"/>
                </a:cubicBezTo>
                <a:close/>
                <a:moveTo>
                  <a:pt x="0" y="0"/>
                </a:moveTo>
                <a:lnTo>
                  <a:pt x="6238016" y="0"/>
                </a:lnTo>
                <a:lnTo>
                  <a:pt x="6238016" y="4888458"/>
                </a:lnTo>
                <a:lnTo>
                  <a:pt x="0" y="4888458"/>
                </a:lnTo>
                <a:close/>
              </a:path>
            </a:pathLst>
          </a:custGeom>
          <a:solidFill>
            <a:srgbClr val="0D0D0D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32" grpId="0" animBg="1"/>
      <p:bldP spid="18" grpId="0" animBg="1"/>
      <p:bldP spid="135" grpId="0"/>
      <p:bldP spid="54" grpId="0" animBg="1"/>
      <p:bldP spid="55" grpId="0"/>
      <p:bldP spid="58" grpId="0"/>
      <p:bldP spid="131" grpId="0"/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EC-005C-4A08-AC60-713691EA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75" y="85847"/>
            <a:ext cx="10515600" cy="9646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Tick synch * with buffered channel to post2node</a:t>
            </a:r>
            <a:endParaRPr lang="zh-CN" alt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6EEEBC-D460-48FC-83C0-BE9A4217E1DA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122F86-1C82-4CEB-9E3E-481359E3CEAD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85922F-0002-482F-B48C-0CFE7F4A96CE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5B1D364-BC73-4834-87FD-CB67FC1BA38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06C4751-397A-46F3-9F1E-65A39C87C2B9}"/>
              </a:ext>
            </a:extLst>
          </p:cNvPr>
          <p:cNvCxnSpPr>
            <a:cxnSpLocks/>
          </p:cNvCxnSpPr>
          <p:nvPr/>
        </p:nvCxnSpPr>
        <p:spPr>
          <a:xfrm>
            <a:off x="1305545" y="45176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0AA873-5B95-4891-B52A-F79AEB0DFBD6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89C67E-861A-4C9F-98EF-DF0180FB083D}"/>
              </a:ext>
            </a:extLst>
          </p:cNvPr>
          <p:cNvSpPr txBox="1"/>
          <p:nvPr/>
        </p:nvSpPr>
        <p:spPr>
          <a:xfrm>
            <a:off x="55084" y="42023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8D49D6-EF8B-4B9E-A984-F17244563925}"/>
              </a:ext>
            </a:extLst>
          </p:cNvPr>
          <p:cNvSpPr txBox="1"/>
          <p:nvPr/>
        </p:nvSpPr>
        <p:spPr>
          <a:xfrm>
            <a:off x="-1" y="52524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8E4790-17AC-4693-BBF3-920DDD0D9EEE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E1AD5E7-DB3D-4529-89B6-AE3D241D0F72}"/>
              </a:ext>
            </a:extLst>
          </p:cNvPr>
          <p:cNvSpPr txBox="1"/>
          <p:nvPr/>
        </p:nvSpPr>
        <p:spPr>
          <a:xfrm>
            <a:off x="2044019" y="5914756"/>
            <a:ext cx="2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transact</a:t>
            </a:r>
            <a:endParaRPr lang="zh-CN" altLang="en-US" dirty="0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B72AE9B-020B-4220-81BD-5F460B9BBFA6}"/>
              </a:ext>
            </a:extLst>
          </p:cNvPr>
          <p:cNvCxnSpPr>
            <a:cxnSpLocks/>
          </p:cNvCxnSpPr>
          <p:nvPr/>
        </p:nvCxnSpPr>
        <p:spPr>
          <a:xfrm>
            <a:off x="1885226" y="55836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8EFE19-15EC-4F38-B3FF-EB4F588E0229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583C699-C1FA-4568-A236-A663CDA27609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C02365-161D-48F4-8D7D-3788F2443EBC}"/>
              </a:ext>
            </a:extLst>
          </p:cNvPr>
          <p:cNvCxnSpPr>
            <a:cxnSpLocks/>
          </p:cNvCxnSpPr>
          <p:nvPr/>
        </p:nvCxnSpPr>
        <p:spPr>
          <a:xfrm>
            <a:off x="767778" y="1777675"/>
            <a:ext cx="534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1E9F7-9D08-4C5C-8D20-5D61ABB3DFBE}"/>
              </a:ext>
            </a:extLst>
          </p:cNvPr>
          <p:cNvSpPr txBox="1"/>
          <p:nvPr/>
        </p:nvSpPr>
        <p:spPr>
          <a:xfrm>
            <a:off x="623491" y="1128258"/>
            <a:ext cx="11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synch tasks</a:t>
            </a:r>
            <a:endParaRPr lang="zh-CN" alt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C67E79-96F3-4E24-A8C4-06BB3303A98F}"/>
              </a:ext>
            </a:extLst>
          </p:cNvPr>
          <p:cNvCxnSpPr>
            <a:cxnSpLocks/>
          </p:cNvCxnSpPr>
          <p:nvPr/>
        </p:nvCxnSpPr>
        <p:spPr>
          <a:xfrm>
            <a:off x="1548630" y="4483418"/>
            <a:ext cx="53298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BD475-52C6-4C66-B48F-A937A5097D5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20412" cy="27900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268D5E-FAEA-4054-97A5-7EB7CDD87404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39907" cy="27090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A53B1-524E-408B-859B-6DE1739F02D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B97911-28FD-4D19-A285-A8F7B0F54F78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0D6B0-CEE0-4CCB-9362-4EB44F617D1B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F5DD05-FAAC-42AF-921E-EA619991DA40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AD352C-694C-4BF4-A228-13FF9A8EA029}"/>
              </a:ext>
            </a:extLst>
          </p:cNvPr>
          <p:cNvCxnSpPr>
            <a:cxnSpLocks/>
          </p:cNvCxnSpPr>
          <p:nvPr/>
        </p:nvCxnSpPr>
        <p:spPr>
          <a:xfrm>
            <a:off x="4044243" y="1771656"/>
            <a:ext cx="6219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D14B16C-B256-4D31-9DD0-09821B5522E2}"/>
              </a:ext>
            </a:extLst>
          </p:cNvPr>
          <p:cNvSpPr txBox="1"/>
          <p:nvPr/>
        </p:nvSpPr>
        <p:spPr>
          <a:xfrm>
            <a:off x="3927346" y="1079355"/>
            <a:ext cx="139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non-synch tasks</a:t>
            </a:r>
            <a:endParaRPr lang="zh-CN" alt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6019DC-D0E9-424D-BE1C-23EAE2DB8224}"/>
              </a:ext>
            </a:extLst>
          </p:cNvPr>
          <p:cNvCxnSpPr>
            <a:cxnSpLocks/>
          </p:cNvCxnSpPr>
          <p:nvPr/>
        </p:nvCxnSpPr>
        <p:spPr>
          <a:xfrm flipV="1">
            <a:off x="1751537" y="55351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D59107-23F5-46E2-B75F-74A04C1ADE70}"/>
              </a:ext>
            </a:extLst>
          </p:cNvPr>
          <p:cNvCxnSpPr>
            <a:cxnSpLocks/>
          </p:cNvCxnSpPr>
          <p:nvPr/>
        </p:nvCxnSpPr>
        <p:spPr>
          <a:xfrm>
            <a:off x="2224155" y="5535121"/>
            <a:ext cx="17556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290BEF-28ED-4CD0-8AB1-396CF94E5419}"/>
              </a:ext>
            </a:extLst>
          </p:cNvPr>
          <p:cNvCxnSpPr>
            <a:cxnSpLocks/>
          </p:cNvCxnSpPr>
          <p:nvPr/>
        </p:nvCxnSpPr>
        <p:spPr>
          <a:xfrm flipV="1">
            <a:off x="4105690" y="55390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C36DD4-E58C-4F6C-94F2-13703BADCA55}"/>
              </a:ext>
            </a:extLst>
          </p:cNvPr>
          <p:cNvCxnSpPr>
            <a:cxnSpLocks/>
          </p:cNvCxnSpPr>
          <p:nvPr/>
        </p:nvCxnSpPr>
        <p:spPr>
          <a:xfrm>
            <a:off x="4485183" y="5541603"/>
            <a:ext cx="112753" cy="26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48070-0004-447E-8DF5-CD61F195C9D8}"/>
              </a:ext>
            </a:extLst>
          </p:cNvPr>
          <p:cNvCxnSpPr>
            <a:cxnSpLocks/>
          </p:cNvCxnSpPr>
          <p:nvPr/>
        </p:nvCxnSpPr>
        <p:spPr>
          <a:xfrm>
            <a:off x="149174" y="1969540"/>
            <a:ext cx="517412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6BC112-AACA-498B-8A9D-127BBDF8F0D6}"/>
              </a:ext>
            </a:extLst>
          </p:cNvPr>
          <p:cNvCxnSpPr>
            <a:cxnSpLocks/>
          </p:cNvCxnSpPr>
          <p:nvPr/>
        </p:nvCxnSpPr>
        <p:spPr>
          <a:xfrm flipV="1">
            <a:off x="2168748" y="44733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FD1EFCD-4076-4E20-81D4-EA7D3BE3D851}"/>
              </a:ext>
            </a:extLst>
          </p:cNvPr>
          <p:cNvCxnSpPr>
            <a:cxnSpLocks/>
          </p:cNvCxnSpPr>
          <p:nvPr/>
        </p:nvCxnSpPr>
        <p:spPr>
          <a:xfrm>
            <a:off x="3678686" y="44741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80868F-211B-4655-A8C0-BD876F98E8DE}"/>
              </a:ext>
            </a:extLst>
          </p:cNvPr>
          <p:cNvCxnSpPr>
            <a:cxnSpLocks/>
          </p:cNvCxnSpPr>
          <p:nvPr/>
        </p:nvCxnSpPr>
        <p:spPr>
          <a:xfrm>
            <a:off x="2618136" y="1774589"/>
            <a:ext cx="46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9F0024A-49A9-4EE2-8269-233EA4FE3C08}"/>
              </a:ext>
            </a:extLst>
          </p:cNvPr>
          <p:cNvSpPr txBox="1"/>
          <p:nvPr/>
        </p:nvSpPr>
        <p:spPr>
          <a:xfrm>
            <a:off x="2267208" y="1286116"/>
            <a:ext cx="14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5A9A0-7DF0-406B-AC64-D030FA12AE10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4FEEF1-C3C9-4C71-8711-36BF6DD5DE81}"/>
              </a:ext>
            </a:extLst>
          </p:cNvPr>
          <p:cNvCxnSpPr>
            <a:cxnSpLocks/>
          </p:cNvCxnSpPr>
          <p:nvPr/>
        </p:nvCxnSpPr>
        <p:spPr>
          <a:xfrm>
            <a:off x="1936082" y="6249872"/>
            <a:ext cx="28232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29B7EE-DE43-41F4-8AE5-59CA16F79967}"/>
              </a:ext>
            </a:extLst>
          </p:cNvPr>
          <p:cNvCxnSpPr>
            <a:cxnSpLocks/>
          </p:cNvCxnSpPr>
          <p:nvPr/>
        </p:nvCxnSpPr>
        <p:spPr>
          <a:xfrm flipV="1">
            <a:off x="5323299" y="994304"/>
            <a:ext cx="0" cy="5859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C141582-287C-48F8-9FAA-AF0C1A127D02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F76E3FA-47B7-477F-B0B3-763756FC5E80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AE7291-9F30-476A-B8FB-6DA93DA2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26155" y="2738767"/>
            <a:ext cx="616978" cy="886558"/>
          </a:xfrm>
          <a:prstGeom prst="rect">
            <a:avLst/>
          </a:prstGeom>
        </p:spPr>
      </p:pic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6FB00955-F06C-46B9-A201-2998C03FD085}"/>
              </a:ext>
            </a:extLst>
          </p:cNvPr>
          <p:cNvSpPr/>
          <p:nvPr/>
        </p:nvSpPr>
        <p:spPr>
          <a:xfrm>
            <a:off x="5592701" y="942545"/>
            <a:ext cx="3145596" cy="1839615"/>
          </a:xfrm>
          <a:prstGeom prst="wedgeRoundRectCallout">
            <a:avLst>
              <a:gd name="adj1" fmla="val 634"/>
              <a:gd name="adj2" fmla="val 6860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@12  !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…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I have finished my part in time, send all tick prices to Buffered channel. Done, let’s call it a day.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6393B2-2780-4D0C-A885-B564AAE894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6209" t="6599" r="22819" b="6595"/>
          <a:stretch/>
        </p:blipFill>
        <p:spPr>
          <a:xfrm>
            <a:off x="6236711" y="4067905"/>
            <a:ext cx="631991" cy="107627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E5879C-0EE0-4FEE-9DCD-6DB7304A7882}"/>
              </a:ext>
            </a:extLst>
          </p:cNvPr>
          <p:cNvSpPr txBox="1"/>
          <p:nvPr/>
        </p:nvSpPr>
        <p:spPr>
          <a:xfrm>
            <a:off x="5663242" y="5066542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[13]  </a:t>
            </a:r>
            <a:r>
              <a:rPr lang="en-US" altLang="zh-CN" dirty="0" err="1"/>
              <a:t>transactor</a:t>
            </a:r>
            <a:endParaRPr lang="zh-CN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93F683-E8D9-4526-B8BC-C7B08D869B70}"/>
              </a:ext>
            </a:extLst>
          </p:cNvPr>
          <p:cNvSpPr txBox="1"/>
          <p:nvPr/>
        </p:nvSpPr>
        <p:spPr>
          <a:xfrm>
            <a:off x="5687775" y="3567463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[12]  simulator</a:t>
            </a:r>
            <a:endParaRPr lang="zh-CN" alt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3AE4A8-97F8-4A21-A08C-1BEEBFAAA753}"/>
              </a:ext>
            </a:extLst>
          </p:cNvPr>
          <p:cNvSpPr/>
          <p:nvPr/>
        </p:nvSpPr>
        <p:spPr>
          <a:xfrm rot="16200000">
            <a:off x="1590573" y="4956798"/>
            <a:ext cx="926460" cy="20446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8BDE165-5B1C-4C44-9223-82C74224582F}"/>
              </a:ext>
            </a:extLst>
          </p:cNvPr>
          <p:cNvSpPr/>
          <p:nvPr/>
        </p:nvSpPr>
        <p:spPr>
          <a:xfrm rot="16200000">
            <a:off x="3954981" y="4943226"/>
            <a:ext cx="926460" cy="20446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1168AB4-1E8F-4FBD-8C87-CC1D2D9D02D2}"/>
              </a:ext>
            </a:extLst>
          </p:cNvPr>
          <p:cNvSpPr/>
          <p:nvPr/>
        </p:nvSpPr>
        <p:spPr>
          <a:xfrm rot="16200000">
            <a:off x="3906436" y="5311225"/>
            <a:ext cx="1647025" cy="18903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8BF58DA-2AC6-4AC3-8A71-633262C86DFB}"/>
              </a:ext>
            </a:extLst>
          </p:cNvPr>
          <p:cNvSpPr/>
          <p:nvPr/>
        </p:nvSpPr>
        <p:spPr>
          <a:xfrm>
            <a:off x="7294477" y="3867207"/>
            <a:ext cx="1647025" cy="8575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E794D7-A0DB-4D11-A9FD-B8FC87098870}"/>
              </a:ext>
            </a:extLst>
          </p:cNvPr>
          <p:cNvSpPr txBox="1"/>
          <p:nvPr/>
        </p:nvSpPr>
        <p:spPr>
          <a:xfrm>
            <a:off x="7858972" y="4560329"/>
            <a:ext cx="125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Buffered channel</a:t>
            </a:r>
            <a:endParaRPr lang="zh-CN" alt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27BA6C9B-2708-4597-9506-E0FD63EE05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2909" r="1914" b="21556"/>
          <a:stretch/>
        </p:blipFill>
        <p:spPr>
          <a:xfrm>
            <a:off x="8994725" y="4075475"/>
            <a:ext cx="1554671" cy="944452"/>
          </a:xfrm>
          <a:prstGeom prst="rect">
            <a:avLst/>
          </a:prstGeom>
        </p:spPr>
      </p:pic>
      <p:sp>
        <p:nvSpPr>
          <p:cNvPr id="71" name="Speech Bubble: Rectangle with Corners Rounded 70">
            <a:extLst>
              <a:ext uri="{FF2B5EF4-FFF2-40B4-BE49-F238E27FC236}">
                <a16:creationId xmlns:a16="http://schemas.microsoft.com/office/drawing/2014/main" id="{F7060C86-50AC-4886-BDCE-04B116E812A4}"/>
              </a:ext>
            </a:extLst>
          </p:cNvPr>
          <p:cNvSpPr/>
          <p:nvPr/>
        </p:nvSpPr>
        <p:spPr>
          <a:xfrm>
            <a:off x="5380416" y="5777646"/>
            <a:ext cx="4870441" cy="944452"/>
          </a:xfrm>
          <a:prstGeom prst="wedgeRoundRectCallout">
            <a:avLst>
              <a:gd name="adj1" fmla="val 920"/>
              <a:gd name="adj2" fmla="val -7619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Finally, I get this tedious job done, send result back to Buffered channel. Done, day off.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2" name="Speech Bubble: Rectangle with Corners Rounded 71">
            <a:extLst>
              <a:ext uri="{FF2B5EF4-FFF2-40B4-BE49-F238E27FC236}">
                <a16:creationId xmlns:a16="http://schemas.microsoft.com/office/drawing/2014/main" id="{E3BEDE0E-0570-4E57-A7C6-A5EC0D2EEEDD}"/>
              </a:ext>
            </a:extLst>
          </p:cNvPr>
          <p:cNvSpPr/>
          <p:nvPr/>
        </p:nvSpPr>
        <p:spPr>
          <a:xfrm>
            <a:off x="8907463" y="1536700"/>
            <a:ext cx="3229319" cy="2452238"/>
          </a:xfrm>
          <a:prstGeom prst="wedgeRoundRectCallout">
            <a:avLst>
              <a:gd name="adj1" fmla="val 1715"/>
              <a:gd name="adj2" fmla="val 5941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 check the mailbox ( channel ) as soon as I can.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…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If 0 mail, I am blocked here;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Otherwise, I fetch mail one by one, and send it to NodeJS 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DEA1AB-9E0E-4CDB-83B4-B5C885106543}"/>
              </a:ext>
            </a:extLst>
          </p:cNvPr>
          <p:cNvSpPr txBox="1"/>
          <p:nvPr/>
        </p:nvSpPr>
        <p:spPr>
          <a:xfrm>
            <a:off x="8876333" y="4959511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[11]  post2node</a:t>
            </a:r>
            <a:endParaRPr lang="zh-CN" alt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D910D5B-8752-4E7A-B53F-B417B7CC6132}"/>
              </a:ext>
            </a:extLst>
          </p:cNvPr>
          <p:cNvSpPr/>
          <p:nvPr/>
        </p:nvSpPr>
        <p:spPr>
          <a:xfrm>
            <a:off x="0" y="1969540"/>
            <a:ext cx="5323298" cy="4884028"/>
          </a:xfrm>
          <a:custGeom>
            <a:avLst/>
            <a:gdLst>
              <a:gd name="connsiteX0" fmla="*/ 4560163 w 5323298"/>
              <a:gd name="connsiteY0" fmla="*/ 2232857 h 4884028"/>
              <a:gd name="connsiteX1" fmla="*/ 3865235 w 5323298"/>
              <a:gd name="connsiteY1" fmla="*/ 3351564 h 4884028"/>
              <a:gd name="connsiteX2" fmla="*/ 4560163 w 5323298"/>
              <a:gd name="connsiteY2" fmla="*/ 4470271 h 4884028"/>
              <a:gd name="connsiteX3" fmla="*/ 5255091 w 5323298"/>
              <a:gd name="connsiteY3" fmla="*/ 3351564 h 4884028"/>
              <a:gd name="connsiteX4" fmla="*/ 4560163 w 5323298"/>
              <a:gd name="connsiteY4" fmla="*/ 2232857 h 4884028"/>
              <a:gd name="connsiteX5" fmla="*/ 0 w 5323298"/>
              <a:gd name="connsiteY5" fmla="*/ 0 h 4884028"/>
              <a:gd name="connsiteX6" fmla="*/ 5323298 w 5323298"/>
              <a:gd name="connsiteY6" fmla="*/ 0 h 4884028"/>
              <a:gd name="connsiteX7" fmla="*/ 5323298 w 5323298"/>
              <a:gd name="connsiteY7" fmla="*/ 4884028 h 4884028"/>
              <a:gd name="connsiteX8" fmla="*/ 0 w 5323298"/>
              <a:gd name="connsiteY8" fmla="*/ 4884028 h 488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3298" h="4884028">
                <a:moveTo>
                  <a:pt x="4560163" y="2232857"/>
                </a:moveTo>
                <a:cubicBezTo>
                  <a:pt x="4176365" y="2232857"/>
                  <a:pt x="3865235" y="2733719"/>
                  <a:pt x="3865235" y="3351564"/>
                </a:cubicBezTo>
                <a:cubicBezTo>
                  <a:pt x="3865235" y="3969409"/>
                  <a:pt x="4176365" y="4470271"/>
                  <a:pt x="4560163" y="4470271"/>
                </a:cubicBezTo>
                <a:cubicBezTo>
                  <a:pt x="4943961" y="4470271"/>
                  <a:pt x="5255091" y="3969409"/>
                  <a:pt x="5255091" y="3351564"/>
                </a:cubicBezTo>
                <a:cubicBezTo>
                  <a:pt x="5255091" y="2733719"/>
                  <a:pt x="4943961" y="2232857"/>
                  <a:pt x="4560163" y="2232857"/>
                </a:cubicBezTo>
                <a:close/>
                <a:moveTo>
                  <a:pt x="0" y="0"/>
                </a:moveTo>
                <a:lnTo>
                  <a:pt x="5323298" y="0"/>
                </a:lnTo>
                <a:lnTo>
                  <a:pt x="5323298" y="4884028"/>
                </a:lnTo>
                <a:lnTo>
                  <a:pt x="0" y="4884028"/>
                </a:lnTo>
                <a:close/>
              </a:path>
            </a:pathLst>
          </a:cu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1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2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4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55" grpId="0"/>
      <p:bldP spid="131" grpId="0"/>
      <p:bldP spid="66" grpId="0" animBg="1"/>
      <p:bldP spid="68" grpId="0"/>
      <p:bldP spid="71" grpId="0" animBg="1"/>
      <p:bldP spid="72" grpId="0" animBg="1"/>
      <p:bldP spid="73" grpId="0"/>
      <p:bldP spid="7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F15E-597B-4873-AC49-74DBD21C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88" y="49835"/>
            <a:ext cx="10515600" cy="1325563"/>
          </a:xfrm>
        </p:spPr>
        <p:txBody>
          <a:bodyPr/>
          <a:lstStyle/>
          <a:p>
            <a:r>
              <a:rPr lang="en-US" altLang="zh-CN" dirty="0"/>
              <a:t>Alternative solution? 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56BCA-5940-4B7F-BE8E-61B6EAA4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3859" y="3174630"/>
            <a:ext cx="816837" cy="1099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110BC-9471-40A3-90CA-8F9574AA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3859" y="4650771"/>
            <a:ext cx="816837" cy="1099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F0D87-AB9A-48FB-8A27-3A942390B414}"/>
              </a:ext>
            </a:extLst>
          </p:cNvPr>
          <p:cNvSpPr txBox="1"/>
          <p:nvPr/>
        </p:nvSpPr>
        <p:spPr>
          <a:xfrm>
            <a:off x="6826096" y="5657465"/>
            <a:ext cx="113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price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8087-10DB-4ED2-9FAD-8D5CCB5D6A1B}"/>
              </a:ext>
            </a:extLst>
          </p:cNvPr>
          <p:cNvSpPr txBox="1"/>
          <p:nvPr/>
        </p:nvSpPr>
        <p:spPr>
          <a:xfrm>
            <a:off x="6928864" y="4127678"/>
            <a:ext cx="10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price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EBB93-9B22-47B4-ABDC-6D99EB40A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0081" y="3694772"/>
            <a:ext cx="819992" cy="1178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07D3-76AC-48B4-9022-6FCAC600FCB4}"/>
              </a:ext>
            </a:extLst>
          </p:cNvPr>
          <p:cNvSpPr txBox="1"/>
          <p:nvPr/>
        </p:nvSpPr>
        <p:spPr>
          <a:xfrm>
            <a:off x="9807231" y="4906423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[12]  simulator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5CE08-A51B-4B65-9725-67595D79730E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40579E-A373-4DDC-B9ED-15C09FF6D1B2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548D1B-9296-4D58-86B4-19F34F630FD0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45C387-280F-44FD-8656-CCBAEA43AFAE}"/>
              </a:ext>
            </a:extLst>
          </p:cNvPr>
          <p:cNvSpPr txBox="1"/>
          <p:nvPr/>
        </p:nvSpPr>
        <p:spPr>
          <a:xfrm>
            <a:off x="19291" y="3914194"/>
            <a:ext cx="1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10: tick price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8088FF-4F17-4DE9-8602-2856490D0E37}"/>
              </a:ext>
            </a:extLst>
          </p:cNvPr>
          <p:cNvCxnSpPr>
            <a:cxnSpLocks/>
          </p:cNvCxnSpPr>
          <p:nvPr/>
        </p:nvCxnSpPr>
        <p:spPr>
          <a:xfrm flipV="1">
            <a:off x="1272735" y="4271266"/>
            <a:ext cx="3466066" cy="3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C74230-A295-4BFC-8AC8-1E16D6535F7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9F880B-572D-4DDB-B44C-163B8A24F59D}"/>
              </a:ext>
            </a:extLst>
          </p:cNvPr>
          <p:cNvCxnSpPr>
            <a:cxnSpLocks/>
          </p:cNvCxnSpPr>
          <p:nvPr/>
        </p:nvCxnSpPr>
        <p:spPr>
          <a:xfrm>
            <a:off x="1305545" y="49367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D6AC0F-A9BF-4A07-89D6-53E8F514F08E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0EC2F-D861-411F-83E2-0A783E3DDD8F}"/>
              </a:ext>
            </a:extLst>
          </p:cNvPr>
          <p:cNvSpPr txBox="1"/>
          <p:nvPr/>
        </p:nvSpPr>
        <p:spPr>
          <a:xfrm>
            <a:off x="55084" y="46214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B4F5C-68B3-40C0-BDDE-E0C5C2DDFA97}"/>
              </a:ext>
            </a:extLst>
          </p:cNvPr>
          <p:cNvSpPr txBox="1"/>
          <p:nvPr/>
        </p:nvSpPr>
        <p:spPr>
          <a:xfrm>
            <a:off x="-1" y="52524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AC3B14-EEC6-4540-BE04-DF4C3EC28232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C82E77-10B9-4AFF-9B5C-C622C9E88612}"/>
              </a:ext>
            </a:extLst>
          </p:cNvPr>
          <p:cNvSpPr txBox="1"/>
          <p:nvPr/>
        </p:nvSpPr>
        <p:spPr>
          <a:xfrm>
            <a:off x="2044019" y="5914756"/>
            <a:ext cx="2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</a:t>
            </a:r>
            <a:r>
              <a:rPr lang="en-US" altLang="zh-CN" dirty="0" err="1"/>
              <a:t>transactor</a:t>
            </a:r>
            <a:endParaRPr lang="zh-CN" alt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12C280-A61F-4DE5-94B1-D1D924DB238F}"/>
              </a:ext>
            </a:extLst>
          </p:cNvPr>
          <p:cNvCxnSpPr>
            <a:cxnSpLocks/>
          </p:cNvCxnSpPr>
          <p:nvPr/>
        </p:nvCxnSpPr>
        <p:spPr>
          <a:xfrm>
            <a:off x="1885226" y="55836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789BDBA-A26C-4994-8A30-CF73E25D8A72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040BA3-03B3-42BF-A0F3-5D7F3F40B6AF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80A3D4C-5F80-43BF-95B7-65984461F560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FB1B44-8093-4C2C-9935-31E135A46F49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F9DAC1-DC76-4417-BE3B-79D8351CCDBC}"/>
              </a:ext>
            </a:extLst>
          </p:cNvPr>
          <p:cNvCxnSpPr>
            <a:cxnSpLocks/>
          </p:cNvCxnSpPr>
          <p:nvPr/>
        </p:nvCxnSpPr>
        <p:spPr>
          <a:xfrm flipV="1">
            <a:off x="1750030" y="4238325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D762D0-4414-4D63-9993-92B85093E06F}"/>
              </a:ext>
            </a:extLst>
          </p:cNvPr>
          <p:cNvCxnSpPr>
            <a:cxnSpLocks/>
          </p:cNvCxnSpPr>
          <p:nvPr/>
        </p:nvCxnSpPr>
        <p:spPr>
          <a:xfrm flipV="1">
            <a:off x="1384687" y="4902518"/>
            <a:ext cx="696929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9D400B-A998-44DF-83FC-52080CFF2B1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19896F-384E-42EE-9E9A-45886CB4B039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8F61E9-3237-414C-886B-9339AA48483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32DB6C-8A32-48A7-BF38-EABA7A9F0711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933E3B-03BD-46AD-956C-10A55F530DBA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168ABA-7C23-4C42-85C6-749A21327186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A63A97-1452-4A98-8ED1-73F0F916C136}"/>
              </a:ext>
            </a:extLst>
          </p:cNvPr>
          <p:cNvCxnSpPr>
            <a:cxnSpLocks/>
          </p:cNvCxnSpPr>
          <p:nvPr/>
        </p:nvCxnSpPr>
        <p:spPr>
          <a:xfrm flipV="1">
            <a:off x="1751537" y="55351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D88652-3058-4BF9-A678-C3C34081683B}"/>
              </a:ext>
            </a:extLst>
          </p:cNvPr>
          <p:cNvCxnSpPr>
            <a:cxnSpLocks/>
          </p:cNvCxnSpPr>
          <p:nvPr/>
        </p:nvCxnSpPr>
        <p:spPr>
          <a:xfrm flipV="1">
            <a:off x="4105690" y="55390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933C9A-E38A-4FFF-86E5-D9D9D3FFA0AB}"/>
              </a:ext>
            </a:extLst>
          </p:cNvPr>
          <p:cNvCxnSpPr>
            <a:cxnSpLocks/>
          </p:cNvCxnSpPr>
          <p:nvPr/>
        </p:nvCxnSpPr>
        <p:spPr>
          <a:xfrm flipV="1">
            <a:off x="2168748" y="48924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07213E-B409-446A-A087-830D23BF261F}"/>
              </a:ext>
            </a:extLst>
          </p:cNvPr>
          <p:cNvCxnSpPr>
            <a:cxnSpLocks/>
          </p:cNvCxnSpPr>
          <p:nvPr/>
        </p:nvCxnSpPr>
        <p:spPr>
          <a:xfrm>
            <a:off x="3678686" y="48932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662923-448E-4554-8F15-75D73DB71F75}"/>
              </a:ext>
            </a:extLst>
          </p:cNvPr>
          <p:cNvCxnSpPr>
            <a:cxnSpLocks/>
          </p:cNvCxnSpPr>
          <p:nvPr/>
        </p:nvCxnSpPr>
        <p:spPr>
          <a:xfrm flipV="1">
            <a:off x="4086161" y="4225777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233262-3A3E-4C02-8555-93830448BB5C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836E7F-EBA6-4DEB-A280-7A98EB38425E}"/>
              </a:ext>
            </a:extLst>
          </p:cNvPr>
          <p:cNvCxnSpPr>
            <a:cxnSpLocks/>
          </p:cNvCxnSpPr>
          <p:nvPr/>
        </p:nvCxnSpPr>
        <p:spPr>
          <a:xfrm>
            <a:off x="1936082" y="6249872"/>
            <a:ext cx="2978818" cy="135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084FEC2-BDFE-400A-AA93-6B5C77F983B2}"/>
              </a:ext>
            </a:extLst>
          </p:cNvPr>
          <p:cNvSpPr/>
          <p:nvPr/>
        </p:nvSpPr>
        <p:spPr>
          <a:xfrm>
            <a:off x="8054926" y="4436229"/>
            <a:ext cx="1776258" cy="55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949CE7-1FAD-49F8-85B8-C756AD8267DA}"/>
              </a:ext>
            </a:extLst>
          </p:cNvPr>
          <p:cNvSpPr txBox="1"/>
          <p:nvPr/>
        </p:nvSpPr>
        <p:spPr>
          <a:xfrm>
            <a:off x="8167410" y="4970212"/>
            <a:ext cx="15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Unbuffered channel</a:t>
            </a:r>
            <a:endParaRPr lang="zh-CN" altLang="en-US" dirty="0"/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191A7334-D708-4F4C-AC96-B70986E8646D}"/>
              </a:ext>
            </a:extLst>
          </p:cNvPr>
          <p:cNvSpPr/>
          <p:nvPr/>
        </p:nvSpPr>
        <p:spPr>
          <a:xfrm>
            <a:off x="5329876" y="1013734"/>
            <a:ext cx="2090900" cy="1066531"/>
          </a:xfrm>
          <a:prstGeom prst="wedgeRoundRectCallout">
            <a:avLst>
              <a:gd name="adj1" fmla="val 19116"/>
              <a:gd name="adj2" fmla="val 1303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Fetch data, send to channel </a:t>
            </a:r>
          </a:p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938EDEB0-8425-47A9-8123-79575A844A66}"/>
              </a:ext>
            </a:extLst>
          </p:cNvPr>
          <p:cNvSpPr/>
          <p:nvPr/>
        </p:nvSpPr>
        <p:spPr>
          <a:xfrm>
            <a:off x="7565574" y="1676297"/>
            <a:ext cx="2416325" cy="1325563"/>
          </a:xfrm>
          <a:prstGeom prst="wedgeRoundRectCallout">
            <a:avLst>
              <a:gd name="adj1" fmla="val 50776"/>
              <a:gd name="adj2" fmla="val 1246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Fetch data from channel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Start simulating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EF16E5E9-AE7F-49B1-AFBE-BE24916C2156}"/>
              </a:ext>
            </a:extLst>
          </p:cNvPr>
          <p:cNvSpPr/>
          <p:nvPr/>
        </p:nvSpPr>
        <p:spPr>
          <a:xfrm>
            <a:off x="10220788" y="814911"/>
            <a:ext cx="1825580" cy="857919"/>
          </a:xfrm>
          <a:prstGeom prst="wedgeRoundRectCallout">
            <a:avLst>
              <a:gd name="adj1" fmla="val -25543"/>
              <a:gd name="adj2" fmla="val 2387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Start simulating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3C06DB-0CB0-4A57-8732-0A0BFBC3321C}"/>
                  </a:ext>
                </a:extLst>
              </p14:cNvPr>
              <p14:cNvContentPartPr/>
              <p14:nvPr/>
            </p14:nvContentPartPr>
            <p14:xfrm>
              <a:off x="10303796" y="845962"/>
              <a:ext cx="1378800" cy="2158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3C06DB-0CB0-4A57-8732-0A0BFBC332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6156" y="828322"/>
                <a:ext cx="1414440" cy="21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D560A6-709A-4037-898D-AACF701B7764}"/>
                  </a:ext>
                </a:extLst>
              </p14:cNvPr>
              <p14:cNvContentPartPr/>
              <p14:nvPr/>
            </p14:nvContentPartPr>
            <p14:xfrm>
              <a:off x="6578156" y="4926562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D560A6-709A-4037-898D-AACF701B77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2156" y="4854922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5BE6294-4617-4A93-86E7-CDB395D4B52D}"/>
                  </a:ext>
                </a:extLst>
              </p14:cNvPr>
              <p14:cNvContentPartPr/>
              <p14:nvPr/>
            </p14:nvContentPartPr>
            <p14:xfrm>
              <a:off x="6550796" y="4926562"/>
              <a:ext cx="1689480" cy="131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5BE6294-4617-4A93-86E7-CDB395D4B5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4796" y="4854922"/>
                <a:ext cx="1761120" cy="14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7CBB4C2-4055-4C7F-A4EB-DDD139256B22}"/>
                  </a:ext>
                </a:extLst>
              </p14:cNvPr>
              <p14:cNvContentPartPr/>
              <p14:nvPr/>
            </p14:nvContentPartPr>
            <p14:xfrm>
              <a:off x="7321556" y="5240482"/>
              <a:ext cx="621720" cy="1158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7CBB4C2-4055-4C7F-A4EB-DDD139256B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5916" y="5168842"/>
                <a:ext cx="693360" cy="13024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76EA76D6-7FC9-4192-8B91-A28DDBF3A011}"/>
              </a:ext>
            </a:extLst>
          </p:cNvPr>
          <p:cNvSpPr txBox="1"/>
          <p:nvPr/>
        </p:nvSpPr>
        <p:spPr>
          <a:xfrm>
            <a:off x="6096000" y="6347446"/>
            <a:ext cx="31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Unreliable REST API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6CE162-D8BB-4332-B864-247DF6B04BB5}"/>
              </a:ext>
            </a:extLst>
          </p:cNvPr>
          <p:cNvCxnSpPr/>
          <p:nvPr/>
        </p:nvCxnSpPr>
        <p:spPr>
          <a:xfrm flipV="1">
            <a:off x="8529851" y="6099422"/>
            <a:ext cx="1009934" cy="4326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5AEC19-2F7A-45E6-B4FB-44E36BAE5E00}"/>
              </a:ext>
            </a:extLst>
          </p:cNvPr>
          <p:cNvSpPr txBox="1"/>
          <p:nvPr/>
        </p:nvSpPr>
        <p:spPr>
          <a:xfrm>
            <a:off x="9731559" y="5518965"/>
            <a:ext cx="2460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 am stuck here, where is [2]’s data?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9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4" grpId="0" animBg="1"/>
      <p:bldP spid="45" grpId="0"/>
      <p:bldP spid="46" grpId="0" animBg="1"/>
      <p:bldP spid="48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F15E-597B-4873-AC49-74DBD21C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88" y="49835"/>
            <a:ext cx="10515600" cy="1325563"/>
          </a:xfrm>
        </p:spPr>
        <p:txBody>
          <a:bodyPr/>
          <a:lstStyle/>
          <a:p>
            <a:r>
              <a:rPr lang="en-US" altLang="zh-CN" dirty="0"/>
              <a:t>Alternative solution?  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56BCA-5940-4B7F-BE8E-61B6EAA4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3859" y="3174630"/>
            <a:ext cx="816837" cy="1099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C110BC-9471-40A3-90CA-8F9574AA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3859" y="4650771"/>
            <a:ext cx="816837" cy="1099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F0D87-AB9A-48FB-8A27-3A942390B414}"/>
              </a:ext>
            </a:extLst>
          </p:cNvPr>
          <p:cNvSpPr txBox="1"/>
          <p:nvPr/>
        </p:nvSpPr>
        <p:spPr>
          <a:xfrm>
            <a:off x="6826096" y="5657465"/>
            <a:ext cx="113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price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F8087-10DB-4ED2-9FAD-8D5CCB5D6A1B}"/>
              </a:ext>
            </a:extLst>
          </p:cNvPr>
          <p:cNvSpPr txBox="1"/>
          <p:nvPr/>
        </p:nvSpPr>
        <p:spPr>
          <a:xfrm>
            <a:off x="6928864" y="4127678"/>
            <a:ext cx="10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price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EBB93-9B22-47B4-ABDC-6D99EB40A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0081" y="3694772"/>
            <a:ext cx="819992" cy="11782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07D3-76AC-48B4-9022-6FCAC600FCB4}"/>
              </a:ext>
            </a:extLst>
          </p:cNvPr>
          <p:cNvSpPr txBox="1"/>
          <p:nvPr/>
        </p:nvSpPr>
        <p:spPr>
          <a:xfrm>
            <a:off x="9807231" y="4906423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[12]  simulator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5CE08-A51B-4B65-9725-67595D79730E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40579E-A373-4DDC-B9ED-15C09FF6D1B2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548D1B-9296-4D58-86B4-19F34F630FD0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45C387-280F-44FD-8656-CCBAEA43AFAE}"/>
              </a:ext>
            </a:extLst>
          </p:cNvPr>
          <p:cNvSpPr txBox="1"/>
          <p:nvPr/>
        </p:nvSpPr>
        <p:spPr>
          <a:xfrm>
            <a:off x="19291" y="3914194"/>
            <a:ext cx="1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10: tick price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8088FF-4F17-4DE9-8602-2856490D0E37}"/>
              </a:ext>
            </a:extLst>
          </p:cNvPr>
          <p:cNvCxnSpPr>
            <a:cxnSpLocks/>
          </p:cNvCxnSpPr>
          <p:nvPr/>
        </p:nvCxnSpPr>
        <p:spPr>
          <a:xfrm flipV="1">
            <a:off x="1272735" y="4271266"/>
            <a:ext cx="3466066" cy="3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C74230-A295-4BFC-8AC8-1E16D6535F7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9F880B-572D-4DDB-B44C-163B8A24F59D}"/>
              </a:ext>
            </a:extLst>
          </p:cNvPr>
          <p:cNvCxnSpPr>
            <a:cxnSpLocks/>
          </p:cNvCxnSpPr>
          <p:nvPr/>
        </p:nvCxnSpPr>
        <p:spPr>
          <a:xfrm>
            <a:off x="1305545" y="49367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D6AC0F-A9BF-4A07-89D6-53E8F514F08E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10EC2F-D861-411F-83E2-0A783E3DDD8F}"/>
              </a:ext>
            </a:extLst>
          </p:cNvPr>
          <p:cNvSpPr txBox="1"/>
          <p:nvPr/>
        </p:nvSpPr>
        <p:spPr>
          <a:xfrm>
            <a:off x="55084" y="46214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B4F5C-68B3-40C0-BDDE-E0C5C2DDFA97}"/>
              </a:ext>
            </a:extLst>
          </p:cNvPr>
          <p:cNvSpPr txBox="1"/>
          <p:nvPr/>
        </p:nvSpPr>
        <p:spPr>
          <a:xfrm>
            <a:off x="-1" y="52524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AC3B14-EEC6-4540-BE04-DF4C3EC28232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C82E77-10B9-4AFF-9B5C-C622C9E88612}"/>
              </a:ext>
            </a:extLst>
          </p:cNvPr>
          <p:cNvSpPr txBox="1"/>
          <p:nvPr/>
        </p:nvSpPr>
        <p:spPr>
          <a:xfrm>
            <a:off x="2044019" y="5914756"/>
            <a:ext cx="2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</a:t>
            </a:r>
            <a:r>
              <a:rPr lang="en-US" altLang="zh-CN" dirty="0" err="1"/>
              <a:t>transactor</a:t>
            </a:r>
            <a:endParaRPr lang="zh-CN" alt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12C280-A61F-4DE5-94B1-D1D924DB238F}"/>
              </a:ext>
            </a:extLst>
          </p:cNvPr>
          <p:cNvCxnSpPr>
            <a:cxnSpLocks/>
          </p:cNvCxnSpPr>
          <p:nvPr/>
        </p:nvCxnSpPr>
        <p:spPr>
          <a:xfrm>
            <a:off x="1885226" y="55836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789BDBA-A26C-4994-8A30-CF73E25D8A72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040BA3-03B3-42BF-A0F3-5D7F3F40B6AF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80A3D4C-5F80-43BF-95B7-65984461F560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FB1B44-8093-4C2C-9935-31E135A46F49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F9DAC1-DC76-4417-BE3B-79D8351CCDBC}"/>
              </a:ext>
            </a:extLst>
          </p:cNvPr>
          <p:cNvCxnSpPr>
            <a:cxnSpLocks/>
          </p:cNvCxnSpPr>
          <p:nvPr/>
        </p:nvCxnSpPr>
        <p:spPr>
          <a:xfrm flipV="1">
            <a:off x="1750030" y="4238325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D762D0-4414-4D63-9993-92B85093E06F}"/>
              </a:ext>
            </a:extLst>
          </p:cNvPr>
          <p:cNvCxnSpPr>
            <a:cxnSpLocks/>
          </p:cNvCxnSpPr>
          <p:nvPr/>
        </p:nvCxnSpPr>
        <p:spPr>
          <a:xfrm flipV="1">
            <a:off x="1384687" y="4902518"/>
            <a:ext cx="696929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9D400B-A998-44DF-83FC-52080CFF2B1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19896F-384E-42EE-9E9A-45886CB4B039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8F61E9-3237-414C-886B-9339AA48483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32DB6C-8A32-48A7-BF38-EABA7A9F0711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933E3B-03BD-46AD-956C-10A55F530DBA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168ABA-7C23-4C42-85C6-749A21327186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A63A97-1452-4A98-8ED1-73F0F916C136}"/>
              </a:ext>
            </a:extLst>
          </p:cNvPr>
          <p:cNvCxnSpPr>
            <a:cxnSpLocks/>
          </p:cNvCxnSpPr>
          <p:nvPr/>
        </p:nvCxnSpPr>
        <p:spPr>
          <a:xfrm flipV="1">
            <a:off x="1751537" y="55351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D88652-3058-4BF9-A678-C3C34081683B}"/>
              </a:ext>
            </a:extLst>
          </p:cNvPr>
          <p:cNvCxnSpPr>
            <a:cxnSpLocks/>
          </p:cNvCxnSpPr>
          <p:nvPr/>
        </p:nvCxnSpPr>
        <p:spPr>
          <a:xfrm flipV="1">
            <a:off x="4105690" y="55390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933C9A-E38A-4FFF-86E5-D9D9D3FFA0AB}"/>
              </a:ext>
            </a:extLst>
          </p:cNvPr>
          <p:cNvCxnSpPr>
            <a:cxnSpLocks/>
          </p:cNvCxnSpPr>
          <p:nvPr/>
        </p:nvCxnSpPr>
        <p:spPr>
          <a:xfrm flipV="1">
            <a:off x="2168748" y="48924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07213E-B409-446A-A087-830D23BF261F}"/>
              </a:ext>
            </a:extLst>
          </p:cNvPr>
          <p:cNvCxnSpPr>
            <a:cxnSpLocks/>
          </p:cNvCxnSpPr>
          <p:nvPr/>
        </p:nvCxnSpPr>
        <p:spPr>
          <a:xfrm>
            <a:off x="3678686" y="48932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662923-448E-4554-8F15-75D73DB71F75}"/>
              </a:ext>
            </a:extLst>
          </p:cNvPr>
          <p:cNvCxnSpPr>
            <a:cxnSpLocks/>
          </p:cNvCxnSpPr>
          <p:nvPr/>
        </p:nvCxnSpPr>
        <p:spPr>
          <a:xfrm flipV="1">
            <a:off x="4086161" y="4225777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233262-3A3E-4C02-8555-93830448BB5C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836E7F-EBA6-4DEB-A280-7A98EB38425E}"/>
              </a:ext>
            </a:extLst>
          </p:cNvPr>
          <p:cNvCxnSpPr>
            <a:cxnSpLocks/>
          </p:cNvCxnSpPr>
          <p:nvPr/>
        </p:nvCxnSpPr>
        <p:spPr>
          <a:xfrm>
            <a:off x="1936082" y="6249872"/>
            <a:ext cx="2978818" cy="135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191A7334-D708-4F4C-AC96-B70986E8646D}"/>
              </a:ext>
            </a:extLst>
          </p:cNvPr>
          <p:cNvSpPr/>
          <p:nvPr/>
        </p:nvSpPr>
        <p:spPr>
          <a:xfrm>
            <a:off x="5329876" y="1013734"/>
            <a:ext cx="2090900" cy="1066531"/>
          </a:xfrm>
          <a:prstGeom prst="wedgeRoundRectCallout">
            <a:avLst>
              <a:gd name="adj1" fmla="val 19116"/>
              <a:gd name="adj2" fmla="val 13031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Fetch data, send to channel </a:t>
            </a:r>
          </a:p>
          <a:p>
            <a:pPr algn="ctr"/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8" name="Speech Bubble: Rectangle with Corners Rounded 47">
            <a:extLst>
              <a:ext uri="{FF2B5EF4-FFF2-40B4-BE49-F238E27FC236}">
                <a16:creationId xmlns:a16="http://schemas.microsoft.com/office/drawing/2014/main" id="{938EDEB0-8425-47A9-8123-79575A844A66}"/>
              </a:ext>
            </a:extLst>
          </p:cNvPr>
          <p:cNvSpPr/>
          <p:nvPr/>
        </p:nvSpPr>
        <p:spPr>
          <a:xfrm>
            <a:off x="7565574" y="1676297"/>
            <a:ext cx="2416325" cy="1325563"/>
          </a:xfrm>
          <a:prstGeom prst="wedgeRoundRectCallout">
            <a:avLst>
              <a:gd name="adj1" fmla="val 50776"/>
              <a:gd name="adj2" fmla="val 12463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Let me count buffer, only 1 data, fetch it, then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Start simulating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EF16E5E9-AE7F-49B1-AFBE-BE24916C2156}"/>
              </a:ext>
            </a:extLst>
          </p:cNvPr>
          <p:cNvSpPr/>
          <p:nvPr/>
        </p:nvSpPr>
        <p:spPr>
          <a:xfrm>
            <a:off x="10220788" y="814911"/>
            <a:ext cx="1825580" cy="857919"/>
          </a:xfrm>
          <a:prstGeom prst="wedgeRoundRectCallout">
            <a:avLst>
              <a:gd name="adj1" fmla="val -25543"/>
              <a:gd name="adj2" fmla="val 2387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Start simulating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3C06DB-0CB0-4A57-8732-0A0BFBC3321C}"/>
                  </a:ext>
                </a:extLst>
              </p14:cNvPr>
              <p14:cNvContentPartPr/>
              <p14:nvPr/>
            </p14:nvContentPartPr>
            <p14:xfrm>
              <a:off x="10303796" y="845962"/>
              <a:ext cx="1378800" cy="2158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3C06DB-0CB0-4A57-8732-0A0BFBC332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86156" y="828322"/>
                <a:ext cx="1414440" cy="21942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76EA76D6-7FC9-4192-8B91-A28DDBF3A011}"/>
              </a:ext>
            </a:extLst>
          </p:cNvPr>
          <p:cNvSpPr txBox="1"/>
          <p:nvPr/>
        </p:nvSpPr>
        <p:spPr>
          <a:xfrm>
            <a:off x="6096000" y="6347446"/>
            <a:ext cx="312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Unreliable REST API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6CE162-D8BB-4332-B864-247DF6B04BB5}"/>
              </a:ext>
            </a:extLst>
          </p:cNvPr>
          <p:cNvCxnSpPr>
            <a:cxnSpLocks/>
          </p:cNvCxnSpPr>
          <p:nvPr/>
        </p:nvCxnSpPr>
        <p:spPr>
          <a:xfrm flipV="1">
            <a:off x="8529851" y="6162780"/>
            <a:ext cx="688128" cy="3693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C587154-5B22-45BC-9CFE-1A214A4CD7EB}"/>
              </a:ext>
            </a:extLst>
          </p:cNvPr>
          <p:cNvSpPr/>
          <p:nvPr/>
        </p:nvSpPr>
        <p:spPr>
          <a:xfrm>
            <a:off x="8141639" y="3962115"/>
            <a:ext cx="1647025" cy="857563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64462F-D807-4D6C-8E43-854CD702312C}"/>
                  </a:ext>
                </a:extLst>
              </p14:cNvPr>
              <p14:cNvContentPartPr/>
              <p14:nvPr/>
            </p14:nvContentPartPr>
            <p14:xfrm>
              <a:off x="5936636" y="4421842"/>
              <a:ext cx="622440" cy="62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64462F-D807-4D6C-8E43-854CD70231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0636" y="4349842"/>
                <a:ext cx="694080" cy="7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F5BBA7-B7B1-4B26-A630-05F8B11AA55D}"/>
                  </a:ext>
                </a:extLst>
              </p14:cNvPr>
              <p14:cNvContentPartPr/>
              <p14:nvPr/>
            </p14:nvContentPartPr>
            <p14:xfrm>
              <a:off x="6008276" y="4421842"/>
              <a:ext cx="324360" cy="836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F5BBA7-B7B1-4B26-A630-05F8B11AA5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72636" y="4349842"/>
                <a:ext cx="3960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DE7787B-3EB7-4FCC-B257-516CACB879A7}"/>
                  </a:ext>
                </a:extLst>
              </p14:cNvPr>
              <p14:cNvContentPartPr/>
              <p14:nvPr/>
            </p14:nvContentPartPr>
            <p14:xfrm>
              <a:off x="6277916" y="5390602"/>
              <a:ext cx="417600" cy="561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DE7787B-3EB7-4FCC-B257-516CACB879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1916" y="5318962"/>
                <a:ext cx="48924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05452F4-C3FE-4DC5-B055-DDD4B786482B}"/>
                  </a:ext>
                </a:extLst>
              </p14:cNvPr>
              <p14:cNvContentPartPr/>
              <p14:nvPr/>
            </p14:nvContentPartPr>
            <p14:xfrm>
              <a:off x="6673556" y="5690842"/>
              <a:ext cx="95760" cy="194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05452F4-C3FE-4DC5-B055-DDD4B78648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37916" y="5619202"/>
                <a:ext cx="16740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077DAC1-FF5A-44B7-9326-2069BB161279}"/>
                  </a:ext>
                </a:extLst>
              </p14:cNvPr>
              <p14:cNvContentPartPr/>
              <p14:nvPr/>
            </p14:nvContentPartPr>
            <p14:xfrm>
              <a:off x="6683636" y="5923042"/>
              <a:ext cx="72000" cy="40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077DAC1-FF5A-44B7-9326-2069BB161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47996" y="5851042"/>
                <a:ext cx="1436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E9AD17-8374-471C-A3F7-1D1E9D6C5A47}"/>
                  </a:ext>
                </a:extLst>
              </p14:cNvPr>
              <p14:cNvContentPartPr/>
              <p14:nvPr/>
            </p14:nvContentPartPr>
            <p14:xfrm>
              <a:off x="6521996" y="5868322"/>
              <a:ext cx="233640" cy="233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E9AD17-8374-471C-A3F7-1D1E9D6C5A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86356" y="5796682"/>
                <a:ext cx="3052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9CAC856-B092-4A02-B691-8F359970DC61}"/>
                  </a:ext>
                </a:extLst>
              </p14:cNvPr>
              <p14:cNvContentPartPr/>
              <p14:nvPr/>
            </p14:nvContentPartPr>
            <p14:xfrm>
              <a:off x="7274036" y="5378362"/>
              <a:ext cx="735120" cy="96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9CAC856-B092-4A02-B691-8F359970DC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8396" y="5306722"/>
                <a:ext cx="806760" cy="11077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67F8B5D-5B21-43C3-8340-7B511A96499A}"/>
              </a:ext>
            </a:extLst>
          </p:cNvPr>
          <p:cNvSpPr txBox="1"/>
          <p:nvPr/>
        </p:nvSpPr>
        <p:spPr>
          <a:xfrm>
            <a:off x="8982429" y="5301819"/>
            <a:ext cx="3209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Recovered, and send you data, but it’s late!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It also results in two price tickers[2] existing in next round!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40EAA7-015E-4321-958C-64056A371A7A}"/>
              </a:ext>
            </a:extLst>
          </p:cNvPr>
          <p:cNvSpPr txBox="1"/>
          <p:nvPr/>
        </p:nvSpPr>
        <p:spPr>
          <a:xfrm>
            <a:off x="7996673" y="4516816"/>
            <a:ext cx="175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Buffered Channel instead?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6" grpId="0" animBg="1"/>
      <p:bldP spid="48" grpId="0" animBg="1"/>
      <p:bldP spid="50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4E03-11A8-47E9-B25F-17350B96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Probe 2 –React Chart</a:t>
            </a:r>
            <a:br>
              <a:rPr lang="en-US" altLang="zh-CN" dirty="0"/>
            </a:br>
            <a:r>
              <a:rPr lang="en-US" altLang="zh-CN" dirty="0"/>
              <a:t>Probe 3 - result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14B5-F544-4536-BE48-8B8F7003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4890"/>
            <a:ext cx="10515600" cy="488926"/>
          </a:xfrm>
        </p:spPr>
        <p:txBody>
          <a:bodyPr/>
          <a:lstStyle/>
          <a:p>
            <a:r>
              <a:rPr lang="en-US" altLang="zh-CN" dirty="0"/>
              <a:t>See demo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4FC70-B18E-4E0C-AF51-B7EDEC67E32D}"/>
              </a:ext>
            </a:extLst>
          </p:cNvPr>
          <p:cNvSpPr/>
          <p:nvPr/>
        </p:nvSpPr>
        <p:spPr>
          <a:xfrm>
            <a:off x="6562299" y="1309081"/>
            <a:ext cx="2524835" cy="23047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EA5F3-33F7-4EE4-AD09-BF8B4E4EFA0D}"/>
              </a:ext>
            </a:extLst>
          </p:cNvPr>
          <p:cNvSpPr/>
          <p:nvPr/>
        </p:nvSpPr>
        <p:spPr>
          <a:xfrm>
            <a:off x="6628263" y="1421049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02532-4A77-4C82-B53A-A3A16D1263B5}"/>
              </a:ext>
            </a:extLst>
          </p:cNvPr>
          <p:cNvSpPr/>
          <p:nvPr/>
        </p:nvSpPr>
        <p:spPr>
          <a:xfrm>
            <a:off x="7460776" y="1421049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46467-1610-446F-AC30-43BEFE981DEA}"/>
              </a:ext>
            </a:extLst>
          </p:cNvPr>
          <p:cNvSpPr/>
          <p:nvPr/>
        </p:nvSpPr>
        <p:spPr>
          <a:xfrm>
            <a:off x="8293289" y="1421049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493A68-115A-4D94-AE4E-BB34E8BE5365}"/>
              </a:ext>
            </a:extLst>
          </p:cNvPr>
          <p:cNvSpPr/>
          <p:nvPr/>
        </p:nvSpPr>
        <p:spPr>
          <a:xfrm>
            <a:off x="8293289" y="2146087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AB399-50B1-43C6-8CB2-4EAF2BC92B00}"/>
              </a:ext>
            </a:extLst>
          </p:cNvPr>
          <p:cNvSpPr/>
          <p:nvPr/>
        </p:nvSpPr>
        <p:spPr>
          <a:xfrm>
            <a:off x="7465325" y="2146087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F337C6-553A-4FCC-8B5F-ABC4192292B1}"/>
              </a:ext>
            </a:extLst>
          </p:cNvPr>
          <p:cNvSpPr/>
          <p:nvPr/>
        </p:nvSpPr>
        <p:spPr>
          <a:xfrm>
            <a:off x="6646460" y="2146087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6E8015-2246-4F51-9B18-DE819B480E52}"/>
              </a:ext>
            </a:extLst>
          </p:cNvPr>
          <p:cNvSpPr/>
          <p:nvPr/>
        </p:nvSpPr>
        <p:spPr>
          <a:xfrm>
            <a:off x="6632813" y="2887116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693F3-B57E-4B3F-9715-1B0F210517C8}"/>
              </a:ext>
            </a:extLst>
          </p:cNvPr>
          <p:cNvSpPr/>
          <p:nvPr/>
        </p:nvSpPr>
        <p:spPr>
          <a:xfrm>
            <a:off x="7460776" y="2871125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68A355-97F3-493B-9ABF-9296B48E1F6A}"/>
              </a:ext>
            </a:extLst>
          </p:cNvPr>
          <p:cNvSpPr/>
          <p:nvPr/>
        </p:nvSpPr>
        <p:spPr>
          <a:xfrm>
            <a:off x="8288739" y="2864973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79B382E-2A3A-451A-B7D2-B958500C1DB4}"/>
                  </a:ext>
                </a:extLst>
              </p14:cNvPr>
              <p14:cNvContentPartPr/>
              <p14:nvPr/>
            </p14:nvContentPartPr>
            <p14:xfrm>
              <a:off x="8379107" y="1664774"/>
              <a:ext cx="532080" cy="289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79B382E-2A3A-451A-B7D2-B958500C1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4787" y="1660454"/>
                <a:ext cx="5407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408097F-434D-4442-A00B-F5E5CA99F484}"/>
                  </a:ext>
                </a:extLst>
              </p14:cNvPr>
              <p14:cNvContentPartPr/>
              <p14:nvPr/>
            </p14:nvContentPartPr>
            <p14:xfrm>
              <a:off x="8529587" y="2173094"/>
              <a:ext cx="395640" cy="396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408097F-434D-4442-A00B-F5E5CA99F4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5267" y="2168774"/>
                <a:ext cx="4042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3F82710-534A-4EFB-B1BD-CF54F441FA12}"/>
                  </a:ext>
                </a:extLst>
              </p14:cNvPr>
              <p14:cNvContentPartPr/>
              <p14:nvPr/>
            </p14:nvContentPartPr>
            <p14:xfrm>
              <a:off x="7642547" y="2403494"/>
              <a:ext cx="403560" cy="25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3F82710-534A-4EFB-B1BD-CF54F441FA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8227" y="2399174"/>
                <a:ext cx="412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0BB7F1-37DF-489B-8A60-4DF5A3C84DF5}"/>
                  </a:ext>
                </a:extLst>
              </p14:cNvPr>
              <p14:cNvContentPartPr/>
              <p14:nvPr/>
            </p14:nvContentPartPr>
            <p14:xfrm>
              <a:off x="6769187" y="2413574"/>
              <a:ext cx="381240" cy="20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0BB7F1-37DF-489B-8A60-4DF5A3C84D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4867" y="2409254"/>
                <a:ext cx="389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550F9D-7A78-4F48-98AF-AC8685BFCB5C}"/>
                  </a:ext>
                </a:extLst>
              </p14:cNvPr>
              <p14:cNvContentPartPr/>
              <p14:nvPr/>
            </p14:nvContentPartPr>
            <p14:xfrm>
              <a:off x="6810227" y="3148694"/>
              <a:ext cx="430200" cy="7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550F9D-7A78-4F48-98AF-AC8685BFCB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5907" y="3144374"/>
                <a:ext cx="438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9D51EAE-4522-4F60-B3F2-7C857B748A6F}"/>
                  </a:ext>
                </a:extLst>
              </p14:cNvPr>
              <p14:cNvContentPartPr/>
              <p14:nvPr/>
            </p14:nvContentPartPr>
            <p14:xfrm>
              <a:off x="7642547" y="3193334"/>
              <a:ext cx="393120" cy="169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9D51EAE-4522-4F60-B3F2-7C857B748A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8227" y="3189014"/>
                <a:ext cx="401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C13243-78FE-426C-99C7-51DFAB88AF72}"/>
                  </a:ext>
                </a:extLst>
              </p14:cNvPr>
              <p14:cNvContentPartPr/>
              <p14:nvPr/>
            </p14:nvContentPartPr>
            <p14:xfrm>
              <a:off x="8379467" y="3169574"/>
              <a:ext cx="560160" cy="122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C13243-78FE-426C-99C7-51DFAB88AF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5147" y="3165254"/>
                <a:ext cx="568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37D966-7A53-4BA7-A595-AA932718C2B9}"/>
                  </a:ext>
                </a:extLst>
              </p14:cNvPr>
              <p14:cNvContentPartPr/>
              <p14:nvPr/>
            </p14:nvContentPartPr>
            <p14:xfrm>
              <a:off x="6728147" y="1655414"/>
              <a:ext cx="1376640" cy="25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37D966-7A53-4BA7-A595-AA932718C2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23827" y="1651094"/>
                <a:ext cx="1385280" cy="267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0B4BA51-3468-4FD4-981B-777BA4043F57}"/>
              </a:ext>
            </a:extLst>
          </p:cNvPr>
          <p:cNvSpPr txBox="1"/>
          <p:nvPr/>
        </p:nvSpPr>
        <p:spPr>
          <a:xfrm>
            <a:off x="9580728" y="2173094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ChartGrid</a:t>
            </a: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0032D6-5DFE-429B-8631-8A241E8F096A}"/>
              </a:ext>
            </a:extLst>
          </p:cNvPr>
          <p:cNvSpPr txBox="1"/>
          <p:nvPr/>
        </p:nvSpPr>
        <p:spPr>
          <a:xfrm>
            <a:off x="5213439" y="5095621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LineChart</a:t>
            </a:r>
            <a:r>
              <a:rPr lang="en-US" altLang="zh-CN" dirty="0"/>
              <a:t> 1</a:t>
            </a:r>
            <a:endParaRPr lang="zh-CN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B806E-6E03-496B-9549-E29C4F0DC71F}"/>
              </a:ext>
            </a:extLst>
          </p:cNvPr>
          <p:cNvSpPr/>
          <p:nvPr/>
        </p:nvSpPr>
        <p:spPr>
          <a:xfrm>
            <a:off x="5522795" y="4281684"/>
            <a:ext cx="727882" cy="6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808B2-43E9-4FA2-8517-B84E1B7B29A5}"/>
              </a:ext>
            </a:extLst>
          </p:cNvPr>
          <p:cNvSpPr/>
          <p:nvPr/>
        </p:nvSpPr>
        <p:spPr>
          <a:xfrm>
            <a:off x="6694206" y="4295379"/>
            <a:ext cx="727882" cy="60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AEA7E34-320B-401F-B005-1E2C40A2066F}"/>
              </a:ext>
            </a:extLst>
          </p:cNvPr>
          <p:cNvSpPr/>
          <p:nvPr/>
        </p:nvSpPr>
        <p:spPr>
          <a:xfrm>
            <a:off x="9087134" y="4281684"/>
            <a:ext cx="727882" cy="60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BC79E6-AB29-4C84-B75C-053DDED6188D}"/>
              </a:ext>
            </a:extLst>
          </p:cNvPr>
          <p:cNvSpPr txBox="1"/>
          <p:nvPr/>
        </p:nvSpPr>
        <p:spPr>
          <a:xfrm>
            <a:off x="8035667" y="4414113"/>
            <a:ext cx="7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9A252E-E61D-407E-9EAA-F5FF6E14B354}"/>
              </a:ext>
            </a:extLst>
          </p:cNvPr>
          <p:cNvCxnSpPr/>
          <p:nvPr/>
        </p:nvCxnSpPr>
        <p:spPr>
          <a:xfrm flipH="1">
            <a:off x="6011833" y="3780430"/>
            <a:ext cx="550466" cy="39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2048B3-63CE-42E8-820A-9A1DDCDE35B0}"/>
              </a:ext>
            </a:extLst>
          </p:cNvPr>
          <p:cNvCxnSpPr/>
          <p:nvPr/>
        </p:nvCxnSpPr>
        <p:spPr>
          <a:xfrm flipH="1">
            <a:off x="7150427" y="3777219"/>
            <a:ext cx="205718" cy="37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300A4A-F4FC-4A87-820E-5FD14382766A}"/>
              </a:ext>
            </a:extLst>
          </p:cNvPr>
          <p:cNvCxnSpPr/>
          <p:nvPr/>
        </p:nvCxnSpPr>
        <p:spPr>
          <a:xfrm>
            <a:off x="8529587" y="3720710"/>
            <a:ext cx="764538" cy="43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D0A224-761C-4B21-BD42-8B910A22A34A}"/>
              </a:ext>
            </a:extLst>
          </p:cNvPr>
          <p:cNvSpPr txBox="1"/>
          <p:nvPr/>
        </p:nvSpPr>
        <p:spPr>
          <a:xfrm>
            <a:off x="6575948" y="5109564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LineChart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7D33FD-9328-4EA5-A561-E89D20BC15B7}"/>
              </a:ext>
            </a:extLst>
          </p:cNvPr>
          <p:cNvSpPr txBox="1"/>
          <p:nvPr/>
        </p:nvSpPr>
        <p:spPr>
          <a:xfrm>
            <a:off x="8939627" y="5095621"/>
            <a:ext cx="159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LineChart</a:t>
            </a:r>
            <a:r>
              <a:rPr lang="en-US" altLang="zh-CN" dirty="0"/>
              <a:t> 9</a:t>
            </a:r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74E813-A72A-4361-B0D0-BD5A4A1D9228}"/>
              </a:ext>
            </a:extLst>
          </p:cNvPr>
          <p:cNvSpPr txBox="1"/>
          <p:nvPr/>
        </p:nvSpPr>
        <p:spPr>
          <a:xfrm>
            <a:off x="2524718" y="1690037"/>
            <a:ext cx="4022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setInterval</a:t>
            </a:r>
            <a:r>
              <a:rPr lang="en-US" altLang="zh-CN" b="1" dirty="0"/>
              <a:t> (fetch data ) {</a:t>
            </a:r>
          </a:p>
          <a:p>
            <a:r>
              <a:rPr lang="en-US" altLang="zh-CN" b="1" dirty="0"/>
              <a:t>       </a:t>
            </a:r>
            <a:r>
              <a:rPr lang="en-US" altLang="zh-CN" b="1" dirty="0" err="1"/>
              <a:t>setState</a:t>
            </a:r>
            <a:r>
              <a:rPr lang="en-US" altLang="zh-CN" b="1" dirty="0"/>
              <a:t>( </a:t>
            </a:r>
            <a:r>
              <a:rPr lang="en-US" altLang="zh-CN" b="1" dirty="0" err="1"/>
              <a:t>newdata</a:t>
            </a:r>
            <a:r>
              <a:rPr lang="en-US" altLang="zh-CN" b="1" dirty="0"/>
              <a:t> )</a:t>
            </a:r>
          </a:p>
          <a:p>
            <a:r>
              <a:rPr lang="en-US" altLang="zh-CN" b="1" dirty="0"/>
              <a:t>}</a:t>
            </a:r>
          </a:p>
          <a:p>
            <a:endParaRPr lang="en-US" altLang="zh-CN" b="1" dirty="0"/>
          </a:p>
          <a:p>
            <a:r>
              <a:rPr lang="en-US" altLang="zh-CN" b="1" dirty="0"/>
              <a:t>Render() {</a:t>
            </a:r>
          </a:p>
          <a:p>
            <a:r>
              <a:rPr lang="en-US" altLang="zh-CN" b="1" dirty="0"/>
              <a:t>       &lt;</a:t>
            </a:r>
            <a:r>
              <a:rPr lang="en-US" altLang="zh-CN" b="1" dirty="0" err="1"/>
              <a:t>LineChart</a:t>
            </a:r>
            <a:r>
              <a:rPr lang="en-US" altLang="zh-CN" b="1" dirty="0"/>
              <a:t> price = {</a:t>
            </a:r>
            <a:r>
              <a:rPr lang="en-US" altLang="zh-CN" b="1" dirty="0" err="1"/>
              <a:t>newData</a:t>
            </a:r>
            <a:r>
              <a:rPr lang="en-US" altLang="zh-CN" b="1" dirty="0"/>
              <a:t>} /&gt;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E9CFB-920A-4F16-99C2-812B12D6D74E}"/>
              </a:ext>
            </a:extLst>
          </p:cNvPr>
          <p:cNvSpPr txBox="1"/>
          <p:nvPr/>
        </p:nvSpPr>
        <p:spPr>
          <a:xfrm>
            <a:off x="2553475" y="4064090"/>
            <a:ext cx="4022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accent1"/>
                </a:solidFill>
              </a:rPr>
              <a:t>GetNewProps</a:t>
            </a:r>
            <a:r>
              <a:rPr lang="en-US" altLang="zh-CN" dirty="0">
                <a:solidFill>
                  <a:schemeClr val="accent1"/>
                </a:solidFill>
              </a:rPr>
              <a:t> (fetch data ) 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</a:t>
            </a:r>
            <a:r>
              <a:rPr lang="en-US" altLang="zh-CN" dirty="0" err="1">
                <a:solidFill>
                  <a:schemeClr val="accent1"/>
                </a:solidFill>
              </a:rPr>
              <a:t>setState</a:t>
            </a:r>
            <a:r>
              <a:rPr lang="en-US" altLang="zh-CN" dirty="0">
                <a:solidFill>
                  <a:schemeClr val="accent1"/>
                </a:solidFill>
              </a:rPr>
              <a:t>( </a:t>
            </a:r>
            <a:r>
              <a:rPr lang="en-US" altLang="zh-CN" dirty="0" err="1">
                <a:solidFill>
                  <a:schemeClr val="accent1"/>
                </a:solidFill>
              </a:rPr>
              <a:t>props.price</a:t>
            </a:r>
            <a:r>
              <a:rPr lang="en-US" altLang="zh-CN" dirty="0">
                <a:solidFill>
                  <a:schemeClr val="accent1"/>
                </a:solidFill>
              </a:rPr>
              <a:t> )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  <a:p>
            <a:endParaRPr lang="en-US" altLang="zh-CN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Render() {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       &lt;Line … / &gt;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12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F004-4A27-4EBB-BF69-5C58475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54" y="33520"/>
            <a:ext cx="10515600" cy="1325563"/>
          </a:xfrm>
        </p:spPr>
        <p:txBody>
          <a:bodyPr/>
          <a:lstStyle/>
          <a:p>
            <a:r>
              <a:rPr lang="en-US" altLang="zh-CN" dirty="0"/>
              <a:t>Demo of this Architecture</a:t>
            </a:r>
            <a:br>
              <a:rPr lang="en-US" altLang="zh-CN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674E6-89A8-468A-BDB5-886CEBA74317}"/>
              </a:ext>
            </a:extLst>
          </p:cNvPr>
          <p:cNvSpPr/>
          <p:nvPr/>
        </p:nvSpPr>
        <p:spPr>
          <a:xfrm>
            <a:off x="3850105" y="3630201"/>
            <a:ext cx="1828787" cy="15544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7E1D4-DC7B-4BA1-AA20-6053C00FB2EC}"/>
              </a:ext>
            </a:extLst>
          </p:cNvPr>
          <p:cNvSpPr txBox="1"/>
          <p:nvPr/>
        </p:nvSpPr>
        <p:spPr>
          <a:xfrm>
            <a:off x="4073161" y="3583016"/>
            <a:ext cx="159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 Bot</a:t>
            </a:r>
            <a:endParaRPr lang="zh-CN" altLang="en-US" sz="24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62E6E-681A-4C7F-AB91-1076D3630E91}"/>
              </a:ext>
            </a:extLst>
          </p:cNvPr>
          <p:cNvSpPr txBox="1"/>
          <p:nvPr/>
        </p:nvSpPr>
        <p:spPr>
          <a:xfrm>
            <a:off x="2444078" y="4110882"/>
            <a:ext cx="1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E16D3-2F93-4FA8-97C8-30434872B5C4}"/>
              </a:ext>
            </a:extLst>
          </p:cNvPr>
          <p:cNvSpPr/>
          <p:nvPr/>
        </p:nvSpPr>
        <p:spPr>
          <a:xfrm>
            <a:off x="7272442" y="5417689"/>
            <a:ext cx="2717075" cy="770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8" descr="Image result for mongodb">
            <a:extLst>
              <a:ext uri="{FF2B5EF4-FFF2-40B4-BE49-F238E27FC236}">
                <a16:creationId xmlns:a16="http://schemas.microsoft.com/office/drawing/2014/main" id="{4D472A5D-11EA-4235-989F-21081AA1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80" y="5441454"/>
            <a:ext cx="2481943" cy="6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A44803-47D5-470F-BAE4-23E0D5856BF4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8261657" y="5048366"/>
            <a:ext cx="737362" cy="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2DFCD-286A-49A2-A42B-128728F10BA1}"/>
              </a:ext>
            </a:extLst>
          </p:cNvPr>
          <p:cNvSpPr/>
          <p:nvPr/>
        </p:nvSpPr>
        <p:spPr>
          <a:xfrm>
            <a:off x="7715302" y="3327354"/>
            <a:ext cx="1828787" cy="1352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DC2E8-FC4E-4FE2-9E21-7C4926BA10E6}"/>
              </a:ext>
            </a:extLst>
          </p:cNvPr>
          <p:cNvSpPr txBox="1"/>
          <p:nvPr/>
        </p:nvSpPr>
        <p:spPr>
          <a:xfrm>
            <a:off x="8751610" y="486545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</a:t>
            </a:r>
            <a:endParaRPr lang="zh-CN" altLang="en-US" dirty="0"/>
          </a:p>
        </p:txBody>
      </p:sp>
      <p:pic>
        <p:nvPicPr>
          <p:cNvPr id="25" name="Picture 2" descr="Image result">
            <a:extLst>
              <a:ext uri="{FF2B5EF4-FFF2-40B4-BE49-F238E27FC236}">
                <a16:creationId xmlns:a16="http://schemas.microsoft.com/office/drawing/2014/main" id="{E31C5751-607A-4991-9C6F-9AF0288B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90" y="3274599"/>
            <a:ext cx="1134294" cy="71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694092-5B74-4E86-907B-07A21CB13199}"/>
              </a:ext>
            </a:extLst>
          </p:cNvPr>
          <p:cNvSpPr/>
          <p:nvPr/>
        </p:nvSpPr>
        <p:spPr>
          <a:xfrm>
            <a:off x="7963489" y="4168178"/>
            <a:ext cx="1332412" cy="45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Express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C87AD-ACE0-483F-9071-2642641FBF04}"/>
              </a:ext>
            </a:extLst>
          </p:cNvPr>
          <p:cNvSpPr/>
          <p:nvPr/>
        </p:nvSpPr>
        <p:spPr>
          <a:xfrm>
            <a:off x="10284355" y="2059243"/>
            <a:ext cx="1463046" cy="493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 UI</a:t>
            </a:r>
            <a:endParaRPr lang="zh-CN" altLang="en-US" dirty="0"/>
          </a:p>
        </p:txBody>
      </p:sp>
      <p:pic>
        <p:nvPicPr>
          <p:cNvPr id="42" name="Picture 41" descr="Image result for react js">
            <a:extLst>
              <a:ext uri="{FF2B5EF4-FFF2-40B4-BE49-F238E27FC236}">
                <a16:creationId xmlns:a16="http://schemas.microsoft.com/office/drawing/2014/main" id="{5EF564DF-FEAB-46F0-864B-687EEA78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11" y="2056448"/>
            <a:ext cx="1463046" cy="4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EC26AE-9F80-4704-9AB1-6DCC4A3FF096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9824957" y="2303281"/>
            <a:ext cx="459398" cy="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043A29-8231-4F0C-A8F8-4D986C968A43}"/>
              </a:ext>
            </a:extLst>
          </p:cNvPr>
          <p:cNvCxnSpPr>
            <a:cxnSpLocks/>
          </p:cNvCxnSpPr>
          <p:nvPr/>
        </p:nvCxnSpPr>
        <p:spPr>
          <a:xfrm flipV="1">
            <a:off x="9097784" y="2602869"/>
            <a:ext cx="0" cy="72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F60F0C-BD2E-4BFB-845F-7637E0763897}"/>
              </a:ext>
            </a:extLst>
          </p:cNvPr>
          <p:cNvCxnSpPr>
            <a:cxnSpLocks/>
          </p:cNvCxnSpPr>
          <p:nvPr/>
        </p:nvCxnSpPr>
        <p:spPr>
          <a:xfrm>
            <a:off x="5975759" y="1714010"/>
            <a:ext cx="0" cy="4958306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B93271-0939-4CD2-937A-944B023B8F12}"/>
              </a:ext>
            </a:extLst>
          </p:cNvPr>
          <p:cNvSpPr txBox="1"/>
          <p:nvPr/>
        </p:nvSpPr>
        <p:spPr>
          <a:xfrm>
            <a:off x="8751610" y="3695384"/>
            <a:ext cx="8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4" name="Callout: Line with Accent Bar 63">
            <a:extLst>
              <a:ext uri="{FF2B5EF4-FFF2-40B4-BE49-F238E27FC236}">
                <a16:creationId xmlns:a16="http://schemas.microsoft.com/office/drawing/2014/main" id="{3BDE98FD-AD02-4309-A0BE-72D3EEE24736}"/>
              </a:ext>
            </a:extLst>
          </p:cNvPr>
          <p:cNvSpPr/>
          <p:nvPr/>
        </p:nvSpPr>
        <p:spPr>
          <a:xfrm>
            <a:off x="3455617" y="1517960"/>
            <a:ext cx="1844406" cy="592873"/>
          </a:xfrm>
          <a:prstGeom prst="accentCallout1">
            <a:avLst>
              <a:gd name="adj1" fmla="val 53127"/>
              <a:gd name="adj2" fmla="val 96300"/>
              <a:gd name="adj3" fmla="val 92219"/>
              <a:gd name="adj4" fmla="val 1083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Real-time task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 synch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Callout: Line with Accent Bar 65">
            <a:extLst>
              <a:ext uri="{FF2B5EF4-FFF2-40B4-BE49-F238E27FC236}">
                <a16:creationId xmlns:a16="http://schemas.microsoft.com/office/drawing/2014/main" id="{CE93E2A4-09C4-41DC-ABCE-6C48B42F7102}"/>
              </a:ext>
            </a:extLst>
          </p:cNvPr>
          <p:cNvSpPr/>
          <p:nvPr/>
        </p:nvSpPr>
        <p:spPr>
          <a:xfrm>
            <a:off x="6808793" y="1406062"/>
            <a:ext cx="2093854" cy="569251"/>
          </a:xfrm>
          <a:prstGeom prst="accentCallout1">
            <a:avLst>
              <a:gd name="adj1" fmla="val 49984"/>
              <a:gd name="adj2" fmla="val -2267"/>
              <a:gd name="adj3" fmla="val 99114"/>
              <a:gd name="adj4" fmla="val -183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Non real-time task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( </a:t>
            </a:r>
            <a:r>
              <a:rPr lang="en-US" altLang="zh-CN" dirty="0" err="1">
                <a:solidFill>
                  <a:schemeClr val="accent1"/>
                </a:solidFill>
              </a:rPr>
              <a:t>Asynch</a:t>
            </a:r>
            <a:r>
              <a:rPr lang="en-US" altLang="zh-CN" dirty="0">
                <a:solidFill>
                  <a:schemeClr val="accent1"/>
                </a:solidFill>
              </a:rPr>
              <a:t> 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5AF4CFF-8BEF-4324-AB26-F2F4CF6531AD}"/>
              </a:ext>
            </a:extLst>
          </p:cNvPr>
          <p:cNvSpPr/>
          <p:nvPr/>
        </p:nvSpPr>
        <p:spPr>
          <a:xfrm>
            <a:off x="6042935" y="1896972"/>
            <a:ext cx="459384" cy="358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2EDDCE4-C07B-4F30-8F30-7C82CC50AB5A}"/>
              </a:ext>
            </a:extLst>
          </p:cNvPr>
          <p:cNvSpPr/>
          <p:nvPr/>
        </p:nvSpPr>
        <p:spPr>
          <a:xfrm rot="10800000">
            <a:off x="5449200" y="1899259"/>
            <a:ext cx="459384" cy="358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Picture 10" descr="Image result for bitcoin">
            <a:extLst>
              <a:ext uri="{FF2B5EF4-FFF2-40B4-BE49-F238E27FC236}">
                <a16:creationId xmlns:a16="http://schemas.microsoft.com/office/drawing/2014/main" id="{85F854E7-4CDF-4494-92D6-835A498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76" y="2155263"/>
            <a:ext cx="624296" cy="6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E4030D7-2A4C-429E-AD3D-8022F20140D6}"/>
              </a:ext>
            </a:extLst>
          </p:cNvPr>
          <p:cNvSpPr txBox="1"/>
          <p:nvPr/>
        </p:nvSpPr>
        <p:spPr>
          <a:xfrm>
            <a:off x="4185264" y="4750217"/>
            <a:ext cx="13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simulating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D4103-194D-4459-9309-B84AECA2951B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5678892" y="4397645"/>
            <a:ext cx="2284597" cy="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7B7397-8D2F-457B-9CA4-307181B33F21}"/>
              </a:ext>
            </a:extLst>
          </p:cNvPr>
          <p:cNvSpPr txBox="1"/>
          <p:nvPr/>
        </p:nvSpPr>
        <p:spPr>
          <a:xfrm>
            <a:off x="6163494" y="4543062"/>
            <a:ext cx="144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post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DB0CA3-7C12-47C2-8093-E59715D302B9}"/>
              </a:ext>
            </a:extLst>
          </p:cNvPr>
          <p:cNvSpPr txBox="1"/>
          <p:nvPr/>
        </p:nvSpPr>
        <p:spPr>
          <a:xfrm>
            <a:off x="7809200" y="2680049"/>
            <a:ext cx="139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get</a:t>
            </a:r>
            <a:endParaRPr lang="zh-CN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C3E3BB-8ED1-4569-8FE1-22BB3EDCE832}"/>
              </a:ext>
            </a:extLst>
          </p:cNvPr>
          <p:cNvSpPr/>
          <p:nvPr/>
        </p:nvSpPr>
        <p:spPr>
          <a:xfrm>
            <a:off x="4046994" y="4110882"/>
            <a:ext cx="1479961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goroutines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734D1-0F87-491E-8869-CECFA1F6386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786975" y="4480214"/>
            <a:ext cx="0" cy="22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AF55D9E-18B3-4F93-A96E-2B07A82621DE}"/>
              </a:ext>
            </a:extLst>
          </p:cNvPr>
          <p:cNvSpPr txBox="1"/>
          <p:nvPr/>
        </p:nvSpPr>
        <p:spPr>
          <a:xfrm>
            <a:off x="2247850" y="2821449"/>
            <a:ext cx="142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BTC-USD</a:t>
            </a:r>
            <a:endParaRPr lang="zh-CN" altLang="en-US" dirty="0"/>
          </a:p>
        </p:txBody>
      </p:sp>
      <p:pic>
        <p:nvPicPr>
          <p:cNvPr id="54" name="Picture 5" descr="https://www.bestbitcoinexchange.net/wp-content/uploads/2016/12/coinbase-logo.png">
            <a:extLst>
              <a:ext uri="{FF2B5EF4-FFF2-40B4-BE49-F238E27FC236}">
                <a16:creationId xmlns:a16="http://schemas.microsoft.com/office/drawing/2014/main" id="{5F684690-2188-40E4-9334-D730DE2A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" y="1517960"/>
            <a:ext cx="1198569" cy="3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https://www.bestbitcoinexchange.net/wp-content/uploads/2017/12/logo-e1513261690691.jpg">
            <a:extLst>
              <a:ext uri="{FF2B5EF4-FFF2-40B4-BE49-F238E27FC236}">
                <a16:creationId xmlns:a16="http://schemas.microsoft.com/office/drawing/2014/main" id="{88763B4C-F5BB-4866-8977-967AE5F1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" y="5465904"/>
            <a:ext cx="1077552" cy="3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2526C2B-93B8-41C6-9C2B-0C1D44BC9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27" y="3413789"/>
            <a:ext cx="1283960" cy="3022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00F6B33-2F97-4602-9B65-122BEA23E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024" y="4895853"/>
            <a:ext cx="981418" cy="3697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830696-6E04-49EA-A001-1752580BC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815" y="2889234"/>
            <a:ext cx="1598725" cy="411689"/>
          </a:xfrm>
          <a:prstGeom prst="rect">
            <a:avLst/>
          </a:prstGeom>
        </p:spPr>
      </p:pic>
      <p:pic>
        <p:nvPicPr>
          <p:cNvPr id="63" name="Picture 6" descr="Image result for Itbit">
            <a:extLst>
              <a:ext uri="{FF2B5EF4-FFF2-40B4-BE49-F238E27FC236}">
                <a16:creationId xmlns:a16="http://schemas.microsoft.com/office/drawing/2014/main" id="{EA5C5F98-EB41-4AA4-A0FE-68326582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97" y="6015216"/>
            <a:ext cx="681675" cy="2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Related image">
            <a:extLst>
              <a:ext uri="{FF2B5EF4-FFF2-40B4-BE49-F238E27FC236}">
                <a16:creationId xmlns:a16="http://schemas.microsoft.com/office/drawing/2014/main" id="{8FA9E47B-E79A-468A-A742-2F2DC956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3" y="2452298"/>
            <a:ext cx="926583" cy="4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Image result for okcoin logo">
            <a:extLst>
              <a:ext uri="{FF2B5EF4-FFF2-40B4-BE49-F238E27FC236}">
                <a16:creationId xmlns:a16="http://schemas.microsoft.com/office/drawing/2014/main" id="{9A2BF180-78E7-4D5A-9B79-85A0F2DD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0" y="2071394"/>
            <a:ext cx="1116547" cy="2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Image result for Cex exchange">
            <a:extLst>
              <a:ext uri="{FF2B5EF4-FFF2-40B4-BE49-F238E27FC236}">
                <a16:creationId xmlns:a16="http://schemas.microsoft.com/office/drawing/2014/main" id="{7A44CAA2-9873-4B57-9F9E-80641E73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3968944"/>
            <a:ext cx="1094629" cy="2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bitfinex-logo">
            <a:extLst>
              <a:ext uri="{FF2B5EF4-FFF2-40B4-BE49-F238E27FC236}">
                <a16:creationId xmlns:a16="http://schemas.microsoft.com/office/drawing/2014/main" id="{BCC5FC74-77CA-4596-BD28-DA95882A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6" y="4417738"/>
            <a:ext cx="1413258" cy="43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1099CF-7615-48EE-AE85-DB3583122CE0}"/>
              </a:ext>
            </a:extLst>
          </p:cNvPr>
          <p:cNvSpPr/>
          <p:nvPr/>
        </p:nvSpPr>
        <p:spPr>
          <a:xfrm>
            <a:off x="2043819" y="2295001"/>
            <a:ext cx="482238" cy="3693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D3C83-67ED-4250-85D2-013AF68DAAC1}"/>
              </a:ext>
            </a:extLst>
          </p:cNvPr>
          <p:cNvCxnSpPr>
            <a:stCxn id="71" idx="2"/>
            <a:endCxn id="6" idx="0"/>
          </p:cNvCxnSpPr>
          <p:nvPr/>
        </p:nvCxnSpPr>
        <p:spPr>
          <a:xfrm>
            <a:off x="2958678" y="3190781"/>
            <a:ext cx="0" cy="92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B3CCE8-23BC-4A49-9967-ECA441BBB269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3473277" y="4295548"/>
            <a:ext cx="57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3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3BBC-36A9-4A96-ADF7-34EE25EA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Remarks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D7DA-18A4-4AEB-8C78-C3904A2D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301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E25-7755-4FE6-8A96-6FB6FFFB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Question?           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4488-B01C-49A5-AA40-E710BDFB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5746" cy="4351338"/>
          </a:xfrm>
        </p:spPr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Fork it here: </a:t>
            </a:r>
            <a:r>
              <a:rPr lang="en-US" altLang="zh-CN" dirty="0">
                <a:hlinkClick r:id="rId2"/>
              </a:rPr>
              <a:t>https://github.com/ywang305/Bitcoin-Arbitrage-Bot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0C92D-755A-4A21-B37F-E3F88013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21" y="1027906"/>
            <a:ext cx="4364014" cy="3438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57D468-C5A7-47D8-BA3D-80FDEFB11FB2}"/>
              </a:ext>
            </a:extLst>
          </p:cNvPr>
          <p:cNvSpPr txBox="1"/>
          <p:nvPr/>
        </p:nvSpPr>
        <p:spPr>
          <a:xfrm>
            <a:off x="4453721" y="5279127"/>
            <a:ext cx="3848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-- End  --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675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CE64-AF4B-4FA2-AC7C-11D8308E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8A407-2D10-44E3-B38B-807DD0C2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architecture and activity</a:t>
            </a:r>
          </a:p>
          <a:p>
            <a:endParaRPr lang="en-US" altLang="zh-CN" dirty="0"/>
          </a:p>
          <a:p>
            <a:r>
              <a:rPr lang="en-US" altLang="zh-CN" dirty="0"/>
              <a:t>Probe 1, Golang concurrency pattern</a:t>
            </a:r>
          </a:p>
          <a:p>
            <a:r>
              <a:rPr lang="en-US" altLang="zh-CN" dirty="0"/>
              <a:t>Probe 2, React chart</a:t>
            </a:r>
          </a:p>
          <a:p>
            <a:r>
              <a:rPr lang="en-US" altLang="zh-CN" dirty="0"/>
              <a:t>Probe 3, Result analysis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62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F004-4A27-4EBB-BF69-5C58475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54" y="442581"/>
            <a:ext cx="10515600" cy="91650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System Architecture</a:t>
            </a:r>
            <a:br>
              <a:rPr lang="en-US" altLang="zh-CN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674E6-89A8-468A-BDB5-886CEBA74317}"/>
              </a:ext>
            </a:extLst>
          </p:cNvPr>
          <p:cNvSpPr/>
          <p:nvPr/>
        </p:nvSpPr>
        <p:spPr>
          <a:xfrm>
            <a:off x="3850105" y="3630201"/>
            <a:ext cx="1828787" cy="15544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7E1D4-DC7B-4BA1-AA20-6053C00FB2EC}"/>
              </a:ext>
            </a:extLst>
          </p:cNvPr>
          <p:cNvSpPr txBox="1"/>
          <p:nvPr/>
        </p:nvSpPr>
        <p:spPr>
          <a:xfrm>
            <a:off x="4073161" y="3583016"/>
            <a:ext cx="159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Go Bot</a:t>
            </a:r>
            <a:endParaRPr lang="zh-CN" altLang="en-US" sz="2400" b="1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62E6E-681A-4C7F-AB91-1076D3630E91}"/>
              </a:ext>
            </a:extLst>
          </p:cNvPr>
          <p:cNvSpPr txBox="1"/>
          <p:nvPr/>
        </p:nvSpPr>
        <p:spPr>
          <a:xfrm>
            <a:off x="2444078" y="4110882"/>
            <a:ext cx="102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DE16D3-2F93-4FA8-97C8-30434872B5C4}"/>
              </a:ext>
            </a:extLst>
          </p:cNvPr>
          <p:cNvSpPr/>
          <p:nvPr/>
        </p:nvSpPr>
        <p:spPr>
          <a:xfrm>
            <a:off x="7272442" y="5417689"/>
            <a:ext cx="2717075" cy="770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8" descr="Image result for mongodb">
            <a:extLst>
              <a:ext uri="{FF2B5EF4-FFF2-40B4-BE49-F238E27FC236}">
                <a16:creationId xmlns:a16="http://schemas.microsoft.com/office/drawing/2014/main" id="{4D472A5D-11EA-4235-989F-21081AA1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580" y="5441454"/>
            <a:ext cx="2481943" cy="68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3A44803-47D5-470F-BAE4-23E0D5856BF4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8261657" y="5048366"/>
            <a:ext cx="737362" cy="1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F2DFCD-286A-49A2-A42B-128728F10BA1}"/>
              </a:ext>
            </a:extLst>
          </p:cNvPr>
          <p:cNvSpPr/>
          <p:nvPr/>
        </p:nvSpPr>
        <p:spPr>
          <a:xfrm>
            <a:off x="7715302" y="3327354"/>
            <a:ext cx="1828787" cy="1352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DC2E8-FC4E-4FE2-9E21-7C4926BA10E6}"/>
              </a:ext>
            </a:extLst>
          </p:cNvPr>
          <p:cNvSpPr txBox="1"/>
          <p:nvPr/>
        </p:nvSpPr>
        <p:spPr>
          <a:xfrm>
            <a:off x="8751610" y="486545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persist</a:t>
            </a:r>
            <a:endParaRPr lang="zh-CN" altLang="en-US" dirty="0"/>
          </a:p>
        </p:txBody>
      </p:sp>
      <p:pic>
        <p:nvPicPr>
          <p:cNvPr id="25" name="Picture 2" descr="Image result">
            <a:extLst>
              <a:ext uri="{FF2B5EF4-FFF2-40B4-BE49-F238E27FC236}">
                <a16:creationId xmlns:a16="http://schemas.microsoft.com/office/drawing/2014/main" id="{E31C5751-607A-4991-9C6F-9AF0288BA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90" y="3274599"/>
            <a:ext cx="1134294" cy="71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694092-5B74-4E86-907B-07A21CB13199}"/>
              </a:ext>
            </a:extLst>
          </p:cNvPr>
          <p:cNvSpPr/>
          <p:nvPr/>
        </p:nvSpPr>
        <p:spPr>
          <a:xfrm>
            <a:off x="7963489" y="4168178"/>
            <a:ext cx="1332412" cy="45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Express</a:t>
            </a:r>
            <a:endParaRPr lang="zh-CN" alt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C87AD-ACE0-483F-9071-2642641FBF04}"/>
              </a:ext>
            </a:extLst>
          </p:cNvPr>
          <p:cNvSpPr/>
          <p:nvPr/>
        </p:nvSpPr>
        <p:spPr>
          <a:xfrm>
            <a:off x="10284355" y="2059243"/>
            <a:ext cx="1463046" cy="493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 UI</a:t>
            </a:r>
            <a:endParaRPr lang="zh-CN" altLang="en-US" dirty="0"/>
          </a:p>
        </p:txBody>
      </p:sp>
      <p:pic>
        <p:nvPicPr>
          <p:cNvPr id="42" name="Picture 41" descr="Image result for react js">
            <a:extLst>
              <a:ext uri="{FF2B5EF4-FFF2-40B4-BE49-F238E27FC236}">
                <a16:creationId xmlns:a16="http://schemas.microsoft.com/office/drawing/2014/main" id="{5EF564DF-FEAB-46F0-864B-687EEA785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11" y="2056448"/>
            <a:ext cx="1463046" cy="4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0EC26AE-9F80-4704-9AB1-6DCC4A3FF096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9824957" y="2303281"/>
            <a:ext cx="459398" cy="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043A29-8231-4F0C-A8F8-4D986C968A43}"/>
              </a:ext>
            </a:extLst>
          </p:cNvPr>
          <p:cNvCxnSpPr>
            <a:cxnSpLocks/>
          </p:cNvCxnSpPr>
          <p:nvPr/>
        </p:nvCxnSpPr>
        <p:spPr>
          <a:xfrm flipV="1">
            <a:off x="9097784" y="2602869"/>
            <a:ext cx="0" cy="72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F60F0C-BD2E-4BFB-845F-7637E0763897}"/>
              </a:ext>
            </a:extLst>
          </p:cNvPr>
          <p:cNvCxnSpPr>
            <a:cxnSpLocks/>
          </p:cNvCxnSpPr>
          <p:nvPr/>
        </p:nvCxnSpPr>
        <p:spPr>
          <a:xfrm>
            <a:off x="5975759" y="1714010"/>
            <a:ext cx="0" cy="4958306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B93271-0939-4CD2-937A-944B023B8F12}"/>
              </a:ext>
            </a:extLst>
          </p:cNvPr>
          <p:cNvSpPr txBox="1"/>
          <p:nvPr/>
        </p:nvSpPr>
        <p:spPr>
          <a:xfrm>
            <a:off x="8751610" y="3695384"/>
            <a:ext cx="8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4" name="Callout: Line with Accent Bar 63">
            <a:extLst>
              <a:ext uri="{FF2B5EF4-FFF2-40B4-BE49-F238E27FC236}">
                <a16:creationId xmlns:a16="http://schemas.microsoft.com/office/drawing/2014/main" id="{3BDE98FD-AD02-4309-A0BE-72D3EEE24736}"/>
              </a:ext>
            </a:extLst>
          </p:cNvPr>
          <p:cNvSpPr/>
          <p:nvPr/>
        </p:nvSpPr>
        <p:spPr>
          <a:xfrm>
            <a:off x="3455617" y="1517960"/>
            <a:ext cx="1844406" cy="592873"/>
          </a:xfrm>
          <a:prstGeom prst="accentCallout1">
            <a:avLst>
              <a:gd name="adj1" fmla="val 53127"/>
              <a:gd name="adj2" fmla="val 96300"/>
              <a:gd name="adj3" fmla="val 92219"/>
              <a:gd name="adj4" fmla="val 10834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Real-time task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( synch 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6" name="Callout: Line with Accent Bar 65">
            <a:extLst>
              <a:ext uri="{FF2B5EF4-FFF2-40B4-BE49-F238E27FC236}">
                <a16:creationId xmlns:a16="http://schemas.microsoft.com/office/drawing/2014/main" id="{CE93E2A4-09C4-41DC-ABCE-6C48B42F7102}"/>
              </a:ext>
            </a:extLst>
          </p:cNvPr>
          <p:cNvSpPr/>
          <p:nvPr/>
        </p:nvSpPr>
        <p:spPr>
          <a:xfrm>
            <a:off x="6808793" y="1406062"/>
            <a:ext cx="2093854" cy="569251"/>
          </a:xfrm>
          <a:prstGeom prst="accentCallout1">
            <a:avLst>
              <a:gd name="adj1" fmla="val 49984"/>
              <a:gd name="adj2" fmla="val -2267"/>
              <a:gd name="adj3" fmla="val 99114"/>
              <a:gd name="adj4" fmla="val -183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Non real-time task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( </a:t>
            </a:r>
            <a:r>
              <a:rPr lang="en-US" altLang="zh-CN" dirty="0" err="1">
                <a:solidFill>
                  <a:schemeClr val="accent1"/>
                </a:solidFill>
              </a:rPr>
              <a:t>Asynch</a:t>
            </a:r>
            <a:r>
              <a:rPr lang="en-US" altLang="zh-CN" dirty="0">
                <a:solidFill>
                  <a:schemeClr val="accent1"/>
                </a:solidFill>
              </a:rPr>
              <a:t> )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5AF4CFF-8BEF-4324-AB26-F2F4CF6531AD}"/>
              </a:ext>
            </a:extLst>
          </p:cNvPr>
          <p:cNvSpPr/>
          <p:nvPr/>
        </p:nvSpPr>
        <p:spPr>
          <a:xfrm>
            <a:off x="6042935" y="1896972"/>
            <a:ext cx="459384" cy="358400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2EDDCE4-C07B-4F30-8F30-7C82CC50AB5A}"/>
              </a:ext>
            </a:extLst>
          </p:cNvPr>
          <p:cNvSpPr/>
          <p:nvPr/>
        </p:nvSpPr>
        <p:spPr>
          <a:xfrm rot="10800000">
            <a:off x="5449200" y="1899259"/>
            <a:ext cx="459384" cy="358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Picture 10" descr="Image result for bitcoin">
            <a:extLst>
              <a:ext uri="{FF2B5EF4-FFF2-40B4-BE49-F238E27FC236}">
                <a16:creationId xmlns:a16="http://schemas.microsoft.com/office/drawing/2014/main" id="{85F854E7-4CDF-4494-92D6-835A4983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76" y="2155263"/>
            <a:ext cx="624296" cy="6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E4030D7-2A4C-429E-AD3D-8022F20140D6}"/>
              </a:ext>
            </a:extLst>
          </p:cNvPr>
          <p:cNvSpPr txBox="1"/>
          <p:nvPr/>
        </p:nvSpPr>
        <p:spPr>
          <a:xfrm>
            <a:off x="4185264" y="4750217"/>
            <a:ext cx="130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simulating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D4103-194D-4459-9309-B84AECA2951B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5678892" y="4397645"/>
            <a:ext cx="2284597" cy="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7B7397-8D2F-457B-9CA4-307181B33F21}"/>
              </a:ext>
            </a:extLst>
          </p:cNvPr>
          <p:cNvSpPr txBox="1"/>
          <p:nvPr/>
        </p:nvSpPr>
        <p:spPr>
          <a:xfrm>
            <a:off x="6163494" y="4543062"/>
            <a:ext cx="144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post</a:t>
            </a:r>
            <a:endParaRPr lang="zh-CN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DB0CA3-7C12-47C2-8093-E59715D302B9}"/>
              </a:ext>
            </a:extLst>
          </p:cNvPr>
          <p:cNvSpPr txBox="1"/>
          <p:nvPr/>
        </p:nvSpPr>
        <p:spPr>
          <a:xfrm>
            <a:off x="7809200" y="2680049"/>
            <a:ext cx="139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get</a:t>
            </a:r>
            <a:endParaRPr lang="zh-CN" alt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C3E3BB-8ED1-4569-8FE1-22BB3EDCE832}"/>
              </a:ext>
            </a:extLst>
          </p:cNvPr>
          <p:cNvSpPr/>
          <p:nvPr/>
        </p:nvSpPr>
        <p:spPr>
          <a:xfrm>
            <a:off x="4046994" y="4110882"/>
            <a:ext cx="1479961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goroutines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734D1-0F87-491E-8869-CECFA1F6386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786975" y="4480214"/>
            <a:ext cx="0" cy="22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AF55D9E-18B3-4F93-A96E-2B07A82621DE}"/>
              </a:ext>
            </a:extLst>
          </p:cNvPr>
          <p:cNvSpPr txBox="1"/>
          <p:nvPr/>
        </p:nvSpPr>
        <p:spPr>
          <a:xfrm>
            <a:off x="2247850" y="2821449"/>
            <a:ext cx="142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BTC-USD</a:t>
            </a:r>
            <a:endParaRPr lang="zh-CN" altLang="en-US" dirty="0"/>
          </a:p>
        </p:txBody>
      </p:sp>
      <p:pic>
        <p:nvPicPr>
          <p:cNvPr id="54" name="Picture 5" descr="https://www.bestbitcoinexchange.net/wp-content/uploads/2016/12/coinbase-logo.png">
            <a:extLst>
              <a:ext uri="{FF2B5EF4-FFF2-40B4-BE49-F238E27FC236}">
                <a16:creationId xmlns:a16="http://schemas.microsoft.com/office/drawing/2014/main" id="{5F684690-2188-40E4-9334-D730DE2A3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" y="1517960"/>
            <a:ext cx="1198569" cy="3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https://www.bestbitcoinexchange.net/wp-content/uploads/2017/12/logo-e1513261690691.jpg">
            <a:extLst>
              <a:ext uri="{FF2B5EF4-FFF2-40B4-BE49-F238E27FC236}">
                <a16:creationId xmlns:a16="http://schemas.microsoft.com/office/drawing/2014/main" id="{88763B4C-F5BB-4866-8977-967AE5F1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51" y="5465904"/>
            <a:ext cx="1077552" cy="34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2526C2B-93B8-41C6-9C2B-0C1D44BC9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227" y="3413789"/>
            <a:ext cx="1283960" cy="30227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00F6B33-2F97-4602-9B65-122BEA23E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024" y="4895853"/>
            <a:ext cx="981418" cy="36978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8830696-6E04-49EA-A001-1752580BC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815" y="2889234"/>
            <a:ext cx="1598725" cy="411689"/>
          </a:xfrm>
          <a:prstGeom prst="rect">
            <a:avLst/>
          </a:prstGeom>
        </p:spPr>
      </p:pic>
      <p:pic>
        <p:nvPicPr>
          <p:cNvPr id="63" name="Picture 6" descr="Image result for Itbit">
            <a:extLst>
              <a:ext uri="{FF2B5EF4-FFF2-40B4-BE49-F238E27FC236}">
                <a16:creationId xmlns:a16="http://schemas.microsoft.com/office/drawing/2014/main" id="{EA5C5F98-EB41-4AA4-A0FE-683265824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97" y="6015216"/>
            <a:ext cx="681675" cy="24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Related image">
            <a:extLst>
              <a:ext uri="{FF2B5EF4-FFF2-40B4-BE49-F238E27FC236}">
                <a16:creationId xmlns:a16="http://schemas.microsoft.com/office/drawing/2014/main" id="{8FA9E47B-E79A-468A-A742-2F2DC956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3" y="2452298"/>
            <a:ext cx="926583" cy="4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Image result for okcoin logo">
            <a:extLst>
              <a:ext uri="{FF2B5EF4-FFF2-40B4-BE49-F238E27FC236}">
                <a16:creationId xmlns:a16="http://schemas.microsoft.com/office/drawing/2014/main" id="{9A2BF180-78E7-4D5A-9B79-85A0F2DD2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0" y="2071394"/>
            <a:ext cx="1116547" cy="2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Image result for Cex exchange">
            <a:extLst>
              <a:ext uri="{FF2B5EF4-FFF2-40B4-BE49-F238E27FC236}">
                <a16:creationId xmlns:a16="http://schemas.microsoft.com/office/drawing/2014/main" id="{7A44CAA2-9873-4B57-9F9E-80641E73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6" y="3968944"/>
            <a:ext cx="1094629" cy="28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bitfinex-logo">
            <a:extLst>
              <a:ext uri="{FF2B5EF4-FFF2-40B4-BE49-F238E27FC236}">
                <a16:creationId xmlns:a16="http://schemas.microsoft.com/office/drawing/2014/main" id="{BCC5FC74-77CA-4596-BD28-DA95882A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6" y="4417738"/>
            <a:ext cx="1413258" cy="43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1099CF-7615-48EE-AE85-DB3583122CE0}"/>
              </a:ext>
            </a:extLst>
          </p:cNvPr>
          <p:cNvSpPr/>
          <p:nvPr/>
        </p:nvSpPr>
        <p:spPr>
          <a:xfrm>
            <a:off x="2043819" y="2295001"/>
            <a:ext cx="482238" cy="3693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DD3C83-67ED-4250-85D2-013AF68DAAC1}"/>
              </a:ext>
            </a:extLst>
          </p:cNvPr>
          <p:cNvCxnSpPr>
            <a:stCxn id="71" idx="2"/>
            <a:endCxn id="6" idx="0"/>
          </p:cNvCxnSpPr>
          <p:nvPr/>
        </p:nvCxnSpPr>
        <p:spPr>
          <a:xfrm>
            <a:off x="2958678" y="3190781"/>
            <a:ext cx="0" cy="92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B3CCE8-23BC-4A49-9967-ECA441BBB269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3473277" y="4295548"/>
            <a:ext cx="573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4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9236160-36F6-49CB-9495-2CB6EB8D8CC4}"/>
              </a:ext>
            </a:extLst>
          </p:cNvPr>
          <p:cNvSpPr/>
          <p:nvPr/>
        </p:nvSpPr>
        <p:spPr>
          <a:xfrm>
            <a:off x="216812" y="3666105"/>
            <a:ext cx="1987132" cy="12932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Exchange API</a:t>
            </a:r>
          </a:p>
          <a:p>
            <a:pPr algn="ctr"/>
            <a:r>
              <a:rPr lang="en-US" altLang="zh-CN" dirty="0"/>
              <a:t>---------</a:t>
            </a:r>
          </a:p>
          <a:p>
            <a:pPr algn="ctr"/>
            <a:r>
              <a:rPr lang="en-US" altLang="zh-CN" dirty="0"/>
              <a:t>Cryptocurrency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398B3-D424-4FBC-835C-F7AE5ED8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F6C11A-9B92-47F3-8BEE-9E136E6195B3}"/>
              </a:ext>
            </a:extLst>
          </p:cNvPr>
          <p:cNvSpPr/>
          <p:nvPr/>
        </p:nvSpPr>
        <p:spPr>
          <a:xfrm>
            <a:off x="4283236" y="1373084"/>
            <a:ext cx="996044" cy="45056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</a:t>
            </a:r>
            <a:endParaRPr lang="zh-CN" alt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D5EA1E-1B8C-43B0-8905-826826C01947}"/>
              </a:ext>
            </a:extLst>
          </p:cNvPr>
          <p:cNvCxnSpPr>
            <a:cxnSpLocks/>
            <a:stCxn id="17" idx="0"/>
            <a:endCxn id="4" idx="1"/>
          </p:cNvCxnSpPr>
          <p:nvPr/>
        </p:nvCxnSpPr>
        <p:spPr>
          <a:xfrm rot="5400000" flipH="1" flipV="1">
            <a:off x="3696338" y="1618874"/>
            <a:ext cx="607404" cy="566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06525-C3BD-4812-8860-2DF1F490F2C4}"/>
              </a:ext>
            </a:extLst>
          </p:cNvPr>
          <p:cNvCxnSpPr>
            <a:cxnSpLocks/>
            <a:stCxn id="17" idx="2"/>
            <a:endCxn id="48" idx="0"/>
          </p:cNvCxnSpPr>
          <p:nvPr/>
        </p:nvCxnSpPr>
        <p:spPr>
          <a:xfrm>
            <a:off x="3716845" y="2654696"/>
            <a:ext cx="9221" cy="129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F069F-8086-448D-B8F8-D7A9FFF7BB1B}"/>
              </a:ext>
            </a:extLst>
          </p:cNvPr>
          <p:cNvSpPr/>
          <p:nvPr/>
        </p:nvSpPr>
        <p:spPr>
          <a:xfrm>
            <a:off x="3118131" y="2205771"/>
            <a:ext cx="1197427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ticker</a:t>
            </a:r>
            <a:endParaRPr lang="zh-CN" altLang="en-US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7A14D6E-7228-40F8-98FD-565FAFF3BFFB}"/>
              </a:ext>
            </a:extLst>
          </p:cNvPr>
          <p:cNvCxnSpPr>
            <a:cxnSpLocks/>
            <a:stCxn id="4" idx="2"/>
            <a:endCxn id="17" idx="3"/>
          </p:cNvCxnSpPr>
          <p:nvPr/>
        </p:nvCxnSpPr>
        <p:spPr>
          <a:xfrm rot="5400000">
            <a:off x="4245116" y="1894091"/>
            <a:ext cx="606585" cy="46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348040-9317-4390-9F17-F00381B2EDDA}"/>
              </a:ext>
            </a:extLst>
          </p:cNvPr>
          <p:cNvSpPr txBox="1"/>
          <p:nvPr/>
        </p:nvSpPr>
        <p:spPr>
          <a:xfrm rot="19689929">
            <a:off x="3655073" y="3318874"/>
            <a:ext cx="10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trigger</a:t>
            </a:r>
            <a:endParaRPr lang="zh-CN" altLang="en-US" dirty="0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84D77841-AE3F-4118-B8F8-741D763F3B7E}"/>
              </a:ext>
            </a:extLst>
          </p:cNvPr>
          <p:cNvSpPr/>
          <p:nvPr/>
        </p:nvSpPr>
        <p:spPr>
          <a:xfrm>
            <a:off x="2357720" y="2273385"/>
            <a:ext cx="323396" cy="313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ED6907D-D361-48A6-AEC3-7DB7A4180564}"/>
              </a:ext>
            </a:extLst>
          </p:cNvPr>
          <p:cNvCxnSpPr>
            <a:stCxn id="54" idx="6"/>
            <a:endCxn id="17" idx="1"/>
          </p:cNvCxnSpPr>
          <p:nvPr/>
        </p:nvCxnSpPr>
        <p:spPr>
          <a:xfrm>
            <a:off x="2681116" y="2430234"/>
            <a:ext cx="43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35C925-D7EB-405B-BFD2-80597FBDEDF7}"/>
              </a:ext>
            </a:extLst>
          </p:cNvPr>
          <p:cNvSpPr/>
          <p:nvPr/>
        </p:nvSpPr>
        <p:spPr>
          <a:xfrm>
            <a:off x="6659382" y="4601492"/>
            <a:ext cx="1510160" cy="91374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 post</a:t>
            </a:r>
          </a:p>
          <a:p>
            <a:pPr algn="ctr"/>
            <a:r>
              <a:rPr lang="en-US" altLang="zh-CN" dirty="0"/>
              <a:t>(goroutine)</a:t>
            </a:r>
            <a:endParaRPr lang="zh-CN" altLang="en-US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2687CCD-F7DB-4EA3-A989-F9016CD01518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5400000">
            <a:off x="3269350" y="5107277"/>
            <a:ext cx="908983" cy="4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76C24663-2736-4F67-9712-814E052FF52F}"/>
              </a:ext>
            </a:extLst>
          </p:cNvPr>
          <p:cNvSpPr/>
          <p:nvPr/>
        </p:nvSpPr>
        <p:spPr>
          <a:xfrm>
            <a:off x="11060123" y="1898253"/>
            <a:ext cx="323396" cy="313698"/>
          </a:xfrm>
          <a:prstGeom prst="flowChartConnector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3DAB8C-4E3A-4F54-8CC5-B5B8E1237D0D}"/>
              </a:ext>
            </a:extLst>
          </p:cNvPr>
          <p:cNvSpPr/>
          <p:nvPr/>
        </p:nvSpPr>
        <p:spPr>
          <a:xfrm>
            <a:off x="9089572" y="5551885"/>
            <a:ext cx="1197427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mongodb</a:t>
            </a:r>
            <a:endParaRPr lang="zh-CN" alt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70D7E49-1C8F-4CF4-ABDF-F522D68C7C6A}"/>
              </a:ext>
            </a:extLst>
          </p:cNvPr>
          <p:cNvSpPr/>
          <p:nvPr/>
        </p:nvSpPr>
        <p:spPr>
          <a:xfrm>
            <a:off x="8786358" y="3771988"/>
            <a:ext cx="1803853" cy="59650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Event loop (NodeJS)</a:t>
            </a:r>
            <a:endParaRPr lang="zh-CN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5D09D8-0229-44E1-8598-8E65422307C9}"/>
              </a:ext>
            </a:extLst>
          </p:cNvPr>
          <p:cNvCxnSpPr>
            <a:cxnSpLocks/>
          </p:cNvCxnSpPr>
          <p:nvPr/>
        </p:nvCxnSpPr>
        <p:spPr>
          <a:xfrm>
            <a:off x="9419771" y="4368489"/>
            <a:ext cx="0" cy="111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1FFE057-C577-45DC-8D1A-DAC614DD161E}"/>
              </a:ext>
            </a:extLst>
          </p:cNvPr>
          <p:cNvCxnSpPr>
            <a:cxnSpLocks/>
            <a:stCxn id="74" idx="0"/>
            <a:endCxn id="80" idx="2"/>
          </p:cNvCxnSpPr>
          <p:nvPr/>
        </p:nvCxnSpPr>
        <p:spPr>
          <a:xfrm flipH="1" flipV="1">
            <a:off x="9688285" y="4368489"/>
            <a:ext cx="1" cy="118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6CDFD1A2-336C-4664-AB14-0AC79706CE0A}"/>
              </a:ext>
            </a:extLst>
          </p:cNvPr>
          <p:cNvSpPr/>
          <p:nvPr/>
        </p:nvSpPr>
        <p:spPr>
          <a:xfrm>
            <a:off x="8709364" y="1842297"/>
            <a:ext cx="1957839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React component</a:t>
            </a:r>
            <a:endParaRPr lang="zh-CN" alt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2EB7B7-F1F0-4F0E-9E24-0B18676982FB}"/>
              </a:ext>
            </a:extLst>
          </p:cNvPr>
          <p:cNvCxnSpPr>
            <a:cxnSpLocks/>
            <a:stCxn id="80" idx="0"/>
            <a:endCxn id="98" idx="2"/>
          </p:cNvCxnSpPr>
          <p:nvPr/>
        </p:nvCxnSpPr>
        <p:spPr>
          <a:xfrm flipH="1" flipV="1">
            <a:off x="9688284" y="2291222"/>
            <a:ext cx="1" cy="1480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2A9242F-85EB-4C9A-A29D-92AF93C36808}"/>
              </a:ext>
            </a:extLst>
          </p:cNvPr>
          <p:cNvSpPr txBox="1"/>
          <p:nvPr/>
        </p:nvSpPr>
        <p:spPr>
          <a:xfrm>
            <a:off x="10112031" y="2650976"/>
            <a:ext cx="152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Refresh data</a:t>
            </a:r>
            <a:endParaRPr lang="zh-CN" altLang="en-US" dirty="0"/>
          </a:p>
        </p:txBody>
      </p:sp>
      <p:sp>
        <p:nvSpPr>
          <p:cNvPr id="109" name="Flowchart: Connector 108">
            <a:extLst>
              <a:ext uri="{FF2B5EF4-FFF2-40B4-BE49-F238E27FC236}">
                <a16:creationId xmlns:a16="http://schemas.microsoft.com/office/drawing/2014/main" id="{F9CC655C-B4FD-40B7-88A8-BF1408487FA3}"/>
              </a:ext>
            </a:extLst>
          </p:cNvPr>
          <p:cNvSpPr/>
          <p:nvPr/>
        </p:nvSpPr>
        <p:spPr>
          <a:xfrm>
            <a:off x="11088230" y="3913389"/>
            <a:ext cx="323396" cy="313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21D456-3519-4CC1-B662-F087FDCE5DC7}"/>
              </a:ext>
            </a:extLst>
          </p:cNvPr>
          <p:cNvCxnSpPr>
            <a:stCxn id="109" idx="2"/>
            <a:endCxn id="80" idx="3"/>
          </p:cNvCxnSpPr>
          <p:nvPr/>
        </p:nvCxnSpPr>
        <p:spPr>
          <a:xfrm flipH="1">
            <a:off x="10590211" y="4070238"/>
            <a:ext cx="498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20BAF47-5772-43B5-AB39-F3E876579F17}"/>
              </a:ext>
            </a:extLst>
          </p:cNvPr>
          <p:cNvCxnSpPr>
            <a:cxnSpLocks/>
            <a:stCxn id="98" idx="3"/>
            <a:endCxn id="71" idx="2"/>
          </p:cNvCxnSpPr>
          <p:nvPr/>
        </p:nvCxnSpPr>
        <p:spPr>
          <a:xfrm flipV="1">
            <a:off x="10667203" y="2055102"/>
            <a:ext cx="392920" cy="1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6EA634-B9C1-4796-A2DD-0F607E00F72C}"/>
              </a:ext>
            </a:extLst>
          </p:cNvPr>
          <p:cNvCxnSpPr>
            <a:cxnSpLocks/>
            <a:stCxn id="52" idx="3"/>
            <a:endCxn id="63" idx="2"/>
          </p:cNvCxnSpPr>
          <p:nvPr/>
        </p:nvCxnSpPr>
        <p:spPr>
          <a:xfrm flipV="1">
            <a:off x="4845885" y="5515232"/>
            <a:ext cx="2568577" cy="367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9AA73C-68D6-40CD-993B-E8CD569707A3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 flipV="1">
            <a:off x="8169542" y="4070239"/>
            <a:ext cx="616816" cy="988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28431B0-DE83-473B-AAD1-F2BCB9CEDB0A}"/>
              </a:ext>
            </a:extLst>
          </p:cNvPr>
          <p:cNvSpPr/>
          <p:nvPr/>
        </p:nvSpPr>
        <p:spPr>
          <a:xfrm>
            <a:off x="2978074" y="3953643"/>
            <a:ext cx="1495983" cy="701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Price ticker</a:t>
            </a:r>
          </a:p>
          <a:p>
            <a:pPr algn="ctr"/>
            <a:r>
              <a:rPr lang="en-US" altLang="zh-CN" dirty="0"/>
              <a:t>(goroutines)</a:t>
            </a:r>
            <a:endParaRPr lang="zh-CN" alt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ADF805F-2241-45C9-9368-D208986C4C6F}"/>
              </a:ext>
            </a:extLst>
          </p:cNvPr>
          <p:cNvSpPr/>
          <p:nvPr/>
        </p:nvSpPr>
        <p:spPr>
          <a:xfrm>
            <a:off x="2597344" y="5563994"/>
            <a:ext cx="2248541" cy="63666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 tick data</a:t>
            </a:r>
          </a:p>
          <a:p>
            <a:pPr algn="ctr"/>
            <a:r>
              <a:rPr lang="en-US" altLang="zh-CN" dirty="0"/>
              <a:t>(goroutine)</a:t>
            </a:r>
            <a:endParaRPr lang="zh-CN" alt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9891E4-ED45-4FF6-8F74-BC0FD02CA76B}"/>
              </a:ext>
            </a:extLst>
          </p:cNvPr>
          <p:cNvSpPr/>
          <p:nvPr/>
        </p:nvSpPr>
        <p:spPr>
          <a:xfrm>
            <a:off x="4517658" y="2667432"/>
            <a:ext cx="1494215" cy="10684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Tick Trade simulator</a:t>
            </a:r>
          </a:p>
          <a:p>
            <a:pPr algn="ctr"/>
            <a:r>
              <a:rPr lang="en-US" altLang="zh-CN" dirty="0"/>
              <a:t>(goroutines)</a:t>
            </a:r>
            <a:endParaRPr lang="zh-CN" altLang="en-US" dirty="0"/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5FAF8CA6-2DCF-42D1-A549-C63DA553EB95}"/>
              </a:ext>
            </a:extLst>
          </p:cNvPr>
          <p:cNvSpPr/>
          <p:nvPr/>
        </p:nvSpPr>
        <p:spPr>
          <a:xfrm>
            <a:off x="4589827" y="4744339"/>
            <a:ext cx="1348446" cy="522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Profit?</a:t>
            </a:r>
            <a:endParaRPr lang="zh-CN" altLang="en-US" sz="16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76E76A-DA2A-4AB0-A97C-F0AC89854BFF}"/>
              </a:ext>
            </a:extLst>
          </p:cNvPr>
          <p:cNvCxnSpPr>
            <a:cxnSpLocks/>
            <a:stCxn id="58" idx="0"/>
            <a:endCxn id="64" idx="2"/>
          </p:cNvCxnSpPr>
          <p:nvPr/>
        </p:nvCxnSpPr>
        <p:spPr>
          <a:xfrm flipV="1">
            <a:off x="5264050" y="3735839"/>
            <a:ext cx="716" cy="100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F67F5B6-DC45-4BB9-BFF1-3B516D234386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908244" y="5005695"/>
            <a:ext cx="681583" cy="558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EADA40D-22B7-4C38-9632-B89F6AEAB528}"/>
              </a:ext>
            </a:extLst>
          </p:cNvPr>
          <p:cNvSpPr txBox="1"/>
          <p:nvPr/>
        </p:nvSpPr>
        <p:spPr>
          <a:xfrm>
            <a:off x="4972076" y="4199800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3EF03A2-4729-43C8-BADF-0F02AF963DEF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4921642" y="5221585"/>
            <a:ext cx="296943" cy="387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D86924E-A87E-4284-B841-BB0DBC98E2A2}"/>
              </a:ext>
            </a:extLst>
          </p:cNvPr>
          <p:cNvSpPr txBox="1"/>
          <p:nvPr/>
        </p:nvSpPr>
        <p:spPr>
          <a:xfrm>
            <a:off x="5279280" y="5283962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EA8893-64DD-4897-8CE6-5A8A1EA070F5}"/>
              </a:ext>
            </a:extLst>
          </p:cNvPr>
          <p:cNvSpPr/>
          <p:nvPr/>
        </p:nvSpPr>
        <p:spPr>
          <a:xfrm>
            <a:off x="6411630" y="871232"/>
            <a:ext cx="2005665" cy="12071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Exchange API</a:t>
            </a:r>
          </a:p>
          <a:p>
            <a:pPr algn="ctr"/>
            <a:r>
              <a:rPr lang="en-US" altLang="zh-CN" dirty="0"/>
              <a:t>---------</a:t>
            </a:r>
          </a:p>
          <a:p>
            <a:pPr algn="ctr"/>
            <a:r>
              <a:rPr lang="en-US" altLang="zh-CN" dirty="0"/>
              <a:t>Cryptocurrency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579C39-7429-4B83-847A-40D6E26B60CF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 flipV="1">
            <a:off x="2203944" y="4304327"/>
            <a:ext cx="774130" cy="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9FDB3F6-18C3-4B1C-B370-BDBC7E7AD63F}"/>
              </a:ext>
            </a:extLst>
          </p:cNvPr>
          <p:cNvSpPr txBox="1"/>
          <p:nvPr/>
        </p:nvSpPr>
        <p:spPr>
          <a:xfrm>
            <a:off x="2168892" y="3951718"/>
            <a:ext cx="10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tick</a:t>
            </a:r>
            <a:endParaRPr lang="zh-CN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AF197A-ABFC-4F75-9451-D1BF658E74F8}"/>
              </a:ext>
            </a:extLst>
          </p:cNvPr>
          <p:cNvSpPr txBox="1"/>
          <p:nvPr/>
        </p:nvSpPr>
        <p:spPr>
          <a:xfrm>
            <a:off x="6545837" y="2286739"/>
            <a:ext cx="13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tick </a:t>
            </a:r>
            <a:endParaRPr lang="zh-CN" alt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05D2463-C806-4712-896B-9C9EAD1F42E5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>
            <a:off x="7411994" y="3533085"/>
            <a:ext cx="2468" cy="106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470540-1A87-4868-B511-C06462C6AD1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6011873" y="3201636"/>
            <a:ext cx="385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1EA2D64-8BFA-4143-94BF-B40C576A9221}"/>
              </a:ext>
            </a:extLst>
          </p:cNvPr>
          <p:cNvSpPr txBox="1"/>
          <p:nvPr/>
        </p:nvSpPr>
        <p:spPr>
          <a:xfrm>
            <a:off x="6478545" y="3809658"/>
            <a:ext cx="18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Profit after delay</a:t>
            </a:r>
            <a:endParaRPr lang="zh-CN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D4219B3-DC5E-4D12-9077-E50E273203D3}"/>
              </a:ext>
            </a:extLst>
          </p:cNvPr>
          <p:cNvSpPr txBox="1"/>
          <p:nvPr/>
        </p:nvSpPr>
        <p:spPr>
          <a:xfrm>
            <a:off x="5893687" y="5834183"/>
            <a:ext cx="25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data + Ideal profit </a:t>
            </a:r>
            <a:endParaRPr lang="zh-CN" alt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A5349A-AF04-4505-ACE9-EA04025E0683}"/>
              </a:ext>
            </a:extLst>
          </p:cNvPr>
          <p:cNvCxnSpPr>
            <a:cxnSpLocks/>
            <a:stCxn id="92" idx="2"/>
            <a:endCxn id="65" idx="0"/>
          </p:cNvCxnSpPr>
          <p:nvPr/>
        </p:nvCxnSpPr>
        <p:spPr>
          <a:xfrm flipH="1">
            <a:off x="7411994" y="2078353"/>
            <a:ext cx="2469" cy="79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BC50099-6F83-4DFF-AD7D-79E2B69A0FA4}"/>
              </a:ext>
            </a:extLst>
          </p:cNvPr>
          <p:cNvCxnSpPr>
            <a:cxnSpLocks/>
            <a:stCxn id="17" idx="2"/>
            <a:endCxn id="64" idx="1"/>
          </p:cNvCxnSpPr>
          <p:nvPr/>
        </p:nvCxnSpPr>
        <p:spPr>
          <a:xfrm rot="16200000" flipH="1">
            <a:off x="3843781" y="2527759"/>
            <a:ext cx="546940" cy="800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BA3436E-C453-4070-8276-2D40541D2A5D}"/>
              </a:ext>
            </a:extLst>
          </p:cNvPr>
          <p:cNvSpPr/>
          <p:nvPr/>
        </p:nvSpPr>
        <p:spPr>
          <a:xfrm>
            <a:off x="6397050" y="2870187"/>
            <a:ext cx="2029888" cy="662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 [ delay ]</a:t>
            </a:r>
          </a:p>
          <a:p>
            <a:pPr algn="ctr"/>
            <a:r>
              <a:rPr lang="en-US" altLang="zh-CN" dirty="0"/>
              <a:t>(goroutines)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53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8AFF-ECE5-4FEE-BD7A-3F4CA677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Probe 1 – Go Concurrency Pattern</a:t>
            </a:r>
            <a:endParaRPr lang="zh-CN" alt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547A5A8-EC70-492C-8659-04F596CFA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Basic</a:t>
            </a:r>
          </a:p>
          <a:p>
            <a:pPr lvl="1"/>
            <a:r>
              <a:rPr lang="en-US" altLang="zh-CN" dirty="0"/>
              <a:t>Goroutine</a:t>
            </a:r>
          </a:p>
          <a:p>
            <a:pPr lvl="1"/>
            <a:r>
              <a:rPr lang="en-US" altLang="zh-CN" dirty="0"/>
              <a:t>Channel</a:t>
            </a:r>
          </a:p>
          <a:p>
            <a:pPr lvl="2"/>
            <a:r>
              <a:rPr lang="en-US" altLang="zh-CN" dirty="0"/>
              <a:t>Buffered channel  -&gt;  strong synch to involved goroutines</a:t>
            </a:r>
          </a:p>
          <a:p>
            <a:pPr lvl="2"/>
            <a:r>
              <a:rPr lang="en-US" altLang="zh-CN" dirty="0"/>
              <a:t>Unbuffered channel  -&gt; not that strong synch to involved goroutines</a:t>
            </a:r>
          </a:p>
          <a:p>
            <a:pPr lvl="1"/>
            <a:r>
              <a:rPr lang="en-US" altLang="zh-CN" dirty="0"/>
              <a:t>Timeout/ ticker is also channel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3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EC-005C-4A08-AC60-713691EA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many goroutines?</a:t>
            </a:r>
            <a:endParaRPr lang="zh-CN" alt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86BC3C-807F-492F-AA7A-8BA79572ACB0}"/>
              </a:ext>
            </a:extLst>
          </p:cNvPr>
          <p:cNvCxnSpPr>
            <a:cxnSpLocks/>
          </p:cNvCxnSpPr>
          <p:nvPr/>
        </p:nvCxnSpPr>
        <p:spPr>
          <a:xfrm flipV="1">
            <a:off x="333829" y="2258136"/>
            <a:ext cx="6012380" cy="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0E88C7-1A9B-44A5-82F6-7A805E2008A5}"/>
              </a:ext>
            </a:extLst>
          </p:cNvPr>
          <p:cNvSpPr txBox="1"/>
          <p:nvPr/>
        </p:nvSpPr>
        <p:spPr>
          <a:xfrm>
            <a:off x="83055" y="1933175"/>
            <a:ext cx="147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zh-CN" alt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6EEEBC-D460-48FC-83C0-BE9A4217E1DA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4AF364-2CEF-49E6-8D01-E3DEF54FE324}"/>
              </a:ext>
            </a:extLst>
          </p:cNvPr>
          <p:cNvCxnSpPr>
            <a:cxnSpLocks/>
          </p:cNvCxnSpPr>
          <p:nvPr/>
        </p:nvCxnSpPr>
        <p:spPr>
          <a:xfrm>
            <a:off x="1270254" y="2273949"/>
            <a:ext cx="0" cy="33045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122F86-1C82-4CEB-9E3E-481359E3CEAD}"/>
              </a:ext>
            </a:extLst>
          </p:cNvPr>
          <p:cNvSpPr txBox="1"/>
          <p:nvPr/>
        </p:nvSpPr>
        <p:spPr>
          <a:xfrm>
            <a:off x="1359800" y="284771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85922F-0002-482F-B48C-0CFE7F4A96CE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05996D6-C4B8-4A9C-8079-A27F79228297}"/>
              </a:ext>
            </a:extLst>
          </p:cNvPr>
          <p:cNvSpPr txBox="1"/>
          <p:nvPr/>
        </p:nvSpPr>
        <p:spPr>
          <a:xfrm>
            <a:off x="1318129" y="3929129"/>
            <a:ext cx="1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10: tick price</a:t>
            </a:r>
            <a:endParaRPr lang="zh-CN" alt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C41542-7DB0-434D-B6DD-6691E1AEC8AB}"/>
              </a:ext>
            </a:extLst>
          </p:cNvPr>
          <p:cNvCxnSpPr>
            <a:cxnSpLocks/>
          </p:cNvCxnSpPr>
          <p:nvPr/>
        </p:nvCxnSpPr>
        <p:spPr>
          <a:xfrm flipV="1">
            <a:off x="1272735" y="4271266"/>
            <a:ext cx="3466066" cy="3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5B1D364-BC73-4834-87FD-CB67FC1BA38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06C4751-397A-46F3-9F1E-65A39C87C2B9}"/>
              </a:ext>
            </a:extLst>
          </p:cNvPr>
          <p:cNvCxnSpPr>
            <a:cxnSpLocks/>
          </p:cNvCxnSpPr>
          <p:nvPr/>
        </p:nvCxnSpPr>
        <p:spPr>
          <a:xfrm>
            <a:off x="1305545" y="49367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0AA873-5B95-4891-B52A-F79AEB0DFBD6}"/>
              </a:ext>
            </a:extLst>
          </p:cNvPr>
          <p:cNvSpPr txBox="1"/>
          <p:nvPr/>
        </p:nvSpPr>
        <p:spPr>
          <a:xfrm>
            <a:off x="1344273" y="2342338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6F4FB41-7660-465B-B812-8056AFC6A8A2}"/>
              </a:ext>
            </a:extLst>
          </p:cNvPr>
          <p:cNvSpPr/>
          <p:nvPr/>
        </p:nvSpPr>
        <p:spPr>
          <a:xfrm>
            <a:off x="8767661" y="1425449"/>
            <a:ext cx="996044" cy="45056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</a:t>
            </a:r>
            <a:endParaRPr lang="zh-CN" altLang="en-US" dirty="0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2260C18-C7DA-4F2B-97AB-61AA674D3CD5}"/>
              </a:ext>
            </a:extLst>
          </p:cNvPr>
          <p:cNvCxnSpPr>
            <a:cxnSpLocks/>
            <a:stCxn id="149" idx="0"/>
            <a:endCxn id="146" idx="1"/>
          </p:cNvCxnSpPr>
          <p:nvPr/>
        </p:nvCxnSpPr>
        <p:spPr>
          <a:xfrm rot="5400000" flipH="1" flipV="1">
            <a:off x="8180763" y="1671239"/>
            <a:ext cx="607404" cy="566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7367FDC-9C4D-4139-A8AF-6E434CE16917}"/>
              </a:ext>
            </a:extLst>
          </p:cNvPr>
          <p:cNvCxnSpPr>
            <a:cxnSpLocks/>
            <a:stCxn id="149" idx="2"/>
            <a:endCxn id="157" idx="0"/>
          </p:cNvCxnSpPr>
          <p:nvPr/>
        </p:nvCxnSpPr>
        <p:spPr>
          <a:xfrm>
            <a:off x="8201270" y="2707061"/>
            <a:ext cx="2991" cy="14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2E44BC7-C4BC-487D-8CA2-A9B0781AC67F}"/>
              </a:ext>
            </a:extLst>
          </p:cNvPr>
          <p:cNvSpPr/>
          <p:nvPr/>
        </p:nvSpPr>
        <p:spPr>
          <a:xfrm>
            <a:off x="7602556" y="2258136"/>
            <a:ext cx="1197427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ticker</a:t>
            </a:r>
            <a:endParaRPr lang="zh-CN" altLang="en-US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A080C1E3-EA42-44BD-9D65-970335B48F47}"/>
              </a:ext>
            </a:extLst>
          </p:cNvPr>
          <p:cNvCxnSpPr>
            <a:cxnSpLocks/>
            <a:stCxn id="146" idx="2"/>
            <a:endCxn id="149" idx="3"/>
          </p:cNvCxnSpPr>
          <p:nvPr/>
        </p:nvCxnSpPr>
        <p:spPr>
          <a:xfrm rot="5400000">
            <a:off x="8729541" y="1946456"/>
            <a:ext cx="606585" cy="46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C7709F5-44DF-41A8-9369-8FE969E1B879}"/>
              </a:ext>
            </a:extLst>
          </p:cNvPr>
          <p:cNvSpPr txBox="1"/>
          <p:nvPr/>
        </p:nvSpPr>
        <p:spPr>
          <a:xfrm rot="19100125">
            <a:off x="8096384" y="3344901"/>
            <a:ext cx="10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trigger</a:t>
            </a:r>
            <a:endParaRPr lang="zh-CN" altLang="en-US" dirty="0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39D5164B-782A-4649-8F06-F7AAECEDB60B}"/>
              </a:ext>
            </a:extLst>
          </p:cNvPr>
          <p:cNvSpPr/>
          <p:nvPr/>
        </p:nvSpPr>
        <p:spPr>
          <a:xfrm>
            <a:off x="6842145" y="2325750"/>
            <a:ext cx="323396" cy="313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E8E48B6-CAE9-4878-BC8F-8F236054A649}"/>
              </a:ext>
            </a:extLst>
          </p:cNvPr>
          <p:cNvCxnSpPr>
            <a:stCxn id="152" idx="6"/>
            <a:endCxn id="149" idx="1"/>
          </p:cNvCxnSpPr>
          <p:nvPr/>
        </p:nvCxnSpPr>
        <p:spPr>
          <a:xfrm>
            <a:off x="7165541" y="2482599"/>
            <a:ext cx="43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410DF7C-B908-4454-8CD4-00B6E2519A75}"/>
              </a:ext>
            </a:extLst>
          </p:cNvPr>
          <p:cNvSpPr/>
          <p:nvPr/>
        </p:nvSpPr>
        <p:spPr>
          <a:xfrm>
            <a:off x="10599341" y="4624407"/>
            <a:ext cx="1348446" cy="52271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 post</a:t>
            </a:r>
            <a:endParaRPr lang="zh-CN" altLang="en-US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DEA288A-F3E3-4CAD-822A-BF237F95B96C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16200000" flipH="1">
            <a:off x="7688908" y="5099226"/>
            <a:ext cx="1032485" cy="1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5714F1EF-3EA1-4CCB-A56B-9EE675590884}"/>
              </a:ext>
            </a:extLst>
          </p:cNvPr>
          <p:cNvCxnSpPr>
            <a:cxnSpLocks/>
            <a:stCxn id="158" idx="3"/>
            <a:endCxn id="154" idx="2"/>
          </p:cNvCxnSpPr>
          <p:nvPr/>
        </p:nvCxnSpPr>
        <p:spPr>
          <a:xfrm flipV="1">
            <a:off x="9330310" y="5147119"/>
            <a:ext cx="1943254" cy="693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5F629AC-C9A4-4220-B1C0-28F401E809BB}"/>
              </a:ext>
            </a:extLst>
          </p:cNvPr>
          <p:cNvSpPr/>
          <p:nvPr/>
        </p:nvSpPr>
        <p:spPr>
          <a:xfrm>
            <a:off x="7567596" y="4134949"/>
            <a:ext cx="1273329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5988641-11A3-4C14-BD1B-1DB5CFED0EDA}"/>
              </a:ext>
            </a:extLst>
          </p:cNvPr>
          <p:cNvSpPr/>
          <p:nvPr/>
        </p:nvSpPr>
        <p:spPr>
          <a:xfrm>
            <a:off x="7081769" y="5616359"/>
            <a:ext cx="2248541" cy="44892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 tick data</a:t>
            </a:r>
            <a:endParaRPr lang="zh-CN" alt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048D2D0-969F-4311-A349-F3DB770C258A}"/>
              </a:ext>
            </a:extLst>
          </p:cNvPr>
          <p:cNvSpPr/>
          <p:nvPr/>
        </p:nvSpPr>
        <p:spPr>
          <a:xfrm>
            <a:off x="9146394" y="3021277"/>
            <a:ext cx="1199238" cy="677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 simulator</a:t>
            </a:r>
            <a:endParaRPr lang="zh-CN" altLang="en-US" dirty="0"/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B5FEBB6A-ABBC-48D3-8EB5-E427F657C012}"/>
              </a:ext>
            </a:extLst>
          </p:cNvPr>
          <p:cNvSpPr/>
          <p:nvPr/>
        </p:nvSpPr>
        <p:spPr>
          <a:xfrm>
            <a:off x="9074252" y="4796704"/>
            <a:ext cx="1348446" cy="522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Profit?</a:t>
            </a:r>
            <a:endParaRPr lang="zh-CN" altLang="en-US" sz="16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26BF413-403E-4522-B5CC-21B6ECC7FCB9}"/>
              </a:ext>
            </a:extLst>
          </p:cNvPr>
          <p:cNvCxnSpPr>
            <a:cxnSpLocks/>
            <a:stCxn id="160" idx="0"/>
            <a:endCxn id="159" idx="2"/>
          </p:cNvCxnSpPr>
          <p:nvPr/>
        </p:nvCxnSpPr>
        <p:spPr>
          <a:xfrm flipH="1" flipV="1">
            <a:off x="9746013" y="3698997"/>
            <a:ext cx="2462" cy="109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71801EFF-E03B-4E7D-BCD9-B778F026C1A7}"/>
              </a:ext>
            </a:extLst>
          </p:cNvPr>
          <p:cNvCxnSpPr>
            <a:cxnSpLocks/>
            <a:endCxn id="160" idx="1"/>
          </p:cNvCxnSpPr>
          <p:nvPr/>
        </p:nvCxnSpPr>
        <p:spPr>
          <a:xfrm flipV="1">
            <a:off x="8392669" y="5058060"/>
            <a:ext cx="681583" cy="558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C69A2520-058F-4D03-A201-2653C95C701C}"/>
              </a:ext>
            </a:extLst>
          </p:cNvPr>
          <p:cNvSpPr txBox="1"/>
          <p:nvPr/>
        </p:nvSpPr>
        <p:spPr>
          <a:xfrm>
            <a:off x="9456501" y="4252165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804D02-B7EB-4060-832D-47AAE8B034E3}"/>
              </a:ext>
            </a:extLst>
          </p:cNvPr>
          <p:cNvCxnSpPr>
            <a:cxnSpLocks/>
            <a:stCxn id="160" idx="2"/>
          </p:cNvCxnSpPr>
          <p:nvPr/>
        </p:nvCxnSpPr>
        <p:spPr>
          <a:xfrm rot="5400000">
            <a:off x="9406067" y="5273950"/>
            <a:ext cx="296943" cy="387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0D48B10-FF17-401F-8478-9BCD8FC796AB}"/>
              </a:ext>
            </a:extLst>
          </p:cNvPr>
          <p:cNvSpPr txBox="1"/>
          <p:nvPr/>
        </p:nvSpPr>
        <p:spPr>
          <a:xfrm>
            <a:off x="9763705" y="5336327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5217C20-42AE-4AF3-BC51-6F27CD9C1F40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6688369" y="4359412"/>
            <a:ext cx="879227" cy="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959F625-AED2-4C93-A1E6-EF23BCD7144A}"/>
              </a:ext>
            </a:extLst>
          </p:cNvPr>
          <p:cNvSpPr txBox="1"/>
          <p:nvPr/>
        </p:nvSpPr>
        <p:spPr>
          <a:xfrm>
            <a:off x="6653317" y="4004083"/>
            <a:ext cx="10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tick</a:t>
            </a:r>
            <a:endParaRPr lang="zh-CN" altLang="en-US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E3D61A1-3F0F-43ED-8DED-FD381258F555}"/>
              </a:ext>
            </a:extLst>
          </p:cNvPr>
          <p:cNvCxnSpPr>
            <a:cxnSpLocks/>
            <a:stCxn id="234" idx="2"/>
            <a:endCxn id="154" idx="0"/>
          </p:cNvCxnSpPr>
          <p:nvPr/>
        </p:nvCxnSpPr>
        <p:spPr>
          <a:xfrm>
            <a:off x="11269526" y="3649924"/>
            <a:ext cx="4038" cy="97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72F4A2C-F9CB-4B0A-8875-0459E6CAC1B2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10345632" y="3353063"/>
            <a:ext cx="323135" cy="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8C7420C7-9938-4F2A-9134-3EC1C686EC97}"/>
              </a:ext>
            </a:extLst>
          </p:cNvPr>
          <p:cNvSpPr txBox="1"/>
          <p:nvPr/>
        </p:nvSpPr>
        <p:spPr>
          <a:xfrm>
            <a:off x="10165011" y="3999018"/>
            <a:ext cx="18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Profit after delay</a:t>
            </a:r>
            <a:endParaRPr lang="zh-CN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7CF1601-FEAE-4191-8A83-5C7FE44A5AE9}"/>
              </a:ext>
            </a:extLst>
          </p:cNvPr>
          <p:cNvSpPr txBox="1"/>
          <p:nvPr/>
        </p:nvSpPr>
        <p:spPr>
          <a:xfrm>
            <a:off x="9611588" y="5857733"/>
            <a:ext cx="25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data + Ideal profit </a:t>
            </a:r>
            <a:endParaRPr lang="zh-CN" altLang="en-US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9F77B30-A957-43C8-B4A7-F8598D64AF65}"/>
              </a:ext>
            </a:extLst>
          </p:cNvPr>
          <p:cNvCxnSpPr>
            <a:endCxn id="159" idx="0"/>
          </p:cNvCxnSpPr>
          <p:nvPr/>
        </p:nvCxnSpPr>
        <p:spPr>
          <a:xfrm>
            <a:off x="9746013" y="2584836"/>
            <a:ext cx="0" cy="43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B5CA0CD-D25C-471D-A145-7C2AE7089580}"/>
              </a:ext>
            </a:extLst>
          </p:cNvPr>
          <p:cNvSpPr txBox="1"/>
          <p:nvPr/>
        </p:nvSpPr>
        <p:spPr>
          <a:xfrm>
            <a:off x="9456501" y="2325750"/>
            <a:ext cx="13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tick </a:t>
            </a:r>
            <a:endParaRPr lang="zh-CN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89C67E-861A-4C9F-98EF-DF0180FB083D}"/>
              </a:ext>
            </a:extLst>
          </p:cNvPr>
          <p:cNvSpPr txBox="1"/>
          <p:nvPr/>
        </p:nvSpPr>
        <p:spPr>
          <a:xfrm>
            <a:off x="1310725" y="4529748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8D49D6-EF8B-4B9E-A984-F17244563925}"/>
              </a:ext>
            </a:extLst>
          </p:cNvPr>
          <p:cNvSpPr txBox="1"/>
          <p:nvPr/>
        </p:nvSpPr>
        <p:spPr>
          <a:xfrm>
            <a:off x="1296834" y="5228238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simulator</a:t>
            </a:r>
            <a:endParaRPr lang="zh-CN" alt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8E4790-17AC-4693-BBF3-920DDD0D9EEE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E1AD5E7-DB3D-4529-89B6-AE3D241D0F72}"/>
              </a:ext>
            </a:extLst>
          </p:cNvPr>
          <p:cNvSpPr txBox="1"/>
          <p:nvPr/>
        </p:nvSpPr>
        <p:spPr>
          <a:xfrm>
            <a:off x="2048684" y="6367067"/>
            <a:ext cx="2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transact</a:t>
            </a:r>
            <a:endParaRPr lang="zh-CN" altLang="en-US" dirty="0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B72AE9B-020B-4220-81BD-5F460B9BBFA6}"/>
              </a:ext>
            </a:extLst>
          </p:cNvPr>
          <p:cNvCxnSpPr>
            <a:cxnSpLocks/>
            <a:endCxn id="198" idx="1"/>
          </p:cNvCxnSpPr>
          <p:nvPr/>
        </p:nvCxnSpPr>
        <p:spPr>
          <a:xfrm rot="16200000" flipH="1">
            <a:off x="1329237" y="5832285"/>
            <a:ext cx="961547" cy="4773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AC7DFAA4-0F42-44C6-91AC-9669E02C1F86}"/>
              </a:ext>
            </a:extLst>
          </p:cNvPr>
          <p:cNvSpPr/>
          <p:nvPr/>
        </p:nvSpPr>
        <p:spPr>
          <a:xfrm>
            <a:off x="6653317" y="1310185"/>
            <a:ext cx="5455628" cy="53726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712E370-9831-4CFD-9EA7-81B302B7BE44}"/>
              </a:ext>
            </a:extLst>
          </p:cNvPr>
          <p:cNvSpPr/>
          <p:nvPr/>
        </p:nvSpPr>
        <p:spPr>
          <a:xfrm>
            <a:off x="10712309" y="2987026"/>
            <a:ext cx="1114433" cy="662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 [ delay ]</a:t>
            </a:r>
            <a:endParaRPr lang="zh-CN" altLang="en-US" dirty="0"/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A4EB2D6D-578D-4962-80E6-849693D8B4FE}"/>
              </a:ext>
            </a:extLst>
          </p:cNvPr>
          <p:cNvCxnSpPr>
            <a:stCxn id="149" idx="2"/>
            <a:endCxn id="159" idx="1"/>
          </p:cNvCxnSpPr>
          <p:nvPr/>
        </p:nvCxnSpPr>
        <p:spPr>
          <a:xfrm rot="16200000" flipH="1">
            <a:off x="8347294" y="2561037"/>
            <a:ext cx="653076" cy="945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CED7AB7C-FDD3-475E-A65F-E629F8DC9BAA}"/>
              </a:ext>
            </a:extLst>
          </p:cNvPr>
          <p:cNvCxnSpPr>
            <a:cxnSpLocks/>
            <a:stCxn id="181" idx="2"/>
            <a:endCxn id="241" idx="1"/>
          </p:cNvCxnSpPr>
          <p:nvPr/>
        </p:nvCxnSpPr>
        <p:spPr>
          <a:xfrm rot="16200000" flipH="1">
            <a:off x="2156925" y="5611740"/>
            <a:ext cx="584301" cy="55595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7E9FE8EA-33F2-4435-8F6E-A1E7D82427D2}"/>
              </a:ext>
            </a:extLst>
          </p:cNvPr>
          <p:cNvSpPr txBox="1"/>
          <p:nvPr/>
        </p:nvSpPr>
        <p:spPr>
          <a:xfrm>
            <a:off x="2727055" y="5997205"/>
            <a:ext cx="2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14:  delayed transact</a:t>
            </a:r>
            <a:endParaRPr lang="zh-CN" alt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2E78E7C-C553-4A04-B53F-3EEC7798648A}"/>
              </a:ext>
            </a:extLst>
          </p:cNvPr>
          <p:cNvSpPr txBox="1"/>
          <p:nvPr/>
        </p:nvSpPr>
        <p:spPr>
          <a:xfrm>
            <a:off x="3626910" y="5627873"/>
            <a:ext cx="120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15:  …</a:t>
            </a:r>
            <a:endParaRPr lang="zh-CN" altLang="en-US" dirty="0"/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FFA03BCE-6639-44E8-895B-B27E384F83C0}"/>
              </a:ext>
            </a:extLst>
          </p:cNvPr>
          <p:cNvCxnSpPr>
            <a:cxnSpLocks/>
            <a:endCxn id="245" idx="1"/>
          </p:cNvCxnSpPr>
          <p:nvPr/>
        </p:nvCxnSpPr>
        <p:spPr>
          <a:xfrm rot="16200000" flipH="1">
            <a:off x="3416679" y="5602308"/>
            <a:ext cx="222354" cy="1981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4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EC-005C-4A08-AC60-713691EA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66"/>
          </a:xfrm>
        </p:spPr>
        <p:txBody>
          <a:bodyPr/>
          <a:lstStyle/>
          <a:p>
            <a:r>
              <a:rPr lang="en-US" altLang="zh-CN" dirty="0"/>
              <a:t>Tick synch </a:t>
            </a:r>
            <a:endParaRPr lang="zh-CN" alt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6EEEBC-D460-48FC-83C0-BE9A4217E1DA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122F86-1C82-4CEB-9E3E-481359E3CEAD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85922F-0002-482F-B48C-0CFE7F4A96CE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05996D6-C4B8-4A9C-8079-A27F79228297}"/>
              </a:ext>
            </a:extLst>
          </p:cNvPr>
          <p:cNvSpPr txBox="1"/>
          <p:nvPr/>
        </p:nvSpPr>
        <p:spPr>
          <a:xfrm>
            <a:off x="19291" y="3914194"/>
            <a:ext cx="1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10: tick price</a:t>
            </a:r>
            <a:endParaRPr lang="zh-CN" alt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C41542-7DB0-434D-B6DD-6691E1AEC8AB}"/>
              </a:ext>
            </a:extLst>
          </p:cNvPr>
          <p:cNvCxnSpPr>
            <a:cxnSpLocks/>
          </p:cNvCxnSpPr>
          <p:nvPr/>
        </p:nvCxnSpPr>
        <p:spPr>
          <a:xfrm flipV="1">
            <a:off x="1272735" y="4271266"/>
            <a:ext cx="3466066" cy="33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5B1D364-BC73-4834-87FD-CB67FC1BA38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06C4751-397A-46F3-9F1E-65A39C87C2B9}"/>
              </a:ext>
            </a:extLst>
          </p:cNvPr>
          <p:cNvCxnSpPr>
            <a:cxnSpLocks/>
          </p:cNvCxnSpPr>
          <p:nvPr/>
        </p:nvCxnSpPr>
        <p:spPr>
          <a:xfrm>
            <a:off x="1305545" y="49367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0AA873-5B95-4891-B52A-F79AEB0DFBD6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89C67E-861A-4C9F-98EF-DF0180FB083D}"/>
              </a:ext>
            </a:extLst>
          </p:cNvPr>
          <p:cNvSpPr txBox="1"/>
          <p:nvPr/>
        </p:nvSpPr>
        <p:spPr>
          <a:xfrm>
            <a:off x="55084" y="46214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8D49D6-EF8B-4B9E-A984-F17244563925}"/>
              </a:ext>
            </a:extLst>
          </p:cNvPr>
          <p:cNvSpPr txBox="1"/>
          <p:nvPr/>
        </p:nvSpPr>
        <p:spPr>
          <a:xfrm>
            <a:off x="-1" y="52524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8E4790-17AC-4693-BBF3-920DDD0D9EEE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E1AD5E7-DB3D-4529-89B6-AE3D241D0F72}"/>
              </a:ext>
            </a:extLst>
          </p:cNvPr>
          <p:cNvSpPr txBox="1"/>
          <p:nvPr/>
        </p:nvSpPr>
        <p:spPr>
          <a:xfrm>
            <a:off x="2044019" y="5914756"/>
            <a:ext cx="2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</a:t>
            </a:r>
            <a:r>
              <a:rPr lang="en-US" altLang="zh-CN" dirty="0" err="1"/>
              <a:t>transactor</a:t>
            </a:r>
            <a:endParaRPr lang="zh-CN" altLang="en-US" dirty="0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B72AE9B-020B-4220-81BD-5F460B9BBFA6}"/>
              </a:ext>
            </a:extLst>
          </p:cNvPr>
          <p:cNvCxnSpPr>
            <a:cxnSpLocks/>
          </p:cNvCxnSpPr>
          <p:nvPr/>
        </p:nvCxnSpPr>
        <p:spPr>
          <a:xfrm>
            <a:off x="1885226" y="55836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8EFE19-15EC-4F38-B3FF-EB4F588E0229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6D946E-250A-4CB6-BBF8-16D382514B88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583C699-C1FA-4568-A236-A663CDA27609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145E54-F85A-4907-98A7-613A84D31894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1542F3-7B0C-471B-99AD-DFBE0506648B}"/>
              </a:ext>
            </a:extLst>
          </p:cNvPr>
          <p:cNvCxnSpPr>
            <a:cxnSpLocks/>
          </p:cNvCxnSpPr>
          <p:nvPr/>
        </p:nvCxnSpPr>
        <p:spPr>
          <a:xfrm flipV="1">
            <a:off x="1750030" y="4238325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C67E79-96F3-4E24-A8C4-06BB3303A98F}"/>
              </a:ext>
            </a:extLst>
          </p:cNvPr>
          <p:cNvCxnSpPr>
            <a:cxnSpLocks/>
          </p:cNvCxnSpPr>
          <p:nvPr/>
        </p:nvCxnSpPr>
        <p:spPr>
          <a:xfrm flipV="1">
            <a:off x="1384687" y="4902518"/>
            <a:ext cx="696929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BD475-52C6-4C66-B48F-A937A5097D5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268D5E-FAEA-4054-97A5-7EB7CDD87404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A53B1-524E-408B-859B-6DE1739F02D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B97911-28FD-4D19-A285-A8F7B0F54F78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0D6B0-CEE0-4CCB-9362-4EB44F617D1B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F5DD05-FAAC-42AF-921E-EA619991DA40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6019DC-D0E9-424D-BE1C-23EAE2DB8224}"/>
              </a:ext>
            </a:extLst>
          </p:cNvPr>
          <p:cNvCxnSpPr>
            <a:cxnSpLocks/>
          </p:cNvCxnSpPr>
          <p:nvPr/>
        </p:nvCxnSpPr>
        <p:spPr>
          <a:xfrm flipV="1">
            <a:off x="1751537" y="55351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D59107-23F5-46E2-B75F-74A04C1ADE70}"/>
              </a:ext>
            </a:extLst>
          </p:cNvPr>
          <p:cNvCxnSpPr>
            <a:cxnSpLocks/>
          </p:cNvCxnSpPr>
          <p:nvPr/>
        </p:nvCxnSpPr>
        <p:spPr>
          <a:xfrm>
            <a:off x="2224155" y="5535121"/>
            <a:ext cx="17556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290BEF-28ED-4CD0-8AB1-396CF94E5419}"/>
              </a:ext>
            </a:extLst>
          </p:cNvPr>
          <p:cNvCxnSpPr>
            <a:cxnSpLocks/>
          </p:cNvCxnSpPr>
          <p:nvPr/>
        </p:nvCxnSpPr>
        <p:spPr>
          <a:xfrm flipV="1">
            <a:off x="4105690" y="55390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C36DD4-E58C-4F6C-94F2-13703BADCA55}"/>
              </a:ext>
            </a:extLst>
          </p:cNvPr>
          <p:cNvCxnSpPr>
            <a:cxnSpLocks/>
          </p:cNvCxnSpPr>
          <p:nvPr/>
        </p:nvCxnSpPr>
        <p:spPr>
          <a:xfrm>
            <a:off x="4485183" y="5541603"/>
            <a:ext cx="112753" cy="26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48070-0004-447E-8DF5-CD61F195C9D8}"/>
              </a:ext>
            </a:extLst>
          </p:cNvPr>
          <p:cNvCxnSpPr>
            <a:cxnSpLocks/>
          </p:cNvCxnSpPr>
          <p:nvPr/>
        </p:nvCxnSpPr>
        <p:spPr>
          <a:xfrm flipV="1">
            <a:off x="149174" y="1941186"/>
            <a:ext cx="6273247" cy="28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6BC112-AACA-498B-8A9D-127BBDF8F0D6}"/>
              </a:ext>
            </a:extLst>
          </p:cNvPr>
          <p:cNvCxnSpPr>
            <a:cxnSpLocks/>
          </p:cNvCxnSpPr>
          <p:nvPr/>
        </p:nvCxnSpPr>
        <p:spPr>
          <a:xfrm flipV="1">
            <a:off x="2168748" y="48924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FD1EFCD-4076-4E20-81D4-EA7D3BE3D851}"/>
              </a:ext>
            </a:extLst>
          </p:cNvPr>
          <p:cNvCxnSpPr>
            <a:cxnSpLocks/>
          </p:cNvCxnSpPr>
          <p:nvPr/>
        </p:nvCxnSpPr>
        <p:spPr>
          <a:xfrm>
            <a:off x="3678686" y="48932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A59DA50-6571-41B1-9616-0914E2E355C0}"/>
              </a:ext>
            </a:extLst>
          </p:cNvPr>
          <p:cNvCxnSpPr>
            <a:cxnSpLocks/>
          </p:cNvCxnSpPr>
          <p:nvPr/>
        </p:nvCxnSpPr>
        <p:spPr>
          <a:xfrm flipV="1">
            <a:off x="4086161" y="4225777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5A9A0-7DF0-406B-AC64-D030FA12AE10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4FEEF1-C3C9-4C71-8711-36BF6DD5DE81}"/>
              </a:ext>
            </a:extLst>
          </p:cNvPr>
          <p:cNvCxnSpPr>
            <a:cxnSpLocks/>
          </p:cNvCxnSpPr>
          <p:nvPr/>
        </p:nvCxnSpPr>
        <p:spPr>
          <a:xfrm>
            <a:off x="1936082" y="6249872"/>
            <a:ext cx="2978818" cy="1359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2D147A0-7B67-4B64-B438-D717FDE59F9D}"/>
              </a:ext>
            </a:extLst>
          </p:cNvPr>
          <p:cNvSpPr/>
          <p:nvPr/>
        </p:nvSpPr>
        <p:spPr>
          <a:xfrm>
            <a:off x="8767661" y="1425449"/>
            <a:ext cx="996044" cy="45056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</a:t>
            </a:r>
            <a:endParaRPr lang="zh-CN" altLang="en-US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3C98311-C6F0-48DE-B923-5BAAEB943231}"/>
              </a:ext>
            </a:extLst>
          </p:cNvPr>
          <p:cNvCxnSpPr>
            <a:cxnSpLocks/>
            <a:stCxn id="118" idx="0"/>
            <a:endCxn id="115" idx="1"/>
          </p:cNvCxnSpPr>
          <p:nvPr/>
        </p:nvCxnSpPr>
        <p:spPr>
          <a:xfrm rot="5400000" flipH="1" flipV="1">
            <a:off x="8180763" y="1671239"/>
            <a:ext cx="607404" cy="566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90A7327-5C39-4ACB-B7D3-F8675B137D0F}"/>
              </a:ext>
            </a:extLst>
          </p:cNvPr>
          <p:cNvCxnSpPr>
            <a:cxnSpLocks/>
            <a:stCxn id="118" idx="2"/>
            <a:endCxn id="127" idx="0"/>
          </p:cNvCxnSpPr>
          <p:nvPr/>
        </p:nvCxnSpPr>
        <p:spPr>
          <a:xfrm>
            <a:off x="8201270" y="2707061"/>
            <a:ext cx="2991" cy="14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62D0B50-58EC-4AEE-BBC7-D77B6693D799}"/>
              </a:ext>
            </a:extLst>
          </p:cNvPr>
          <p:cNvSpPr/>
          <p:nvPr/>
        </p:nvSpPr>
        <p:spPr>
          <a:xfrm>
            <a:off x="7602556" y="2258136"/>
            <a:ext cx="1197427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ticker</a:t>
            </a:r>
            <a:endParaRPr lang="zh-CN" altLang="en-US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2B6CD7F-87B7-4AEB-BB94-C907ED43A6D9}"/>
              </a:ext>
            </a:extLst>
          </p:cNvPr>
          <p:cNvCxnSpPr>
            <a:cxnSpLocks/>
            <a:stCxn id="115" idx="2"/>
            <a:endCxn id="118" idx="3"/>
          </p:cNvCxnSpPr>
          <p:nvPr/>
        </p:nvCxnSpPr>
        <p:spPr>
          <a:xfrm rot="5400000">
            <a:off x="8729541" y="1946456"/>
            <a:ext cx="606585" cy="46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DBC91CF-9F5A-41C9-85A1-EF4F506268D3}"/>
              </a:ext>
            </a:extLst>
          </p:cNvPr>
          <p:cNvSpPr txBox="1"/>
          <p:nvPr/>
        </p:nvSpPr>
        <p:spPr>
          <a:xfrm rot="19100125">
            <a:off x="8096384" y="3344901"/>
            <a:ext cx="10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trigger</a:t>
            </a:r>
            <a:endParaRPr lang="zh-CN" altLang="en-US" dirty="0"/>
          </a:p>
        </p:txBody>
      </p: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F288C2BC-16DD-4ECC-B15D-C606FB880D75}"/>
              </a:ext>
            </a:extLst>
          </p:cNvPr>
          <p:cNvSpPr/>
          <p:nvPr/>
        </p:nvSpPr>
        <p:spPr>
          <a:xfrm>
            <a:off x="6842145" y="2325750"/>
            <a:ext cx="323396" cy="31369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A681FAA-461F-4B0C-AD9F-46A4AA750484}"/>
              </a:ext>
            </a:extLst>
          </p:cNvPr>
          <p:cNvCxnSpPr>
            <a:stCxn id="121" idx="6"/>
            <a:endCxn id="118" idx="1"/>
          </p:cNvCxnSpPr>
          <p:nvPr/>
        </p:nvCxnSpPr>
        <p:spPr>
          <a:xfrm>
            <a:off x="7165541" y="2482599"/>
            <a:ext cx="437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ED2F9EE-29AD-405C-BAF8-79A2187BEB57}"/>
              </a:ext>
            </a:extLst>
          </p:cNvPr>
          <p:cNvSpPr/>
          <p:nvPr/>
        </p:nvSpPr>
        <p:spPr>
          <a:xfrm>
            <a:off x="10599341" y="4624407"/>
            <a:ext cx="1348446" cy="52271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Rest post</a:t>
            </a:r>
            <a:endParaRPr lang="zh-CN" altLang="en-US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3B655CBC-40E0-4B90-A518-2E81F041950D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 rot="16200000" flipH="1">
            <a:off x="7688908" y="5099226"/>
            <a:ext cx="1032485" cy="1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221B190-30C8-4D7E-9533-33762587AC30}"/>
              </a:ext>
            </a:extLst>
          </p:cNvPr>
          <p:cNvCxnSpPr>
            <a:cxnSpLocks/>
            <a:stCxn id="128" idx="3"/>
            <a:endCxn id="123" idx="2"/>
          </p:cNvCxnSpPr>
          <p:nvPr/>
        </p:nvCxnSpPr>
        <p:spPr>
          <a:xfrm flipV="1">
            <a:off x="9330310" y="5147119"/>
            <a:ext cx="1943254" cy="693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9D6EF0-90AE-489C-BAAF-A0BE19A18270}"/>
              </a:ext>
            </a:extLst>
          </p:cNvPr>
          <p:cNvSpPr/>
          <p:nvPr/>
        </p:nvSpPr>
        <p:spPr>
          <a:xfrm>
            <a:off x="7567596" y="4134949"/>
            <a:ext cx="1273329" cy="448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Goroutine</a:t>
            </a:r>
            <a:endParaRPr lang="zh-CN" altLang="en-US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14E0556-48E3-4814-B8A0-9FDDDD200F2C}"/>
              </a:ext>
            </a:extLst>
          </p:cNvPr>
          <p:cNvSpPr/>
          <p:nvPr/>
        </p:nvSpPr>
        <p:spPr>
          <a:xfrm>
            <a:off x="7081769" y="5616359"/>
            <a:ext cx="2248541" cy="44892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Collect tick data</a:t>
            </a:r>
            <a:endParaRPr lang="zh-CN" alt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5C8239-9BE8-494A-9979-D8EE4DD5AC93}"/>
              </a:ext>
            </a:extLst>
          </p:cNvPr>
          <p:cNvSpPr/>
          <p:nvPr/>
        </p:nvSpPr>
        <p:spPr>
          <a:xfrm>
            <a:off x="9146394" y="3021277"/>
            <a:ext cx="1199238" cy="677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Trade simulator</a:t>
            </a:r>
            <a:endParaRPr lang="zh-CN" altLang="en-US" dirty="0"/>
          </a:p>
        </p:txBody>
      </p:sp>
      <p:sp>
        <p:nvSpPr>
          <p:cNvPr id="132" name="Flowchart: Decision 131">
            <a:extLst>
              <a:ext uri="{FF2B5EF4-FFF2-40B4-BE49-F238E27FC236}">
                <a16:creationId xmlns:a16="http://schemas.microsoft.com/office/drawing/2014/main" id="{FE1737EC-9C62-4BF7-B5E0-8602D5F9D615}"/>
              </a:ext>
            </a:extLst>
          </p:cNvPr>
          <p:cNvSpPr/>
          <p:nvPr/>
        </p:nvSpPr>
        <p:spPr>
          <a:xfrm>
            <a:off x="9074252" y="4796704"/>
            <a:ext cx="1348446" cy="5227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Profit?</a:t>
            </a:r>
            <a:endParaRPr lang="zh-CN" altLang="en-US" sz="16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71BA33-FBEB-4C9B-A5CD-8946ACFABC8F}"/>
              </a:ext>
            </a:extLst>
          </p:cNvPr>
          <p:cNvCxnSpPr>
            <a:cxnSpLocks/>
            <a:stCxn id="132" idx="0"/>
            <a:endCxn id="131" idx="2"/>
          </p:cNvCxnSpPr>
          <p:nvPr/>
        </p:nvCxnSpPr>
        <p:spPr>
          <a:xfrm flipH="1" flipV="1">
            <a:off x="9746013" y="3698997"/>
            <a:ext cx="2462" cy="109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40D89FF-7905-4D9E-AA9F-A0FAA4799715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8392669" y="5058060"/>
            <a:ext cx="681583" cy="558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D8283BD-ADE0-4007-99B3-6E7D3558EEBB}"/>
              </a:ext>
            </a:extLst>
          </p:cNvPr>
          <p:cNvSpPr txBox="1"/>
          <p:nvPr/>
        </p:nvSpPr>
        <p:spPr>
          <a:xfrm>
            <a:off x="9456501" y="4252165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A4B10E7-A6C1-40A2-8984-D0E2641BA8C5}"/>
              </a:ext>
            </a:extLst>
          </p:cNvPr>
          <p:cNvCxnSpPr>
            <a:cxnSpLocks/>
            <a:stCxn id="132" idx="2"/>
          </p:cNvCxnSpPr>
          <p:nvPr/>
        </p:nvCxnSpPr>
        <p:spPr>
          <a:xfrm rot="5400000">
            <a:off x="9406067" y="5273950"/>
            <a:ext cx="296943" cy="387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7914497-1D4C-41B9-9A5A-18B23AE8D69B}"/>
              </a:ext>
            </a:extLst>
          </p:cNvPr>
          <p:cNvSpPr txBox="1"/>
          <p:nvPr/>
        </p:nvSpPr>
        <p:spPr>
          <a:xfrm>
            <a:off x="9763705" y="5336327"/>
            <a:ext cx="6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BA3F75-46A3-4A4E-A312-ED1075C8AF80}"/>
              </a:ext>
            </a:extLst>
          </p:cNvPr>
          <p:cNvCxnSpPr>
            <a:cxnSpLocks/>
            <a:endCxn id="127" idx="1"/>
          </p:cNvCxnSpPr>
          <p:nvPr/>
        </p:nvCxnSpPr>
        <p:spPr>
          <a:xfrm flipV="1">
            <a:off x="6688369" y="4359412"/>
            <a:ext cx="879227" cy="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F6916D2-D45E-4FB6-ADBA-BD95D23FB48E}"/>
              </a:ext>
            </a:extLst>
          </p:cNvPr>
          <p:cNvSpPr txBox="1"/>
          <p:nvPr/>
        </p:nvSpPr>
        <p:spPr>
          <a:xfrm>
            <a:off x="6653317" y="4004083"/>
            <a:ext cx="105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tick</a:t>
            </a:r>
            <a:endParaRPr lang="zh-CN" alt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6649323-1F02-40EB-9822-166E1CA1AE56}"/>
              </a:ext>
            </a:extLst>
          </p:cNvPr>
          <p:cNvCxnSpPr>
            <a:cxnSpLocks/>
            <a:stCxn id="184" idx="2"/>
            <a:endCxn id="123" idx="0"/>
          </p:cNvCxnSpPr>
          <p:nvPr/>
        </p:nvCxnSpPr>
        <p:spPr>
          <a:xfrm>
            <a:off x="11269526" y="3649924"/>
            <a:ext cx="4038" cy="97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093A100-6EA9-4CAE-ABFA-880715EE45F5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10345632" y="3353063"/>
            <a:ext cx="323135" cy="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1C91424-0FBA-4E30-B53D-3839C6D695FE}"/>
              </a:ext>
            </a:extLst>
          </p:cNvPr>
          <p:cNvSpPr txBox="1"/>
          <p:nvPr/>
        </p:nvSpPr>
        <p:spPr>
          <a:xfrm>
            <a:off x="10165011" y="3999018"/>
            <a:ext cx="18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Profit after delay</a:t>
            </a:r>
            <a:endParaRPr lang="zh-CN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1466B55-49F3-47ED-8D99-D86757A38903}"/>
              </a:ext>
            </a:extLst>
          </p:cNvPr>
          <p:cNvSpPr txBox="1"/>
          <p:nvPr/>
        </p:nvSpPr>
        <p:spPr>
          <a:xfrm>
            <a:off x="9611588" y="5857733"/>
            <a:ext cx="25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data + Ideal profit </a:t>
            </a:r>
            <a:endParaRPr lang="zh-CN" altLang="en-US" dirty="0"/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AC4C0237-6669-46C0-9A28-E312A6F7D3EE}"/>
              </a:ext>
            </a:extLst>
          </p:cNvPr>
          <p:cNvCxnSpPr>
            <a:endCxn id="131" idx="0"/>
          </p:cNvCxnSpPr>
          <p:nvPr/>
        </p:nvCxnSpPr>
        <p:spPr>
          <a:xfrm>
            <a:off x="9746013" y="2584836"/>
            <a:ext cx="0" cy="43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C13DD2-E77E-4D4E-928D-F5DF99711B5F}"/>
              </a:ext>
            </a:extLst>
          </p:cNvPr>
          <p:cNvSpPr txBox="1"/>
          <p:nvPr/>
        </p:nvSpPr>
        <p:spPr>
          <a:xfrm>
            <a:off x="9456501" y="2325750"/>
            <a:ext cx="134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tick </a:t>
            </a:r>
            <a:endParaRPr lang="zh-CN" alt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B225916-A820-47A0-AD34-7261E490A4CB}"/>
              </a:ext>
            </a:extLst>
          </p:cNvPr>
          <p:cNvSpPr/>
          <p:nvPr/>
        </p:nvSpPr>
        <p:spPr>
          <a:xfrm>
            <a:off x="6653317" y="1310185"/>
            <a:ext cx="5455628" cy="537265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B6D1D77-369C-4CC6-B20A-157A707CBC61}"/>
              </a:ext>
            </a:extLst>
          </p:cNvPr>
          <p:cNvSpPr/>
          <p:nvPr/>
        </p:nvSpPr>
        <p:spPr>
          <a:xfrm>
            <a:off x="10712309" y="2987026"/>
            <a:ext cx="1114433" cy="6628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Transact [ delay ]</a:t>
            </a:r>
            <a:endParaRPr lang="zh-CN" altLang="en-US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CBA86909-39BE-4C5B-8698-0D62679E9181}"/>
              </a:ext>
            </a:extLst>
          </p:cNvPr>
          <p:cNvCxnSpPr>
            <a:stCxn id="118" idx="2"/>
            <a:endCxn id="131" idx="1"/>
          </p:cNvCxnSpPr>
          <p:nvPr/>
        </p:nvCxnSpPr>
        <p:spPr>
          <a:xfrm rot="16200000" flipH="1">
            <a:off x="8347294" y="2561037"/>
            <a:ext cx="653076" cy="945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ACCDB48-5901-4E7F-89E8-0EE99CDA90D2}"/>
              </a:ext>
            </a:extLst>
          </p:cNvPr>
          <p:cNvCxnSpPr>
            <a:cxnSpLocks/>
          </p:cNvCxnSpPr>
          <p:nvPr/>
        </p:nvCxnSpPr>
        <p:spPr>
          <a:xfrm>
            <a:off x="767778" y="1777675"/>
            <a:ext cx="534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FFA3E8FF-5CEC-4155-840B-2EE7B904325A}"/>
              </a:ext>
            </a:extLst>
          </p:cNvPr>
          <p:cNvSpPr txBox="1"/>
          <p:nvPr/>
        </p:nvSpPr>
        <p:spPr>
          <a:xfrm>
            <a:off x="623491" y="1128258"/>
            <a:ext cx="11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synch tasks</a:t>
            </a:r>
            <a:endParaRPr lang="zh-CN" altLang="en-US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2A73ED9-5481-40A9-9453-DF55B0FC9DC5}"/>
              </a:ext>
            </a:extLst>
          </p:cNvPr>
          <p:cNvCxnSpPr>
            <a:cxnSpLocks/>
          </p:cNvCxnSpPr>
          <p:nvPr/>
        </p:nvCxnSpPr>
        <p:spPr>
          <a:xfrm>
            <a:off x="4044243" y="1771656"/>
            <a:ext cx="6219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971E7E4-1C81-4303-9975-5FEBD9514C5D}"/>
              </a:ext>
            </a:extLst>
          </p:cNvPr>
          <p:cNvSpPr txBox="1"/>
          <p:nvPr/>
        </p:nvSpPr>
        <p:spPr>
          <a:xfrm>
            <a:off x="3927346" y="1079355"/>
            <a:ext cx="139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non-synch tasks</a:t>
            </a:r>
            <a:endParaRPr lang="zh-CN" altLang="en-US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D518CD1-BD6C-4876-A6C4-DFEB249D8182}"/>
              </a:ext>
            </a:extLst>
          </p:cNvPr>
          <p:cNvCxnSpPr>
            <a:cxnSpLocks/>
          </p:cNvCxnSpPr>
          <p:nvPr/>
        </p:nvCxnSpPr>
        <p:spPr>
          <a:xfrm>
            <a:off x="2618136" y="1774589"/>
            <a:ext cx="46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DB6D28E8-C360-4FB9-806F-6BB4609D109B}"/>
              </a:ext>
            </a:extLst>
          </p:cNvPr>
          <p:cNvSpPr txBox="1"/>
          <p:nvPr/>
        </p:nvSpPr>
        <p:spPr>
          <a:xfrm>
            <a:off x="2267208" y="1286116"/>
            <a:ext cx="14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6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EC-005C-4A08-AC60-713691EA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75" y="85847"/>
            <a:ext cx="10515600" cy="964632"/>
          </a:xfrm>
        </p:spPr>
        <p:txBody>
          <a:bodyPr/>
          <a:lstStyle/>
          <a:p>
            <a:r>
              <a:rPr lang="en-US" altLang="zh-CN" dirty="0"/>
              <a:t>Tick synch * </a:t>
            </a:r>
            <a:endParaRPr lang="zh-CN" alt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6EEEBC-D460-48FC-83C0-BE9A4217E1DA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122F86-1C82-4CEB-9E3E-481359E3CEAD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85922F-0002-482F-B48C-0CFE7F4A96CE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5B1D364-BC73-4834-87FD-CB67FC1BA38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06C4751-397A-46F3-9F1E-65A39C87C2B9}"/>
              </a:ext>
            </a:extLst>
          </p:cNvPr>
          <p:cNvCxnSpPr>
            <a:cxnSpLocks/>
          </p:cNvCxnSpPr>
          <p:nvPr/>
        </p:nvCxnSpPr>
        <p:spPr>
          <a:xfrm>
            <a:off x="1305545" y="49367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0AA873-5B95-4891-B52A-F79AEB0DFBD6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89C67E-861A-4C9F-98EF-DF0180FB083D}"/>
              </a:ext>
            </a:extLst>
          </p:cNvPr>
          <p:cNvSpPr txBox="1"/>
          <p:nvPr/>
        </p:nvSpPr>
        <p:spPr>
          <a:xfrm>
            <a:off x="55084" y="46214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8D49D6-EF8B-4B9E-A984-F17244563925}"/>
              </a:ext>
            </a:extLst>
          </p:cNvPr>
          <p:cNvSpPr txBox="1"/>
          <p:nvPr/>
        </p:nvSpPr>
        <p:spPr>
          <a:xfrm>
            <a:off x="-1" y="52524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8E4790-17AC-4693-BBF3-920DDD0D9EEE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E1AD5E7-DB3D-4529-89B6-AE3D241D0F72}"/>
              </a:ext>
            </a:extLst>
          </p:cNvPr>
          <p:cNvSpPr txBox="1"/>
          <p:nvPr/>
        </p:nvSpPr>
        <p:spPr>
          <a:xfrm>
            <a:off x="2044019" y="5914756"/>
            <a:ext cx="2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transact</a:t>
            </a:r>
            <a:endParaRPr lang="zh-CN" altLang="en-US" dirty="0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B72AE9B-020B-4220-81BD-5F460B9BBFA6}"/>
              </a:ext>
            </a:extLst>
          </p:cNvPr>
          <p:cNvCxnSpPr>
            <a:cxnSpLocks/>
          </p:cNvCxnSpPr>
          <p:nvPr/>
        </p:nvCxnSpPr>
        <p:spPr>
          <a:xfrm>
            <a:off x="1885226" y="55836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8EFE19-15EC-4F38-B3FF-EB4F588E0229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583C699-C1FA-4568-A236-A663CDA27609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C67E79-96F3-4E24-A8C4-06BB3303A98F}"/>
              </a:ext>
            </a:extLst>
          </p:cNvPr>
          <p:cNvCxnSpPr>
            <a:cxnSpLocks/>
          </p:cNvCxnSpPr>
          <p:nvPr/>
        </p:nvCxnSpPr>
        <p:spPr>
          <a:xfrm>
            <a:off x="1548630" y="4902518"/>
            <a:ext cx="53298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BD475-52C6-4C66-B48F-A937A5097D5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268D5E-FAEA-4054-97A5-7EB7CDD87404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A53B1-524E-408B-859B-6DE1739F02D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B97911-28FD-4D19-A285-A8F7B0F54F78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0D6B0-CEE0-4CCB-9362-4EB44F617D1B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F5DD05-FAAC-42AF-921E-EA619991DA40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6019DC-D0E9-424D-BE1C-23EAE2DB8224}"/>
              </a:ext>
            </a:extLst>
          </p:cNvPr>
          <p:cNvCxnSpPr>
            <a:cxnSpLocks/>
          </p:cNvCxnSpPr>
          <p:nvPr/>
        </p:nvCxnSpPr>
        <p:spPr>
          <a:xfrm flipV="1">
            <a:off x="1751537" y="55351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D59107-23F5-46E2-B75F-74A04C1ADE70}"/>
              </a:ext>
            </a:extLst>
          </p:cNvPr>
          <p:cNvCxnSpPr>
            <a:cxnSpLocks/>
          </p:cNvCxnSpPr>
          <p:nvPr/>
        </p:nvCxnSpPr>
        <p:spPr>
          <a:xfrm>
            <a:off x="2224155" y="5535121"/>
            <a:ext cx="17556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290BEF-28ED-4CD0-8AB1-396CF94E5419}"/>
              </a:ext>
            </a:extLst>
          </p:cNvPr>
          <p:cNvCxnSpPr>
            <a:cxnSpLocks/>
          </p:cNvCxnSpPr>
          <p:nvPr/>
        </p:nvCxnSpPr>
        <p:spPr>
          <a:xfrm flipV="1">
            <a:off x="4105690" y="55390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C36DD4-E58C-4F6C-94F2-13703BADCA55}"/>
              </a:ext>
            </a:extLst>
          </p:cNvPr>
          <p:cNvCxnSpPr>
            <a:cxnSpLocks/>
          </p:cNvCxnSpPr>
          <p:nvPr/>
        </p:nvCxnSpPr>
        <p:spPr>
          <a:xfrm>
            <a:off x="4485183" y="5541603"/>
            <a:ext cx="112753" cy="26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48070-0004-447E-8DF5-CD61F195C9D8}"/>
              </a:ext>
            </a:extLst>
          </p:cNvPr>
          <p:cNvCxnSpPr>
            <a:cxnSpLocks/>
          </p:cNvCxnSpPr>
          <p:nvPr/>
        </p:nvCxnSpPr>
        <p:spPr>
          <a:xfrm flipV="1">
            <a:off x="149174" y="1945450"/>
            <a:ext cx="5845226" cy="2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6BC112-AACA-498B-8A9D-127BBDF8F0D6}"/>
              </a:ext>
            </a:extLst>
          </p:cNvPr>
          <p:cNvCxnSpPr>
            <a:cxnSpLocks/>
          </p:cNvCxnSpPr>
          <p:nvPr/>
        </p:nvCxnSpPr>
        <p:spPr>
          <a:xfrm flipV="1">
            <a:off x="2168748" y="48924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FD1EFCD-4076-4E20-81D4-EA7D3BE3D851}"/>
              </a:ext>
            </a:extLst>
          </p:cNvPr>
          <p:cNvCxnSpPr>
            <a:cxnSpLocks/>
          </p:cNvCxnSpPr>
          <p:nvPr/>
        </p:nvCxnSpPr>
        <p:spPr>
          <a:xfrm>
            <a:off x="3678686" y="48932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5A9A0-7DF0-406B-AC64-D030FA12AE10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4FEEF1-C3C9-4C71-8711-36BF6DD5DE81}"/>
              </a:ext>
            </a:extLst>
          </p:cNvPr>
          <p:cNvCxnSpPr>
            <a:cxnSpLocks/>
          </p:cNvCxnSpPr>
          <p:nvPr/>
        </p:nvCxnSpPr>
        <p:spPr>
          <a:xfrm>
            <a:off x="1936082" y="6249872"/>
            <a:ext cx="28232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29B7EE-DE43-41F4-8AE5-59CA16F79967}"/>
              </a:ext>
            </a:extLst>
          </p:cNvPr>
          <p:cNvCxnSpPr>
            <a:cxnSpLocks/>
          </p:cNvCxnSpPr>
          <p:nvPr/>
        </p:nvCxnSpPr>
        <p:spPr>
          <a:xfrm flipH="1" flipV="1">
            <a:off x="6233897" y="298487"/>
            <a:ext cx="20592" cy="66112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C141582-287C-48F8-9FAA-AF0C1A127D02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F76E3FA-47B7-477F-B0B3-763756FC5E80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5F708C-F55F-4488-B763-02303BE8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53694" y="2219759"/>
            <a:ext cx="816837" cy="109956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A78B805-1CBA-4745-A767-91E99F7FD2E2}"/>
              </a:ext>
            </a:extLst>
          </p:cNvPr>
          <p:cNvSpPr/>
          <p:nvPr/>
        </p:nvSpPr>
        <p:spPr>
          <a:xfrm>
            <a:off x="6531470" y="335766"/>
            <a:ext cx="2537393" cy="1449119"/>
          </a:xfrm>
          <a:prstGeom prst="wedgeRoundRectCallout">
            <a:avLst>
              <a:gd name="adj1" fmla="val -4591"/>
              <a:gd name="adj2" fmla="val 7322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Fetch tick price,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Then send to channel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00443F3-135E-428F-ADD4-88CEB5F0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0587" y="4295952"/>
            <a:ext cx="816837" cy="109956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A652F72-5FAB-4718-B952-23C5EE1779D1}"/>
              </a:ext>
            </a:extLst>
          </p:cNvPr>
          <p:cNvSpPr txBox="1"/>
          <p:nvPr/>
        </p:nvSpPr>
        <p:spPr>
          <a:xfrm>
            <a:off x="7776209" y="5415210"/>
            <a:ext cx="113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price</a:t>
            </a:r>
            <a:endParaRPr lang="zh-CN" altLang="en-US" dirty="0"/>
          </a:p>
        </p:txBody>
      </p:sp>
      <p:sp>
        <p:nvSpPr>
          <p:cNvPr id="127" name="Speech Bubble: Rectangle with Corners Rounded 126">
            <a:extLst>
              <a:ext uri="{FF2B5EF4-FFF2-40B4-BE49-F238E27FC236}">
                <a16:creationId xmlns:a16="http://schemas.microsoft.com/office/drawing/2014/main" id="{C7428C81-AC99-4F5F-A2AA-8763ECD33F66}"/>
              </a:ext>
            </a:extLst>
          </p:cNvPr>
          <p:cNvSpPr/>
          <p:nvPr/>
        </p:nvSpPr>
        <p:spPr>
          <a:xfrm>
            <a:off x="6366587" y="3582438"/>
            <a:ext cx="1776258" cy="747662"/>
          </a:xfrm>
          <a:prstGeom prst="wedgeRoundRectCallout">
            <a:avLst>
              <a:gd name="adj1" fmla="val 38310"/>
              <a:gd name="adj2" fmla="val 8424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So do I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3BBC1C-6F5C-4824-ACC7-EB5FAF5ED717}"/>
              </a:ext>
            </a:extLst>
          </p:cNvPr>
          <p:cNvSpPr txBox="1"/>
          <p:nvPr/>
        </p:nvSpPr>
        <p:spPr>
          <a:xfrm>
            <a:off x="7822242" y="3145007"/>
            <a:ext cx="10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price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AE7291-9F30-476A-B8FB-6DA93DA2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01119" y="3490982"/>
            <a:ext cx="819992" cy="1178276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A93F683-E8D9-4526-B8BC-C7B08D869B70}"/>
              </a:ext>
            </a:extLst>
          </p:cNvPr>
          <p:cNvSpPr txBox="1"/>
          <p:nvPr/>
        </p:nvSpPr>
        <p:spPr>
          <a:xfrm>
            <a:off x="10432086" y="4779365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[12]  simulator</a:t>
            </a:r>
            <a:endParaRPr lang="zh-CN" altLang="en-US" dirty="0"/>
          </a:p>
        </p:txBody>
      </p:sp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6FB00955-F06C-46B9-A201-2998C03FD085}"/>
              </a:ext>
            </a:extLst>
          </p:cNvPr>
          <p:cNvSpPr/>
          <p:nvPr/>
        </p:nvSpPr>
        <p:spPr>
          <a:xfrm>
            <a:off x="9960776" y="1591678"/>
            <a:ext cx="1825580" cy="857919"/>
          </a:xfrm>
          <a:prstGeom prst="wedgeRoundRectCallout">
            <a:avLst>
              <a:gd name="adj1" fmla="val 8098"/>
              <a:gd name="adj2" fmla="val 1671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It’s @6!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Start simulating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DEC115-780A-416B-A25E-04D912E96B19}"/>
              </a:ext>
            </a:extLst>
          </p:cNvPr>
          <p:cNvSpPr/>
          <p:nvPr/>
        </p:nvSpPr>
        <p:spPr>
          <a:xfrm>
            <a:off x="8788851" y="3582438"/>
            <a:ext cx="1776258" cy="55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ADB8-3D11-44D5-B6E9-21F654179D81}"/>
              </a:ext>
            </a:extLst>
          </p:cNvPr>
          <p:cNvSpPr txBox="1"/>
          <p:nvPr/>
        </p:nvSpPr>
        <p:spPr>
          <a:xfrm>
            <a:off x="8901335" y="4116421"/>
            <a:ext cx="15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Unbuffered channel</a:t>
            </a:r>
            <a:endParaRPr lang="zh-CN" alt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E16FBFC-5407-4170-8F2E-14F776300757}"/>
              </a:ext>
            </a:extLst>
          </p:cNvPr>
          <p:cNvSpPr/>
          <p:nvPr/>
        </p:nvSpPr>
        <p:spPr>
          <a:xfrm>
            <a:off x="-2" y="1969540"/>
            <a:ext cx="6295063" cy="4888460"/>
          </a:xfrm>
          <a:custGeom>
            <a:avLst/>
            <a:gdLst>
              <a:gd name="connsiteX0" fmla="*/ 1893545 w 6295063"/>
              <a:gd name="connsiteY0" fmla="*/ 3210266 h 4888460"/>
              <a:gd name="connsiteX1" fmla="*/ 1537091 w 6295063"/>
              <a:gd name="connsiteY1" fmla="*/ 3550174 h 4888460"/>
              <a:gd name="connsiteX2" fmla="*/ 1893545 w 6295063"/>
              <a:gd name="connsiteY2" fmla="*/ 3890082 h 4888460"/>
              <a:gd name="connsiteX3" fmla="*/ 2249999 w 6295063"/>
              <a:gd name="connsiteY3" fmla="*/ 3550174 h 4888460"/>
              <a:gd name="connsiteX4" fmla="*/ 1893545 w 6295063"/>
              <a:gd name="connsiteY4" fmla="*/ 3210266 h 4888460"/>
              <a:gd name="connsiteX5" fmla="*/ 1984436 w 6295063"/>
              <a:gd name="connsiteY5" fmla="*/ 18625 h 4888460"/>
              <a:gd name="connsiteX6" fmla="*/ 1302768 w 6295063"/>
              <a:gd name="connsiteY6" fmla="*/ 757949 h 4888460"/>
              <a:gd name="connsiteX7" fmla="*/ 1984436 w 6295063"/>
              <a:gd name="connsiteY7" fmla="*/ 1497273 h 4888460"/>
              <a:gd name="connsiteX8" fmla="*/ 2666104 w 6295063"/>
              <a:gd name="connsiteY8" fmla="*/ 757949 h 4888460"/>
              <a:gd name="connsiteX9" fmla="*/ 1984436 w 6295063"/>
              <a:gd name="connsiteY9" fmla="*/ 18625 h 4888460"/>
              <a:gd name="connsiteX10" fmla="*/ 0 w 6295063"/>
              <a:gd name="connsiteY10" fmla="*/ 0 h 4888460"/>
              <a:gd name="connsiteX11" fmla="*/ 6295063 w 6295063"/>
              <a:gd name="connsiteY11" fmla="*/ 0 h 4888460"/>
              <a:gd name="connsiteX12" fmla="*/ 6295063 w 6295063"/>
              <a:gd name="connsiteY12" fmla="*/ 4888460 h 4888460"/>
              <a:gd name="connsiteX13" fmla="*/ 0 w 6295063"/>
              <a:gd name="connsiteY13" fmla="*/ 4888460 h 488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95063" h="4888460">
                <a:moveTo>
                  <a:pt x="1893545" y="3210266"/>
                </a:moveTo>
                <a:cubicBezTo>
                  <a:pt x="1696681" y="3210266"/>
                  <a:pt x="1537091" y="3362448"/>
                  <a:pt x="1537091" y="3550174"/>
                </a:cubicBezTo>
                <a:cubicBezTo>
                  <a:pt x="1537091" y="3737900"/>
                  <a:pt x="1696681" y="3890082"/>
                  <a:pt x="1893545" y="3890082"/>
                </a:cubicBezTo>
                <a:cubicBezTo>
                  <a:pt x="2090409" y="3890082"/>
                  <a:pt x="2249999" y="3737900"/>
                  <a:pt x="2249999" y="3550174"/>
                </a:cubicBezTo>
                <a:cubicBezTo>
                  <a:pt x="2249999" y="3362448"/>
                  <a:pt x="2090409" y="3210266"/>
                  <a:pt x="1893545" y="3210266"/>
                </a:cubicBezTo>
                <a:close/>
                <a:moveTo>
                  <a:pt x="1984436" y="18625"/>
                </a:moveTo>
                <a:cubicBezTo>
                  <a:pt x="1607961" y="18625"/>
                  <a:pt x="1302768" y="349632"/>
                  <a:pt x="1302768" y="757949"/>
                </a:cubicBezTo>
                <a:cubicBezTo>
                  <a:pt x="1302768" y="1166266"/>
                  <a:pt x="1607961" y="1497273"/>
                  <a:pt x="1984436" y="1497273"/>
                </a:cubicBezTo>
                <a:cubicBezTo>
                  <a:pt x="2360911" y="1497273"/>
                  <a:pt x="2666104" y="1166266"/>
                  <a:pt x="2666104" y="757949"/>
                </a:cubicBezTo>
                <a:cubicBezTo>
                  <a:pt x="2666104" y="349632"/>
                  <a:pt x="2360911" y="18625"/>
                  <a:pt x="1984436" y="18625"/>
                </a:cubicBezTo>
                <a:close/>
                <a:moveTo>
                  <a:pt x="0" y="0"/>
                </a:moveTo>
                <a:lnTo>
                  <a:pt x="6295063" y="0"/>
                </a:lnTo>
                <a:lnTo>
                  <a:pt x="6295063" y="4888460"/>
                </a:lnTo>
                <a:lnTo>
                  <a:pt x="0" y="4888460"/>
                </a:lnTo>
                <a:close/>
              </a:path>
            </a:pathLst>
          </a:custGeom>
          <a:solidFill>
            <a:schemeClr val="bg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4B3D85C-4AB3-474D-B236-9C2B467BC553}"/>
              </a:ext>
            </a:extLst>
          </p:cNvPr>
          <p:cNvCxnSpPr>
            <a:cxnSpLocks/>
          </p:cNvCxnSpPr>
          <p:nvPr/>
        </p:nvCxnSpPr>
        <p:spPr>
          <a:xfrm>
            <a:off x="767778" y="1777675"/>
            <a:ext cx="534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F6ACA57-2CAA-491F-81FF-BC236473C8EA}"/>
              </a:ext>
            </a:extLst>
          </p:cNvPr>
          <p:cNvSpPr txBox="1"/>
          <p:nvPr/>
        </p:nvSpPr>
        <p:spPr>
          <a:xfrm>
            <a:off x="623491" y="1128258"/>
            <a:ext cx="11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synch tasks</a:t>
            </a:r>
            <a:endParaRPr lang="zh-CN" altLang="en-US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9777357-810A-468A-8D43-1D587B43E69A}"/>
              </a:ext>
            </a:extLst>
          </p:cNvPr>
          <p:cNvCxnSpPr>
            <a:cxnSpLocks/>
          </p:cNvCxnSpPr>
          <p:nvPr/>
        </p:nvCxnSpPr>
        <p:spPr>
          <a:xfrm>
            <a:off x="4044243" y="1771656"/>
            <a:ext cx="6219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1D1EA92-9331-48B9-A48A-D9A5A2EFF21D}"/>
              </a:ext>
            </a:extLst>
          </p:cNvPr>
          <p:cNvSpPr txBox="1"/>
          <p:nvPr/>
        </p:nvSpPr>
        <p:spPr>
          <a:xfrm>
            <a:off x="3927346" y="1079355"/>
            <a:ext cx="139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non-synch tasks</a:t>
            </a:r>
            <a:endParaRPr lang="zh-CN" alt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68DC6A2-A851-4644-8D09-1FAF79DDC52A}"/>
              </a:ext>
            </a:extLst>
          </p:cNvPr>
          <p:cNvCxnSpPr>
            <a:cxnSpLocks/>
          </p:cNvCxnSpPr>
          <p:nvPr/>
        </p:nvCxnSpPr>
        <p:spPr>
          <a:xfrm flipV="1">
            <a:off x="149174" y="1945450"/>
            <a:ext cx="5845226" cy="2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92B96E-EE84-4D03-A081-A520DDA25B3A}"/>
              </a:ext>
            </a:extLst>
          </p:cNvPr>
          <p:cNvCxnSpPr>
            <a:cxnSpLocks/>
          </p:cNvCxnSpPr>
          <p:nvPr/>
        </p:nvCxnSpPr>
        <p:spPr>
          <a:xfrm>
            <a:off x="2618136" y="1774589"/>
            <a:ext cx="46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035C5DB-9B28-497E-BE3E-B0BA91DBDEDF}"/>
              </a:ext>
            </a:extLst>
          </p:cNvPr>
          <p:cNvSpPr txBox="1"/>
          <p:nvPr/>
        </p:nvSpPr>
        <p:spPr>
          <a:xfrm>
            <a:off x="2267208" y="1286116"/>
            <a:ext cx="14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4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6" grpId="0"/>
      <p:bldP spid="127" grpId="0" animBg="1"/>
      <p:bldP spid="128" grpId="0"/>
      <p:bldP spid="131" grpId="0"/>
      <p:bldP spid="132" grpId="0" animBg="1"/>
      <p:bldP spid="18" grpId="0" animBg="1"/>
      <p:bldP spid="135" grpId="0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7EC-005C-4A08-AC60-713691EA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75" y="85847"/>
            <a:ext cx="10515600" cy="964632"/>
          </a:xfrm>
        </p:spPr>
        <p:txBody>
          <a:bodyPr/>
          <a:lstStyle/>
          <a:p>
            <a:r>
              <a:rPr lang="en-US" altLang="zh-CN" dirty="0"/>
              <a:t>Tick synch* with unbuffered channel </a:t>
            </a:r>
            <a:endParaRPr lang="zh-CN" altLang="en-US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6EEEBC-D460-48FC-83C0-BE9A4217E1DA}"/>
              </a:ext>
            </a:extLst>
          </p:cNvPr>
          <p:cNvCxnSpPr>
            <a:cxnSpLocks/>
          </p:cNvCxnSpPr>
          <p:nvPr/>
        </p:nvCxnSpPr>
        <p:spPr>
          <a:xfrm>
            <a:off x="1276142" y="2762829"/>
            <a:ext cx="3436035" cy="134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122F86-1C82-4CEB-9E3E-481359E3CEAD}"/>
              </a:ext>
            </a:extLst>
          </p:cNvPr>
          <p:cNvSpPr txBox="1"/>
          <p:nvPr/>
        </p:nvSpPr>
        <p:spPr>
          <a:xfrm>
            <a:off x="83055" y="2884193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2: tick price</a:t>
            </a:r>
            <a:endParaRPr lang="zh-CN" altLang="en-US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85922F-0002-482F-B48C-0CFE7F4A96CE}"/>
              </a:ext>
            </a:extLst>
          </p:cNvPr>
          <p:cNvCxnSpPr>
            <a:cxnSpLocks/>
          </p:cNvCxnSpPr>
          <p:nvPr/>
        </p:nvCxnSpPr>
        <p:spPr>
          <a:xfrm>
            <a:off x="1302766" y="3185830"/>
            <a:ext cx="3436035" cy="13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5B1D364-BC73-4834-87FD-CB67FC1BA382}"/>
              </a:ext>
            </a:extLst>
          </p:cNvPr>
          <p:cNvSpPr txBox="1"/>
          <p:nvPr/>
        </p:nvSpPr>
        <p:spPr>
          <a:xfrm rot="5400000">
            <a:off x="1794290" y="3404061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06C4751-397A-46F3-9F1E-65A39C87C2B9}"/>
              </a:ext>
            </a:extLst>
          </p:cNvPr>
          <p:cNvCxnSpPr>
            <a:cxnSpLocks/>
          </p:cNvCxnSpPr>
          <p:nvPr/>
        </p:nvCxnSpPr>
        <p:spPr>
          <a:xfrm>
            <a:off x="1305545" y="4936766"/>
            <a:ext cx="34332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0AA873-5B95-4891-B52A-F79AEB0DFBD6}"/>
              </a:ext>
            </a:extLst>
          </p:cNvPr>
          <p:cNvSpPr txBox="1"/>
          <p:nvPr/>
        </p:nvSpPr>
        <p:spPr>
          <a:xfrm>
            <a:off x="66161" y="2456409"/>
            <a:ext cx="135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tick price</a:t>
            </a:r>
            <a:endParaRPr lang="zh-CN" alt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089C67E-861A-4C9F-98EF-DF0180FB083D}"/>
              </a:ext>
            </a:extLst>
          </p:cNvPr>
          <p:cNvSpPr txBox="1"/>
          <p:nvPr/>
        </p:nvSpPr>
        <p:spPr>
          <a:xfrm>
            <a:off x="55084" y="4621497"/>
            <a:ext cx="17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11: post2node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08D49D6-EF8B-4B9E-A984-F17244563925}"/>
              </a:ext>
            </a:extLst>
          </p:cNvPr>
          <p:cNvSpPr txBox="1"/>
          <p:nvPr/>
        </p:nvSpPr>
        <p:spPr>
          <a:xfrm>
            <a:off x="-1" y="5252452"/>
            <a:ext cx="193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12:  tick simulate</a:t>
            </a:r>
            <a:endParaRPr lang="zh-CN" altLang="en-US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28E4790-17AC-4693-BBF3-920DDD0D9EEE}"/>
              </a:ext>
            </a:extLst>
          </p:cNvPr>
          <p:cNvCxnSpPr>
            <a:cxnSpLocks/>
          </p:cNvCxnSpPr>
          <p:nvPr/>
        </p:nvCxnSpPr>
        <p:spPr>
          <a:xfrm>
            <a:off x="1270254" y="5578452"/>
            <a:ext cx="34660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E1AD5E7-DB3D-4529-89B6-AE3D241D0F72}"/>
              </a:ext>
            </a:extLst>
          </p:cNvPr>
          <p:cNvSpPr txBox="1"/>
          <p:nvPr/>
        </p:nvSpPr>
        <p:spPr>
          <a:xfrm>
            <a:off x="2044019" y="5914756"/>
            <a:ext cx="22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13:  delayed transact</a:t>
            </a:r>
            <a:endParaRPr lang="zh-CN" altLang="en-US" dirty="0"/>
          </a:p>
        </p:txBody>
      </p: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DB72AE9B-020B-4220-81BD-5F460B9BBFA6}"/>
              </a:ext>
            </a:extLst>
          </p:cNvPr>
          <p:cNvCxnSpPr>
            <a:cxnSpLocks/>
          </p:cNvCxnSpPr>
          <p:nvPr/>
        </p:nvCxnSpPr>
        <p:spPr>
          <a:xfrm>
            <a:off x="1885226" y="5583653"/>
            <a:ext cx="3162017" cy="679816"/>
          </a:xfrm>
          <a:prstGeom prst="bentConnector3">
            <a:avLst>
              <a:gd name="adj1" fmla="val -100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298EFE19-15EC-4F38-B3FF-EB4F588E0229}"/>
              </a:ext>
            </a:extLst>
          </p:cNvPr>
          <p:cNvSpPr/>
          <p:nvPr/>
        </p:nvSpPr>
        <p:spPr>
          <a:xfrm>
            <a:off x="1658708" y="2459805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583C699-C1FA-4568-A236-A663CDA27609}"/>
              </a:ext>
            </a:extLst>
          </p:cNvPr>
          <p:cNvSpPr/>
          <p:nvPr/>
        </p:nvSpPr>
        <p:spPr>
          <a:xfrm>
            <a:off x="3991975" y="2433726"/>
            <a:ext cx="163164" cy="2852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C02365-161D-48F4-8D7D-3788F2443EBC}"/>
              </a:ext>
            </a:extLst>
          </p:cNvPr>
          <p:cNvCxnSpPr>
            <a:cxnSpLocks/>
          </p:cNvCxnSpPr>
          <p:nvPr/>
        </p:nvCxnSpPr>
        <p:spPr>
          <a:xfrm>
            <a:off x="767778" y="1777675"/>
            <a:ext cx="534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1E9F7-9D08-4C5C-8D20-5D61ABB3DFBE}"/>
              </a:ext>
            </a:extLst>
          </p:cNvPr>
          <p:cNvSpPr txBox="1"/>
          <p:nvPr/>
        </p:nvSpPr>
        <p:spPr>
          <a:xfrm>
            <a:off x="623491" y="1128258"/>
            <a:ext cx="115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 synch tasks</a:t>
            </a:r>
            <a:endParaRPr lang="zh-CN" alt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5C67E79-96F3-4E24-A8C4-06BB3303A98F}"/>
              </a:ext>
            </a:extLst>
          </p:cNvPr>
          <p:cNvCxnSpPr>
            <a:cxnSpLocks/>
          </p:cNvCxnSpPr>
          <p:nvPr/>
        </p:nvCxnSpPr>
        <p:spPr>
          <a:xfrm>
            <a:off x="1548630" y="4902518"/>
            <a:ext cx="53298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0BD475-52C6-4C66-B48F-A937A5097D5D}"/>
              </a:ext>
            </a:extLst>
          </p:cNvPr>
          <p:cNvCxnSpPr>
            <a:cxnSpLocks/>
          </p:cNvCxnSpPr>
          <p:nvPr/>
        </p:nvCxnSpPr>
        <p:spPr>
          <a:xfrm>
            <a:off x="1748524" y="2745068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268D5E-FAEA-4054-97A5-7EB7CDD87404}"/>
              </a:ext>
            </a:extLst>
          </p:cNvPr>
          <p:cNvCxnSpPr>
            <a:cxnSpLocks/>
          </p:cNvCxnSpPr>
          <p:nvPr/>
        </p:nvCxnSpPr>
        <p:spPr>
          <a:xfrm>
            <a:off x="4065783" y="2757019"/>
            <a:ext cx="15177" cy="28767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AA53B1-524E-408B-859B-6DE1739F02DA}"/>
              </a:ext>
            </a:extLst>
          </p:cNvPr>
          <p:cNvCxnSpPr>
            <a:cxnSpLocks/>
          </p:cNvCxnSpPr>
          <p:nvPr/>
        </p:nvCxnSpPr>
        <p:spPr>
          <a:xfrm flipV="1">
            <a:off x="1739168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B97911-28FD-4D19-A285-A8F7B0F54F78}"/>
              </a:ext>
            </a:extLst>
          </p:cNvPr>
          <p:cNvCxnSpPr>
            <a:cxnSpLocks/>
          </p:cNvCxnSpPr>
          <p:nvPr/>
        </p:nvCxnSpPr>
        <p:spPr>
          <a:xfrm flipV="1">
            <a:off x="1768936" y="273187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CF0D6B0-CEE0-4CCB-9362-4EB44F617D1B}"/>
              </a:ext>
            </a:extLst>
          </p:cNvPr>
          <p:cNvCxnSpPr>
            <a:cxnSpLocks/>
          </p:cNvCxnSpPr>
          <p:nvPr/>
        </p:nvCxnSpPr>
        <p:spPr>
          <a:xfrm flipV="1">
            <a:off x="4090655" y="2751298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F5DD05-FAAC-42AF-921E-EA619991DA40}"/>
              </a:ext>
            </a:extLst>
          </p:cNvPr>
          <p:cNvCxnSpPr>
            <a:cxnSpLocks/>
          </p:cNvCxnSpPr>
          <p:nvPr/>
        </p:nvCxnSpPr>
        <p:spPr>
          <a:xfrm flipV="1">
            <a:off x="4090655" y="3151824"/>
            <a:ext cx="342448" cy="4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AD352C-694C-4BF4-A228-13FF9A8EA029}"/>
              </a:ext>
            </a:extLst>
          </p:cNvPr>
          <p:cNvCxnSpPr>
            <a:cxnSpLocks/>
          </p:cNvCxnSpPr>
          <p:nvPr/>
        </p:nvCxnSpPr>
        <p:spPr>
          <a:xfrm>
            <a:off x="4044243" y="1771656"/>
            <a:ext cx="6219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D14B16C-B256-4D31-9DD0-09821B5522E2}"/>
              </a:ext>
            </a:extLst>
          </p:cNvPr>
          <p:cNvSpPr txBox="1"/>
          <p:nvPr/>
        </p:nvSpPr>
        <p:spPr>
          <a:xfrm>
            <a:off x="3927346" y="1079355"/>
            <a:ext cx="139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non-synch tasks</a:t>
            </a:r>
            <a:endParaRPr lang="zh-CN" alt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6019DC-D0E9-424D-BE1C-23EAE2DB8224}"/>
              </a:ext>
            </a:extLst>
          </p:cNvPr>
          <p:cNvCxnSpPr>
            <a:cxnSpLocks/>
          </p:cNvCxnSpPr>
          <p:nvPr/>
        </p:nvCxnSpPr>
        <p:spPr>
          <a:xfrm flipV="1">
            <a:off x="1751537" y="5535121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D59107-23F5-46E2-B75F-74A04C1ADE70}"/>
              </a:ext>
            </a:extLst>
          </p:cNvPr>
          <p:cNvCxnSpPr>
            <a:cxnSpLocks/>
          </p:cNvCxnSpPr>
          <p:nvPr/>
        </p:nvCxnSpPr>
        <p:spPr>
          <a:xfrm>
            <a:off x="2224155" y="5535121"/>
            <a:ext cx="17556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2290BEF-28ED-4CD0-8AB1-396CF94E5419}"/>
              </a:ext>
            </a:extLst>
          </p:cNvPr>
          <p:cNvCxnSpPr>
            <a:cxnSpLocks/>
          </p:cNvCxnSpPr>
          <p:nvPr/>
        </p:nvCxnSpPr>
        <p:spPr>
          <a:xfrm flipV="1">
            <a:off x="4105690" y="5539002"/>
            <a:ext cx="334933" cy="5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C36DD4-E58C-4F6C-94F2-13703BADCA55}"/>
              </a:ext>
            </a:extLst>
          </p:cNvPr>
          <p:cNvCxnSpPr>
            <a:cxnSpLocks/>
          </p:cNvCxnSpPr>
          <p:nvPr/>
        </p:nvCxnSpPr>
        <p:spPr>
          <a:xfrm>
            <a:off x="4485183" y="5541603"/>
            <a:ext cx="112753" cy="26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548070-0004-447E-8DF5-CD61F195C9D8}"/>
              </a:ext>
            </a:extLst>
          </p:cNvPr>
          <p:cNvCxnSpPr>
            <a:cxnSpLocks/>
          </p:cNvCxnSpPr>
          <p:nvPr/>
        </p:nvCxnSpPr>
        <p:spPr>
          <a:xfrm flipV="1">
            <a:off x="149174" y="1945450"/>
            <a:ext cx="5845226" cy="2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56BC112-AACA-498B-8A9D-127BBDF8F0D6}"/>
              </a:ext>
            </a:extLst>
          </p:cNvPr>
          <p:cNvCxnSpPr>
            <a:cxnSpLocks/>
          </p:cNvCxnSpPr>
          <p:nvPr/>
        </p:nvCxnSpPr>
        <p:spPr>
          <a:xfrm flipV="1">
            <a:off x="2168748" y="4892421"/>
            <a:ext cx="1378512" cy="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FD1EFCD-4076-4E20-81D4-EA7D3BE3D851}"/>
              </a:ext>
            </a:extLst>
          </p:cNvPr>
          <p:cNvCxnSpPr>
            <a:cxnSpLocks/>
          </p:cNvCxnSpPr>
          <p:nvPr/>
        </p:nvCxnSpPr>
        <p:spPr>
          <a:xfrm>
            <a:off x="3678686" y="4893231"/>
            <a:ext cx="919250" cy="92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80868F-211B-4655-A8C0-BD876F98E8DE}"/>
              </a:ext>
            </a:extLst>
          </p:cNvPr>
          <p:cNvCxnSpPr>
            <a:cxnSpLocks/>
          </p:cNvCxnSpPr>
          <p:nvPr/>
        </p:nvCxnSpPr>
        <p:spPr>
          <a:xfrm>
            <a:off x="2618136" y="1774589"/>
            <a:ext cx="460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9F0024A-49A9-4EE2-8269-233EA4FE3C08}"/>
              </a:ext>
            </a:extLst>
          </p:cNvPr>
          <p:cNvSpPr txBox="1"/>
          <p:nvPr/>
        </p:nvSpPr>
        <p:spPr>
          <a:xfrm>
            <a:off x="2267208" y="1286116"/>
            <a:ext cx="141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E5A9A0-7DF0-406B-AC64-D030FA12AE10}"/>
              </a:ext>
            </a:extLst>
          </p:cNvPr>
          <p:cNvSpPr txBox="1"/>
          <p:nvPr/>
        </p:nvSpPr>
        <p:spPr>
          <a:xfrm rot="5400000">
            <a:off x="30977" y="3333599"/>
            <a:ext cx="499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4FEEF1-C3C9-4C71-8711-36BF6DD5DE81}"/>
              </a:ext>
            </a:extLst>
          </p:cNvPr>
          <p:cNvCxnSpPr>
            <a:cxnSpLocks/>
          </p:cNvCxnSpPr>
          <p:nvPr/>
        </p:nvCxnSpPr>
        <p:spPr>
          <a:xfrm>
            <a:off x="1936082" y="6249872"/>
            <a:ext cx="28232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29B7EE-DE43-41F4-8AE5-59CA16F79967}"/>
              </a:ext>
            </a:extLst>
          </p:cNvPr>
          <p:cNvCxnSpPr>
            <a:cxnSpLocks/>
          </p:cNvCxnSpPr>
          <p:nvPr/>
        </p:nvCxnSpPr>
        <p:spPr>
          <a:xfrm flipV="1">
            <a:off x="6254489" y="945484"/>
            <a:ext cx="0" cy="5964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C141582-287C-48F8-9FAA-AF0C1A127D02}"/>
              </a:ext>
            </a:extLst>
          </p:cNvPr>
          <p:cNvSpPr txBox="1"/>
          <p:nvPr/>
        </p:nvSpPr>
        <p:spPr>
          <a:xfrm>
            <a:off x="1548630" y="2106344"/>
            <a:ext cx="106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@6</a:t>
            </a:r>
            <a:endParaRPr lang="zh-CN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F76E3FA-47B7-477F-B0B3-763756FC5E80}"/>
              </a:ext>
            </a:extLst>
          </p:cNvPr>
          <p:cNvSpPr txBox="1"/>
          <p:nvPr/>
        </p:nvSpPr>
        <p:spPr>
          <a:xfrm>
            <a:off x="3881897" y="2080265"/>
            <a:ext cx="122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tick! @12</a:t>
            </a:r>
            <a:endParaRPr lang="zh-CN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5F708C-F55F-4488-B763-02303BE87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7237" y="1963769"/>
            <a:ext cx="816837" cy="1099566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A78B805-1CBA-4745-A767-91E99F7FD2E2}"/>
              </a:ext>
            </a:extLst>
          </p:cNvPr>
          <p:cNvSpPr/>
          <p:nvPr/>
        </p:nvSpPr>
        <p:spPr>
          <a:xfrm>
            <a:off x="6288728" y="3467938"/>
            <a:ext cx="2371037" cy="1599825"/>
          </a:xfrm>
          <a:prstGeom prst="wedgeRoundRectCallout">
            <a:avLst>
              <a:gd name="adj1" fmla="val -2934"/>
              <a:gd name="adj2" fmla="val 6757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So do I…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Ah, my data is rcvd.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I lost my job!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(lifetime is over)</a:t>
            </a: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400443F3-135E-428F-ADD4-88CEB5F0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8578" y="5225148"/>
            <a:ext cx="816837" cy="1099566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A652F72-5FAB-4718-B952-23C5EE1779D1}"/>
              </a:ext>
            </a:extLst>
          </p:cNvPr>
          <p:cNvSpPr txBox="1"/>
          <p:nvPr/>
        </p:nvSpPr>
        <p:spPr>
          <a:xfrm>
            <a:off x="8098575" y="5795773"/>
            <a:ext cx="113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 price</a:t>
            </a:r>
            <a:endParaRPr lang="zh-CN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3BBC1C-6F5C-4824-ACC7-EB5FAF5ED717}"/>
              </a:ext>
            </a:extLst>
          </p:cNvPr>
          <p:cNvSpPr txBox="1"/>
          <p:nvPr/>
        </p:nvSpPr>
        <p:spPr>
          <a:xfrm>
            <a:off x="7822242" y="2916817"/>
            <a:ext cx="10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price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AE7291-9F30-476A-B8FB-6DA93DA20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07447" y="3354387"/>
            <a:ext cx="756345" cy="108682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A93F683-E8D9-4526-B8BC-C7B08D869B70}"/>
              </a:ext>
            </a:extLst>
          </p:cNvPr>
          <p:cNvSpPr txBox="1"/>
          <p:nvPr/>
        </p:nvSpPr>
        <p:spPr>
          <a:xfrm>
            <a:off x="10423304" y="4395443"/>
            <a:ext cx="175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[12]  simulator</a:t>
            </a:r>
            <a:endParaRPr lang="zh-CN" altLang="en-US" dirty="0"/>
          </a:p>
        </p:txBody>
      </p:sp>
      <p:sp>
        <p:nvSpPr>
          <p:cNvPr id="132" name="Speech Bubble: Rectangle with Corners Rounded 131">
            <a:extLst>
              <a:ext uri="{FF2B5EF4-FFF2-40B4-BE49-F238E27FC236}">
                <a16:creationId xmlns:a16="http://schemas.microsoft.com/office/drawing/2014/main" id="{6FB00955-F06C-46B9-A201-2998C03FD085}"/>
              </a:ext>
            </a:extLst>
          </p:cNvPr>
          <p:cNvSpPr/>
          <p:nvPr/>
        </p:nvSpPr>
        <p:spPr>
          <a:xfrm>
            <a:off x="9960776" y="1591678"/>
            <a:ext cx="1825580" cy="857919"/>
          </a:xfrm>
          <a:prstGeom prst="wedgeRoundRectCallout">
            <a:avLst>
              <a:gd name="adj1" fmla="val 8098"/>
              <a:gd name="adj2" fmla="val 1671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Fetch data from channel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DEC115-780A-416B-A25E-04D912E96B19}"/>
              </a:ext>
            </a:extLst>
          </p:cNvPr>
          <p:cNvSpPr/>
          <p:nvPr/>
        </p:nvSpPr>
        <p:spPr>
          <a:xfrm>
            <a:off x="8788851" y="3582438"/>
            <a:ext cx="1776258" cy="558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5EADB8-3D11-44D5-B6E9-21F654179D81}"/>
              </a:ext>
            </a:extLst>
          </p:cNvPr>
          <p:cNvSpPr txBox="1"/>
          <p:nvPr/>
        </p:nvSpPr>
        <p:spPr>
          <a:xfrm>
            <a:off x="8901335" y="4116421"/>
            <a:ext cx="15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Unbuffered channel</a:t>
            </a:r>
            <a:endParaRPr lang="zh-CN" alt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C37FDD-7D41-4AD0-916B-9374B40B5EF7}"/>
              </a:ext>
            </a:extLst>
          </p:cNvPr>
          <p:cNvSpPr/>
          <p:nvPr/>
        </p:nvSpPr>
        <p:spPr>
          <a:xfrm>
            <a:off x="0" y="1957495"/>
            <a:ext cx="6254489" cy="4900505"/>
          </a:xfrm>
          <a:custGeom>
            <a:avLst/>
            <a:gdLst>
              <a:gd name="connsiteX0" fmla="*/ 3087123 w 6254489"/>
              <a:gd name="connsiteY0" fmla="*/ 3059006 h 4900505"/>
              <a:gd name="connsiteX1" fmla="*/ 2024395 w 6254489"/>
              <a:gd name="connsiteY1" fmla="*/ 3600467 h 4900505"/>
              <a:gd name="connsiteX2" fmla="*/ 3087123 w 6254489"/>
              <a:gd name="connsiteY2" fmla="*/ 4141928 h 4900505"/>
              <a:gd name="connsiteX3" fmla="*/ 4149851 w 6254489"/>
              <a:gd name="connsiteY3" fmla="*/ 3600467 h 4900505"/>
              <a:gd name="connsiteX4" fmla="*/ 3087123 w 6254489"/>
              <a:gd name="connsiteY4" fmla="*/ 3059006 h 4900505"/>
              <a:gd name="connsiteX5" fmla="*/ 2985944 w 6254489"/>
              <a:gd name="connsiteY5" fmla="*/ 446247 h 4900505"/>
              <a:gd name="connsiteX6" fmla="*/ 1923216 w 6254489"/>
              <a:gd name="connsiteY6" fmla="*/ 987708 h 4900505"/>
              <a:gd name="connsiteX7" fmla="*/ 2985944 w 6254489"/>
              <a:gd name="connsiteY7" fmla="*/ 1529169 h 4900505"/>
              <a:gd name="connsiteX8" fmla="*/ 4048672 w 6254489"/>
              <a:gd name="connsiteY8" fmla="*/ 987708 h 4900505"/>
              <a:gd name="connsiteX9" fmla="*/ 2985944 w 6254489"/>
              <a:gd name="connsiteY9" fmla="*/ 446247 h 4900505"/>
              <a:gd name="connsiteX10" fmla="*/ 0 w 6254489"/>
              <a:gd name="connsiteY10" fmla="*/ 0 h 4900505"/>
              <a:gd name="connsiteX11" fmla="*/ 6254489 w 6254489"/>
              <a:gd name="connsiteY11" fmla="*/ 0 h 4900505"/>
              <a:gd name="connsiteX12" fmla="*/ 6254489 w 6254489"/>
              <a:gd name="connsiteY12" fmla="*/ 4900505 h 4900505"/>
              <a:gd name="connsiteX13" fmla="*/ 0 w 6254489"/>
              <a:gd name="connsiteY13" fmla="*/ 4900505 h 490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4489" h="4900505">
                <a:moveTo>
                  <a:pt x="3087123" y="3059006"/>
                </a:moveTo>
                <a:cubicBezTo>
                  <a:pt x="2500195" y="3059006"/>
                  <a:pt x="2024395" y="3301426"/>
                  <a:pt x="2024395" y="3600467"/>
                </a:cubicBezTo>
                <a:cubicBezTo>
                  <a:pt x="2024395" y="3899508"/>
                  <a:pt x="2500195" y="4141928"/>
                  <a:pt x="3087123" y="4141928"/>
                </a:cubicBezTo>
                <a:cubicBezTo>
                  <a:pt x="3674051" y="4141928"/>
                  <a:pt x="4149851" y="3899508"/>
                  <a:pt x="4149851" y="3600467"/>
                </a:cubicBezTo>
                <a:cubicBezTo>
                  <a:pt x="4149851" y="3301426"/>
                  <a:pt x="3674051" y="3059006"/>
                  <a:pt x="3087123" y="3059006"/>
                </a:cubicBezTo>
                <a:close/>
                <a:moveTo>
                  <a:pt x="2985944" y="446247"/>
                </a:moveTo>
                <a:cubicBezTo>
                  <a:pt x="2399016" y="446247"/>
                  <a:pt x="1923216" y="688667"/>
                  <a:pt x="1923216" y="987708"/>
                </a:cubicBezTo>
                <a:cubicBezTo>
                  <a:pt x="1923216" y="1286749"/>
                  <a:pt x="2399016" y="1529169"/>
                  <a:pt x="2985944" y="1529169"/>
                </a:cubicBezTo>
                <a:cubicBezTo>
                  <a:pt x="3572872" y="1529169"/>
                  <a:pt x="4048672" y="1286749"/>
                  <a:pt x="4048672" y="987708"/>
                </a:cubicBezTo>
                <a:cubicBezTo>
                  <a:pt x="4048672" y="688667"/>
                  <a:pt x="3572872" y="446247"/>
                  <a:pt x="2985944" y="446247"/>
                </a:cubicBezTo>
                <a:close/>
                <a:moveTo>
                  <a:pt x="0" y="0"/>
                </a:moveTo>
                <a:lnTo>
                  <a:pt x="6254489" y="0"/>
                </a:lnTo>
                <a:lnTo>
                  <a:pt x="6254489" y="4900505"/>
                </a:lnTo>
                <a:lnTo>
                  <a:pt x="0" y="4900505"/>
                </a:lnTo>
                <a:close/>
              </a:path>
            </a:pathLst>
          </a:custGeom>
          <a:solidFill>
            <a:srgbClr val="000000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4BA502A9-3455-4EA1-A025-BB33DEA0614E}"/>
              </a:ext>
            </a:extLst>
          </p:cNvPr>
          <p:cNvSpPr/>
          <p:nvPr/>
        </p:nvSpPr>
        <p:spPr>
          <a:xfrm>
            <a:off x="6425883" y="945484"/>
            <a:ext cx="2683551" cy="990257"/>
          </a:xfrm>
          <a:prstGeom prst="wedgeRoundRectCallout">
            <a:avLst>
              <a:gd name="adj1" fmla="val -5500"/>
              <a:gd name="adj2" fmla="val 6958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Keep asking: Is my data rcvd by simulator? ( blocked )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6" grpId="0"/>
      <p:bldP spid="128" grpId="0"/>
      <p:bldP spid="131" grpId="0"/>
      <p:bldP spid="132" grpId="0" animBg="1"/>
      <p:bldP spid="18" grpId="0" animBg="1"/>
      <p:bldP spid="135" grpId="0"/>
      <p:bldP spid="58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1039</Words>
  <Application>Microsoft Office PowerPoint</Application>
  <PresentationFormat>Widescreen</PresentationFormat>
  <Paragraphs>313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Theme</vt:lpstr>
      <vt:lpstr>Bitcoin Arbitrage Bot Probes</vt:lpstr>
      <vt:lpstr>contents</vt:lpstr>
      <vt:lpstr>System Architecture  </vt:lpstr>
      <vt:lpstr>Activity</vt:lpstr>
      <vt:lpstr>Probe 1 – Go Concurrency Pattern</vt:lpstr>
      <vt:lpstr>how many goroutines?</vt:lpstr>
      <vt:lpstr>Tick synch </vt:lpstr>
      <vt:lpstr>Tick synch * </vt:lpstr>
      <vt:lpstr>Tick synch* with unbuffered channel </vt:lpstr>
      <vt:lpstr>Tick synch * with time-consuming trade </vt:lpstr>
      <vt:lpstr>Tick synch * with buffered channel to post2node</vt:lpstr>
      <vt:lpstr>Alternative solution?  </vt:lpstr>
      <vt:lpstr>Alternative solution?   </vt:lpstr>
      <vt:lpstr>Probe 2 –React Chart Probe 3 - result </vt:lpstr>
      <vt:lpstr>Demo of this Architecture  </vt:lpstr>
      <vt:lpstr>Remarks</vt:lpstr>
      <vt:lpstr>Question?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Arbitrage Bot Probes</dc:title>
  <dc:creator>Yaodong Wang</dc:creator>
  <cp:lastModifiedBy>Yaodong Wang</cp:lastModifiedBy>
  <cp:revision>99</cp:revision>
  <dcterms:created xsi:type="dcterms:W3CDTF">2018-04-10T07:23:34Z</dcterms:created>
  <dcterms:modified xsi:type="dcterms:W3CDTF">2018-04-19T17:03:13Z</dcterms:modified>
</cp:coreProperties>
</file>